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1"/>
  </p:notesMasterIdLst>
  <p:sldIdLst>
    <p:sldId id="257" r:id="rId2"/>
    <p:sldId id="258" r:id="rId3"/>
    <p:sldId id="259" r:id="rId4"/>
    <p:sldId id="260" r:id="rId5"/>
    <p:sldId id="261" r:id="rId6"/>
    <p:sldId id="262" r:id="rId7"/>
    <p:sldId id="263" r:id="rId8"/>
    <p:sldId id="256"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6" r:id="rId28"/>
    <p:sldId id="287" r:id="rId29"/>
    <p:sldId id="288" r:id="rId30"/>
    <p:sldId id="283" r:id="rId31"/>
    <p:sldId id="289" r:id="rId32"/>
    <p:sldId id="290" r:id="rId33"/>
    <p:sldId id="291" r:id="rId34"/>
    <p:sldId id="292" r:id="rId35"/>
    <p:sldId id="284" r:id="rId36"/>
    <p:sldId id="296" r:id="rId37"/>
    <p:sldId id="297" r:id="rId38"/>
    <p:sldId id="298" r:id="rId39"/>
    <p:sldId id="285" r:id="rId40"/>
    <p:sldId id="295" r:id="rId41"/>
    <p:sldId id="293" r:id="rId42"/>
    <p:sldId id="294"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15" r:id="rId58"/>
    <p:sldId id="331" r:id="rId59"/>
    <p:sldId id="332" r:id="rId60"/>
    <p:sldId id="308" r:id="rId61"/>
    <p:sldId id="309" r:id="rId62"/>
    <p:sldId id="310" r:id="rId63"/>
    <p:sldId id="311" r:id="rId64"/>
    <p:sldId id="312" r:id="rId65"/>
    <p:sldId id="314" r:id="rId66"/>
    <p:sldId id="316" r:id="rId67"/>
    <p:sldId id="299" r:id="rId68"/>
    <p:sldId id="300" r:id="rId69"/>
    <p:sldId id="301" r:id="rId70"/>
    <p:sldId id="333" r:id="rId71"/>
    <p:sldId id="334" r:id="rId72"/>
    <p:sldId id="335" r:id="rId73"/>
    <p:sldId id="302" r:id="rId74"/>
    <p:sldId id="303" r:id="rId75"/>
    <p:sldId id="304" r:id="rId76"/>
    <p:sldId id="305" r:id="rId77"/>
    <p:sldId id="306"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13" r:id="rId95"/>
    <p:sldId id="352" r:id="rId96"/>
    <p:sldId id="353" r:id="rId97"/>
    <p:sldId id="307"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90"/>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6" Type="http://schemas.openxmlformats.org/officeDocument/2006/relationships/image" Target="../media/image16.emf"/><Relationship Id="rId1" Type="http://schemas.openxmlformats.org/officeDocument/2006/relationships/image" Target="../media/image1.emf"/><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5" Type="http://schemas.openxmlformats.org/officeDocument/2006/relationships/image" Target="../media/image1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s>
</file>

<file path=ppt/drawings/_rels/vmlDrawing100.vml.rels><?xml version="1.0" encoding="UTF-8" standalone="yes"?>
<Relationships xmlns="http://schemas.openxmlformats.org/package/2006/relationships"><Relationship Id="rId8" Type="http://schemas.openxmlformats.org/officeDocument/2006/relationships/image" Target="../media/image634.emf"/><Relationship Id="rId13" Type="http://schemas.openxmlformats.org/officeDocument/2006/relationships/image" Target="../media/image639.emf"/><Relationship Id="rId3" Type="http://schemas.openxmlformats.org/officeDocument/2006/relationships/image" Target="../media/image629.emf"/><Relationship Id="rId7" Type="http://schemas.openxmlformats.org/officeDocument/2006/relationships/image" Target="../media/image633.emf"/><Relationship Id="rId12" Type="http://schemas.openxmlformats.org/officeDocument/2006/relationships/image" Target="../media/image638.emf"/><Relationship Id="rId2" Type="http://schemas.openxmlformats.org/officeDocument/2006/relationships/image" Target="../media/image628.emf"/><Relationship Id="rId1" Type="http://schemas.openxmlformats.org/officeDocument/2006/relationships/image" Target="../media/image627.emf"/><Relationship Id="rId6" Type="http://schemas.openxmlformats.org/officeDocument/2006/relationships/image" Target="../media/image632.emf"/><Relationship Id="rId11" Type="http://schemas.openxmlformats.org/officeDocument/2006/relationships/image" Target="../media/image637.emf"/><Relationship Id="rId5" Type="http://schemas.openxmlformats.org/officeDocument/2006/relationships/image" Target="../media/image631.emf"/><Relationship Id="rId10" Type="http://schemas.openxmlformats.org/officeDocument/2006/relationships/image" Target="../media/image636.emf"/><Relationship Id="rId4" Type="http://schemas.openxmlformats.org/officeDocument/2006/relationships/image" Target="../media/image630.emf"/><Relationship Id="rId9" Type="http://schemas.openxmlformats.org/officeDocument/2006/relationships/image" Target="../media/image635.emf"/><Relationship Id="rId14" Type="http://schemas.openxmlformats.org/officeDocument/2006/relationships/image" Target="../media/image640.e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643.emf"/><Relationship Id="rId7" Type="http://schemas.openxmlformats.org/officeDocument/2006/relationships/image" Target="../media/image647.emf"/><Relationship Id="rId2" Type="http://schemas.openxmlformats.org/officeDocument/2006/relationships/image" Target="../media/image642.emf"/><Relationship Id="rId1" Type="http://schemas.openxmlformats.org/officeDocument/2006/relationships/image" Target="../media/image641.emf"/><Relationship Id="rId6" Type="http://schemas.openxmlformats.org/officeDocument/2006/relationships/image" Target="../media/image646.emf"/><Relationship Id="rId5" Type="http://schemas.openxmlformats.org/officeDocument/2006/relationships/image" Target="../media/image645.emf"/><Relationship Id="rId4" Type="http://schemas.openxmlformats.org/officeDocument/2006/relationships/image" Target="../media/image644.emf"/></Relationships>
</file>

<file path=ppt/drawings/_rels/vmlDrawing102.vml.rels><?xml version="1.0" encoding="UTF-8" standalone="yes"?>
<Relationships xmlns="http://schemas.openxmlformats.org/package/2006/relationships"><Relationship Id="rId8" Type="http://schemas.openxmlformats.org/officeDocument/2006/relationships/image" Target="../media/image655.emf"/><Relationship Id="rId3" Type="http://schemas.openxmlformats.org/officeDocument/2006/relationships/image" Target="../media/image650.emf"/><Relationship Id="rId7" Type="http://schemas.openxmlformats.org/officeDocument/2006/relationships/image" Target="../media/image654.emf"/><Relationship Id="rId2" Type="http://schemas.openxmlformats.org/officeDocument/2006/relationships/image" Target="../media/image649.emf"/><Relationship Id="rId1" Type="http://schemas.openxmlformats.org/officeDocument/2006/relationships/image" Target="../media/image648.emf"/><Relationship Id="rId6" Type="http://schemas.openxmlformats.org/officeDocument/2006/relationships/image" Target="../media/image653.emf"/><Relationship Id="rId5" Type="http://schemas.openxmlformats.org/officeDocument/2006/relationships/image" Target="../media/image652.emf"/><Relationship Id="rId4" Type="http://schemas.openxmlformats.org/officeDocument/2006/relationships/image" Target="../media/image651.e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658.emf"/><Relationship Id="rId2" Type="http://schemas.openxmlformats.org/officeDocument/2006/relationships/image" Target="../media/image657.emf"/><Relationship Id="rId1" Type="http://schemas.openxmlformats.org/officeDocument/2006/relationships/image" Target="../media/image656.emf"/><Relationship Id="rId5" Type="http://schemas.openxmlformats.org/officeDocument/2006/relationships/image" Target="../media/image660.emf"/><Relationship Id="rId4" Type="http://schemas.openxmlformats.org/officeDocument/2006/relationships/image" Target="../media/image659.e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662.emf"/><Relationship Id="rId1" Type="http://schemas.openxmlformats.org/officeDocument/2006/relationships/image" Target="../media/image661.e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668.emf"/><Relationship Id="rId2" Type="http://schemas.openxmlformats.org/officeDocument/2006/relationships/image" Target="../media/image667.emf"/><Relationship Id="rId1" Type="http://schemas.openxmlformats.org/officeDocument/2006/relationships/image" Target="../media/image666.e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670.emf"/><Relationship Id="rId1" Type="http://schemas.openxmlformats.org/officeDocument/2006/relationships/image" Target="../media/image669.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67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674.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675.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image" Target="../media/image58.emf"/><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676.e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679.emf"/><Relationship Id="rId2" Type="http://schemas.openxmlformats.org/officeDocument/2006/relationships/image" Target="../media/image678.emf"/><Relationship Id="rId1" Type="http://schemas.openxmlformats.org/officeDocument/2006/relationships/image" Target="../media/image677.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image" Target="../media/image74.emf"/><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4.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5" Type="http://schemas.openxmlformats.org/officeDocument/2006/relationships/image" Target="../media/image94.emf"/><Relationship Id="rId10" Type="http://schemas.openxmlformats.org/officeDocument/2006/relationships/image" Target="../media/image99.emf"/><Relationship Id="rId4" Type="http://schemas.openxmlformats.org/officeDocument/2006/relationships/image" Target="../media/image93.emf"/><Relationship Id="rId9" Type="http://schemas.openxmlformats.org/officeDocument/2006/relationships/image" Target="../media/image9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27.emf"/><Relationship Id="rId7" Type="http://schemas.openxmlformats.org/officeDocument/2006/relationships/image" Target="../media/image131.emf"/><Relationship Id="rId2" Type="http://schemas.openxmlformats.org/officeDocument/2006/relationships/image" Target="../media/image126.emf"/><Relationship Id="rId1" Type="http://schemas.openxmlformats.org/officeDocument/2006/relationships/image" Target="../media/image125.emf"/><Relationship Id="rId6" Type="http://schemas.openxmlformats.org/officeDocument/2006/relationships/image" Target="../media/image130.emf"/><Relationship Id="rId5" Type="http://schemas.openxmlformats.org/officeDocument/2006/relationships/image" Target="../media/image129.emf"/><Relationship Id="rId10" Type="http://schemas.openxmlformats.org/officeDocument/2006/relationships/image" Target="../media/image134.emf"/><Relationship Id="rId4" Type="http://schemas.openxmlformats.org/officeDocument/2006/relationships/image" Target="../media/image128.emf"/><Relationship Id="rId9" Type="http://schemas.openxmlformats.org/officeDocument/2006/relationships/image" Target="../media/image13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image" Target="../media/image135.emf"/><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image" Target="../media/image143.emf"/><Relationship Id="rId5" Type="http://schemas.openxmlformats.org/officeDocument/2006/relationships/image" Target="../media/image147.emf"/><Relationship Id="rId4" Type="http://schemas.openxmlformats.org/officeDocument/2006/relationships/image" Target="../media/image14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29.emf"/><Relationship Id="rId1" Type="http://schemas.openxmlformats.org/officeDocument/2006/relationships/image" Target="../media/image28.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image" Target="../media/image149.emf"/><Relationship Id="rId4" Type="http://schemas.openxmlformats.org/officeDocument/2006/relationships/image" Target="../media/image152.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image" Target="../media/image153.emf"/><Relationship Id="rId6" Type="http://schemas.openxmlformats.org/officeDocument/2006/relationships/image" Target="../media/image158.emf"/><Relationship Id="rId5" Type="http://schemas.openxmlformats.org/officeDocument/2006/relationships/image" Target="../media/image157.emf"/><Relationship Id="rId4" Type="http://schemas.openxmlformats.org/officeDocument/2006/relationships/image" Target="../media/image156.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image" Target="../media/image160.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65.emf"/><Relationship Id="rId1" Type="http://schemas.openxmlformats.org/officeDocument/2006/relationships/image" Target="../media/image164.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emf"/><Relationship Id="rId1" Type="http://schemas.openxmlformats.org/officeDocument/2006/relationships/image" Target="../media/image169.emf"/><Relationship Id="rId4" Type="http://schemas.openxmlformats.org/officeDocument/2006/relationships/image" Target="../media/image172.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emf"/><Relationship Id="rId1" Type="http://schemas.openxmlformats.org/officeDocument/2006/relationships/image" Target="../media/image173.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image" Target="../media/image180.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image" Target="../media/image190.emf"/><Relationship Id="rId1" Type="http://schemas.openxmlformats.org/officeDocument/2006/relationships/image" Target="../media/image189.emf"/><Relationship Id="rId6" Type="http://schemas.openxmlformats.org/officeDocument/2006/relationships/image" Target="../media/image194.emf"/><Relationship Id="rId5" Type="http://schemas.openxmlformats.org/officeDocument/2006/relationships/image" Target="../media/image193.emf"/><Relationship Id="rId10" Type="http://schemas.openxmlformats.org/officeDocument/2006/relationships/image" Target="../media/image198.emf"/><Relationship Id="rId4" Type="http://schemas.openxmlformats.org/officeDocument/2006/relationships/image" Target="../media/image192.emf"/><Relationship Id="rId9" Type="http://schemas.openxmlformats.org/officeDocument/2006/relationships/image" Target="../media/image197.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image" Target="../media/image199.e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32.emf"/><Relationship Id="rId3" Type="http://schemas.openxmlformats.org/officeDocument/2006/relationships/image" Target="../media/image227.emf"/><Relationship Id="rId7" Type="http://schemas.openxmlformats.org/officeDocument/2006/relationships/image" Target="../media/image231.emf"/><Relationship Id="rId2" Type="http://schemas.openxmlformats.org/officeDocument/2006/relationships/image" Target="../media/image226.emf"/><Relationship Id="rId1" Type="http://schemas.openxmlformats.org/officeDocument/2006/relationships/image" Target="../media/image225.emf"/><Relationship Id="rId6" Type="http://schemas.openxmlformats.org/officeDocument/2006/relationships/image" Target="../media/image230.emf"/><Relationship Id="rId5" Type="http://schemas.openxmlformats.org/officeDocument/2006/relationships/image" Target="../media/image229.emf"/><Relationship Id="rId4" Type="http://schemas.openxmlformats.org/officeDocument/2006/relationships/image" Target="../media/image228.emf"/><Relationship Id="rId9" Type="http://schemas.openxmlformats.org/officeDocument/2006/relationships/image" Target="../media/image23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image" Target="../media/image235.emf"/><Relationship Id="rId1" Type="http://schemas.openxmlformats.org/officeDocument/2006/relationships/image" Target="../media/image234.emf"/><Relationship Id="rId6" Type="http://schemas.openxmlformats.org/officeDocument/2006/relationships/image" Target="../media/image239.emf"/><Relationship Id="rId5" Type="http://schemas.openxmlformats.org/officeDocument/2006/relationships/image" Target="../media/image238.emf"/><Relationship Id="rId4" Type="http://schemas.openxmlformats.org/officeDocument/2006/relationships/image" Target="../media/image237.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image" Target="../media/image241.emf"/><Relationship Id="rId1" Type="http://schemas.openxmlformats.org/officeDocument/2006/relationships/image" Target="../media/image240.emf"/><Relationship Id="rId4" Type="http://schemas.openxmlformats.org/officeDocument/2006/relationships/image" Target="../media/image243.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image" Target="../media/image244.emf"/><Relationship Id="rId6" Type="http://schemas.openxmlformats.org/officeDocument/2006/relationships/image" Target="../media/image249.emf"/><Relationship Id="rId5" Type="http://schemas.openxmlformats.org/officeDocument/2006/relationships/image" Target="../media/image248.emf"/><Relationship Id="rId4" Type="http://schemas.openxmlformats.org/officeDocument/2006/relationships/image" Target="../media/image247.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52.emf"/><Relationship Id="rId2" Type="http://schemas.openxmlformats.org/officeDocument/2006/relationships/image" Target="../media/image251.emf"/><Relationship Id="rId1" Type="http://schemas.openxmlformats.org/officeDocument/2006/relationships/image" Target="../media/image250.emf"/><Relationship Id="rId5" Type="http://schemas.openxmlformats.org/officeDocument/2006/relationships/image" Target="../media/image254.emf"/><Relationship Id="rId4" Type="http://schemas.openxmlformats.org/officeDocument/2006/relationships/image" Target="../media/image253.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57.emf"/><Relationship Id="rId2" Type="http://schemas.openxmlformats.org/officeDocument/2006/relationships/image" Target="../media/image256.emf"/><Relationship Id="rId1" Type="http://schemas.openxmlformats.org/officeDocument/2006/relationships/image" Target="../media/image255.emf"/><Relationship Id="rId6" Type="http://schemas.openxmlformats.org/officeDocument/2006/relationships/image" Target="../media/image260.emf"/><Relationship Id="rId5" Type="http://schemas.openxmlformats.org/officeDocument/2006/relationships/image" Target="../media/image259.emf"/><Relationship Id="rId4" Type="http://schemas.openxmlformats.org/officeDocument/2006/relationships/image" Target="../media/image258.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63.emf"/><Relationship Id="rId7" Type="http://schemas.openxmlformats.org/officeDocument/2006/relationships/image" Target="../media/image267.emf"/><Relationship Id="rId2" Type="http://schemas.openxmlformats.org/officeDocument/2006/relationships/image" Target="../media/image262.emf"/><Relationship Id="rId1" Type="http://schemas.openxmlformats.org/officeDocument/2006/relationships/image" Target="../media/image261.emf"/><Relationship Id="rId6" Type="http://schemas.openxmlformats.org/officeDocument/2006/relationships/image" Target="../media/image266.emf"/><Relationship Id="rId5" Type="http://schemas.openxmlformats.org/officeDocument/2006/relationships/image" Target="../media/image265.emf"/><Relationship Id="rId4" Type="http://schemas.openxmlformats.org/officeDocument/2006/relationships/image" Target="../media/image264.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70.emf"/><Relationship Id="rId7" Type="http://schemas.openxmlformats.org/officeDocument/2006/relationships/image" Target="../media/image274.emf"/><Relationship Id="rId2" Type="http://schemas.openxmlformats.org/officeDocument/2006/relationships/image" Target="../media/image269.emf"/><Relationship Id="rId1" Type="http://schemas.openxmlformats.org/officeDocument/2006/relationships/image" Target="../media/image268.emf"/><Relationship Id="rId6" Type="http://schemas.openxmlformats.org/officeDocument/2006/relationships/image" Target="../media/image273.emf"/><Relationship Id="rId5" Type="http://schemas.openxmlformats.org/officeDocument/2006/relationships/image" Target="../media/image272.emf"/><Relationship Id="rId4" Type="http://schemas.openxmlformats.org/officeDocument/2006/relationships/image" Target="../media/image271.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77.emf"/><Relationship Id="rId2" Type="http://schemas.openxmlformats.org/officeDocument/2006/relationships/image" Target="../media/image276.emf"/><Relationship Id="rId1" Type="http://schemas.openxmlformats.org/officeDocument/2006/relationships/image" Target="../media/image275.emf"/><Relationship Id="rId4" Type="http://schemas.openxmlformats.org/officeDocument/2006/relationships/image" Target="../media/image278.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image" Target="../media/image280.emf"/><Relationship Id="rId1" Type="http://schemas.openxmlformats.org/officeDocument/2006/relationships/image" Target="../media/image279.emf"/><Relationship Id="rId4" Type="http://schemas.openxmlformats.org/officeDocument/2006/relationships/image" Target="../media/image282.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image" Target="../media/image284.emf"/><Relationship Id="rId1" Type="http://schemas.openxmlformats.org/officeDocument/2006/relationships/image" Target="../media/image283.emf"/><Relationship Id="rId4" Type="http://schemas.openxmlformats.org/officeDocument/2006/relationships/image" Target="../media/image28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 Id="rId4" Type="http://schemas.openxmlformats.org/officeDocument/2006/relationships/image" Target="../media/image46.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90.emf"/><Relationship Id="rId2" Type="http://schemas.openxmlformats.org/officeDocument/2006/relationships/image" Target="../media/image289.emf"/><Relationship Id="rId1" Type="http://schemas.openxmlformats.org/officeDocument/2006/relationships/image" Target="../media/image288.e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98.emf"/><Relationship Id="rId3" Type="http://schemas.openxmlformats.org/officeDocument/2006/relationships/image" Target="../media/image293.emf"/><Relationship Id="rId7" Type="http://schemas.openxmlformats.org/officeDocument/2006/relationships/image" Target="../media/image297.emf"/><Relationship Id="rId2" Type="http://schemas.openxmlformats.org/officeDocument/2006/relationships/image" Target="../media/image292.emf"/><Relationship Id="rId1" Type="http://schemas.openxmlformats.org/officeDocument/2006/relationships/image" Target="../media/image291.emf"/><Relationship Id="rId6" Type="http://schemas.openxmlformats.org/officeDocument/2006/relationships/image" Target="../media/image296.emf"/><Relationship Id="rId5" Type="http://schemas.openxmlformats.org/officeDocument/2006/relationships/image" Target="../media/image295.emf"/><Relationship Id="rId4" Type="http://schemas.openxmlformats.org/officeDocument/2006/relationships/image" Target="../media/image294.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02.emf"/><Relationship Id="rId2" Type="http://schemas.openxmlformats.org/officeDocument/2006/relationships/image" Target="../media/image301.emf"/><Relationship Id="rId1" Type="http://schemas.openxmlformats.org/officeDocument/2006/relationships/image" Target="../media/image300.emf"/><Relationship Id="rId4" Type="http://schemas.openxmlformats.org/officeDocument/2006/relationships/image" Target="../media/image30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0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06.e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image" Target="../media/image306.e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309.emf"/><Relationship Id="rId1" Type="http://schemas.openxmlformats.org/officeDocument/2006/relationships/image" Target="../media/image308.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12.emf"/><Relationship Id="rId2" Type="http://schemas.openxmlformats.org/officeDocument/2006/relationships/image" Target="../media/image311.emf"/><Relationship Id="rId1" Type="http://schemas.openxmlformats.org/officeDocument/2006/relationships/image" Target="../media/image310.emf"/><Relationship Id="rId5" Type="http://schemas.openxmlformats.org/officeDocument/2006/relationships/image" Target="../media/image314.emf"/><Relationship Id="rId4" Type="http://schemas.openxmlformats.org/officeDocument/2006/relationships/image" Target="../media/image313.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316.emf"/><Relationship Id="rId1" Type="http://schemas.openxmlformats.org/officeDocument/2006/relationships/image" Target="../media/image315.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19.emf"/><Relationship Id="rId2" Type="http://schemas.openxmlformats.org/officeDocument/2006/relationships/image" Target="../media/image318.emf"/><Relationship Id="rId1" Type="http://schemas.openxmlformats.org/officeDocument/2006/relationships/image" Target="../media/image3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25.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image" Target="../media/image337.emf"/><Relationship Id="rId1" Type="http://schemas.openxmlformats.org/officeDocument/2006/relationships/image" Target="../media/image336.emf"/><Relationship Id="rId5" Type="http://schemas.openxmlformats.org/officeDocument/2006/relationships/image" Target="../media/image340.emf"/><Relationship Id="rId4" Type="http://schemas.openxmlformats.org/officeDocument/2006/relationships/image" Target="../media/image339.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47.emf"/><Relationship Id="rId2" Type="http://schemas.openxmlformats.org/officeDocument/2006/relationships/image" Target="../media/image346.emf"/><Relationship Id="rId1" Type="http://schemas.openxmlformats.org/officeDocument/2006/relationships/image" Target="../media/image345.emf"/><Relationship Id="rId4" Type="http://schemas.openxmlformats.org/officeDocument/2006/relationships/image" Target="../media/image348.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51.emf"/><Relationship Id="rId2" Type="http://schemas.openxmlformats.org/officeDocument/2006/relationships/image" Target="../media/image350.emf"/><Relationship Id="rId1" Type="http://schemas.openxmlformats.org/officeDocument/2006/relationships/image" Target="../media/image349.emf"/><Relationship Id="rId5" Type="http://schemas.openxmlformats.org/officeDocument/2006/relationships/image" Target="../media/image353.emf"/><Relationship Id="rId4" Type="http://schemas.openxmlformats.org/officeDocument/2006/relationships/image" Target="../media/image35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354.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57.emf"/><Relationship Id="rId2" Type="http://schemas.openxmlformats.org/officeDocument/2006/relationships/image" Target="../media/image356.emf"/><Relationship Id="rId1" Type="http://schemas.openxmlformats.org/officeDocument/2006/relationships/image" Target="../media/image355.emf"/><Relationship Id="rId5" Type="http://schemas.openxmlformats.org/officeDocument/2006/relationships/image" Target="../media/image359.emf"/><Relationship Id="rId4" Type="http://schemas.openxmlformats.org/officeDocument/2006/relationships/image" Target="../media/image358.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62.emf"/><Relationship Id="rId2" Type="http://schemas.openxmlformats.org/officeDocument/2006/relationships/image" Target="../media/image361.emf"/><Relationship Id="rId1" Type="http://schemas.openxmlformats.org/officeDocument/2006/relationships/image" Target="../media/image360.e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402.emf"/><Relationship Id="rId3" Type="http://schemas.openxmlformats.org/officeDocument/2006/relationships/image" Target="../media/image397.emf"/><Relationship Id="rId7" Type="http://schemas.openxmlformats.org/officeDocument/2006/relationships/image" Target="../media/image401.emf"/><Relationship Id="rId2" Type="http://schemas.openxmlformats.org/officeDocument/2006/relationships/image" Target="../media/image396.emf"/><Relationship Id="rId1" Type="http://schemas.openxmlformats.org/officeDocument/2006/relationships/image" Target="../media/image395.emf"/><Relationship Id="rId6" Type="http://schemas.openxmlformats.org/officeDocument/2006/relationships/image" Target="../media/image400.emf"/><Relationship Id="rId5" Type="http://schemas.openxmlformats.org/officeDocument/2006/relationships/image" Target="../media/image399.emf"/><Relationship Id="rId10" Type="http://schemas.openxmlformats.org/officeDocument/2006/relationships/image" Target="../media/image404.emf"/><Relationship Id="rId4" Type="http://schemas.openxmlformats.org/officeDocument/2006/relationships/image" Target="../media/image398.emf"/><Relationship Id="rId9" Type="http://schemas.openxmlformats.org/officeDocument/2006/relationships/image" Target="../media/image403.e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412.emf"/><Relationship Id="rId3" Type="http://schemas.openxmlformats.org/officeDocument/2006/relationships/image" Target="../media/image407.emf"/><Relationship Id="rId7" Type="http://schemas.openxmlformats.org/officeDocument/2006/relationships/image" Target="../media/image411.emf"/><Relationship Id="rId2" Type="http://schemas.openxmlformats.org/officeDocument/2006/relationships/image" Target="../media/image406.emf"/><Relationship Id="rId1" Type="http://schemas.openxmlformats.org/officeDocument/2006/relationships/image" Target="../media/image405.emf"/><Relationship Id="rId6" Type="http://schemas.openxmlformats.org/officeDocument/2006/relationships/image" Target="../media/image410.emf"/><Relationship Id="rId5" Type="http://schemas.openxmlformats.org/officeDocument/2006/relationships/image" Target="../media/image409.emf"/><Relationship Id="rId10" Type="http://schemas.openxmlformats.org/officeDocument/2006/relationships/image" Target="../media/image414.emf"/><Relationship Id="rId4" Type="http://schemas.openxmlformats.org/officeDocument/2006/relationships/image" Target="../media/image408.emf"/><Relationship Id="rId9" Type="http://schemas.openxmlformats.org/officeDocument/2006/relationships/image" Target="../media/image413.e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412.emf"/><Relationship Id="rId13" Type="http://schemas.openxmlformats.org/officeDocument/2006/relationships/image" Target="../media/image426.emf"/><Relationship Id="rId3" Type="http://schemas.openxmlformats.org/officeDocument/2006/relationships/image" Target="../media/image417.emf"/><Relationship Id="rId7" Type="http://schemas.openxmlformats.org/officeDocument/2006/relationships/image" Target="../media/image421.emf"/><Relationship Id="rId12" Type="http://schemas.openxmlformats.org/officeDocument/2006/relationships/image" Target="../media/image425.emf"/><Relationship Id="rId17" Type="http://schemas.openxmlformats.org/officeDocument/2006/relationships/image" Target="../media/image430.emf"/><Relationship Id="rId2" Type="http://schemas.openxmlformats.org/officeDocument/2006/relationships/image" Target="../media/image416.emf"/><Relationship Id="rId16" Type="http://schemas.openxmlformats.org/officeDocument/2006/relationships/image" Target="../media/image429.emf"/><Relationship Id="rId1" Type="http://schemas.openxmlformats.org/officeDocument/2006/relationships/image" Target="../media/image415.emf"/><Relationship Id="rId6" Type="http://schemas.openxmlformats.org/officeDocument/2006/relationships/image" Target="../media/image420.emf"/><Relationship Id="rId11" Type="http://schemas.openxmlformats.org/officeDocument/2006/relationships/image" Target="../media/image424.emf"/><Relationship Id="rId5" Type="http://schemas.openxmlformats.org/officeDocument/2006/relationships/image" Target="../media/image419.emf"/><Relationship Id="rId15" Type="http://schemas.openxmlformats.org/officeDocument/2006/relationships/image" Target="../media/image428.emf"/><Relationship Id="rId10" Type="http://schemas.openxmlformats.org/officeDocument/2006/relationships/image" Target="../media/image423.emf"/><Relationship Id="rId4" Type="http://schemas.openxmlformats.org/officeDocument/2006/relationships/image" Target="../media/image418.emf"/><Relationship Id="rId9" Type="http://schemas.openxmlformats.org/officeDocument/2006/relationships/image" Target="../media/image422.emf"/><Relationship Id="rId14" Type="http://schemas.openxmlformats.org/officeDocument/2006/relationships/image" Target="../media/image4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433.emf"/><Relationship Id="rId2" Type="http://schemas.openxmlformats.org/officeDocument/2006/relationships/image" Target="../media/image432.emf"/><Relationship Id="rId1" Type="http://schemas.openxmlformats.org/officeDocument/2006/relationships/image" Target="../media/image431.e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441.emf"/><Relationship Id="rId13" Type="http://schemas.openxmlformats.org/officeDocument/2006/relationships/image" Target="../media/image446.emf"/><Relationship Id="rId3" Type="http://schemas.openxmlformats.org/officeDocument/2006/relationships/image" Target="../media/image436.emf"/><Relationship Id="rId7" Type="http://schemas.openxmlformats.org/officeDocument/2006/relationships/image" Target="../media/image440.emf"/><Relationship Id="rId12" Type="http://schemas.openxmlformats.org/officeDocument/2006/relationships/image" Target="../media/image445.emf"/><Relationship Id="rId2" Type="http://schemas.openxmlformats.org/officeDocument/2006/relationships/image" Target="../media/image435.emf"/><Relationship Id="rId1" Type="http://schemas.openxmlformats.org/officeDocument/2006/relationships/image" Target="../media/image434.emf"/><Relationship Id="rId6" Type="http://schemas.openxmlformats.org/officeDocument/2006/relationships/image" Target="../media/image439.emf"/><Relationship Id="rId11" Type="http://schemas.openxmlformats.org/officeDocument/2006/relationships/image" Target="../media/image444.emf"/><Relationship Id="rId5" Type="http://schemas.openxmlformats.org/officeDocument/2006/relationships/image" Target="../media/image438.emf"/><Relationship Id="rId10" Type="http://schemas.openxmlformats.org/officeDocument/2006/relationships/image" Target="../media/image443.emf"/><Relationship Id="rId4" Type="http://schemas.openxmlformats.org/officeDocument/2006/relationships/image" Target="../media/image437.emf"/><Relationship Id="rId9" Type="http://schemas.openxmlformats.org/officeDocument/2006/relationships/image" Target="../media/image442.emf"/><Relationship Id="rId14" Type="http://schemas.openxmlformats.org/officeDocument/2006/relationships/image" Target="../media/image447.e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455.emf"/><Relationship Id="rId3" Type="http://schemas.openxmlformats.org/officeDocument/2006/relationships/image" Target="../media/image450.emf"/><Relationship Id="rId7" Type="http://schemas.openxmlformats.org/officeDocument/2006/relationships/image" Target="../media/image454.emf"/><Relationship Id="rId2" Type="http://schemas.openxmlformats.org/officeDocument/2006/relationships/image" Target="../media/image449.emf"/><Relationship Id="rId1" Type="http://schemas.openxmlformats.org/officeDocument/2006/relationships/image" Target="../media/image448.emf"/><Relationship Id="rId6" Type="http://schemas.openxmlformats.org/officeDocument/2006/relationships/image" Target="../media/image453.emf"/><Relationship Id="rId5" Type="http://schemas.openxmlformats.org/officeDocument/2006/relationships/image" Target="../media/image452.emf"/><Relationship Id="rId4" Type="http://schemas.openxmlformats.org/officeDocument/2006/relationships/image" Target="../media/image451.e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463.emf"/><Relationship Id="rId3" Type="http://schemas.openxmlformats.org/officeDocument/2006/relationships/image" Target="../media/image458.emf"/><Relationship Id="rId7" Type="http://schemas.openxmlformats.org/officeDocument/2006/relationships/image" Target="../media/image462.emf"/><Relationship Id="rId12" Type="http://schemas.openxmlformats.org/officeDocument/2006/relationships/image" Target="../media/image467.emf"/><Relationship Id="rId2" Type="http://schemas.openxmlformats.org/officeDocument/2006/relationships/image" Target="../media/image457.emf"/><Relationship Id="rId1" Type="http://schemas.openxmlformats.org/officeDocument/2006/relationships/image" Target="../media/image456.emf"/><Relationship Id="rId6" Type="http://schemas.openxmlformats.org/officeDocument/2006/relationships/image" Target="../media/image461.emf"/><Relationship Id="rId11" Type="http://schemas.openxmlformats.org/officeDocument/2006/relationships/image" Target="../media/image466.emf"/><Relationship Id="rId5" Type="http://schemas.openxmlformats.org/officeDocument/2006/relationships/image" Target="../media/image460.emf"/><Relationship Id="rId10" Type="http://schemas.openxmlformats.org/officeDocument/2006/relationships/image" Target="../media/image465.emf"/><Relationship Id="rId4" Type="http://schemas.openxmlformats.org/officeDocument/2006/relationships/image" Target="../media/image459.emf"/><Relationship Id="rId9" Type="http://schemas.openxmlformats.org/officeDocument/2006/relationships/image" Target="../media/image464.e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475.emf"/><Relationship Id="rId3" Type="http://schemas.openxmlformats.org/officeDocument/2006/relationships/image" Target="../media/image470.emf"/><Relationship Id="rId7" Type="http://schemas.openxmlformats.org/officeDocument/2006/relationships/image" Target="../media/image474.emf"/><Relationship Id="rId2" Type="http://schemas.openxmlformats.org/officeDocument/2006/relationships/image" Target="../media/image469.emf"/><Relationship Id="rId1" Type="http://schemas.openxmlformats.org/officeDocument/2006/relationships/image" Target="../media/image468.emf"/><Relationship Id="rId6" Type="http://schemas.openxmlformats.org/officeDocument/2006/relationships/image" Target="../media/image473.emf"/><Relationship Id="rId5" Type="http://schemas.openxmlformats.org/officeDocument/2006/relationships/image" Target="../media/image472.emf"/><Relationship Id="rId4" Type="http://schemas.openxmlformats.org/officeDocument/2006/relationships/image" Target="../media/image471.emf"/><Relationship Id="rId9" Type="http://schemas.openxmlformats.org/officeDocument/2006/relationships/image" Target="../media/image476.e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479.emf"/><Relationship Id="rId7" Type="http://schemas.openxmlformats.org/officeDocument/2006/relationships/image" Target="../media/image483.emf"/><Relationship Id="rId2" Type="http://schemas.openxmlformats.org/officeDocument/2006/relationships/image" Target="../media/image478.emf"/><Relationship Id="rId1" Type="http://schemas.openxmlformats.org/officeDocument/2006/relationships/image" Target="../media/image477.emf"/><Relationship Id="rId6" Type="http://schemas.openxmlformats.org/officeDocument/2006/relationships/image" Target="../media/image482.emf"/><Relationship Id="rId5" Type="http://schemas.openxmlformats.org/officeDocument/2006/relationships/image" Target="../media/image481.emf"/><Relationship Id="rId4" Type="http://schemas.openxmlformats.org/officeDocument/2006/relationships/image" Target="../media/image480.e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485.emf"/><Relationship Id="rId1" Type="http://schemas.openxmlformats.org/officeDocument/2006/relationships/image" Target="../media/image484.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491.emf"/><Relationship Id="rId2" Type="http://schemas.openxmlformats.org/officeDocument/2006/relationships/image" Target="../media/image490.emf"/><Relationship Id="rId1" Type="http://schemas.openxmlformats.org/officeDocument/2006/relationships/image" Target="../media/image489.e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494.emf"/><Relationship Id="rId2" Type="http://schemas.openxmlformats.org/officeDocument/2006/relationships/image" Target="../media/image493.emf"/><Relationship Id="rId1" Type="http://schemas.openxmlformats.org/officeDocument/2006/relationships/image" Target="../media/image492.emf"/><Relationship Id="rId5" Type="http://schemas.openxmlformats.org/officeDocument/2006/relationships/image" Target="../media/image496.emf"/><Relationship Id="rId4" Type="http://schemas.openxmlformats.org/officeDocument/2006/relationships/image" Target="../media/image495.e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504.emf"/><Relationship Id="rId3" Type="http://schemas.openxmlformats.org/officeDocument/2006/relationships/image" Target="../media/image499.emf"/><Relationship Id="rId7" Type="http://schemas.openxmlformats.org/officeDocument/2006/relationships/image" Target="../media/image503.emf"/><Relationship Id="rId2" Type="http://schemas.openxmlformats.org/officeDocument/2006/relationships/image" Target="../media/image498.emf"/><Relationship Id="rId1" Type="http://schemas.openxmlformats.org/officeDocument/2006/relationships/image" Target="../media/image497.emf"/><Relationship Id="rId6" Type="http://schemas.openxmlformats.org/officeDocument/2006/relationships/image" Target="../media/image502.emf"/><Relationship Id="rId5" Type="http://schemas.openxmlformats.org/officeDocument/2006/relationships/image" Target="../media/image501.emf"/><Relationship Id="rId4" Type="http://schemas.openxmlformats.org/officeDocument/2006/relationships/image" Target="../media/image500.emf"/><Relationship Id="rId9" Type="http://schemas.openxmlformats.org/officeDocument/2006/relationships/image" Target="../media/image50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508.emf"/><Relationship Id="rId2" Type="http://schemas.openxmlformats.org/officeDocument/2006/relationships/image" Target="../media/image507.emf"/><Relationship Id="rId1" Type="http://schemas.openxmlformats.org/officeDocument/2006/relationships/image" Target="../media/image506.emf"/><Relationship Id="rId4" Type="http://schemas.openxmlformats.org/officeDocument/2006/relationships/image" Target="../media/image509.e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512.emf"/><Relationship Id="rId2" Type="http://schemas.openxmlformats.org/officeDocument/2006/relationships/image" Target="../media/image511.emf"/><Relationship Id="rId1" Type="http://schemas.openxmlformats.org/officeDocument/2006/relationships/image" Target="../media/image510.emf"/><Relationship Id="rId4" Type="http://schemas.openxmlformats.org/officeDocument/2006/relationships/image" Target="../media/image513.emf"/></Relationships>
</file>

<file path=ppt/drawings/_rels/vmlDrawing82.vml.rels><?xml version="1.0" encoding="UTF-8" standalone="yes"?>
<Relationships xmlns="http://schemas.openxmlformats.org/package/2006/relationships"><Relationship Id="rId8" Type="http://schemas.openxmlformats.org/officeDocument/2006/relationships/image" Target="../media/image521.emf"/><Relationship Id="rId3" Type="http://schemas.openxmlformats.org/officeDocument/2006/relationships/image" Target="../media/image516.emf"/><Relationship Id="rId7" Type="http://schemas.openxmlformats.org/officeDocument/2006/relationships/image" Target="../media/image520.emf"/><Relationship Id="rId2" Type="http://schemas.openxmlformats.org/officeDocument/2006/relationships/image" Target="../media/image515.emf"/><Relationship Id="rId1" Type="http://schemas.openxmlformats.org/officeDocument/2006/relationships/image" Target="../media/image514.emf"/><Relationship Id="rId6" Type="http://schemas.openxmlformats.org/officeDocument/2006/relationships/image" Target="../media/image519.emf"/><Relationship Id="rId5" Type="http://schemas.openxmlformats.org/officeDocument/2006/relationships/image" Target="../media/image518.emf"/><Relationship Id="rId4" Type="http://schemas.openxmlformats.org/officeDocument/2006/relationships/image" Target="../media/image517.e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524.emf"/><Relationship Id="rId2" Type="http://schemas.openxmlformats.org/officeDocument/2006/relationships/image" Target="../media/image523.emf"/><Relationship Id="rId1" Type="http://schemas.openxmlformats.org/officeDocument/2006/relationships/image" Target="../media/image522.emf"/><Relationship Id="rId5" Type="http://schemas.openxmlformats.org/officeDocument/2006/relationships/image" Target="../media/image526.emf"/><Relationship Id="rId4" Type="http://schemas.openxmlformats.org/officeDocument/2006/relationships/image" Target="../media/image525.e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529.emf"/><Relationship Id="rId2" Type="http://schemas.openxmlformats.org/officeDocument/2006/relationships/image" Target="../media/image528.emf"/><Relationship Id="rId1" Type="http://schemas.openxmlformats.org/officeDocument/2006/relationships/image" Target="../media/image527.emf"/><Relationship Id="rId4" Type="http://schemas.openxmlformats.org/officeDocument/2006/relationships/image" Target="../media/image530.e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533.emf"/><Relationship Id="rId2" Type="http://schemas.openxmlformats.org/officeDocument/2006/relationships/image" Target="../media/image532.emf"/><Relationship Id="rId1" Type="http://schemas.openxmlformats.org/officeDocument/2006/relationships/image" Target="../media/image531.emf"/><Relationship Id="rId5" Type="http://schemas.openxmlformats.org/officeDocument/2006/relationships/image" Target="../media/image535.emf"/><Relationship Id="rId4" Type="http://schemas.openxmlformats.org/officeDocument/2006/relationships/image" Target="../media/image534.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542.e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545.emf"/><Relationship Id="rId2" Type="http://schemas.openxmlformats.org/officeDocument/2006/relationships/image" Target="../media/image544.emf"/><Relationship Id="rId1" Type="http://schemas.openxmlformats.org/officeDocument/2006/relationships/image" Target="../media/image543.e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547.emf"/><Relationship Id="rId1" Type="http://schemas.openxmlformats.org/officeDocument/2006/relationships/image" Target="../media/image546.e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550.emf"/><Relationship Id="rId2" Type="http://schemas.openxmlformats.org/officeDocument/2006/relationships/image" Target="../media/image549.emf"/><Relationship Id="rId1" Type="http://schemas.openxmlformats.org/officeDocument/2006/relationships/image" Target="../media/image548.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553.emf"/><Relationship Id="rId2" Type="http://schemas.openxmlformats.org/officeDocument/2006/relationships/image" Target="../media/image552.emf"/><Relationship Id="rId1" Type="http://schemas.openxmlformats.org/officeDocument/2006/relationships/image" Target="../media/image551.e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555.emf"/><Relationship Id="rId1" Type="http://schemas.openxmlformats.org/officeDocument/2006/relationships/image" Target="../media/image554.e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558.emf"/><Relationship Id="rId2" Type="http://schemas.openxmlformats.org/officeDocument/2006/relationships/image" Target="../media/image557.emf"/><Relationship Id="rId1" Type="http://schemas.openxmlformats.org/officeDocument/2006/relationships/image" Target="../media/image556.emf"/><Relationship Id="rId5" Type="http://schemas.openxmlformats.org/officeDocument/2006/relationships/image" Target="../media/image560.emf"/><Relationship Id="rId4" Type="http://schemas.openxmlformats.org/officeDocument/2006/relationships/image" Target="../media/image559.e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568.emf"/><Relationship Id="rId13" Type="http://schemas.openxmlformats.org/officeDocument/2006/relationships/image" Target="../media/image573.emf"/><Relationship Id="rId3" Type="http://schemas.openxmlformats.org/officeDocument/2006/relationships/image" Target="../media/image563.emf"/><Relationship Id="rId7" Type="http://schemas.openxmlformats.org/officeDocument/2006/relationships/image" Target="../media/image567.emf"/><Relationship Id="rId12" Type="http://schemas.openxmlformats.org/officeDocument/2006/relationships/image" Target="../media/image572.emf"/><Relationship Id="rId2" Type="http://schemas.openxmlformats.org/officeDocument/2006/relationships/image" Target="../media/image562.emf"/><Relationship Id="rId1" Type="http://schemas.openxmlformats.org/officeDocument/2006/relationships/image" Target="../media/image561.emf"/><Relationship Id="rId6" Type="http://schemas.openxmlformats.org/officeDocument/2006/relationships/image" Target="../media/image566.emf"/><Relationship Id="rId11" Type="http://schemas.openxmlformats.org/officeDocument/2006/relationships/image" Target="../media/image571.emf"/><Relationship Id="rId5" Type="http://schemas.openxmlformats.org/officeDocument/2006/relationships/image" Target="../media/image565.emf"/><Relationship Id="rId10" Type="http://schemas.openxmlformats.org/officeDocument/2006/relationships/image" Target="../media/image570.emf"/><Relationship Id="rId4" Type="http://schemas.openxmlformats.org/officeDocument/2006/relationships/image" Target="../media/image564.emf"/><Relationship Id="rId9" Type="http://schemas.openxmlformats.org/officeDocument/2006/relationships/image" Target="../media/image569.emf"/></Relationships>
</file>

<file path=ppt/drawings/_rels/vmlDrawing94.vml.rels><?xml version="1.0" encoding="UTF-8" standalone="yes"?>
<Relationships xmlns="http://schemas.openxmlformats.org/package/2006/relationships"><Relationship Id="rId8" Type="http://schemas.openxmlformats.org/officeDocument/2006/relationships/image" Target="../media/image583.emf"/><Relationship Id="rId3" Type="http://schemas.openxmlformats.org/officeDocument/2006/relationships/image" Target="../media/image578.emf"/><Relationship Id="rId7" Type="http://schemas.openxmlformats.org/officeDocument/2006/relationships/image" Target="../media/image582.emf"/><Relationship Id="rId2" Type="http://schemas.openxmlformats.org/officeDocument/2006/relationships/image" Target="../media/image577.emf"/><Relationship Id="rId1" Type="http://schemas.openxmlformats.org/officeDocument/2006/relationships/image" Target="../media/image576.emf"/><Relationship Id="rId6" Type="http://schemas.openxmlformats.org/officeDocument/2006/relationships/image" Target="../media/image581.emf"/><Relationship Id="rId5" Type="http://schemas.openxmlformats.org/officeDocument/2006/relationships/image" Target="../media/image580.emf"/><Relationship Id="rId4" Type="http://schemas.openxmlformats.org/officeDocument/2006/relationships/image" Target="../media/image579.emf"/><Relationship Id="rId9" Type="http://schemas.openxmlformats.org/officeDocument/2006/relationships/image" Target="../media/image584.e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592.emf"/><Relationship Id="rId13" Type="http://schemas.openxmlformats.org/officeDocument/2006/relationships/image" Target="../media/image597.emf"/><Relationship Id="rId3" Type="http://schemas.openxmlformats.org/officeDocument/2006/relationships/image" Target="../media/image587.emf"/><Relationship Id="rId7" Type="http://schemas.openxmlformats.org/officeDocument/2006/relationships/image" Target="../media/image591.emf"/><Relationship Id="rId12" Type="http://schemas.openxmlformats.org/officeDocument/2006/relationships/image" Target="../media/image596.emf"/><Relationship Id="rId2" Type="http://schemas.openxmlformats.org/officeDocument/2006/relationships/image" Target="../media/image586.emf"/><Relationship Id="rId1" Type="http://schemas.openxmlformats.org/officeDocument/2006/relationships/image" Target="../media/image585.emf"/><Relationship Id="rId6" Type="http://schemas.openxmlformats.org/officeDocument/2006/relationships/image" Target="../media/image590.emf"/><Relationship Id="rId11" Type="http://schemas.openxmlformats.org/officeDocument/2006/relationships/image" Target="../media/image595.emf"/><Relationship Id="rId5" Type="http://schemas.openxmlformats.org/officeDocument/2006/relationships/image" Target="../media/image589.emf"/><Relationship Id="rId10" Type="http://schemas.openxmlformats.org/officeDocument/2006/relationships/image" Target="../media/image594.emf"/><Relationship Id="rId4" Type="http://schemas.openxmlformats.org/officeDocument/2006/relationships/image" Target="../media/image588.emf"/><Relationship Id="rId9" Type="http://schemas.openxmlformats.org/officeDocument/2006/relationships/image" Target="../media/image593.emf"/></Relationships>
</file>

<file path=ppt/drawings/_rels/vmlDrawing96.vml.rels><?xml version="1.0" encoding="UTF-8" standalone="yes"?>
<Relationships xmlns="http://schemas.openxmlformats.org/package/2006/relationships"><Relationship Id="rId8" Type="http://schemas.openxmlformats.org/officeDocument/2006/relationships/image" Target="../media/image605.emf"/><Relationship Id="rId3" Type="http://schemas.openxmlformats.org/officeDocument/2006/relationships/image" Target="../media/image600.emf"/><Relationship Id="rId7" Type="http://schemas.openxmlformats.org/officeDocument/2006/relationships/image" Target="../media/image604.emf"/><Relationship Id="rId2" Type="http://schemas.openxmlformats.org/officeDocument/2006/relationships/image" Target="../media/image599.emf"/><Relationship Id="rId1" Type="http://schemas.openxmlformats.org/officeDocument/2006/relationships/image" Target="../media/image598.emf"/><Relationship Id="rId6" Type="http://schemas.openxmlformats.org/officeDocument/2006/relationships/image" Target="../media/image603.emf"/><Relationship Id="rId11" Type="http://schemas.openxmlformats.org/officeDocument/2006/relationships/image" Target="../media/image608.emf"/><Relationship Id="rId5" Type="http://schemas.openxmlformats.org/officeDocument/2006/relationships/image" Target="../media/image602.emf"/><Relationship Id="rId10" Type="http://schemas.openxmlformats.org/officeDocument/2006/relationships/image" Target="../media/image607.emf"/><Relationship Id="rId4" Type="http://schemas.openxmlformats.org/officeDocument/2006/relationships/image" Target="../media/image601.emf"/><Relationship Id="rId9" Type="http://schemas.openxmlformats.org/officeDocument/2006/relationships/image" Target="../media/image606.emf"/></Relationships>
</file>

<file path=ppt/drawings/_rels/vmlDrawing97.vml.rels><?xml version="1.0" encoding="UTF-8" standalone="yes"?>
<Relationships xmlns="http://schemas.openxmlformats.org/package/2006/relationships"><Relationship Id="rId8" Type="http://schemas.openxmlformats.org/officeDocument/2006/relationships/image" Target="../media/image616.emf"/><Relationship Id="rId3" Type="http://schemas.openxmlformats.org/officeDocument/2006/relationships/image" Target="../media/image611.emf"/><Relationship Id="rId7" Type="http://schemas.openxmlformats.org/officeDocument/2006/relationships/image" Target="../media/image615.emf"/><Relationship Id="rId2" Type="http://schemas.openxmlformats.org/officeDocument/2006/relationships/image" Target="../media/image610.emf"/><Relationship Id="rId1" Type="http://schemas.openxmlformats.org/officeDocument/2006/relationships/image" Target="../media/image609.emf"/><Relationship Id="rId6" Type="http://schemas.openxmlformats.org/officeDocument/2006/relationships/image" Target="../media/image614.emf"/><Relationship Id="rId5" Type="http://schemas.openxmlformats.org/officeDocument/2006/relationships/image" Target="../media/image613.emf"/><Relationship Id="rId4" Type="http://schemas.openxmlformats.org/officeDocument/2006/relationships/image" Target="../media/image612.emf"/><Relationship Id="rId9" Type="http://schemas.openxmlformats.org/officeDocument/2006/relationships/image" Target="../media/image617.emf"/></Relationships>
</file>

<file path=ppt/drawings/_rels/vmlDrawing98.vml.rels><?xml version="1.0" encoding="UTF-8" standalone="yes"?>
<Relationships xmlns="http://schemas.openxmlformats.org/package/2006/relationships"><Relationship Id="rId8" Type="http://schemas.openxmlformats.org/officeDocument/2006/relationships/image" Target="../media/image625.emf"/><Relationship Id="rId3" Type="http://schemas.openxmlformats.org/officeDocument/2006/relationships/image" Target="../media/image620.emf"/><Relationship Id="rId7" Type="http://schemas.openxmlformats.org/officeDocument/2006/relationships/image" Target="../media/image624.emf"/><Relationship Id="rId2" Type="http://schemas.openxmlformats.org/officeDocument/2006/relationships/image" Target="../media/image619.emf"/><Relationship Id="rId1" Type="http://schemas.openxmlformats.org/officeDocument/2006/relationships/image" Target="../media/image618.emf"/><Relationship Id="rId6" Type="http://schemas.openxmlformats.org/officeDocument/2006/relationships/image" Target="../media/image623.emf"/><Relationship Id="rId5" Type="http://schemas.openxmlformats.org/officeDocument/2006/relationships/image" Target="../media/image622.emf"/><Relationship Id="rId4" Type="http://schemas.openxmlformats.org/officeDocument/2006/relationships/image" Target="../media/image62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6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D8BB2-8E7F-3449-A4CB-42A38302F8F6}" type="datetimeFigureOut">
              <a:rPr lang="ru-RU" smtClean="0"/>
              <a:t>09.04.2022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5F25D-2725-5740-896A-23AFA7A49E06}" type="slidenum">
              <a:rPr lang="ru-RU" smtClean="0"/>
              <a:t>‹#›</a:t>
            </a:fld>
            <a:endParaRPr lang="ru-RU"/>
          </a:p>
        </p:txBody>
      </p:sp>
    </p:spTree>
    <p:extLst>
      <p:ext uri="{BB962C8B-B14F-4D97-AF65-F5344CB8AC3E}">
        <p14:creationId xmlns:p14="http://schemas.microsoft.com/office/powerpoint/2010/main" val="249795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Образ слайда 1">
            <a:extLst>
              <a:ext uri="{FF2B5EF4-FFF2-40B4-BE49-F238E27FC236}">
                <a16:creationId xmlns:a16="http://schemas.microsoft.com/office/drawing/2014/main" id="{F703844A-E8FF-3C4A-BAF0-641BCA557E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Заметки 2">
            <a:extLst>
              <a:ext uri="{FF2B5EF4-FFF2-40B4-BE49-F238E27FC236}">
                <a16:creationId xmlns:a16="http://schemas.microsoft.com/office/drawing/2014/main" id="{5EA318BF-7238-0B4F-8938-44ABA3DCAD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9220" name="Номер слайда 3">
            <a:extLst>
              <a:ext uri="{FF2B5EF4-FFF2-40B4-BE49-F238E27FC236}">
                <a16:creationId xmlns:a16="http://schemas.microsoft.com/office/drawing/2014/main" id="{A3BCBE78-3D63-0543-8948-E868C9A2F89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BE9DFA-C281-B946-836C-DBBC60008385}" type="slidenum">
              <a:rPr lang="ru-RU" altLang="ru-RU">
                <a:latin typeface="Calibri" panose="020F0502020204030204" pitchFamily="34" charset="0"/>
              </a:rPr>
              <a:pPr eaLnBrk="1" hangingPunct="1"/>
              <a:t>1</a:t>
            </a:fld>
            <a:endParaRPr lang="ru-RU" altLang="ru-RU">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Образ слайда 1">
            <a:extLst>
              <a:ext uri="{FF2B5EF4-FFF2-40B4-BE49-F238E27FC236}">
                <a16:creationId xmlns:a16="http://schemas.microsoft.com/office/drawing/2014/main" id="{34C65AF4-8DAD-6D43-96D4-777CBA4E51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Заметки 2">
            <a:extLst>
              <a:ext uri="{FF2B5EF4-FFF2-40B4-BE49-F238E27FC236}">
                <a16:creationId xmlns:a16="http://schemas.microsoft.com/office/drawing/2014/main" id="{61A32A37-07E5-044A-9983-99484ABB54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10244" name="Номер слайда 3">
            <a:extLst>
              <a:ext uri="{FF2B5EF4-FFF2-40B4-BE49-F238E27FC236}">
                <a16:creationId xmlns:a16="http://schemas.microsoft.com/office/drawing/2014/main" id="{2E336902-33AC-D446-AF43-2FFAC5906D2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1E3B613-5FB5-EE43-9510-432ED1E36775}" type="slidenum">
              <a:rPr lang="ru-RU" altLang="ru-RU">
                <a:latin typeface="Calibri" panose="020F0502020204030204" pitchFamily="34" charset="0"/>
              </a:rPr>
              <a:pPr eaLnBrk="1" hangingPunct="1"/>
              <a:t>143</a:t>
            </a:fld>
            <a:endParaRPr lang="ru-RU" altLang="ru-RU">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Образ слайда 1">
            <a:extLst>
              <a:ext uri="{FF2B5EF4-FFF2-40B4-BE49-F238E27FC236}">
                <a16:creationId xmlns:a16="http://schemas.microsoft.com/office/drawing/2014/main" id="{17EEC8F1-7AB3-454B-B69D-8D8C7900D8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Заметки 2">
            <a:extLst>
              <a:ext uri="{FF2B5EF4-FFF2-40B4-BE49-F238E27FC236}">
                <a16:creationId xmlns:a16="http://schemas.microsoft.com/office/drawing/2014/main" id="{6528E70E-343B-4C44-8947-9B911D07DC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10244" name="Номер слайда 3">
            <a:extLst>
              <a:ext uri="{FF2B5EF4-FFF2-40B4-BE49-F238E27FC236}">
                <a16:creationId xmlns:a16="http://schemas.microsoft.com/office/drawing/2014/main" id="{BFA65CB6-1671-8245-97D8-4A609092998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1F650C5-9C04-5C40-8569-EF7618045AC2}" type="slidenum">
              <a:rPr lang="ru-RU" altLang="ru-RU">
                <a:latin typeface="Calibri" panose="020F0502020204030204" pitchFamily="34" charset="0"/>
              </a:rPr>
              <a:pPr eaLnBrk="1" hangingPunct="1"/>
              <a:t>144</a:t>
            </a:fld>
            <a:endParaRPr lang="ru-RU" altLang="ru-RU">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Образ слайда 1">
            <a:extLst>
              <a:ext uri="{FF2B5EF4-FFF2-40B4-BE49-F238E27FC236}">
                <a16:creationId xmlns:a16="http://schemas.microsoft.com/office/drawing/2014/main" id="{214E0A2B-E407-A442-A9AF-C4B2219DA8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Заметки 2">
            <a:extLst>
              <a:ext uri="{FF2B5EF4-FFF2-40B4-BE49-F238E27FC236}">
                <a16:creationId xmlns:a16="http://schemas.microsoft.com/office/drawing/2014/main" id="{61B71C3C-C073-F34E-BE40-1C3EA43561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4" name="Номер слайда 3">
            <a:extLst>
              <a:ext uri="{FF2B5EF4-FFF2-40B4-BE49-F238E27FC236}">
                <a16:creationId xmlns:a16="http://schemas.microsoft.com/office/drawing/2014/main" id="{5D996D73-606A-EC4A-8C24-E2B623026E6F}"/>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69E732-EFE0-D24C-A934-C2E0EF77A625}" type="slidenum">
              <a:rPr lang="ru-RU" altLang="ru-RU">
                <a:latin typeface="Calibri" panose="020F0502020204030204" pitchFamily="34" charset="0"/>
              </a:rPr>
              <a:pPr eaLnBrk="1" hangingPunct="1"/>
              <a:t>146</a:t>
            </a:fld>
            <a:endParaRPr lang="ru-RU" altLang="ru-RU">
              <a:latin typeface="Calibri" panose="020F0502020204030204" pitchFamily="34" charset="0"/>
            </a:endParaRPr>
          </a:p>
        </p:txBody>
      </p:sp>
      <p:sp>
        <p:nvSpPr>
          <p:cNvPr id="5" name="Нижний колонтитул 4">
            <a:extLst>
              <a:ext uri="{FF2B5EF4-FFF2-40B4-BE49-F238E27FC236}">
                <a16:creationId xmlns:a16="http://schemas.microsoft.com/office/drawing/2014/main" id="{DDE1D641-706F-A749-9B14-602968AC6BD0}"/>
              </a:ext>
            </a:extLst>
          </p:cNvPr>
          <p:cNvSpPr>
            <a:spLocks noGrp="1"/>
          </p:cNvSpPr>
          <p:nvPr>
            <p:ph type="ftr" sz="quarter" idx="4"/>
          </p:nvPr>
        </p:nvSpPr>
        <p:spPr/>
        <p:txBody>
          <a:bodyPr/>
          <a:lstStyle/>
          <a:p>
            <a:pPr>
              <a:defRPr/>
            </a:pPr>
            <a:r>
              <a:rPr lang="ru-RU"/>
              <a:t>Лекция 8</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056B8EBC-B9C9-1444-898B-01912B7A1909}"/>
              </a:ext>
            </a:extLst>
          </p:cNvPr>
          <p:cNvSpPr>
            <a:spLocks noGrp="1" noRot="1" noChangeAspect="1" noTextEdit="1"/>
          </p:cNvSpPr>
          <p:nvPr>
            <p:ph type="sldImg"/>
          </p:nvPr>
        </p:nvSpPr>
        <p:spPr>
          <a:ln/>
        </p:spPr>
      </p:sp>
      <p:sp>
        <p:nvSpPr>
          <p:cNvPr id="19459" name="Заметки 2">
            <a:extLst>
              <a:ext uri="{FF2B5EF4-FFF2-40B4-BE49-F238E27FC236}">
                <a16:creationId xmlns:a16="http://schemas.microsoft.com/office/drawing/2014/main" id="{C3FF42DB-D0F8-5241-BB80-3E3371971E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
        <p:nvSpPr>
          <p:cNvPr id="19460" name="Номер слайда 3">
            <a:extLst>
              <a:ext uri="{FF2B5EF4-FFF2-40B4-BE49-F238E27FC236}">
                <a16:creationId xmlns:a16="http://schemas.microsoft.com/office/drawing/2014/main" id="{13DD50E6-09CA-4145-B142-D3289C8B54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4872AD0-650F-D84B-9D16-BB0B54CF39FA}" type="slidenum">
              <a:rPr lang="ru-RU" altLang="ru-RU"/>
              <a:pPr eaLnBrk="1" hangingPunct="1"/>
              <a:t>162</a:t>
            </a:fld>
            <a:endParaRPr lang="ru-RU" altLang="ru-RU"/>
          </a:p>
        </p:txBody>
      </p:sp>
      <p:sp>
        <p:nvSpPr>
          <p:cNvPr id="19461" name="Нижний колонтитул 4">
            <a:extLst>
              <a:ext uri="{FF2B5EF4-FFF2-40B4-BE49-F238E27FC236}">
                <a16:creationId xmlns:a16="http://schemas.microsoft.com/office/drawing/2014/main" id="{65EDBE70-ED07-6B4A-BF02-B76F9486E7C6}"/>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Лекция 9</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Образ слайда 1">
            <a:extLst>
              <a:ext uri="{FF2B5EF4-FFF2-40B4-BE49-F238E27FC236}">
                <a16:creationId xmlns:a16="http://schemas.microsoft.com/office/drawing/2014/main" id="{2CB43545-BF11-0C4C-8A38-1EC08B2995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Заметки 2">
            <a:extLst>
              <a:ext uri="{FF2B5EF4-FFF2-40B4-BE49-F238E27FC236}">
                <a16:creationId xmlns:a16="http://schemas.microsoft.com/office/drawing/2014/main" id="{05845CF4-4676-664E-A821-D4A347E3EA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4" name="Номер слайда 3">
            <a:extLst>
              <a:ext uri="{FF2B5EF4-FFF2-40B4-BE49-F238E27FC236}">
                <a16:creationId xmlns:a16="http://schemas.microsoft.com/office/drawing/2014/main" id="{1D9E6972-EE25-BE46-AC22-EF10BB590CD1}"/>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FFD75FC-41BF-5540-B118-352228BD4DDA}" type="slidenum">
              <a:rPr lang="ru-RU" altLang="ru-RU">
                <a:latin typeface="Calibri" panose="020F0502020204030204" pitchFamily="34" charset="0"/>
              </a:rPr>
              <a:pPr eaLnBrk="1" hangingPunct="1"/>
              <a:t>198</a:t>
            </a:fld>
            <a:endParaRPr lang="ru-RU" altLang="ru-RU">
              <a:latin typeface="Calibri" panose="020F0502020204030204" pitchFamily="34" charset="0"/>
            </a:endParaRPr>
          </a:p>
        </p:txBody>
      </p:sp>
      <p:sp>
        <p:nvSpPr>
          <p:cNvPr id="5" name="Нижний колонтитул 4">
            <a:extLst>
              <a:ext uri="{FF2B5EF4-FFF2-40B4-BE49-F238E27FC236}">
                <a16:creationId xmlns:a16="http://schemas.microsoft.com/office/drawing/2014/main" id="{BD332EAC-4DC7-9946-B5B6-A652935D65AC}"/>
              </a:ext>
            </a:extLst>
          </p:cNvPr>
          <p:cNvSpPr>
            <a:spLocks noGrp="1"/>
          </p:cNvSpPr>
          <p:nvPr>
            <p:ph type="ftr" sz="quarter" idx="4"/>
          </p:nvPr>
        </p:nvSpPr>
        <p:spPr/>
        <p:txBody>
          <a:bodyPr/>
          <a:lstStyle/>
          <a:p>
            <a:pPr>
              <a:defRPr/>
            </a:pPr>
            <a:r>
              <a:rPr lang="ru-RU"/>
              <a:t>Лекция 11</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Образ слайда 1">
            <a:extLst>
              <a:ext uri="{FF2B5EF4-FFF2-40B4-BE49-F238E27FC236}">
                <a16:creationId xmlns:a16="http://schemas.microsoft.com/office/drawing/2014/main" id="{F2DC6DE4-3114-9049-A86B-DEC83B75B9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Заметки 2">
            <a:extLst>
              <a:ext uri="{FF2B5EF4-FFF2-40B4-BE49-F238E27FC236}">
                <a16:creationId xmlns:a16="http://schemas.microsoft.com/office/drawing/2014/main" id="{30DA9054-DE0B-2849-99BB-0A491510F5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4" name="Номер слайда 3">
            <a:extLst>
              <a:ext uri="{FF2B5EF4-FFF2-40B4-BE49-F238E27FC236}">
                <a16:creationId xmlns:a16="http://schemas.microsoft.com/office/drawing/2014/main" id="{87379162-DF04-5C48-95FD-137D10A07B66}"/>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B990FFF-6362-A149-A151-3F4ABE2A26E3}" type="slidenum">
              <a:rPr lang="ru-RU" altLang="ru-RU">
                <a:latin typeface="Calibri" panose="020F0502020204030204" pitchFamily="34" charset="0"/>
              </a:rPr>
              <a:pPr eaLnBrk="1" hangingPunct="1"/>
              <a:t>210</a:t>
            </a:fld>
            <a:endParaRPr lang="ru-RU" altLang="ru-RU">
              <a:latin typeface="Calibri" panose="020F0502020204030204" pitchFamily="34" charset="0"/>
            </a:endParaRPr>
          </a:p>
        </p:txBody>
      </p:sp>
      <p:sp>
        <p:nvSpPr>
          <p:cNvPr id="5" name="Нижний колонтитул 4">
            <a:extLst>
              <a:ext uri="{FF2B5EF4-FFF2-40B4-BE49-F238E27FC236}">
                <a16:creationId xmlns:a16="http://schemas.microsoft.com/office/drawing/2014/main" id="{4DA5173C-6082-E244-813B-FC77ABFC8573}"/>
              </a:ext>
            </a:extLst>
          </p:cNvPr>
          <p:cNvSpPr>
            <a:spLocks noGrp="1"/>
          </p:cNvSpPr>
          <p:nvPr>
            <p:ph type="ftr" sz="quarter" idx="4"/>
          </p:nvPr>
        </p:nvSpPr>
        <p:spPr/>
        <p:txBody>
          <a:bodyPr/>
          <a:lstStyle/>
          <a:p>
            <a:pPr>
              <a:defRPr/>
            </a:pPr>
            <a:r>
              <a:rPr lang="ru-RU"/>
              <a:t>Лекция 12</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Образ слайда 1">
            <a:extLst>
              <a:ext uri="{FF2B5EF4-FFF2-40B4-BE49-F238E27FC236}">
                <a16:creationId xmlns:a16="http://schemas.microsoft.com/office/drawing/2014/main" id="{F646DFCD-4295-4F4E-80FF-B2AAF93224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Заметки 2">
            <a:extLst>
              <a:ext uri="{FF2B5EF4-FFF2-40B4-BE49-F238E27FC236}">
                <a16:creationId xmlns:a16="http://schemas.microsoft.com/office/drawing/2014/main" id="{D647FA0C-9DC8-FA47-84FF-34AB0D6B2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4" name="Номер слайда 3">
            <a:extLst>
              <a:ext uri="{FF2B5EF4-FFF2-40B4-BE49-F238E27FC236}">
                <a16:creationId xmlns:a16="http://schemas.microsoft.com/office/drawing/2014/main" id="{A0D57492-5D75-574E-800F-1EC1A25520D9}"/>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47DEE7F-D8F0-9047-8788-2A3FEC61FCBA}" type="slidenum">
              <a:rPr lang="ru-RU" altLang="ru-RU">
                <a:latin typeface="Calibri" panose="020F0502020204030204" pitchFamily="34" charset="0"/>
              </a:rPr>
              <a:pPr eaLnBrk="1" hangingPunct="1"/>
              <a:t>229</a:t>
            </a:fld>
            <a:endParaRPr lang="ru-RU" altLang="ru-RU">
              <a:latin typeface="Calibri" panose="020F0502020204030204" pitchFamily="34" charset="0"/>
            </a:endParaRPr>
          </a:p>
        </p:txBody>
      </p:sp>
      <p:sp>
        <p:nvSpPr>
          <p:cNvPr id="5" name="Нижний колонтитул 4">
            <a:extLst>
              <a:ext uri="{FF2B5EF4-FFF2-40B4-BE49-F238E27FC236}">
                <a16:creationId xmlns:a16="http://schemas.microsoft.com/office/drawing/2014/main" id="{8EC3E30D-BD69-084C-9706-A78C33DB31B4}"/>
              </a:ext>
            </a:extLst>
          </p:cNvPr>
          <p:cNvSpPr>
            <a:spLocks noGrp="1"/>
          </p:cNvSpPr>
          <p:nvPr>
            <p:ph type="ftr" sz="quarter" idx="4"/>
          </p:nvPr>
        </p:nvSpPr>
        <p:spPr/>
        <p:txBody>
          <a:bodyPr/>
          <a:lstStyle/>
          <a:p>
            <a:pPr>
              <a:defRPr/>
            </a:pPr>
            <a:r>
              <a:rPr lang="ru-RU"/>
              <a:t>Лекция 12-1</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Образ слайда 1">
            <a:extLst>
              <a:ext uri="{FF2B5EF4-FFF2-40B4-BE49-F238E27FC236}">
                <a16:creationId xmlns:a16="http://schemas.microsoft.com/office/drawing/2014/main" id="{7C9E725D-D4B6-A44A-B2AB-0E89AF1D16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Заметки 2">
            <a:extLst>
              <a:ext uri="{FF2B5EF4-FFF2-40B4-BE49-F238E27FC236}">
                <a16:creationId xmlns:a16="http://schemas.microsoft.com/office/drawing/2014/main" id="{EB97CF01-2942-1545-B7A8-6EA3694E61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4" name="Номер слайда 3">
            <a:extLst>
              <a:ext uri="{FF2B5EF4-FFF2-40B4-BE49-F238E27FC236}">
                <a16:creationId xmlns:a16="http://schemas.microsoft.com/office/drawing/2014/main" id="{378374DD-6317-3A4C-B55A-10671C124E3E}"/>
              </a:ext>
            </a:extLst>
          </p:cNvPr>
          <p:cNvSpPr>
            <a:spLocks noGrp="1"/>
          </p:cNvSpPr>
          <p:nvPr>
            <p:ph type="sldNum" sz="quarter" idx="5"/>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7D036471-7EAE-B14F-80A2-1262AC51F187}" type="slidenum">
              <a:rPr lang="ru-RU" altLang="ru-RU">
                <a:latin typeface="Calibri" panose="020F0502020204030204" pitchFamily="34" charset="0"/>
              </a:rPr>
              <a:pPr/>
              <a:t>234</a:t>
            </a:fld>
            <a:endParaRPr lang="ru-RU" altLang="ru-RU">
              <a:latin typeface="Calibri" panose="020F0502020204030204" pitchFamily="34" charset="0"/>
            </a:endParaRPr>
          </a:p>
        </p:txBody>
      </p:sp>
      <p:sp>
        <p:nvSpPr>
          <p:cNvPr id="5" name="Нижний колонтитул 4">
            <a:extLst>
              <a:ext uri="{FF2B5EF4-FFF2-40B4-BE49-F238E27FC236}">
                <a16:creationId xmlns:a16="http://schemas.microsoft.com/office/drawing/2014/main" id="{75F5B8F7-4CE2-8840-8594-E2271DC98CF9}"/>
              </a:ext>
            </a:extLst>
          </p:cNvPr>
          <p:cNvSpPr>
            <a:spLocks noGrp="1"/>
          </p:cNvSpPr>
          <p:nvPr>
            <p:ph type="ftr" sz="quarter" idx="4"/>
          </p:nvPr>
        </p:nvSpPr>
        <p:spPr/>
        <p:txBody>
          <a:bodyPr/>
          <a:lstStyle/>
          <a:p>
            <a:pPr>
              <a:defRPr/>
            </a:pPr>
            <a:r>
              <a:rPr lang="ru-RU"/>
              <a:t>Лекция 13-1</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Образ слайда 1">
            <a:extLst>
              <a:ext uri="{FF2B5EF4-FFF2-40B4-BE49-F238E27FC236}">
                <a16:creationId xmlns:a16="http://schemas.microsoft.com/office/drawing/2014/main" id="{05D83BF3-89F1-2545-BE53-C0C31983B2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Заметки 2">
            <a:extLst>
              <a:ext uri="{FF2B5EF4-FFF2-40B4-BE49-F238E27FC236}">
                <a16:creationId xmlns:a16="http://schemas.microsoft.com/office/drawing/2014/main" id="{B48786D3-F676-3A48-BD3E-7307D6816A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18436" name="Номер слайда 3">
            <a:extLst>
              <a:ext uri="{FF2B5EF4-FFF2-40B4-BE49-F238E27FC236}">
                <a16:creationId xmlns:a16="http://schemas.microsoft.com/office/drawing/2014/main" id="{F9074182-17E0-F248-BE92-CF306BEC26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A164F0-E306-D74D-A86A-5B7B518E2942}" type="slidenum">
              <a:rPr lang="ru-RU" altLang="ru-RU"/>
              <a:pPr eaLnBrk="1" hangingPunct="1"/>
              <a:t>254</a:t>
            </a:fld>
            <a:endParaRPr lang="ru-RU" altLang="ru-RU"/>
          </a:p>
        </p:txBody>
      </p:sp>
      <p:sp>
        <p:nvSpPr>
          <p:cNvPr id="18437" name="Нижний колонтитул 4">
            <a:extLst>
              <a:ext uri="{FF2B5EF4-FFF2-40B4-BE49-F238E27FC236}">
                <a16:creationId xmlns:a16="http://schemas.microsoft.com/office/drawing/2014/main" id="{11692EE6-7939-0649-914E-DBCFA91C69B6}"/>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Лекция 14</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Text Box 1">
            <a:extLst>
              <a:ext uri="{FF2B5EF4-FFF2-40B4-BE49-F238E27FC236}">
                <a16:creationId xmlns:a16="http://schemas.microsoft.com/office/drawing/2014/main" id="{294078CE-7ED5-7A4B-9519-A6BBE3650072}"/>
              </a:ext>
            </a:extLst>
          </p:cNvPr>
          <p:cNvSpPr txBox="1">
            <a:spLocks noChangeArrowheads="1"/>
          </p:cNvSpPr>
          <p:nvPr/>
        </p:nvSpPr>
        <p:spPr bwMode="auto">
          <a:xfrm>
            <a:off x="2857500" y="522288"/>
            <a:ext cx="3429000" cy="2571750"/>
          </a:xfrm>
          <a:prstGeom prst="rect">
            <a:avLst/>
          </a:prstGeom>
          <a:solidFill>
            <a:srgbClr val="FFFFFF"/>
          </a:solidFill>
          <a:ln w="9525">
            <a:solidFill>
              <a:srgbClr val="000000"/>
            </a:solidFill>
            <a:miter lim="800000"/>
            <a:headEnd/>
            <a:tailEnd/>
          </a:ln>
        </p:spPr>
        <p:txBody>
          <a:bodyPr wrap="none" anchor="ctr"/>
          <a:lstStyle/>
          <a:p>
            <a:endParaRPr lang="ru-RU" altLang="ru-RU"/>
          </a:p>
        </p:txBody>
      </p:sp>
      <p:sp>
        <p:nvSpPr>
          <p:cNvPr id="14339" name="Rectangle 2">
            <a:extLst>
              <a:ext uri="{FF2B5EF4-FFF2-40B4-BE49-F238E27FC236}">
                <a16:creationId xmlns:a16="http://schemas.microsoft.com/office/drawing/2014/main" id="{2FFD4D16-F32C-CE4A-981F-E3FEE4D777D2}"/>
              </a:ext>
            </a:extLst>
          </p:cNvPr>
          <p:cNvSpPr>
            <a:spLocks noChangeArrowheads="1"/>
          </p:cNvSpPr>
          <p:nvPr>
            <p:ph type="body"/>
          </p:nvPr>
        </p:nvSpPr>
        <p:spPr>
          <a:xfrm>
            <a:off x="914400" y="3257550"/>
            <a:ext cx="73136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AB4968A4-B14E-4C43-A367-DB4ABD504A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EE1318BD-7196-1C4B-8700-47A9F50E3C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10244" name="Номер слайда 3">
            <a:extLst>
              <a:ext uri="{FF2B5EF4-FFF2-40B4-BE49-F238E27FC236}">
                <a16:creationId xmlns:a16="http://schemas.microsoft.com/office/drawing/2014/main" id="{3EB47218-F0F1-9848-880F-8BD697B0292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2A5B446-F41C-C440-A707-1EF77A175418}" type="slidenum">
              <a:rPr lang="ru-RU" altLang="ru-RU">
                <a:latin typeface="Calibri" panose="020F0502020204030204" pitchFamily="34" charset="0"/>
              </a:rPr>
              <a:pPr eaLnBrk="1" hangingPunct="1"/>
              <a:t>2</a:t>
            </a:fld>
            <a:endParaRPr lang="ru-RU" altLang="ru-RU">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Text Box 1">
            <a:extLst>
              <a:ext uri="{FF2B5EF4-FFF2-40B4-BE49-F238E27FC236}">
                <a16:creationId xmlns:a16="http://schemas.microsoft.com/office/drawing/2014/main" id="{E52BD45F-5C18-3E4E-87C2-25AD1C0FA69B}"/>
              </a:ext>
            </a:extLst>
          </p:cNvPr>
          <p:cNvSpPr txBox="1">
            <a:spLocks noChangeArrowheads="1"/>
          </p:cNvSpPr>
          <p:nvPr/>
        </p:nvSpPr>
        <p:spPr bwMode="auto">
          <a:xfrm>
            <a:off x="2857500" y="522288"/>
            <a:ext cx="3429000" cy="2571750"/>
          </a:xfrm>
          <a:prstGeom prst="rect">
            <a:avLst/>
          </a:prstGeom>
          <a:solidFill>
            <a:srgbClr val="FFFFFF"/>
          </a:solidFill>
          <a:ln w="9525">
            <a:solidFill>
              <a:srgbClr val="000000"/>
            </a:solidFill>
            <a:miter lim="800000"/>
            <a:headEnd/>
            <a:tailEnd/>
          </a:ln>
        </p:spPr>
        <p:txBody>
          <a:bodyPr wrap="none" anchor="ctr"/>
          <a:lstStyle/>
          <a:p>
            <a:endParaRPr lang="ru-RU" altLang="ru-RU"/>
          </a:p>
        </p:txBody>
      </p:sp>
      <p:sp>
        <p:nvSpPr>
          <p:cNvPr id="15363" name="Rectangle 2">
            <a:extLst>
              <a:ext uri="{FF2B5EF4-FFF2-40B4-BE49-F238E27FC236}">
                <a16:creationId xmlns:a16="http://schemas.microsoft.com/office/drawing/2014/main" id="{393A3603-9127-2442-8362-2EFEE73F6FC8}"/>
              </a:ext>
            </a:extLst>
          </p:cNvPr>
          <p:cNvSpPr>
            <a:spLocks noChangeArrowheads="1"/>
          </p:cNvSpPr>
          <p:nvPr>
            <p:ph type="body"/>
          </p:nvPr>
        </p:nvSpPr>
        <p:spPr>
          <a:xfrm>
            <a:off x="914400" y="3257550"/>
            <a:ext cx="73136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Text Box 1">
            <a:extLst>
              <a:ext uri="{FF2B5EF4-FFF2-40B4-BE49-F238E27FC236}">
                <a16:creationId xmlns:a16="http://schemas.microsoft.com/office/drawing/2014/main" id="{A943EFED-8422-EF49-9776-54FD69BE78BF}"/>
              </a:ext>
            </a:extLst>
          </p:cNvPr>
          <p:cNvSpPr txBox="1">
            <a:spLocks noChangeArrowheads="1"/>
          </p:cNvSpPr>
          <p:nvPr/>
        </p:nvSpPr>
        <p:spPr bwMode="auto">
          <a:xfrm>
            <a:off x="2857500" y="522288"/>
            <a:ext cx="3429000" cy="2571750"/>
          </a:xfrm>
          <a:prstGeom prst="rect">
            <a:avLst/>
          </a:prstGeom>
          <a:solidFill>
            <a:srgbClr val="FFFFFF"/>
          </a:solidFill>
          <a:ln w="9525">
            <a:solidFill>
              <a:srgbClr val="000000"/>
            </a:solidFill>
            <a:miter lim="800000"/>
            <a:headEnd/>
            <a:tailEnd/>
          </a:ln>
        </p:spPr>
        <p:txBody>
          <a:bodyPr wrap="none" anchor="ctr"/>
          <a:lstStyle/>
          <a:p>
            <a:endParaRPr lang="ru-RU" altLang="ru-RU"/>
          </a:p>
        </p:txBody>
      </p:sp>
      <p:sp>
        <p:nvSpPr>
          <p:cNvPr id="16387" name="Rectangle 2">
            <a:extLst>
              <a:ext uri="{FF2B5EF4-FFF2-40B4-BE49-F238E27FC236}">
                <a16:creationId xmlns:a16="http://schemas.microsoft.com/office/drawing/2014/main" id="{4D90499F-382B-E24E-9456-DF575CC5299D}"/>
              </a:ext>
            </a:extLst>
          </p:cNvPr>
          <p:cNvSpPr>
            <a:spLocks noChangeArrowheads="1"/>
          </p:cNvSpPr>
          <p:nvPr>
            <p:ph type="body"/>
          </p:nvPr>
        </p:nvSpPr>
        <p:spPr>
          <a:xfrm>
            <a:off x="914400" y="3257550"/>
            <a:ext cx="73136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Text Box 1">
            <a:extLst>
              <a:ext uri="{FF2B5EF4-FFF2-40B4-BE49-F238E27FC236}">
                <a16:creationId xmlns:a16="http://schemas.microsoft.com/office/drawing/2014/main" id="{DB8FD23E-9EE9-4348-A23E-4F419D9ADF84}"/>
              </a:ext>
            </a:extLst>
          </p:cNvPr>
          <p:cNvSpPr txBox="1">
            <a:spLocks noChangeArrowheads="1"/>
          </p:cNvSpPr>
          <p:nvPr/>
        </p:nvSpPr>
        <p:spPr bwMode="auto">
          <a:xfrm>
            <a:off x="2857500" y="522288"/>
            <a:ext cx="3429000" cy="2571750"/>
          </a:xfrm>
          <a:prstGeom prst="rect">
            <a:avLst/>
          </a:prstGeom>
          <a:solidFill>
            <a:srgbClr val="FFFFFF"/>
          </a:solidFill>
          <a:ln w="9525">
            <a:solidFill>
              <a:srgbClr val="000000"/>
            </a:solidFill>
            <a:miter lim="800000"/>
            <a:headEnd/>
            <a:tailEnd/>
          </a:ln>
        </p:spPr>
        <p:txBody>
          <a:bodyPr wrap="none" anchor="ctr"/>
          <a:lstStyle/>
          <a:p>
            <a:endParaRPr lang="ru-RU" altLang="ru-RU"/>
          </a:p>
        </p:txBody>
      </p:sp>
      <p:sp>
        <p:nvSpPr>
          <p:cNvPr id="17411" name="Rectangle 2">
            <a:extLst>
              <a:ext uri="{FF2B5EF4-FFF2-40B4-BE49-F238E27FC236}">
                <a16:creationId xmlns:a16="http://schemas.microsoft.com/office/drawing/2014/main" id="{476D1B5D-0B9A-694D-B6BB-D38B5E3B4062}"/>
              </a:ext>
            </a:extLst>
          </p:cNvPr>
          <p:cNvSpPr>
            <a:spLocks noChangeArrowheads="1"/>
          </p:cNvSpPr>
          <p:nvPr>
            <p:ph type="body"/>
          </p:nvPr>
        </p:nvSpPr>
        <p:spPr>
          <a:xfrm>
            <a:off x="914400" y="3257550"/>
            <a:ext cx="73136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Text Box 1">
            <a:extLst>
              <a:ext uri="{FF2B5EF4-FFF2-40B4-BE49-F238E27FC236}">
                <a16:creationId xmlns:a16="http://schemas.microsoft.com/office/drawing/2014/main" id="{24B7E840-E7B4-6540-84E8-89A652EF587E}"/>
              </a:ext>
            </a:extLst>
          </p:cNvPr>
          <p:cNvSpPr txBox="1">
            <a:spLocks noChangeArrowheads="1"/>
          </p:cNvSpPr>
          <p:nvPr/>
        </p:nvSpPr>
        <p:spPr bwMode="auto">
          <a:xfrm>
            <a:off x="2857500" y="522288"/>
            <a:ext cx="3429000" cy="2571750"/>
          </a:xfrm>
          <a:prstGeom prst="rect">
            <a:avLst/>
          </a:prstGeom>
          <a:solidFill>
            <a:srgbClr val="FFFFFF"/>
          </a:solidFill>
          <a:ln w="9525">
            <a:solidFill>
              <a:srgbClr val="000000"/>
            </a:solidFill>
            <a:miter lim="800000"/>
            <a:headEnd/>
            <a:tailEnd/>
          </a:ln>
        </p:spPr>
        <p:txBody>
          <a:bodyPr wrap="none" anchor="ctr"/>
          <a:lstStyle/>
          <a:p>
            <a:endParaRPr lang="ru-RU" altLang="ru-RU"/>
          </a:p>
        </p:txBody>
      </p:sp>
      <p:sp>
        <p:nvSpPr>
          <p:cNvPr id="18435" name="Rectangle 2">
            <a:extLst>
              <a:ext uri="{FF2B5EF4-FFF2-40B4-BE49-F238E27FC236}">
                <a16:creationId xmlns:a16="http://schemas.microsoft.com/office/drawing/2014/main" id="{3C471199-A5D4-2348-9090-5125C57304B4}"/>
              </a:ext>
            </a:extLst>
          </p:cNvPr>
          <p:cNvSpPr>
            <a:spLocks noChangeArrowheads="1"/>
          </p:cNvSpPr>
          <p:nvPr>
            <p:ph type="body"/>
          </p:nvPr>
        </p:nvSpPr>
        <p:spPr>
          <a:xfrm>
            <a:off x="914400" y="3257550"/>
            <a:ext cx="73136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Text Box 1">
            <a:extLst>
              <a:ext uri="{FF2B5EF4-FFF2-40B4-BE49-F238E27FC236}">
                <a16:creationId xmlns:a16="http://schemas.microsoft.com/office/drawing/2014/main" id="{664EB3CA-B804-BC48-BC62-9149D5BE2E04}"/>
              </a:ext>
            </a:extLst>
          </p:cNvPr>
          <p:cNvSpPr txBox="1">
            <a:spLocks noChangeArrowheads="1"/>
          </p:cNvSpPr>
          <p:nvPr/>
        </p:nvSpPr>
        <p:spPr bwMode="auto">
          <a:xfrm>
            <a:off x="2857500" y="522288"/>
            <a:ext cx="3429000" cy="2571750"/>
          </a:xfrm>
          <a:prstGeom prst="rect">
            <a:avLst/>
          </a:prstGeom>
          <a:solidFill>
            <a:srgbClr val="FFFFFF"/>
          </a:solidFill>
          <a:ln w="9525">
            <a:solidFill>
              <a:srgbClr val="000000"/>
            </a:solidFill>
            <a:miter lim="800000"/>
            <a:headEnd/>
            <a:tailEnd/>
          </a:ln>
        </p:spPr>
        <p:txBody>
          <a:bodyPr wrap="none" anchor="ctr"/>
          <a:lstStyle/>
          <a:p>
            <a:endParaRPr lang="ru-RU" altLang="ru-RU"/>
          </a:p>
        </p:txBody>
      </p:sp>
      <p:sp>
        <p:nvSpPr>
          <p:cNvPr id="19459" name="Rectangle 2">
            <a:extLst>
              <a:ext uri="{FF2B5EF4-FFF2-40B4-BE49-F238E27FC236}">
                <a16:creationId xmlns:a16="http://schemas.microsoft.com/office/drawing/2014/main" id="{89D8D17D-4FFF-9040-99EB-6196E041FEBA}"/>
              </a:ext>
            </a:extLst>
          </p:cNvPr>
          <p:cNvSpPr>
            <a:spLocks noChangeArrowheads="1"/>
          </p:cNvSpPr>
          <p:nvPr>
            <p:ph type="body"/>
          </p:nvPr>
        </p:nvSpPr>
        <p:spPr>
          <a:xfrm>
            <a:off x="914400" y="3257550"/>
            <a:ext cx="73136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a:extLst>
              <a:ext uri="{FF2B5EF4-FFF2-40B4-BE49-F238E27FC236}">
                <a16:creationId xmlns:a16="http://schemas.microsoft.com/office/drawing/2014/main" id="{8F15C0F4-F5D9-3241-B0D2-5E5C3DAAC621}"/>
              </a:ext>
            </a:extLst>
          </p:cNvPr>
          <p:cNvSpPr txBox="1">
            <a:spLocks noChangeArrowheads="1"/>
          </p:cNvSpPr>
          <p:nvPr/>
        </p:nvSpPr>
        <p:spPr bwMode="auto">
          <a:xfrm>
            <a:off x="2857500" y="522288"/>
            <a:ext cx="3429000" cy="2571750"/>
          </a:xfrm>
          <a:prstGeom prst="rect">
            <a:avLst/>
          </a:prstGeom>
          <a:solidFill>
            <a:srgbClr val="FFFFFF"/>
          </a:solidFill>
          <a:ln w="9525">
            <a:solidFill>
              <a:srgbClr val="000000"/>
            </a:solidFill>
            <a:miter lim="800000"/>
            <a:headEnd/>
            <a:tailEnd/>
          </a:ln>
        </p:spPr>
        <p:txBody>
          <a:bodyPr wrap="none" anchor="ctr"/>
          <a:lstStyle/>
          <a:p>
            <a:endParaRPr lang="ru-RU" altLang="ru-RU"/>
          </a:p>
        </p:txBody>
      </p:sp>
      <p:sp>
        <p:nvSpPr>
          <p:cNvPr id="20483" name="Rectangle 2">
            <a:extLst>
              <a:ext uri="{FF2B5EF4-FFF2-40B4-BE49-F238E27FC236}">
                <a16:creationId xmlns:a16="http://schemas.microsoft.com/office/drawing/2014/main" id="{9A928DE5-1531-A941-BB9A-8E714787112C}"/>
              </a:ext>
            </a:extLst>
          </p:cNvPr>
          <p:cNvSpPr>
            <a:spLocks noChangeArrowheads="1"/>
          </p:cNvSpPr>
          <p:nvPr>
            <p:ph type="body"/>
          </p:nvPr>
        </p:nvSpPr>
        <p:spPr>
          <a:xfrm>
            <a:off x="914400" y="3257550"/>
            <a:ext cx="73136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Text Box 1">
            <a:extLst>
              <a:ext uri="{FF2B5EF4-FFF2-40B4-BE49-F238E27FC236}">
                <a16:creationId xmlns:a16="http://schemas.microsoft.com/office/drawing/2014/main" id="{160B3D7B-D19B-D048-971B-276B9F784159}"/>
              </a:ext>
            </a:extLst>
          </p:cNvPr>
          <p:cNvSpPr txBox="1">
            <a:spLocks noChangeArrowheads="1"/>
          </p:cNvSpPr>
          <p:nvPr/>
        </p:nvSpPr>
        <p:spPr bwMode="auto">
          <a:xfrm>
            <a:off x="2857500" y="522288"/>
            <a:ext cx="3429000" cy="2571750"/>
          </a:xfrm>
          <a:prstGeom prst="rect">
            <a:avLst/>
          </a:prstGeom>
          <a:solidFill>
            <a:srgbClr val="FFFFFF"/>
          </a:solidFill>
          <a:ln w="9525">
            <a:solidFill>
              <a:srgbClr val="000000"/>
            </a:solidFill>
            <a:miter lim="800000"/>
            <a:headEnd/>
            <a:tailEnd/>
          </a:ln>
        </p:spPr>
        <p:txBody>
          <a:bodyPr wrap="none" anchor="ctr"/>
          <a:lstStyle/>
          <a:p>
            <a:endParaRPr lang="ru-RU" altLang="ru-RU"/>
          </a:p>
        </p:txBody>
      </p:sp>
      <p:sp>
        <p:nvSpPr>
          <p:cNvPr id="21507" name="Rectangle 2">
            <a:extLst>
              <a:ext uri="{FF2B5EF4-FFF2-40B4-BE49-F238E27FC236}">
                <a16:creationId xmlns:a16="http://schemas.microsoft.com/office/drawing/2014/main" id="{2F47BC6F-C67E-7147-AB2E-B3BF43D0DCFB}"/>
              </a:ext>
            </a:extLst>
          </p:cNvPr>
          <p:cNvSpPr>
            <a:spLocks noChangeArrowheads="1"/>
          </p:cNvSpPr>
          <p:nvPr>
            <p:ph type="body"/>
          </p:nvPr>
        </p:nvSpPr>
        <p:spPr>
          <a:xfrm>
            <a:off x="914400" y="3257550"/>
            <a:ext cx="73136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Text Box 1">
            <a:extLst>
              <a:ext uri="{FF2B5EF4-FFF2-40B4-BE49-F238E27FC236}">
                <a16:creationId xmlns:a16="http://schemas.microsoft.com/office/drawing/2014/main" id="{3BA29FCE-8A58-4B4F-BD78-E3C67FBEB7A7}"/>
              </a:ext>
            </a:extLst>
          </p:cNvPr>
          <p:cNvSpPr txBox="1">
            <a:spLocks noChangeArrowheads="1"/>
          </p:cNvSpPr>
          <p:nvPr/>
        </p:nvSpPr>
        <p:spPr bwMode="auto">
          <a:xfrm>
            <a:off x="2857500" y="522288"/>
            <a:ext cx="3429000" cy="2571750"/>
          </a:xfrm>
          <a:prstGeom prst="rect">
            <a:avLst/>
          </a:prstGeom>
          <a:solidFill>
            <a:srgbClr val="FFFFFF"/>
          </a:solidFill>
          <a:ln w="9525">
            <a:solidFill>
              <a:srgbClr val="000000"/>
            </a:solidFill>
            <a:miter lim="800000"/>
            <a:headEnd/>
            <a:tailEnd/>
          </a:ln>
        </p:spPr>
        <p:txBody>
          <a:bodyPr wrap="none" anchor="ctr"/>
          <a:lstStyle/>
          <a:p>
            <a:endParaRPr lang="ru-RU" altLang="ru-RU"/>
          </a:p>
        </p:txBody>
      </p:sp>
      <p:sp>
        <p:nvSpPr>
          <p:cNvPr id="22531" name="Rectangle 2">
            <a:extLst>
              <a:ext uri="{FF2B5EF4-FFF2-40B4-BE49-F238E27FC236}">
                <a16:creationId xmlns:a16="http://schemas.microsoft.com/office/drawing/2014/main" id="{E3D7D088-7572-B64E-A537-91CCE8DEF0FB}"/>
              </a:ext>
            </a:extLst>
          </p:cNvPr>
          <p:cNvSpPr>
            <a:spLocks noChangeArrowheads="1"/>
          </p:cNvSpPr>
          <p:nvPr>
            <p:ph type="body"/>
          </p:nvPr>
        </p:nvSpPr>
        <p:spPr>
          <a:xfrm>
            <a:off x="914400" y="3257550"/>
            <a:ext cx="73136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Text Box 1">
            <a:extLst>
              <a:ext uri="{FF2B5EF4-FFF2-40B4-BE49-F238E27FC236}">
                <a16:creationId xmlns:a16="http://schemas.microsoft.com/office/drawing/2014/main" id="{77CD7355-B9F4-A346-9B8F-C4C234C844E9}"/>
              </a:ext>
            </a:extLst>
          </p:cNvPr>
          <p:cNvSpPr txBox="1">
            <a:spLocks noChangeArrowheads="1"/>
          </p:cNvSpPr>
          <p:nvPr/>
        </p:nvSpPr>
        <p:spPr bwMode="auto">
          <a:xfrm>
            <a:off x="2857500" y="522288"/>
            <a:ext cx="3429000" cy="2571750"/>
          </a:xfrm>
          <a:prstGeom prst="rect">
            <a:avLst/>
          </a:prstGeom>
          <a:solidFill>
            <a:srgbClr val="FFFFFF"/>
          </a:solidFill>
          <a:ln w="9525">
            <a:solidFill>
              <a:srgbClr val="000000"/>
            </a:solidFill>
            <a:miter lim="800000"/>
            <a:headEnd/>
            <a:tailEnd/>
          </a:ln>
        </p:spPr>
        <p:txBody>
          <a:bodyPr wrap="none" anchor="ctr"/>
          <a:lstStyle/>
          <a:p>
            <a:endParaRPr lang="ru-RU" altLang="ru-RU"/>
          </a:p>
        </p:txBody>
      </p:sp>
      <p:sp>
        <p:nvSpPr>
          <p:cNvPr id="23555" name="Rectangle 2">
            <a:extLst>
              <a:ext uri="{FF2B5EF4-FFF2-40B4-BE49-F238E27FC236}">
                <a16:creationId xmlns:a16="http://schemas.microsoft.com/office/drawing/2014/main" id="{40C7A953-CFC0-CA45-9CF6-F50C69BDA164}"/>
              </a:ext>
            </a:extLst>
          </p:cNvPr>
          <p:cNvSpPr>
            <a:spLocks noChangeArrowheads="1"/>
          </p:cNvSpPr>
          <p:nvPr>
            <p:ph type="body"/>
          </p:nvPr>
        </p:nvSpPr>
        <p:spPr>
          <a:xfrm>
            <a:off x="914400" y="3257550"/>
            <a:ext cx="73136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a:extLst>
              <a:ext uri="{FF2B5EF4-FFF2-40B4-BE49-F238E27FC236}">
                <a16:creationId xmlns:a16="http://schemas.microsoft.com/office/drawing/2014/main" id="{3E5F7080-911A-7742-898C-4672F76A3403}"/>
              </a:ext>
            </a:extLst>
          </p:cNvPr>
          <p:cNvSpPr txBox="1">
            <a:spLocks noChangeArrowheads="1"/>
          </p:cNvSpPr>
          <p:nvPr/>
        </p:nvSpPr>
        <p:spPr bwMode="auto">
          <a:xfrm>
            <a:off x="2857500" y="522288"/>
            <a:ext cx="3429000" cy="2571750"/>
          </a:xfrm>
          <a:prstGeom prst="rect">
            <a:avLst/>
          </a:prstGeom>
          <a:solidFill>
            <a:srgbClr val="FFFFFF"/>
          </a:solidFill>
          <a:ln w="9525">
            <a:solidFill>
              <a:srgbClr val="000000"/>
            </a:solidFill>
            <a:miter lim="800000"/>
            <a:headEnd/>
            <a:tailEnd/>
          </a:ln>
        </p:spPr>
        <p:txBody>
          <a:bodyPr wrap="none" anchor="ctr"/>
          <a:lstStyle/>
          <a:p>
            <a:endParaRPr lang="ru-RU" altLang="ru-RU"/>
          </a:p>
        </p:txBody>
      </p:sp>
      <p:sp>
        <p:nvSpPr>
          <p:cNvPr id="24579" name="Rectangle 2">
            <a:extLst>
              <a:ext uri="{FF2B5EF4-FFF2-40B4-BE49-F238E27FC236}">
                <a16:creationId xmlns:a16="http://schemas.microsoft.com/office/drawing/2014/main" id="{E548695C-246C-874E-B83B-EC4060A61150}"/>
              </a:ext>
            </a:extLst>
          </p:cNvPr>
          <p:cNvSpPr>
            <a:spLocks noChangeArrowheads="1"/>
          </p:cNvSpPr>
          <p:nvPr>
            <p:ph type="body"/>
          </p:nvPr>
        </p:nvSpPr>
        <p:spPr>
          <a:xfrm>
            <a:off x="914400" y="3257550"/>
            <a:ext cx="73136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Образ слайда 1">
            <a:extLst>
              <a:ext uri="{FF2B5EF4-FFF2-40B4-BE49-F238E27FC236}">
                <a16:creationId xmlns:a16="http://schemas.microsoft.com/office/drawing/2014/main" id="{1F854D90-29FE-084F-92B5-7AD1ED3ADE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Заметки 2">
            <a:extLst>
              <a:ext uri="{FF2B5EF4-FFF2-40B4-BE49-F238E27FC236}">
                <a16:creationId xmlns:a16="http://schemas.microsoft.com/office/drawing/2014/main" id="{6FD5229A-371A-EA43-9F65-9D373B0919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a:p>
        </p:txBody>
      </p:sp>
      <p:sp>
        <p:nvSpPr>
          <p:cNvPr id="20484" name="Номер слайда 3">
            <a:extLst>
              <a:ext uri="{FF2B5EF4-FFF2-40B4-BE49-F238E27FC236}">
                <a16:creationId xmlns:a16="http://schemas.microsoft.com/office/drawing/2014/main" id="{D4FCE669-2609-E94D-991F-1DFD4202495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eaLnBrk="0" hangingPunct="0">
              <a:defRPr>
                <a:solidFill>
                  <a:schemeClr val="tx1"/>
                </a:solidFill>
                <a:latin typeface="Arial" panose="020B0604020202020204" pitchFamily="34" charset="0"/>
              </a:defRPr>
            </a:lvl1pPr>
            <a:lvl2pPr marL="742950" indent="-285750" defTabSz="944563" eaLnBrk="0" hangingPunct="0">
              <a:defRPr>
                <a:solidFill>
                  <a:schemeClr val="tx1"/>
                </a:solidFill>
                <a:latin typeface="Arial" panose="020B0604020202020204" pitchFamily="34" charset="0"/>
              </a:defRPr>
            </a:lvl2pPr>
            <a:lvl3pPr marL="1143000" indent="-228600" defTabSz="944563" eaLnBrk="0" hangingPunct="0">
              <a:defRPr>
                <a:solidFill>
                  <a:schemeClr val="tx1"/>
                </a:solidFill>
                <a:latin typeface="Arial" panose="020B0604020202020204" pitchFamily="34" charset="0"/>
              </a:defRPr>
            </a:lvl3pPr>
            <a:lvl4pPr marL="1600200" indent="-228600" defTabSz="944563" eaLnBrk="0" hangingPunct="0">
              <a:defRPr>
                <a:solidFill>
                  <a:schemeClr val="tx1"/>
                </a:solidFill>
                <a:latin typeface="Arial" panose="020B0604020202020204" pitchFamily="34" charset="0"/>
              </a:defRPr>
            </a:lvl4pPr>
            <a:lvl5pPr marL="2057400" indent="-228600" defTabSz="944563" eaLnBrk="0" hangingPunct="0">
              <a:defRPr>
                <a:solidFill>
                  <a:schemeClr val="tx1"/>
                </a:solidFill>
                <a:latin typeface="Arial" panose="020B0604020202020204" pitchFamily="34" charset="0"/>
              </a:defRPr>
            </a:lvl5pPr>
            <a:lvl6pPr marL="2514600" indent="-228600" defTabSz="944563" eaLnBrk="0" fontAlgn="base" hangingPunct="0">
              <a:spcBef>
                <a:spcPct val="0"/>
              </a:spcBef>
              <a:spcAft>
                <a:spcPct val="0"/>
              </a:spcAft>
              <a:defRPr>
                <a:solidFill>
                  <a:schemeClr val="tx1"/>
                </a:solidFill>
                <a:latin typeface="Arial" panose="020B0604020202020204" pitchFamily="34" charset="0"/>
              </a:defRPr>
            </a:lvl6pPr>
            <a:lvl7pPr marL="2971800" indent="-228600" defTabSz="944563" eaLnBrk="0" fontAlgn="base" hangingPunct="0">
              <a:spcBef>
                <a:spcPct val="0"/>
              </a:spcBef>
              <a:spcAft>
                <a:spcPct val="0"/>
              </a:spcAft>
              <a:defRPr>
                <a:solidFill>
                  <a:schemeClr val="tx1"/>
                </a:solidFill>
                <a:latin typeface="Arial" panose="020B0604020202020204" pitchFamily="34" charset="0"/>
              </a:defRPr>
            </a:lvl7pPr>
            <a:lvl8pPr marL="3429000" indent="-228600" defTabSz="944563" eaLnBrk="0" fontAlgn="base" hangingPunct="0">
              <a:spcBef>
                <a:spcPct val="0"/>
              </a:spcBef>
              <a:spcAft>
                <a:spcPct val="0"/>
              </a:spcAft>
              <a:defRPr>
                <a:solidFill>
                  <a:schemeClr val="tx1"/>
                </a:solidFill>
                <a:latin typeface="Arial" panose="020B0604020202020204" pitchFamily="34" charset="0"/>
              </a:defRPr>
            </a:lvl8pPr>
            <a:lvl9pPr marL="3886200" indent="-228600" defTabSz="9445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08D031F-F95F-1D44-AE81-233329662D81}" type="slidenum">
              <a:rPr lang="ru-RU" altLang="ru-RU">
                <a:latin typeface="Calibri" panose="020F0502020204030204" pitchFamily="34" charset="0"/>
              </a:rPr>
              <a:pPr eaLnBrk="1" hangingPunct="1"/>
              <a:t>26</a:t>
            </a:fld>
            <a:endParaRPr lang="ru-RU" altLang="ru-RU">
              <a:latin typeface="Calibri" panose="020F0502020204030204" pitchFamily="34" charset="0"/>
            </a:endParaRPr>
          </a:p>
        </p:txBody>
      </p:sp>
      <p:sp>
        <p:nvSpPr>
          <p:cNvPr id="20485" name="Нижний колонтитул 4">
            <a:extLst>
              <a:ext uri="{FF2B5EF4-FFF2-40B4-BE49-F238E27FC236}">
                <a16:creationId xmlns:a16="http://schemas.microsoft.com/office/drawing/2014/main" id="{B67052F0-2838-1343-B923-EF3667C0463D}"/>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eaLnBrk="0" hangingPunct="0">
              <a:defRPr>
                <a:solidFill>
                  <a:schemeClr val="tx1"/>
                </a:solidFill>
                <a:latin typeface="Arial" panose="020B0604020202020204" pitchFamily="34" charset="0"/>
              </a:defRPr>
            </a:lvl1pPr>
            <a:lvl2pPr marL="742950" indent="-285750" defTabSz="944563" eaLnBrk="0" hangingPunct="0">
              <a:defRPr>
                <a:solidFill>
                  <a:schemeClr val="tx1"/>
                </a:solidFill>
                <a:latin typeface="Arial" panose="020B0604020202020204" pitchFamily="34" charset="0"/>
              </a:defRPr>
            </a:lvl2pPr>
            <a:lvl3pPr marL="1143000" indent="-228600" defTabSz="944563" eaLnBrk="0" hangingPunct="0">
              <a:defRPr>
                <a:solidFill>
                  <a:schemeClr val="tx1"/>
                </a:solidFill>
                <a:latin typeface="Arial" panose="020B0604020202020204" pitchFamily="34" charset="0"/>
              </a:defRPr>
            </a:lvl3pPr>
            <a:lvl4pPr marL="1600200" indent="-228600" defTabSz="944563" eaLnBrk="0" hangingPunct="0">
              <a:defRPr>
                <a:solidFill>
                  <a:schemeClr val="tx1"/>
                </a:solidFill>
                <a:latin typeface="Arial" panose="020B0604020202020204" pitchFamily="34" charset="0"/>
              </a:defRPr>
            </a:lvl4pPr>
            <a:lvl5pPr marL="2057400" indent="-228600" defTabSz="944563" eaLnBrk="0" hangingPunct="0">
              <a:defRPr>
                <a:solidFill>
                  <a:schemeClr val="tx1"/>
                </a:solidFill>
                <a:latin typeface="Arial" panose="020B0604020202020204" pitchFamily="34" charset="0"/>
              </a:defRPr>
            </a:lvl5pPr>
            <a:lvl6pPr marL="2514600" indent="-228600" defTabSz="944563" eaLnBrk="0" fontAlgn="base" hangingPunct="0">
              <a:spcBef>
                <a:spcPct val="0"/>
              </a:spcBef>
              <a:spcAft>
                <a:spcPct val="0"/>
              </a:spcAft>
              <a:defRPr>
                <a:solidFill>
                  <a:schemeClr val="tx1"/>
                </a:solidFill>
                <a:latin typeface="Arial" panose="020B0604020202020204" pitchFamily="34" charset="0"/>
              </a:defRPr>
            </a:lvl6pPr>
            <a:lvl7pPr marL="2971800" indent="-228600" defTabSz="944563" eaLnBrk="0" fontAlgn="base" hangingPunct="0">
              <a:spcBef>
                <a:spcPct val="0"/>
              </a:spcBef>
              <a:spcAft>
                <a:spcPct val="0"/>
              </a:spcAft>
              <a:defRPr>
                <a:solidFill>
                  <a:schemeClr val="tx1"/>
                </a:solidFill>
                <a:latin typeface="Arial" panose="020B0604020202020204" pitchFamily="34" charset="0"/>
              </a:defRPr>
            </a:lvl7pPr>
            <a:lvl8pPr marL="3429000" indent="-228600" defTabSz="944563" eaLnBrk="0" fontAlgn="base" hangingPunct="0">
              <a:spcBef>
                <a:spcPct val="0"/>
              </a:spcBef>
              <a:spcAft>
                <a:spcPct val="0"/>
              </a:spcAft>
              <a:defRPr>
                <a:solidFill>
                  <a:schemeClr val="tx1"/>
                </a:solidFill>
                <a:latin typeface="Arial" panose="020B0604020202020204" pitchFamily="34" charset="0"/>
              </a:defRPr>
            </a:lvl8pPr>
            <a:lvl9pPr marL="3886200" indent="-228600" defTabSz="944563"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latin typeface="Calibri" panose="020F0502020204030204" pitchFamily="34" charset="0"/>
              </a:rPr>
              <a:t>Лекция 3</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Образ слайда 1">
            <a:extLst>
              <a:ext uri="{FF2B5EF4-FFF2-40B4-BE49-F238E27FC236}">
                <a16:creationId xmlns:a16="http://schemas.microsoft.com/office/drawing/2014/main" id="{A5DC8E4E-3D3D-A343-9D0E-023E717299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Заметки 2">
            <a:extLst>
              <a:ext uri="{FF2B5EF4-FFF2-40B4-BE49-F238E27FC236}">
                <a16:creationId xmlns:a16="http://schemas.microsoft.com/office/drawing/2014/main" id="{C840AA64-4EE6-D24D-B5F8-2AB019DC6C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4" name="Номер слайда 3">
            <a:extLst>
              <a:ext uri="{FF2B5EF4-FFF2-40B4-BE49-F238E27FC236}">
                <a16:creationId xmlns:a16="http://schemas.microsoft.com/office/drawing/2014/main" id="{A3A83EBF-A241-5D41-B600-A35B173318C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1D5462-F91F-7C49-9FD4-CC4691507B26}" type="slidenum">
              <a:rPr lang="ru-RU" altLang="ru-RU">
                <a:latin typeface="Calibri" panose="020F0502020204030204" pitchFamily="34" charset="0"/>
              </a:rPr>
              <a:pPr eaLnBrk="1" hangingPunct="1"/>
              <a:t>45</a:t>
            </a:fld>
            <a:endParaRPr lang="ru-RU" altLang="ru-RU">
              <a:latin typeface="Calibri" panose="020F0502020204030204" pitchFamily="34" charset="0"/>
            </a:endParaRPr>
          </a:p>
        </p:txBody>
      </p:sp>
      <p:sp>
        <p:nvSpPr>
          <p:cNvPr id="5" name="Нижний колонтитул 4">
            <a:extLst>
              <a:ext uri="{FF2B5EF4-FFF2-40B4-BE49-F238E27FC236}">
                <a16:creationId xmlns:a16="http://schemas.microsoft.com/office/drawing/2014/main" id="{206AA7EB-8F95-0B44-A3C3-2E8CDD870AC6}"/>
              </a:ext>
            </a:extLst>
          </p:cNvPr>
          <p:cNvSpPr>
            <a:spLocks noGrp="1"/>
          </p:cNvSpPr>
          <p:nvPr>
            <p:ph type="ftr" sz="quarter" idx="4"/>
          </p:nvPr>
        </p:nvSpPr>
        <p:spPr/>
        <p:txBody>
          <a:bodyPr/>
          <a:lstStyle/>
          <a:p>
            <a:pPr>
              <a:defRPr/>
            </a:pPr>
            <a:r>
              <a:rPr lang="ru-RU"/>
              <a:t>Лекция 4</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Образ слайда 1">
            <a:extLst>
              <a:ext uri="{FF2B5EF4-FFF2-40B4-BE49-F238E27FC236}">
                <a16:creationId xmlns:a16="http://schemas.microsoft.com/office/drawing/2014/main" id="{42A71C46-BE77-A844-88B2-6790011074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Заметки 2">
            <a:extLst>
              <a:ext uri="{FF2B5EF4-FFF2-40B4-BE49-F238E27FC236}">
                <a16:creationId xmlns:a16="http://schemas.microsoft.com/office/drawing/2014/main" id="{388C755A-F724-1848-A801-8422C11F98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4" name="Номер слайда 3">
            <a:extLst>
              <a:ext uri="{FF2B5EF4-FFF2-40B4-BE49-F238E27FC236}">
                <a16:creationId xmlns:a16="http://schemas.microsoft.com/office/drawing/2014/main" id="{E689CFBC-A644-4147-A7A0-24BD942B91B2}"/>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B277C8A-FF5A-FE47-AB9E-8B861354D6B2}" type="slidenum">
              <a:rPr lang="ru-RU" altLang="ru-RU">
                <a:latin typeface="Calibri" panose="020F0502020204030204" pitchFamily="34" charset="0"/>
              </a:rPr>
              <a:pPr eaLnBrk="1" hangingPunct="1"/>
              <a:t>70</a:t>
            </a:fld>
            <a:endParaRPr lang="ru-RU" altLang="ru-RU">
              <a:latin typeface="Calibri" panose="020F0502020204030204" pitchFamily="34" charset="0"/>
            </a:endParaRPr>
          </a:p>
        </p:txBody>
      </p:sp>
      <p:sp>
        <p:nvSpPr>
          <p:cNvPr id="5" name="Нижний колонтитул 4">
            <a:extLst>
              <a:ext uri="{FF2B5EF4-FFF2-40B4-BE49-F238E27FC236}">
                <a16:creationId xmlns:a16="http://schemas.microsoft.com/office/drawing/2014/main" id="{39278EB5-9749-7448-8B04-A6CACD081C40}"/>
              </a:ext>
            </a:extLst>
          </p:cNvPr>
          <p:cNvSpPr>
            <a:spLocks noGrp="1"/>
          </p:cNvSpPr>
          <p:nvPr>
            <p:ph type="ftr" sz="quarter" idx="4"/>
          </p:nvPr>
        </p:nvSpPr>
        <p:spPr/>
        <p:txBody>
          <a:bodyPr/>
          <a:lstStyle/>
          <a:p>
            <a:pPr>
              <a:defRPr/>
            </a:pPr>
            <a:r>
              <a:rPr lang="ru-RU"/>
              <a:t>Лекция 5</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Образ слайда 1">
            <a:extLst>
              <a:ext uri="{FF2B5EF4-FFF2-40B4-BE49-F238E27FC236}">
                <a16:creationId xmlns:a16="http://schemas.microsoft.com/office/drawing/2014/main" id="{0450C38F-24DB-4245-AE77-2BCFF7CB47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Заметки 2">
            <a:extLst>
              <a:ext uri="{FF2B5EF4-FFF2-40B4-BE49-F238E27FC236}">
                <a16:creationId xmlns:a16="http://schemas.microsoft.com/office/drawing/2014/main" id="{914D03A7-D60F-8E4F-8EA3-CC618063F1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ru-RU">
              <a:ea typeface="ＭＳ Ｐゴシック" panose="020B0600070205080204" pitchFamily="34" charset="-128"/>
            </a:endParaRPr>
          </a:p>
        </p:txBody>
      </p:sp>
      <p:sp>
        <p:nvSpPr>
          <p:cNvPr id="47108" name="Номер слайда 3">
            <a:extLst>
              <a:ext uri="{FF2B5EF4-FFF2-40B4-BE49-F238E27FC236}">
                <a16:creationId xmlns:a16="http://schemas.microsoft.com/office/drawing/2014/main" id="{561407E8-4198-F64E-80B4-A95510E80F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DB50053-5303-8541-A1E7-D08493BE7F63}" type="slidenum">
              <a:rPr lang="ru-RU" altLang="ru-RU">
                <a:latin typeface="Calibri" panose="020F0502020204030204" pitchFamily="34" charset="0"/>
                <a:ea typeface="ＭＳ Ｐゴシック" panose="020B0600070205080204" pitchFamily="34" charset="-128"/>
              </a:rPr>
              <a:pPr eaLnBrk="1" hangingPunct="1"/>
              <a:t>102</a:t>
            </a:fld>
            <a:endParaRPr lang="ru-RU" altLang="ru-RU">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58556AB-217B-F840-812D-7C4D4775BF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C31EB725-905B-214E-B665-06A7E503BA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3CEFD43-676A-EB4D-B440-67BB4257AA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Rectangle 3">
            <a:extLst>
              <a:ext uri="{FF2B5EF4-FFF2-40B4-BE49-F238E27FC236}">
                <a16:creationId xmlns:a16="http://schemas.microsoft.com/office/drawing/2014/main" id="{968ED16D-202E-724F-B962-8EE9823F73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Образ слайда 1">
            <a:extLst>
              <a:ext uri="{FF2B5EF4-FFF2-40B4-BE49-F238E27FC236}">
                <a16:creationId xmlns:a16="http://schemas.microsoft.com/office/drawing/2014/main" id="{8E876E99-41A4-A742-B4E4-F7E0880532B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Заметки 2">
            <a:extLst>
              <a:ext uri="{FF2B5EF4-FFF2-40B4-BE49-F238E27FC236}">
                <a16:creationId xmlns:a16="http://schemas.microsoft.com/office/drawing/2014/main" id="{B36BDADB-2F7B-6243-9304-D0AFC900E1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5124" name="Номер слайда 3">
            <a:extLst>
              <a:ext uri="{FF2B5EF4-FFF2-40B4-BE49-F238E27FC236}">
                <a16:creationId xmlns:a16="http://schemas.microsoft.com/office/drawing/2014/main" id="{2AEE3B24-695E-884D-8B84-BF7E827352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26A1AF-F02E-0A44-9063-4DB4E8B39DFA}" type="slidenum">
              <a:rPr lang="ru-RU" altLang="ru-RU"/>
              <a:pPr>
                <a:spcBef>
                  <a:spcPct val="0"/>
                </a:spcBef>
              </a:pPr>
              <a:t>130</a:t>
            </a:fld>
            <a:endParaRPr lang="ru-RU" altLang="ru-RU"/>
          </a:p>
        </p:txBody>
      </p:sp>
      <p:sp>
        <p:nvSpPr>
          <p:cNvPr id="5" name="Нижний колонтитул 4">
            <a:extLst>
              <a:ext uri="{FF2B5EF4-FFF2-40B4-BE49-F238E27FC236}">
                <a16:creationId xmlns:a16="http://schemas.microsoft.com/office/drawing/2014/main" id="{C1866153-54AA-0B43-8D48-6911FAAFDCF7}"/>
              </a:ext>
            </a:extLst>
          </p:cNvPr>
          <p:cNvSpPr>
            <a:spLocks noGrp="1"/>
          </p:cNvSpPr>
          <p:nvPr>
            <p:ph type="ftr" sz="quarter" idx="4"/>
          </p:nvPr>
        </p:nvSpPr>
        <p:spPr/>
        <p:txBody>
          <a:bodyPr/>
          <a:lstStyle/>
          <a:p>
            <a:pPr>
              <a:defRPr/>
            </a:pPr>
            <a:r>
              <a:rPr lang="ru-RU"/>
              <a:t>Лекция 7</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138E35-960A-7048-B257-0FEB8D69BF5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C4B09FA-7376-BB45-BC91-14331F540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C3C8CE2D-A3B9-4A48-997D-4D37CE79417C}"/>
              </a:ext>
            </a:extLst>
          </p:cNvPr>
          <p:cNvSpPr>
            <a:spLocks noGrp="1"/>
          </p:cNvSpPr>
          <p:nvPr>
            <p:ph type="dt" sz="half" idx="10"/>
          </p:nvPr>
        </p:nvSpPr>
        <p:spPr/>
        <p:txBody>
          <a:bodyPr/>
          <a:lstStyle/>
          <a:p>
            <a:fld id="{524701E9-49C6-1F4D-B22B-42900A037251}" type="datetimeFigureOut">
              <a:rPr lang="ru-RU" smtClean="0"/>
              <a:t>09.04.2022</a:t>
            </a:fld>
            <a:endParaRPr lang="ru-RU"/>
          </a:p>
        </p:txBody>
      </p:sp>
      <p:sp>
        <p:nvSpPr>
          <p:cNvPr id="5" name="Нижний колонтитул 4">
            <a:extLst>
              <a:ext uri="{FF2B5EF4-FFF2-40B4-BE49-F238E27FC236}">
                <a16:creationId xmlns:a16="http://schemas.microsoft.com/office/drawing/2014/main" id="{E8EEC1E5-B56D-1148-8946-7F6769D1EC8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FDE70CB-9EAB-E142-9D9F-EAD57AB19088}"/>
              </a:ext>
            </a:extLst>
          </p:cNvPr>
          <p:cNvSpPr>
            <a:spLocks noGrp="1"/>
          </p:cNvSpPr>
          <p:nvPr>
            <p:ph type="sldNum" sz="quarter" idx="12"/>
          </p:nvPr>
        </p:nvSpPr>
        <p:spPr/>
        <p:txBody>
          <a:bodyPr/>
          <a:lstStyle/>
          <a:p>
            <a:fld id="{FB0D99A9-AD77-514B-8FBE-F4CCF9BA54FB}" type="slidenum">
              <a:rPr lang="ru-RU" smtClean="0"/>
              <a:t>‹#›</a:t>
            </a:fld>
            <a:endParaRPr lang="ru-RU"/>
          </a:p>
        </p:txBody>
      </p:sp>
    </p:spTree>
    <p:extLst>
      <p:ext uri="{BB962C8B-B14F-4D97-AF65-F5344CB8AC3E}">
        <p14:creationId xmlns:p14="http://schemas.microsoft.com/office/powerpoint/2010/main" val="69511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4886D3-2992-3B4C-AEF6-6223236C22E7}"/>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53BDCA9-A5E9-DD4E-9FE6-0CD1C007D46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5B139C2-18CC-4244-9619-C62083852CC7}"/>
              </a:ext>
            </a:extLst>
          </p:cNvPr>
          <p:cNvSpPr>
            <a:spLocks noGrp="1"/>
          </p:cNvSpPr>
          <p:nvPr>
            <p:ph type="dt" sz="half" idx="10"/>
          </p:nvPr>
        </p:nvSpPr>
        <p:spPr/>
        <p:txBody>
          <a:bodyPr/>
          <a:lstStyle/>
          <a:p>
            <a:fld id="{524701E9-49C6-1F4D-B22B-42900A037251}" type="datetimeFigureOut">
              <a:rPr lang="ru-RU" smtClean="0"/>
              <a:t>09.04.2022</a:t>
            </a:fld>
            <a:endParaRPr lang="ru-RU"/>
          </a:p>
        </p:txBody>
      </p:sp>
      <p:sp>
        <p:nvSpPr>
          <p:cNvPr id="5" name="Нижний колонтитул 4">
            <a:extLst>
              <a:ext uri="{FF2B5EF4-FFF2-40B4-BE49-F238E27FC236}">
                <a16:creationId xmlns:a16="http://schemas.microsoft.com/office/drawing/2014/main" id="{7D91F43C-036D-DB49-9DD4-41613918FDE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0EA6175-A63D-6A4E-B680-D630A0FF5ECE}"/>
              </a:ext>
            </a:extLst>
          </p:cNvPr>
          <p:cNvSpPr>
            <a:spLocks noGrp="1"/>
          </p:cNvSpPr>
          <p:nvPr>
            <p:ph type="sldNum" sz="quarter" idx="12"/>
          </p:nvPr>
        </p:nvSpPr>
        <p:spPr/>
        <p:txBody>
          <a:bodyPr/>
          <a:lstStyle/>
          <a:p>
            <a:fld id="{FB0D99A9-AD77-514B-8FBE-F4CCF9BA54FB}" type="slidenum">
              <a:rPr lang="ru-RU" smtClean="0"/>
              <a:t>‹#›</a:t>
            </a:fld>
            <a:endParaRPr lang="ru-RU"/>
          </a:p>
        </p:txBody>
      </p:sp>
    </p:spTree>
    <p:extLst>
      <p:ext uri="{BB962C8B-B14F-4D97-AF65-F5344CB8AC3E}">
        <p14:creationId xmlns:p14="http://schemas.microsoft.com/office/powerpoint/2010/main" val="94917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A7B2242-CC47-2742-8B23-BF7178E1093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F6B70DF-B849-534B-865A-AF96A6C6A93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8277C2E-87C4-8D45-AC67-36C83B763522}"/>
              </a:ext>
            </a:extLst>
          </p:cNvPr>
          <p:cNvSpPr>
            <a:spLocks noGrp="1"/>
          </p:cNvSpPr>
          <p:nvPr>
            <p:ph type="dt" sz="half" idx="10"/>
          </p:nvPr>
        </p:nvSpPr>
        <p:spPr/>
        <p:txBody>
          <a:bodyPr/>
          <a:lstStyle/>
          <a:p>
            <a:fld id="{524701E9-49C6-1F4D-B22B-42900A037251}" type="datetimeFigureOut">
              <a:rPr lang="ru-RU" smtClean="0"/>
              <a:t>09.04.2022</a:t>
            </a:fld>
            <a:endParaRPr lang="ru-RU"/>
          </a:p>
        </p:txBody>
      </p:sp>
      <p:sp>
        <p:nvSpPr>
          <p:cNvPr id="5" name="Нижний колонтитул 4">
            <a:extLst>
              <a:ext uri="{FF2B5EF4-FFF2-40B4-BE49-F238E27FC236}">
                <a16:creationId xmlns:a16="http://schemas.microsoft.com/office/drawing/2014/main" id="{E79977B9-FE50-6449-9708-EEEAB686D66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A4474E8-1BC4-6342-82C8-B0AA3A9C8C49}"/>
              </a:ext>
            </a:extLst>
          </p:cNvPr>
          <p:cNvSpPr>
            <a:spLocks noGrp="1"/>
          </p:cNvSpPr>
          <p:nvPr>
            <p:ph type="sldNum" sz="quarter" idx="12"/>
          </p:nvPr>
        </p:nvSpPr>
        <p:spPr/>
        <p:txBody>
          <a:bodyPr/>
          <a:lstStyle/>
          <a:p>
            <a:fld id="{FB0D99A9-AD77-514B-8FBE-F4CCF9BA54FB}" type="slidenum">
              <a:rPr lang="ru-RU" smtClean="0"/>
              <a:t>‹#›</a:t>
            </a:fld>
            <a:endParaRPr lang="ru-RU"/>
          </a:p>
        </p:txBody>
      </p:sp>
    </p:spTree>
    <p:extLst>
      <p:ext uri="{BB962C8B-B14F-4D97-AF65-F5344CB8AC3E}">
        <p14:creationId xmlns:p14="http://schemas.microsoft.com/office/powerpoint/2010/main" val="2038485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p>
            <a:r>
              <a:rPr lang="ru-RU"/>
              <a:t>Образец заголовка</a:t>
            </a:r>
          </a:p>
        </p:txBody>
      </p:sp>
      <p:sp>
        <p:nvSpPr>
          <p:cNvPr id="3" name="Текст 2"/>
          <p:cNvSpPr>
            <a:spLocks noGrp="1"/>
          </p:cNvSpPr>
          <p:nvPr>
            <p:ph type="body" sz="half" idx="1"/>
          </p:nvPr>
        </p:nvSpPr>
        <p:spPr>
          <a:xfrm>
            <a:off x="609600" y="1600201"/>
            <a:ext cx="5384800" cy="45259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a:extLst>
              <a:ext uri="{FF2B5EF4-FFF2-40B4-BE49-F238E27FC236}">
                <a16:creationId xmlns:a16="http://schemas.microsoft.com/office/drawing/2014/main" id="{2258A812-E832-304E-8BE0-DD8850F357DD}"/>
              </a:ext>
            </a:extLst>
          </p:cNvPr>
          <p:cNvSpPr>
            <a:spLocks noGrp="1" noChangeArrowheads="1"/>
          </p:cNvSpPr>
          <p:nvPr>
            <p:ph type="dt" sz="half" idx="10"/>
          </p:nvPr>
        </p:nvSpPr>
        <p:spPr>
          <a:ln/>
        </p:spPr>
        <p:txBody>
          <a:bodyPr/>
          <a:lstStyle>
            <a:lvl1pPr>
              <a:defRPr/>
            </a:lvl1pPr>
          </a:lstStyle>
          <a:p>
            <a:pPr>
              <a:defRPr/>
            </a:pPr>
            <a:endParaRPr lang="ru-RU"/>
          </a:p>
        </p:txBody>
      </p:sp>
      <p:sp>
        <p:nvSpPr>
          <p:cNvPr id="6" name="Rectangle 5">
            <a:extLst>
              <a:ext uri="{FF2B5EF4-FFF2-40B4-BE49-F238E27FC236}">
                <a16:creationId xmlns:a16="http://schemas.microsoft.com/office/drawing/2014/main" id="{3E9C8EE9-8CF7-4A43-842D-DFA560BB41E7}"/>
              </a:ext>
            </a:extLst>
          </p:cNvPr>
          <p:cNvSpPr>
            <a:spLocks noGrp="1" noChangeArrowheads="1"/>
          </p:cNvSpPr>
          <p:nvPr>
            <p:ph type="ftr" sz="quarter" idx="11"/>
          </p:nvPr>
        </p:nvSpPr>
        <p:spPr>
          <a:ln/>
        </p:spPr>
        <p:txBody>
          <a:bodyPr/>
          <a:lstStyle>
            <a:lvl1pPr>
              <a:defRPr/>
            </a:lvl1pPr>
          </a:lstStyle>
          <a:p>
            <a:pPr>
              <a:defRPr/>
            </a:pPr>
            <a:endParaRPr lang="ru-RU"/>
          </a:p>
        </p:txBody>
      </p:sp>
      <p:sp>
        <p:nvSpPr>
          <p:cNvPr id="7" name="Rectangle 6">
            <a:extLst>
              <a:ext uri="{FF2B5EF4-FFF2-40B4-BE49-F238E27FC236}">
                <a16:creationId xmlns:a16="http://schemas.microsoft.com/office/drawing/2014/main" id="{20F2A905-BE48-5145-9F57-1D30DE81DE6E}"/>
              </a:ext>
            </a:extLst>
          </p:cNvPr>
          <p:cNvSpPr>
            <a:spLocks noGrp="1" noChangeArrowheads="1"/>
          </p:cNvSpPr>
          <p:nvPr>
            <p:ph type="sldNum" sz="quarter" idx="12"/>
          </p:nvPr>
        </p:nvSpPr>
        <p:spPr>
          <a:ln/>
        </p:spPr>
        <p:txBody>
          <a:bodyPr/>
          <a:lstStyle>
            <a:lvl1pPr>
              <a:defRPr/>
            </a:lvl1pPr>
          </a:lstStyle>
          <a:p>
            <a:fld id="{0273056D-C04A-024F-8BD6-07CDD1166337}" type="slidenum">
              <a:rPr lang="ru-RU" altLang="ru-RU"/>
              <a:pPr/>
              <a:t>‹#›</a:t>
            </a:fld>
            <a:endParaRPr lang="ru-RU" altLang="ru-RU"/>
          </a:p>
        </p:txBody>
      </p:sp>
    </p:spTree>
    <p:extLst>
      <p:ext uri="{BB962C8B-B14F-4D97-AF65-F5344CB8AC3E}">
        <p14:creationId xmlns:p14="http://schemas.microsoft.com/office/powerpoint/2010/main" val="1347598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4/9/22</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Microsoft Sans Serif"/>
                <a:cs typeface="Microsoft Sans Serif"/>
              </a:defRPr>
            </a:lvl1pPr>
          </a:lstStyle>
          <a:p>
            <a:pPr marL="136525">
              <a:lnSpc>
                <a:spcPts val="1650"/>
              </a:lnSpc>
            </a:pPr>
            <a:fld id="{81D60167-4931-47E6-BA6A-407CBD079E47}" type="slidenum">
              <a:rPr lang="ru-RU" smtClean="0"/>
              <a:pPr marL="136525">
                <a:lnSpc>
                  <a:spcPts val="1650"/>
                </a:lnSpc>
              </a:pPr>
              <a:t>‹#›</a:t>
            </a:fld>
            <a:endParaRPr lang="ru-RU" dirty="0"/>
          </a:p>
        </p:txBody>
      </p:sp>
    </p:spTree>
    <p:extLst>
      <p:ext uri="{BB962C8B-B14F-4D97-AF65-F5344CB8AC3E}">
        <p14:creationId xmlns:p14="http://schemas.microsoft.com/office/powerpoint/2010/main" val="747503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Дата 3">
            <a:extLst>
              <a:ext uri="{FF2B5EF4-FFF2-40B4-BE49-F238E27FC236}">
                <a16:creationId xmlns:a16="http://schemas.microsoft.com/office/drawing/2014/main" id="{605DE02A-409C-4546-A970-1F2F7D86762A}"/>
              </a:ext>
            </a:extLst>
          </p:cNvPr>
          <p:cNvSpPr>
            <a:spLocks noGrp="1"/>
          </p:cNvSpPr>
          <p:nvPr>
            <p:ph type="dt" sz="half" idx="10"/>
          </p:nvPr>
        </p:nvSpPr>
        <p:spPr/>
        <p:txBody>
          <a:bodyPr/>
          <a:lstStyle>
            <a:lvl1pPr>
              <a:defRPr/>
            </a:lvl1pPr>
          </a:lstStyle>
          <a:p>
            <a:pPr>
              <a:defRPr/>
            </a:pPr>
            <a:fld id="{56B9DAEC-DE9E-F344-BF5F-B8A4FCB6A2CB}" type="datetime1">
              <a:rPr lang="ru-RU"/>
              <a:pPr>
                <a:defRPr/>
              </a:pPr>
              <a:t>09.04.2022</a:t>
            </a:fld>
            <a:endParaRPr lang="ru-RU" dirty="0"/>
          </a:p>
        </p:txBody>
      </p:sp>
      <p:sp>
        <p:nvSpPr>
          <p:cNvPr id="7" name="Нижний колонтитул 4">
            <a:extLst>
              <a:ext uri="{FF2B5EF4-FFF2-40B4-BE49-F238E27FC236}">
                <a16:creationId xmlns:a16="http://schemas.microsoft.com/office/drawing/2014/main" id="{9E90800A-4784-7641-8174-34293C56971F}"/>
              </a:ext>
            </a:extLst>
          </p:cNvPr>
          <p:cNvSpPr>
            <a:spLocks noGrp="1"/>
          </p:cNvSpPr>
          <p:nvPr>
            <p:ph type="ftr" sz="quarter" idx="11"/>
          </p:nvPr>
        </p:nvSpPr>
        <p:spPr/>
        <p:txBody>
          <a:bodyPr/>
          <a:lstStyle>
            <a:lvl1pPr>
              <a:defRPr/>
            </a:lvl1pPr>
          </a:lstStyle>
          <a:p>
            <a:pPr>
              <a:defRPr/>
            </a:pPr>
            <a:endParaRPr lang="ru-RU"/>
          </a:p>
        </p:txBody>
      </p:sp>
      <p:sp>
        <p:nvSpPr>
          <p:cNvPr id="8" name="Номер слайда 5">
            <a:extLst>
              <a:ext uri="{FF2B5EF4-FFF2-40B4-BE49-F238E27FC236}">
                <a16:creationId xmlns:a16="http://schemas.microsoft.com/office/drawing/2014/main" id="{7695C7B6-73B8-EC41-81BC-821CB6DBACBA}"/>
              </a:ext>
            </a:extLst>
          </p:cNvPr>
          <p:cNvSpPr>
            <a:spLocks noGrp="1"/>
          </p:cNvSpPr>
          <p:nvPr>
            <p:ph type="sldNum" sz="quarter" idx="12"/>
          </p:nvPr>
        </p:nvSpPr>
        <p:spPr/>
        <p:txBody>
          <a:bodyPr/>
          <a:lstStyle>
            <a:lvl1pPr>
              <a:defRPr/>
            </a:lvl1pPr>
          </a:lstStyle>
          <a:p>
            <a:fld id="{6AF446B7-490F-6243-B56D-EE60B6ECE767}" type="slidenum">
              <a:rPr lang="ru-RU" altLang="ru-RU"/>
              <a:pPr/>
              <a:t>‹#›</a:t>
            </a:fld>
            <a:endParaRPr lang="ru-RU" altLang="ru-RU"/>
          </a:p>
        </p:txBody>
      </p:sp>
    </p:spTree>
    <p:extLst>
      <p:ext uri="{BB962C8B-B14F-4D97-AF65-F5344CB8AC3E}">
        <p14:creationId xmlns:p14="http://schemas.microsoft.com/office/powerpoint/2010/main" val="1230051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609600" y="274639"/>
            <a:ext cx="10972800" cy="58515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3" name="Дата 3">
            <a:extLst>
              <a:ext uri="{FF2B5EF4-FFF2-40B4-BE49-F238E27FC236}">
                <a16:creationId xmlns:a16="http://schemas.microsoft.com/office/drawing/2014/main" id="{A9B59BB9-C868-B94C-81F4-EF019260526C}"/>
              </a:ext>
            </a:extLst>
          </p:cNvPr>
          <p:cNvSpPr>
            <a:spLocks noGrp="1"/>
          </p:cNvSpPr>
          <p:nvPr>
            <p:ph type="dt" sz="half" idx="10"/>
          </p:nvPr>
        </p:nvSpPr>
        <p:spPr/>
        <p:txBody>
          <a:bodyPr/>
          <a:lstStyle>
            <a:lvl1pPr>
              <a:defRPr/>
            </a:lvl1pPr>
          </a:lstStyle>
          <a:p>
            <a:pPr>
              <a:defRPr/>
            </a:pPr>
            <a:fld id="{73695496-F199-0A4E-BB2E-BC7C2BD50CCB}" type="datetime1">
              <a:rPr lang="ru-RU"/>
              <a:pPr>
                <a:defRPr/>
              </a:pPr>
              <a:t>09.04.2022</a:t>
            </a:fld>
            <a:endParaRPr lang="ru-RU" dirty="0"/>
          </a:p>
        </p:txBody>
      </p:sp>
      <p:sp>
        <p:nvSpPr>
          <p:cNvPr id="4" name="Нижний колонтитул 4">
            <a:extLst>
              <a:ext uri="{FF2B5EF4-FFF2-40B4-BE49-F238E27FC236}">
                <a16:creationId xmlns:a16="http://schemas.microsoft.com/office/drawing/2014/main" id="{2A3C837C-08DB-E945-81BB-8B985973D898}"/>
              </a:ext>
            </a:extLst>
          </p:cNvPr>
          <p:cNvSpPr>
            <a:spLocks noGrp="1"/>
          </p:cNvSpPr>
          <p:nvPr>
            <p:ph type="ftr" sz="quarter" idx="11"/>
          </p:nvPr>
        </p:nvSpPr>
        <p:spPr/>
        <p:txBody>
          <a:bodyPr/>
          <a:lstStyle>
            <a:lvl1pPr>
              <a:defRPr/>
            </a:lvl1pPr>
          </a:lstStyle>
          <a:p>
            <a:pPr>
              <a:defRPr/>
            </a:pPr>
            <a:endParaRPr lang="ru-RU"/>
          </a:p>
        </p:txBody>
      </p:sp>
      <p:sp>
        <p:nvSpPr>
          <p:cNvPr id="5" name="Номер слайда 5">
            <a:extLst>
              <a:ext uri="{FF2B5EF4-FFF2-40B4-BE49-F238E27FC236}">
                <a16:creationId xmlns:a16="http://schemas.microsoft.com/office/drawing/2014/main" id="{92A21E8F-B772-384A-9CBE-EE5D7CCD1927}"/>
              </a:ext>
            </a:extLst>
          </p:cNvPr>
          <p:cNvSpPr>
            <a:spLocks noGrp="1"/>
          </p:cNvSpPr>
          <p:nvPr>
            <p:ph type="sldNum" sz="quarter" idx="12"/>
          </p:nvPr>
        </p:nvSpPr>
        <p:spPr/>
        <p:txBody>
          <a:bodyPr/>
          <a:lstStyle>
            <a:lvl1pPr>
              <a:defRPr/>
            </a:lvl1pPr>
          </a:lstStyle>
          <a:p>
            <a:fld id="{1294DF98-C4AD-B244-8A2B-C16C0F55797B}" type="slidenum">
              <a:rPr lang="ru-RU" altLang="ru-RU"/>
              <a:pPr/>
              <a:t>‹#›</a:t>
            </a:fld>
            <a:endParaRPr lang="ru-RU" altLang="ru-RU"/>
          </a:p>
        </p:txBody>
      </p:sp>
    </p:spTree>
    <p:extLst>
      <p:ext uri="{BB962C8B-B14F-4D97-AF65-F5344CB8AC3E}">
        <p14:creationId xmlns:p14="http://schemas.microsoft.com/office/powerpoint/2010/main" val="4232947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p:spPr>
        <p:txBody>
          <a:bodyPr/>
          <a:lstStyle/>
          <a:p>
            <a:r>
              <a:rPr lang="ru-RU"/>
              <a:t>Образец заголовка</a:t>
            </a:r>
          </a:p>
        </p:txBody>
      </p:sp>
      <p:sp>
        <p:nvSpPr>
          <p:cNvPr id="3" name="Содержимое 2"/>
          <p:cNvSpPr>
            <a:spLocks noGrp="1"/>
          </p:cNvSpPr>
          <p:nvPr>
            <p:ph sz="quarter" idx="1"/>
          </p:nvPr>
        </p:nvSpPr>
        <p:spPr>
          <a:xfrm>
            <a:off x="609600" y="1600200"/>
            <a:ext cx="53848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09600" y="3938589"/>
            <a:ext cx="53848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Содержимое 5"/>
          <p:cNvSpPr>
            <a:spLocks noGrp="1"/>
          </p:cNvSpPr>
          <p:nvPr>
            <p:ph sz="quarter" idx="4"/>
          </p:nvPr>
        </p:nvSpPr>
        <p:spPr>
          <a:xfrm>
            <a:off x="6197600" y="3938589"/>
            <a:ext cx="53848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3">
            <a:extLst>
              <a:ext uri="{FF2B5EF4-FFF2-40B4-BE49-F238E27FC236}">
                <a16:creationId xmlns:a16="http://schemas.microsoft.com/office/drawing/2014/main" id="{7794087B-190C-1E4A-A019-9574AFED5A02}"/>
              </a:ext>
            </a:extLst>
          </p:cNvPr>
          <p:cNvSpPr>
            <a:spLocks noGrp="1"/>
          </p:cNvSpPr>
          <p:nvPr>
            <p:ph type="dt" sz="half" idx="10"/>
          </p:nvPr>
        </p:nvSpPr>
        <p:spPr/>
        <p:txBody>
          <a:bodyPr/>
          <a:lstStyle>
            <a:lvl1pPr>
              <a:defRPr/>
            </a:lvl1pPr>
          </a:lstStyle>
          <a:p>
            <a:pPr>
              <a:defRPr/>
            </a:pPr>
            <a:fld id="{A3DDA11A-68E8-614C-876C-0C1EBF2195C7}" type="datetime1">
              <a:rPr lang="ru-RU"/>
              <a:pPr>
                <a:defRPr/>
              </a:pPr>
              <a:t>09.04.2022</a:t>
            </a:fld>
            <a:endParaRPr lang="ru-RU" dirty="0"/>
          </a:p>
        </p:txBody>
      </p:sp>
      <p:sp>
        <p:nvSpPr>
          <p:cNvPr id="8" name="Нижний колонтитул 4">
            <a:extLst>
              <a:ext uri="{FF2B5EF4-FFF2-40B4-BE49-F238E27FC236}">
                <a16:creationId xmlns:a16="http://schemas.microsoft.com/office/drawing/2014/main" id="{D3567A28-5758-B441-BDA3-08F9AC838D19}"/>
              </a:ext>
            </a:extLst>
          </p:cNvPr>
          <p:cNvSpPr>
            <a:spLocks noGrp="1"/>
          </p:cNvSpPr>
          <p:nvPr>
            <p:ph type="ftr" sz="quarter" idx="11"/>
          </p:nvPr>
        </p:nvSpPr>
        <p:spPr/>
        <p:txBody>
          <a:bodyPr/>
          <a:lstStyle>
            <a:lvl1pPr>
              <a:defRPr/>
            </a:lvl1pPr>
          </a:lstStyle>
          <a:p>
            <a:pPr>
              <a:defRPr/>
            </a:pPr>
            <a:endParaRPr lang="ru-RU"/>
          </a:p>
        </p:txBody>
      </p:sp>
      <p:sp>
        <p:nvSpPr>
          <p:cNvPr id="9" name="Номер слайда 5">
            <a:extLst>
              <a:ext uri="{FF2B5EF4-FFF2-40B4-BE49-F238E27FC236}">
                <a16:creationId xmlns:a16="http://schemas.microsoft.com/office/drawing/2014/main" id="{9153FCFC-C0E9-A94C-85E2-F7E560D38BFE}"/>
              </a:ext>
            </a:extLst>
          </p:cNvPr>
          <p:cNvSpPr>
            <a:spLocks noGrp="1"/>
          </p:cNvSpPr>
          <p:nvPr>
            <p:ph type="sldNum" sz="quarter" idx="12"/>
          </p:nvPr>
        </p:nvSpPr>
        <p:spPr/>
        <p:txBody>
          <a:bodyPr/>
          <a:lstStyle>
            <a:lvl1pPr>
              <a:defRPr/>
            </a:lvl1pPr>
          </a:lstStyle>
          <a:p>
            <a:fld id="{F218F21A-4BE1-874E-8B70-E66F3B4F6441}" type="slidenum">
              <a:rPr lang="ru-RU" altLang="ru-RU"/>
              <a:pPr/>
              <a:t>‹#›</a:t>
            </a:fld>
            <a:endParaRPr lang="ru-RU" altLang="ru-RU"/>
          </a:p>
        </p:txBody>
      </p:sp>
    </p:spTree>
    <p:extLst>
      <p:ext uri="{BB962C8B-B14F-4D97-AF65-F5344CB8AC3E}">
        <p14:creationId xmlns:p14="http://schemas.microsoft.com/office/powerpoint/2010/main" val="4128893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128588"/>
            <a:ext cx="10968567" cy="1433512"/>
          </a:xfrm>
        </p:spPr>
        <p:txBody>
          <a:bodyPr/>
          <a:lstStyle/>
          <a:p>
            <a:r>
              <a:rPr lang="ru-RU"/>
              <a:t>Образец заголовка</a:t>
            </a:r>
          </a:p>
        </p:txBody>
      </p:sp>
      <p:sp>
        <p:nvSpPr>
          <p:cNvPr id="3" name="Rectangle 3">
            <a:extLst>
              <a:ext uri="{FF2B5EF4-FFF2-40B4-BE49-F238E27FC236}">
                <a16:creationId xmlns:a16="http://schemas.microsoft.com/office/drawing/2014/main" id="{A1441842-3EB8-2B4F-B7FA-6FAFFFE6BAC1}"/>
              </a:ext>
            </a:extLst>
          </p:cNvPr>
          <p:cNvSpPr>
            <a:spLocks noGrp="1" noChangeArrowheads="1"/>
          </p:cNvSpPr>
          <p:nvPr>
            <p:ph type="dt" idx="10"/>
          </p:nvPr>
        </p:nvSpPr>
        <p:spPr>
          <a:ln/>
        </p:spPr>
        <p:txBody>
          <a:bodyPr/>
          <a:lstStyle>
            <a:lvl1pPr>
              <a:defRPr/>
            </a:lvl1pPr>
          </a:lstStyle>
          <a:p>
            <a:pPr>
              <a:defRPr/>
            </a:pPr>
            <a:endParaRPr lang="ru-RU"/>
          </a:p>
        </p:txBody>
      </p:sp>
      <p:sp>
        <p:nvSpPr>
          <p:cNvPr id="4" name="Rectangle 4">
            <a:extLst>
              <a:ext uri="{FF2B5EF4-FFF2-40B4-BE49-F238E27FC236}">
                <a16:creationId xmlns:a16="http://schemas.microsoft.com/office/drawing/2014/main" id="{C4D2A2A2-99C5-D549-B7C2-AE48704D447E}"/>
              </a:ext>
            </a:extLst>
          </p:cNvPr>
          <p:cNvSpPr>
            <a:spLocks noGrp="1" noChangeArrowheads="1"/>
          </p:cNvSpPr>
          <p:nvPr>
            <p:ph type="ftr" idx="11"/>
          </p:nvPr>
        </p:nvSpPr>
        <p:spPr>
          <a:ln/>
        </p:spPr>
        <p:txBody>
          <a:bodyPr/>
          <a:lstStyle>
            <a:lvl1pPr>
              <a:defRPr/>
            </a:lvl1pPr>
          </a:lstStyle>
          <a:p>
            <a:pPr>
              <a:defRPr/>
            </a:pPr>
            <a:endParaRPr lang="ru-RU"/>
          </a:p>
        </p:txBody>
      </p:sp>
      <p:sp>
        <p:nvSpPr>
          <p:cNvPr id="5" name="Rectangle 5">
            <a:extLst>
              <a:ext uri="{FF2B5EF4-FFF2-40B4-BE49-F238E27FC236}">
                <a16:creationId xmlns:a16="http://schemas.microsoft.com/office/drawing/2014/main" id="{48E4C026-19B5-4442-AD63-730CE7B44BBD}"/>
              </a:ext>
            </a:extLst>
          </p:cNvPr>
          <p:cNvSpPr>
            <a:spLocks noGrp="1" noChangeArrowheads="1"/>
          </p:cNvSpPr>
          <p:nvPr>
            <p:ph type="sldNum" idx="12"/>
          </p:nvPr>
        </p:nvSpPr>
        <p:spPr>
          <a:ln/>
        </p:spPr>
        <p:txBody>
          <a:bodyPr/>
          <a:lstStyle>
            <a:lvl1pPr>
              <a:defRPr/>
            </a:lvl1pPr>
          </a:lstStyle>
          <a:p>
            <a:fld id="{BAB5B7AA-7BE5-6549-A9FE-6AD473F87082}" type="slidenum">
              <a:rPr lang="ru-RU" altLang="ru-RU"/>
              <a:pPr/>
              <a:t>‹#›</a:t>
            </a:fld>
            <a:endParaRPr lang="ru-RU" altLang="ru-RU"/>
          </a:p>
        </p:txBody>
      </p:sp>
    </p:spTree>
    <p:extLst>
      <p:ext uri="{BB962C8B-B14F-4D97-AF65-F5344CB8AC3E}">
        <p14:creationId xmlns:p14="http://schemas.microsoft.com/office/powerpoint/2010/main" val="1064382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Заголовок, текст и 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128588"/>
            <a:ext cx="10968567" cy="1433512"/>
          </a:xfrm>
        </p:spPr>
        <p:txBody>
          <a:bodyPr/>
          <a:lstStyle/>
          <a:p>
            <a:r>
              <a:rPr lang="ru-RU"/>
              <a:t>Образец заголовка</a:t>
            </a:r>
          </a:p>
        </p:txBody>
      </p:sp>
      <p:sp>
        <p:nvSpPr>
          <p:cNvPr id="3" name="Текст 2"/>
          <p:cNvSpPr>
            <a:spLocks noGrp="1"/>
          </p:cNvSpPr>
          <p:nvPr>
            <p:ph type="body" sz="half" idx="1"/>
          </p:nvPr>
        </p:nvSpPr>
        <p:spPr>
          <a:xfrm>
            <a:off x="609601" y="1600200"/>
            <a:ext cx="5382684" cy="45227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5484" y="1600200"/>
            <a:ext cx="5382683" cy="21844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5484" y="3937000"/>
            <a:ext cx="5382683"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3">
            <a:extLst>
              <a:ext uri="{FF2B5EF4-FFF2-40B4-BE49-F238E27FC236}">
                <a16:creationId xmlns:a16="http://schemas.microsoft.com/office/drawing/2014/main" id="{BF64A55D-BD1A-1F42-825D-C7E8CB15DD3B}"/>
              </a:ext>
            </a:extLst>
          </p:cNvPr>
          <p:cNvSpPr>
            <a:spLocks noGrp="1" noChangeArrowheads="1"/>
          </p:cNvSpPr>
          <p:nvPr>
            <p:ph type="dt" idx="10"/>
          </p:nvPr>
        </p:nvSpPr>
        <p:spPr>
          <a:ln/>
        </p:spPr>
        <p:txBody>
          <a:bodyPr/>
          <a:lstStyle>
            <a:lvl1pPr>
              <a:defRPr/>
            </a:lvl1pPr>
          </a:lstStyle>
          <a:p>
            <a:pPr>
              <a:defRPr/>
            </a:pPr>
            <a:endParaRPr lang="ru-RU"/>
          </a:p>
        </p:txBody>
      </p:sp>
      <p:sp>
        <p:nvSpPr>
          <p:cNvPr id="7" name="Rectangle 4">
            <a:extLst>
              <a:ext uri="{FF2B5EF4-FFF2-40B4-BE49-F238E27FC236}">
                <a16:creationId xmlns:a16="http://schemas.microsoft.com/office/drawing/2014/main" id="{1481F284-9CB9-7C49-B772-C5DFBEFE97B5}"/>
              </a:ext>
            </a:extLst>
          </p:cNvPr>
          <p:cNvSpPr>
            <a:spLocks noGrp="1" noChangeArrowheads="1"/>
          </p:cNvSpPr>
          <p:nvPr>
            <p:ph type="ftr" idx="11"/>
          </p:nvPr>
        </p:nvSpPr>
        <p:spPr>
          <a:ln/>
        </p:spPr>
        <p:txBody>
          <a:bodyPr/>
          <a:lstStyle>
            <a:lvl1pPr>
              <a:defRPr/>
            </a:lvl1pPr>
          </a:lstStyle>
          <a:p>
            <a:pPr>
              <a:defRPr/>
            </a:pPr>
            <a:endParaRPr lang="ru-RU"/>
          </a:p>
        </p:txBody>
      </p:sp>
      <p:sp>
        <p:nvSpPr>
          <p:cNvPr id="8" name="Rectangle 5">
            <a:extLst>
              <a:ext uri="{FF2B5EF4-FFF2-40B4-BE49-F238E27FC236}">
                <a16:creationId xmlns:a16="http://schemas.microsoft.com/office/drawing/2014/main" id="{5E66E24C-0D0C-324A-B84F-ED021ED2FA4D}"/>
              </a:ext>
            </a:extLst>
          </p:cNvPr>
          <p:cNvSpPr>
            <a:spLocks noGrp="1" noChangeArrowheads="1"/>
          </p:cNvSpPr>
          <p:nvPr>
            <p:ph type="sldNum" idx="12"/>
          </p:nvPr>
        </p:nvSpPr>
        <p:spPr>
          <a:ln/>
        </p:spPr>
        <p:txBody>
          <a:bodyPr/>
          <a:lstStyle>
            <a:lvl1pPr>
              <a:defRPr/>
            </a:lvl1pPr>
          </a:lstStyle>
          <a:p>
            <a:fld id="{27ADA084-F21D-E644-979E-890C5A68B32F}" type="slidenum">
              <a:rPr lang="ru-RU" altLang="ru-RU"/>
              <a:pPr/>
              <a:t>‹#›</a:t>
            </a:fld>
            <a:endParaRPr lang="ru-RU" altLang="ru-RU"/>
          </a:p>
        </p:txBody>
      </p:sp>
    </p:spTree>
    <p:extLst>
      <p:ext uri="{BB962C8B-B14F-4D97-AF65-F5344CB8AC3E}">
        <p14:creationId xmlns:p14="http://schemas.microsoft.com/office/powerpoint/2010/main" val="1133755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FAB8FB-06CD-F045-B799-5ECBB5C6549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219ADD1-EC28-E04D-AD3E-EB6AA2EB908D}"/>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1C38AB8-8AD0-E94C-961F-45CC221733AC}"/>
              </a:ext>
            </a:extLst>
          </p:cNvPr>
          <p:cNvSpPr>
            <a:spLocks noGrp="1"/>
          </p:cNvSpPr>
          <p:nvPr>
            <p:ph type="dt" sz="half" idx="10"/>
          </p:nvPr>
        </p:nvSpPr>
        <p:spPr/>
        <p:txBody>
          <a:bodyPr/>
          <a:lstStyle/>
          <a:p>
            <a:fld id="{524701E9-49C6-1F4D-B22B-42900A037251}" type="datetimeFigureOut">
              <a:rPr lang="ru-RU" smtClean="0"/>
              <a:t>09.04.2022</a:t>
            </a:fld>
            <a:endParaRPr lang="ru-RU"/>
          </a:p>
        </p:txBody>
      </p:sp>
      <p:sp>
        <p:nvSpPr>
          <p:cNvPr id="5" name="Нижний колонтитул 4">
            <a:extLst>
              <a:ext uri="{FF2B5EF4-FFF2-40B4-BE49-F238E27FC236}">
                <a16:creationId xmlns:a16="http://schemas.microsoft.com/office/drawing/2014/main" id="{041B2ACA-2D35-E640-9F72-4B20F5683C5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4627B67-B634-6445-835E-B436E99801AF}"/>
              </a:ext>
            </a:extLst>
          </p:cNvPr>
          <p:cNvSpPr>
            <a:spLocks noGrp="1"/>
          </p:cNvSpPr>
          <p:nvPr>
            <p:ph type="sldNum" sz="quarter" idx="12"/>
          </p:nvPr>
        </p:nvSpPr>
        <p:spPr/>
        <p:txBody>
          <a:bodyPr/>
          <a:lstStyle/>
          <a:p>
            <a:fld id="{FB0D99A9-AD77-514B-8FBE-F4CCF9BA54FB}" type="slidenum">
              <a:rPr lang="ru-RU" smtClean="0"/>
              <a:t>‹#›</a:t>
            </a:fld>
            <a:endParaRPr lang="ru-RU"/>
          </a:p>
        </p:txBody>
      </p:sp>
    </p:spTree>
    <p:extLst>
      <p:ext uri="{BB962C8B-B14F-4D97-AF65-F5344CB8AC3E}">
        <p14:creationId xmlns:p14="http://schemas.microsoft.com/office/powerpoint/2010/main" val="2685825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7CA914-84B7-5E4B-8C0D-E4B47FAE5A6F}"/>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6FFFACFA-6875-7247-948E-549B14F721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5E46A75-A15C-604F-AB60-881B432917E2}"/>
              </a:ext>
            </a:extLst>
          </p:cNvPr>
          <p:cNvSpPr>
            <a:spLocks noGrp="1"/>
          </p:cNvSpPr>
          <p:nvPr>
            <p:ph type="dt" sz="half" idx="10"/>
          </p:nvPr>
        </p:nvSpPr>
        <p:spPr/>
        <p:txBody>
          <a:bodyPr/>
          <a:lstStyle/>
          <a:p>
            <a:fld id="{524701E9-49C6-1F4D-B22B-42900A037251}" type="datetimeFigureOut">
              <a:rPr lang="ru-RU" smtClean="0"/>
              <a:t>09.04.2022</a:t>
            </a:fld>
            <a:endParaRPr lang="ru-RU"/>
          </a:p>
        </p:txBody>
      </p:sp>
      <p:sp>
        <p:nvSpPr>
          <p:cNvPr id="5" name="Нижний колонтитул 4">
            <a:extLst>
              <a:ext uri="{FF2B5EF4-FFF2-40B4-BE49-F238E27FC236}">
                <a16:creationId xmlns:a16="http://schemas.microsoft.com/office/drawing/2014/main" id="{FE350341-79D9-C84E-9479-CFCDB83F0A2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D48DC83-3FF7-B148-97E7-CAD4B9E95E44}"/>
              </a:ext>
            </a:extLst>
          </p:cNvPr>
          <p:cNvSpPr>
            <a:spLocks noGrp="1"/>
          </p:cNvSpPr>
          <p:nvPr>
            <p:ph type="sldNum" sz="quarter" idx="12"/>
          </p:nvPr>
        </p:nvSpPr>
        <p:spPr/>
        <p:txBody>
          <a:bodyPr/>
          <a:lstStyle/>
          <a:p>
            <a:fld id="{FB0D99A9-AD77-514B-8FBE-F4CCF9BA54FB}" type="slidenum">
              <a:rPr lang="ru-RU" smtClean="0"/>
              <a:t>‹#›</a:t>
            </a:fld>
            <a:endParaRPr lang="ru-RU"/>
          </a:p>
        </p:txBody>
      </p:sp>
    </p:spTree>
    <p:extLst>
      <p:ext uri="{BB962C8B-B14F-4D97-AF65-F5344CB8AC3E}">
        <p14:creationId xmlns:p14="http://schemas.microsoft.com/office/powerpoint/2010/main" val="2772654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0690C7-52CA-FB41-98F6-E797C935D32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BA404CB8-3D88-F649-AD24-A2EE0B32858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4975460-4AAE-F747-B7E6-29DE90F2AAD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257E288-D2B6-C944-A019-B54D12E08A19}"/>
              </a:ext>
            </a:extLst>
          </p:cNvPr>
          <p:cNvSpPr>
            <a:spLocks noGrp="1"/>
          </p:cNvSpPr>
          <p:nvPr>
            <p:ph type="dt" sz="half" idx="10"/>
          </p:nvPr>
        </p:nvSpPr>
        <p:spPr/>
        <p:txBody>
          <a:bodyPr/>
          <a:lstStyle/>
          <a:p>
            <a:fld id="{524701E9-49C6-1F4D-B22B-42900A037251}" type="datetimeFigureOut">
              <a:rPr lang="ru-RU" smtClean="0"/>
              <a:t>09.04.2022</a:t>
            </a:fld>
            <a:endParaRPr lang="ru-RU"/>
          </a:p>
        </p:txBody>
      </p:sp>
      <p:sp>
        <p:nvSpPr>
          <p:cNvPr id="6" name="Нижний колонтитул 5">
            <a:extLst>
              <a:ext uri="{FF2B5EF4-FFF2-40B4-BE49-F238E27FC236}">
                <a16:creationId xmlns:a16="http://schemas.microsoft.com/office/drawing/2014/main" id="{594735FF-841F-C344-A87A-723824BC309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AC2F02D-DA41-094D-87EB-AA5204119180}"/>
              </a:ext>
            </a:extLst>
          </p:cNvPr>
          <p:cNvSpPr>
            <a:spLocks noGrp="1"/>
          </p:cNvSpPr>
          <p:nvPr>
            <p:ph type="sldNum" sz="quarter" idx="12"/>
          </p:nvPr>
        </p:nvSpPr>
        <p:spPr/>
        <p:txBody>
          <a:bodyPr/>
          <a:lstStyle/>
          <a:p>
            <a:fld id="{FB0D99A9-AD77-514B-8FBE-F4CCF9BA54FB}" type="slidenum">
              <a:rPr lang="ru-RU" smtClean="0"/>
              <a:t>‹#›</a:t>
            </a:fld>
            <a:endParaRPr lang="ru-RU"/>
          </a:p>
        </p:txBody>
      </p:sp>
    </p:spTree>
    <p:extLst>
      <p:ext uri="{BB962C8B-B14F-4D97-AF65-F5344CB8AC3E}">
        <p14:creationId xmlns:p14="http://schemas.microsoft.com/office/powerpoint/2010/main" val="1277358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29BE76-972D-0A43-BE93-17A147AB7A3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F0030FCC-3F7D-3E46-8E26-11046DC8C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8FD7F29-321C-024D-BBD5-22DE20342A5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21DB73E-BA1B-4346-9279-296C1E762A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5C36CC22-603B-6847-BBFA-9367B664FFD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CC80D3F3-EFE6-0D44-ADC6-21A3264E0E88}"/>
              </a:ext>
            </a:extLst>
          </p:cNvPr>
          <p:cNvSpPr>
            <a:spLocks noGrp="1"/>
          </p:cNvSpPr>
          <p:nvPr>
            <p:ph type="dt" sz="half" idx="10"/>
          </p:nvPr>
        </p:nvSpPr>
        <p:spPr/>
        <p:txBody>
          <a:bodyPr/>
          <a:lstStyle/>
          <a:p>
            <a:fld id="{524701E9-49C6-1F4D-B22B-42900A037251}" type="datetimeFigureOut">
              <a:rPr lang="ru-RU" smtClean="0"/>
              <a:t>09.04.2022</a:t>
            </a:fld>
            <a:endParaRPr lang="ru-RU"/>
          </a:p>
        </p:txBody>
      </p:sp>
      <p:sp>
        <p:nvSpPr>
          <p:cNvPr id="8" name="Нижний колонтитул 7">
            <a:extLst>
              <a:ext uri="{FF2B5EF4-FFF2-40B4-BE49-F238E27FC236}">
                <a16:creationId xmlns:a16="http://schemas.microsoft.com/office/drawing/2014/main" id="{126CA88B-1768-C041-9282-8F48C3A08EB0}"/>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BE09D5C0-6831-F442-8B74-BE3D062E2DDB}"/>
              </a:ext>
            </a:extLst>
          </p:cNvPr>
          <p:cNvSpPr>
            <a:spLocks noGrp="1"/>
          </p:cNvSpPr>
          <p:nvPr>
            <p:ph type="sldNum" sz="quarter" idx="12"/>
          </p:nvPr>
        </p:nvSpPr>
        <p:spPr/>
        <p:txBody>
          <a:bodyPr/>
          <a:lstStyle/>
          <a:p>
            <a:fld id="{FB0D99A9-AD77-514B-8FBE-F4CCF9BA54FB}" type="slidenum">
              <a:rPr lang="ru-RU" smtClean="0"/>
              <a:t>‹#›</a:t>
            </a:fld>
            <a:endParaRPr lang="ru-RU"/>
          </a:p>
        </p:txBody>
      </p:sp>
    </p:spTree>
    <p:extLst>
      <p:ext uri="{BB962C8B-B14F-4D97-AF65-F5344CB8AC3E}">
        <p14:creationId xmlns:p14="http://schemas.microsoft.com/office/powerpoint/2010/main" val="134930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A860DB-F225-3A41-86F6-C92B50330993}"/>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BDAA9915-61DC-954D-AAC8-6FFA6D7A12C4}"/>
              </a:ext>
            </a:extLst>
          </p:cNvPr>
          <p:cNvSpPr>
            <a:spLocks noGrp="1"/>
          </p:cNvSpPr>
          <p:nvPr>
            <p:ph type="dt" sz="half" idx="10"/>
          </p:nvPr>
        </p:nvSpPr>
        <p:spPr/>
        <p:txBody>
          <a:bodyPr/>
          <a:lstStyle/>
          <a:p>
            <a:fld id="{524701E9-49C6-1F4D-B22B-42900A037251}" type="datetimeFigureOut">
              <a:rPr lang="ru-RU" smtClean="0"/>
              <a:t>09.04.2022</a:t>
            </a:fld>
            <a:endParaRPr lang="ru-RU"/>
          </a:p>
        </p:txBody>
      </p:sp>
      <p:sp>
        <p:nvSpPr>
          <p:cNvPr id="4" name="Нижний колонтитул 3">
            <a:extLst>
              <a:ext uri="{FF2B5EF4-FFF2-40B4-BE49-F238E27FC236}">
                <a16:creationId xmlns:a16="http://schemas.microsoft.com/office/drawing/2014/main" id="{26FBFCF7-0556-B94C-996F-CA0FBE514E2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3A30EEB-D45B-9748-AEF9-68DA21917369}"/>
              </a:ext>
            </a:extLst>
          </p:cNvPr>
          <p:cNvSpPr>
            <a:spLocks noGrp="1"/>
          </p:cNvSpPr>
          <p:nvPr>
            <p:ph type="sldNum" sz="quarter" idx="12"/>
          </p:nvPr>
        </p:nvSpPr>
        <p:spPr/>
        <p:txBody>
          <a:bodyPr/>
          <a:lstStyle/>
          <a:p>
            <a:fld id="{FB0D99A9-AD77-514B-8FBE-F4CCF9BA54FB}" type="slidenum">
              <a:rPr lang="ru-RU" smtClean="0"/>
              <a:t>‹#›</a:t>
            </a:fld>
            <a:endParaRPr lang="ru-RU"/>
          </a:p>
        </p:txBody>
      </p:sp>
    </p:spTree>
    <p:extLst>
      <p:ext uri="{BB962C8B-B14F-4D97-AF65-F5344CB8AC3E}">
        <p14:creationId xmlns:p14="http://schemas.microsoft.com/office/powerpoint/2010/main" val="1932200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88AD0654-1546-3F44-B162-42546CD85C35}"/>
              </a:ext>
            </a:extLst>
          </p:cNvPr>
          <p:cNvSpPr>
            <a:spLocks noGrp="1"/>
          </p:cNvSpPr>
          <p:nvPr>
            <p:ph type="dt" sz="half" idx="10"/>
          </p:nvPr>
        </p:nvSpPr>
        <p:spPr/>
        <p:txBody>
          <a:bodyPr/>
          <a:lstStyle/>
          <a:p>
            <a:fld id="{524701E9-49C6-1F4D-B22B-42900A037251}" type="datetimeFigureOut">
              <a:rPr lang="ru-RU" smtClean="0"/>
              <a:t>09.04.2022</a:t>
            </a:fld>
            <a:endParaRPr lang="ru-RU"/>
          </a:p>
        </p:txBody>
      </p:sp>
      <p:sp>
        <p:nvSpPr>
          <p:cNvPr id="3" name="Нижний колонтитул 2">
            <a:extLst>
              <a:ext uri="{FF2B5EF4-FFF2-40B4-BE49-F238E27FC236}">
                <a16:creationId xmlns:a16="http://schemas.microsoft.com/office/drawing/2014/main" id="{D1D973CD-847F-1F4D-BF91-999D4E3CBB9C}"/>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177D196-3017-004D-8688-80179AC2641E}"/>
              </a:ext>
            </a:extLst>
          </p:cNvPr>
          <p:cNvSpPr>
            <a:spLocks noGrp="1"/>
          </p:cNvSpPr>
          <p:nvPr>
            <p:ph type="sldNum" sz="quarter" idx="12"/>
          </p:nvPr>
        </p:nvSpPr>
        <p:spPr/>
        <p:txBody>
          <a:bodyPr/>
          <a:lstStyle/>
          <a:p>
            <a:fld id="{FB0D99A9-AD77-514B-8FBE-F4CCF9BA54FB}" type="slidenum">
              <a:rPr lang="ru-RU" smtClean="0"/>
              <a:t>‹#›</a:t>
            </a:fld>
            <a:endParaRPr lang="ru-RU"/>
          </a:p>
        </p:txBody>
      </p:sp>
    </p:spTree>
    <p:extLst>
      <p:ext uri="{BB962C8B-B14F-4D97-AF65-F5344CB8AC3E}">
        <p14:creationId xmlns:p14="http://schemas.microsoft.com/office/powerpoint/2010/main" val="236589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1429A7-23BF-C84F-A700-91FB6A9E24A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F6EFA32A-5C33-5B45-B0A6-A3F175DFD0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DF061C2F-B9B4-2344-AC51-1CD2D2F5C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46234E3-3191-8D48-A3E1-ADCBA988E76B}"/>
              </a:ext>
            </a:extLst>
          </p:cNvPr>
          <p:cNvSpPr>
            <a:spLocks noGrp="1"/>
          </p:cNvSpPr>
          <p:nvPr>
            <p:ph type="dt" sz="half" idx="10"/>
          </p:nvPr>
        </p:nvSpPr>
        <p:spPr/>
        <p:txBody>
          <a:bodyPr/>
          <a:lstStyle/>
          <a:p>
            <a:fld id="{524701E9-49C6-1F4D-B22B-42900A037251}" type="datetimeFigureOut">
              <a:rPr lang="ru-RU" smtClean="0"/>
              <a:t>09.04.2022</a:t>
            </a:fld>
            <a:endParaRPr lang="ru-RU"/>
          </a:p>
        </p:txBody>
      </p:sp>
      <p:sp>
        <p:nvSpPr>
          <p:cNvPr id="6" name="Нижний колонтитул 5">
            <a:extLst>
              <a:ext uri="{FF2B5EF4-FFF2-40B4-BE49-F238E27FC236}">
                <a16:creationId xmlns:a16="http://schemas.microsoft.com/office/drawing/2014/main" id="{86DE0F60-94F6-304E-9CF3-9437175E0C1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06A3A73-FD62-F04B-9C9A-CB6626B6A43E}"/>
              </a:ext>
            </a:extLst>
          </p:cNvPr>
          <p:cNvSpPr>
            <a:spLocks noGrp="1"/>
          </p:cNvSpPr>
          <p:nvPr>
            <p:ph type="sldNum" sz="quarter" idx="12"/>
          </p:nvPr>
        </p:nvSpPr>
        <p:spPr/>
        <p:txBody>
          <a:bodyPr/>
          <a:lstStyle/>
          <a:p>
            <a:fld id="{FB0D99A9-AD77-514B-8FBE-F4CCF9BA54FB}" type="slidenum">
              <a:rPr lang="ru-RU" smtClean="0"/>
              <a:t>‹#›</a:t>
            </a:fld>
            <a:endParaRPr lang="ru-RU"/>
          </a:p>
        </p:txBody>
      </p:sp>
    </p:spTree>
    <p:extLst>
      <p:ext uri="{BB962C8B-B14F-4D97-AF65-F5344CB8AC3E}">
        <p14:creationId xmlns:p14="http://schemas.microsoft.com/office/powerpoint/2010/main" val="3060410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0D9225-33A0-2145-AC30-CC41EEC2EBD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0FD613F-3199-554E-8B80-91ACF4BDD3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BF8CA7E-7DA1-CB48-ABFC-7A45637AF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7A4E69E-8372-CA4F-88B5-23D78C5593F5}"/>
              </a:ext>
            </a:extLst>
          </p:cNvPr>
          <p:cNvSpPr>
            <a:spLocks noGrp="1"/>
          </p:cNvSpPr>
          <p:nvPr>
            <p:ph type="dt" sz="half" idx="10"/>
          </p:nvPr>
        </p:nvSpPr>
        <p:spPr/>
        <p:txBody>
          <a:bodyPr/>
          <a:lstStyle/>
          <a:p>
            <a:fld id="{524701E9-49C6-1F4D-B22B-42900A037251}" type="datetimeFigureOut">
              <a:rPr lang="ru-RU" smtClean="0"/>
              <a:t>09.04.2022</a:t>
            </a:fld>
            <a:endParaRPr lang="ru-RU"/>
          </a:p>
        </p:txBody>
      </p:sp>
      <p:sp>
        <p:nvSpPr>
          <p:cNvPr id="6" name="Нижний колонтитул 5">
            <a:extLst>
              <a:ext uri="{FF2B5EF4-FFF2-40B4-BE49-F238E27FC236}">
                <a16:creationId xmlns:a16="http://schemas.microsoft.com/office/drawing/2014/main" id="{646C1D4A-7782-9B4E-A5E3-372755BE87F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7571041-990B-624B-AA1C-A48C5657818F}"/>
              </a:ext>
            </a:extLst>
          </p:cNvPr>
          <p:cNvSpPr>
            <a:spLocks noGrp="1"/>
          </p:cNvSpPr>
          <p:nvPr>
            <p:ph type="sldNum" sz="quarter" idx="12"/>
          </p:nvPr>
        </p:nvSpPr>
        <p:spPr/>
        <p:txBody>
          <a:bodyPr/>
          <a:lstStyle/>
          <a:p>
            <a:fld id="{FB0D99A9-AD77-514B-8FBE-F4CCF9BA54FB}" type="slidenum">
              <a:rPr lang="ru-RU" smtClean="0"/>
              <a:t>‹#›</a:t>
            </a:fld>
            <a:endParaRPr lang="ru-RU"/>
          </a:p>
        </p:txBody>
      </p:sp>
    </p:spTree>
    <p:extLst>
      <p:ext uri="{BB962C8B-B14F-4D97-AF65-F5344CB8AC3E}">
        <p14:creationId xmlns:p14="http://schemas.microsoft.com/office/powerpoint/2010/main" val="3956543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067F5D-3B5C-794D-AE9D-58E3EFD0FA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1137F01-6827-6541-9B78-D67589BBB1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81062A9-0C72-9C41-90B5-8F75E23721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4701E9-49C6-1F4D-B22B-42900A037251}" type="datetimeFigureOut">
              <a:rPr lang="ru-RU" smtClean="0"/>
              <a:t>09.04.2022</a:t>
            </a:fld>
            <a:endParaRPr lang="ru-RU"/>
          </a:p>
        </p:txBody>
      </p:sp>
      <p:sp>
        <p:nvSpPr>
          <p:cNvPr id="5" name="Нижний колонтитул 4">
            <a:extLst>
              <a:ext uri="{FF2B5EF4-FFF2-40B4-BE49-F238E27FC236}">
                <a16:creationId xmlns:a16="http://schemas.microsoft.com/office/drawing/2014/main" id="{7FDA97E2-ABAF-E34F-BA86-FB63130DD9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3BDA47F-F454-3B48-BA21-F9BAE5D3C7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D99A9-AD77-514B-8FBE-F4CCF9BA54FB}" type="slidenum">
              <a:rPr lang="ru-RU" smtClean="0"/>
              <a:t>‹#›</a:t>
            </a:fld>
            <a:endParaRPr lang="ru-RU"/>
          </a:p>
        </p:txBody>
      </p:sp>
    </p:spTree>
    <p:extLst>
      <p:ext uri="{BB962C8B-B14F-4D97-AF65-F5344CB8AC3E}">
        <p14:creationId xmlns:p14="http://schemas.microsoft.com/office/powerpoint/2010/main" val="2139731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tegolaba@mail.r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0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 Id="rId5" Type="http://schemas.openxmlformats.org/officeDocument/2006/relationships/image" Target="../media/image210.png"/><Relationship Id="rId4" Type="http://schemas.openxmlformats.org/officeDocument/2006/relationships/image" Target="../media/image209.png"/></Relationships>
</file>

<file path=ppt/slides/_rels/slide10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5" Type="http://schemas.openxmlformats.org/officeDocument/2006/relationships/image" Target="../media/image214.png"/><Relationship Id="rId4" Type="http://schemas.openxmlformats.org/officeDocument/2006/relationships/image" Target="../media/image21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5" Type="http://schemas.openxmlformats.org/officeDocument/2006/relationships/image" Target="../media/image223.png"/><Relationship Id="rId4" Type="http://schemas.openxmlformats.org/officeDocument/2006/relationships/image" Target="../media/image22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227.emf"/><Relationship Id="rId13" Type="http://schemas.openxmlformats.org/officeDocument/2006/relationships/oleObject" Target="../embeddings/oleObject174.bin"/><Relationship Id="rId18" Type="http://schemas.openxmlformats.org/officeDocument/2006/relationships/image" Target="../media/image232.emf"/><Relationship Id="rId3" Type="http://schemas.openxmlformats.org/officeDocument/2006/relationships/oleObject" Target="../embeddings/oleObject169.bin"/><Relationship Id="rId7" Type="http://schemas.openxmlformats.org/officeDocument/2006/relationships/oleObject" Target="../embeddings/oleObject171.bin"/><Relationship Id="rId12" Type="http://schemas.openxmlformats.org/officeDocument/2006/relationships/image" Target="../media/image229.emf"/><Relationship Id="rId17" Type="http://schemas.openxmlformats.org/officeDocument/2006/relationships/oleObject" Target="../embeddings/oleObject176.bin"/><Relationship Id="rId2" Type="http://schemas.openxmlformats.org/officeDocument/2006/relationships/slideLayout" Target="../slideLayouts/slideLayout2.xml"/><Relationship Id="rId16" Type="http://schemas.openxmlformats.org/officeDocument/2006/relationships/image" Target="../media/image231.emf"/><Relationship Id="rId20" Type="http://schemas.openxmlformats.org/officeDocument/2006/relationships/image" Target="../media/image233.emf"/><Relationship Id="rId1" Type="http://schemas.openxmlformats.org/officeDocument/2006/relationships/vmlDrawing" Target="../drawings/vmlDrawing39.vml"/><Relationship Id="rId6" Type="http://schemas.openxmlformats.org/officeDocument/2006/relationships/image" Target="../media/image226.emf"/><Relationship Id="rId11" Type="http://schemas.openxmlformats.org/officeDocument/2006/relationships/oleObject" Target="../embeddings/oleObject173.bin"/><Relationship Id="rId5" Type="http://schemas.openxmlformats.org/officeDocument/2006/relationships/oleObject" Target="../embeddings/oleObject170.bin"/><Relationship Id="rId15" Type="http://schemas.openxmlformats.org/officeDocument/2006/relationships/oleObject" Target="../embeddings/oleObject175.bin"/><Relationship Id="rId10" Type="http://schemas.openxmlformats.org/officeDocument/2006/relationships/image" Target="../media/image228.emf"/><Relationship Id="rId19" Type="http://schemas.openxmlformats.org/officeDocument/2006/relationships/oleObject" Target="../embeddings/oleObject177.bin"/><Relationship Id="rId4" Type="http://schemas.openxmlformats.org/officeDocument/2006/relationships/image" Target="../media/image225.emf"/><Relationship Id="rId9" Type="http://schemas.openxmlformats.org/officeDocument/2006/relationships/oleObject" Target="../embeddings/oleObject172.bin"/><Relationship Id="rId14" Type="http://schemas.openxmlformats.org/officeDocument/2006/relationships/image" Target="../media/image230.emf"/></Relationships>
</file>

<file path=ppt/slides/_rels/slide115.xml.rels><?xml version="1.0" encoding="UTF-8" standalone="yes"?>
<Relationships xmlns="http://schemas.openxmlformats.org/package/2006/relationships"><Relationship Id="rId8" Type="http://schemas.openxmlformats.org/officeDocument/2006/relationships/image" Target="../media/image236.emf"/><Relationship Id="rId13" Type="http://schemas.openxmlformats.org/officeDocument/2006/relationships/oleObject" Target="../embeddings/oleObject183.bin"/><Relationship Id="rId3" Type="http://schemas.openxmlformats.org/officeDocument/2006/relationships/oleObject" Target="../embeddings/oleObject178.bin"/><Relationship Id="rId7" Type="http://schemas.openxmlformats.org/officeDocument/2006/relationships/oleObject" Target="../embeddings/oleObject180.bin"/><Relationship Id="rId12" Type="http://schemas.openxmlformats.org/officeDocument/2006/relationships/image" Target="../media/image238.e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235.emf"/><Relationship Id="rId11" Type="http://schemas.openxmlformats.org/officeDocument/2006/relationships/oleObject" Target="../embeddings/oleObject182.bin"/><Relationship Id="rId5" Type="http://schemas.openxmlformats.org/officeDocument/2006/relationships/oleObject" Target="../embeddings/oleObject179.bin"/><Relationship Id="rId10" Type="http://schemas.openxmlformats.org/officeDocument/2006/relationships/image" Target="../media/image237.emf"/><Relationship Id="rId4" Type="http://schemas.openxmlformats.org/officeDocument/2006/relationships/image" Target="../media/image234.emf"/><Relationship Id="rId9" Type="http://schemas.openxmlformats.org/officeDocument/2006/relationships/oleObject" Target="../embeddings/oleObject181.bin"/><Relationship Id="rId14" Type="http://schemas.openxmlformats.org/officeDocument/2006/relationships/image" Target="../media/image239.emf"/></Relationships>
</file>

<file path=ppt/slides/_rels/slide116.xml.rels><?xml version="1.0" encoding="UTF-8" standalone="yes"?>
<Relationships xmlns="http://schemas.openxmlformats.org/package/2006/relationships"><Relationship Id="rId8" Type="http://schemas.openxmlformats.org/officeDocument/2006/relationships/image" Target="../media/image242.emf"/><Relationship Id="rId3" Type="http://schemas.openxmlformats.org/officeDocument/2006/relationships/oleObject" Target="../embeddings/oleObject184.bin"/><Relationship Id="rId7"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241.emf"/><Relationship Id="rId5" Type="http://schemas.openxmlformats.org/officeDocument/2006/relationships/oleObject" Target="../embeddings/oleObject185.bin"/><Relationship Id="rId10" Type="http://schemas.openxmlformats.org/officeDocument/2006/relationships/image" Target="../media/image243.emf"/><Relationship Id="rId4" Type="http://schemas.openxmlformats.org/officeDocument/2006/relationships/image" Target="../media/image240.emf"/><Relationship Id="rId9" Type="http://schemas.openxmlformats.org/officeDocument/2006/relationships/oleObject" Target="../embeddings/oleObject187.bin"/></Relationships>
</file>

<file path=ppt/slides/_rels/slide117.xml.rels><?xml version="1.0" encoding="UTF-8" standalone="yes"?>
<Relationships xmlns="http://schemas.openxmlformats.org/package/2006/relationships"><Relationship Id="rId8" Type="http://schemas.openxmlformats.org/officeDocument/2006/relationships/image" Target="../media/image246.emf"/><Relationship Id="rId13" Type="http://schemas.openxmlformats.org/officeDocument/2006/relationships/oleObject" Target="../embeddings/oleObject193.bin"/><Relationship Id="rId3" Type="http://schemas.openxmlformats.org/officeDocument/2006/relationships/oleObject" Target="../embeddings/oleObject188.bin"/><Relationship Id="rId7" Type="http://schemas.openxmlformats.org/officeDocument/2006/relationships/oleObject" Target="../embeddings/oleObject190.bin"/><Relationship Id="rId12" Type="http://schemas.openxmlformats.org/officeDocument/2006/relationships/image" Target="../media/image248.e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245.emf"/><Relationship Id="rId11" Type="http://schemas.openxmlformats.org/officeDocument/2006/relationships/oleObject" Target="../embeddings/oleObject192.bin"/><Relationship Id="rId5" Type="http://schemas.openxmlformats.org/officeDocument/2006/relationships/oleObject" Target="../embeddings/oleObject189.bin"/><Relationship Id="rId10" Type="http://schemas.openxmlformats.org/officeDocument/2006/relationships/image" Target="../media/image247.emf"/><Relationship Id="rId4" Type="http://schemas.openxmlformats.org/officeDocument/2006/relationships/image" Target="../media/image244.emf"/><Relationship Id="rId9" Type="http://schemas.openxmlformats.org/officeDocument/2006/relationships/oleObject" Target="../embeddings/oleObject191.bin"/><Relationship Id="rId14" Type="http://schemas.openxmlformats.org/officeDocument/2006/relationships/image" Target="../media/image249.emf"/></Relationships>
</file>

<file path=ppt/slides/_rels/slide118.xml.rels><?xml version="1.0" encoding="UTF-8" standalone="yes"?>
<Relationships xmlns="http://schemas.openxmlformats.org/package/2006/relationships"><Relationship Id="rId8" Type="http://schemas.openxmlformats.org/officeDocument/2006/relationships/image" Target="../media/image252.emf"/><Relationship Id="rId3" Type="http://schemas.openxmlformats.org/officeDocument/2006/relationships/oleObject" Target="../embeddings/oleObject194.bin"/><Relationship Id="rId7" Type="http://schemas.openxmlformats.org/officeDocument/2006/relationships/oleObject" Target="../embeddings/oleObject196.bin"/><Relationship Id="rId12" Type="http://schemas.openxmlformats.org/officeDocument/2006/relationships/image" Target="../media/image254.e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251.emf"/><Relationship Id="rId11" Type="http://schemas.openxmlformats.org/officeDocument/2006/relationships/oleObject" Target="../embeddings/oleObject198.bin"/><Relationship Id="rId5" Type="http://schemas.openxmlformats.org/officeDocument/2006/relationships/oleObject" Target="../embeddings/oleObject195.bin"/><Relationship Id="rId10" Type="http://schemas.openxmlformats.org/officeDocument/2006/relationships/image" Target="../media/image253.emf"/><Relationship Id="rId4" Type="http://schemas.openxmlformats.org/officeDocument/2006/relationships/image" Target="../media/image250.emf"/><Relationship Id="rId9" Type="http://schemas.openxmlformats.org/officeDocument/2006/relationships/oleObject" Target="../embeddings/oleObject197.bin"/></Relationships>
</file>

<file path=ppt/slides/_rels/slide119.xml.rels><?xml version="1.0" encoding="UTF-8" standalone="yes"?>
<Relationships xmlns="http://schemas.openxmlformats.org/package/2006/relationships"><Relationship Id="rId8" Type="http://schemas.openxmlformats.org/officeDocument/2006/relationships/image" Target="../media/image257.emf"/><Relationship Id="rId13" Type="http://schemas.openxmlformats.org/officeDocument/2006/relationships/oleObject" Target="../embeddings/oleObject204.bin"/><Relationship Id="rId3" Type="http://schemas.openxmlformats.org/officeDocument/2006/relationships/oleObject" Target="../embeddings/oleObject199.bin"/><Relationship Id="rId7" Type="http://schemas.openxmlformats.org/officeDocument/2006/relationships/oleObject" Target="../embeddings/oleObject201.bin"/><Relationship Id="rId12" Type="http://schemas.openxmlformats.org/officeDocument/2006/relationships/image" Target="../media/image259.emf"/><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256.emf"/><Relationship Id="rId11" Type="http://schemas.openxmlformats.org/officeDocument/2006/relationships/oleObject" Target="../embeddings/oleObject203.bin"/><Relationship Id="rId5" Type="http://schemas.openxmlformats.org/officeDocument/2006/relationships/oleObject" Target="../embeddings/oleObject200.bin"/><Relationship Id="rId10" Type="http://schemas.openxmlformats.org/officeDocument/2006/relationships/image" Target="../media/image258.emf"/><Relationship Id="rId4" Type="http://schemas.openxmlformats.org/officeDocument/2006/relationships/image" Target="../media/image255.emf"/><Relationship Id="rId9" Type="http://schemas.openxmlformats.org/officeDocument/2006/relationships/oleObject" Target="../embeddings/oleObject202.bin"/><Relationship Id="rId14" Type="http://schemas.openxmlformats.org/officeDocument/2006/relationships/image" Target="../media/image260.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263.emf"/><Relationship Id="rId13" Type="http://schemas.openxmlformats.org/officeDocument/2006/relationships/oleObject" Target="../embeddings/oleObject210.bin"/><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265.emf"/><Relationship Id="rId2" Type="http://schemas.openxmlformats.org/officeDocument/2006/relationships/slideLayout" Target="../slideLayouts/slideLayout2.xml"/><Relationship Id="rId16" Type="http://schemas.openxmlformats.org/officeDocument/2006/relationships/image" Target="../media/image267.emf"/><Relationship Id="rId1" Type="http://schemas.openxmlformats.org/officeDocument/2006/relationships/vmlDrawing" Target="../drawings/vmlDrawing45.vml"/><Relationship Id="rId6" Type="http://schemas.openxmlformats.org/officeDocument/2006/relationships/image" Target="../media/image262.emf"/><Relationship Id="rId11" Type="http://schemas.openxmlformats.org/officeDocument/2006/relationships/oleObject" Target="../embeddings/oleObject209.bin"/><Relationship Id="rId5" Type="http://schemas.openxmlformats.org/officeDocument/2006/relationships/oleObject" Target="../embeddings/oleObject206.bin"/><Relationship Id="rId15" Type="http://schemas.openxmlformats.org/officeDocument/2006/relationships/oleObject" Target="../embeddings/oleObject211.bin"/><Relationship Id="rId10" Type="http://schemas.openxmlformats.org/officeDocument/2006/relationships/image" Target="../media/image264.emf"/><Relationship Id="rId4" Type="http://schemas.openxmlformats.org/officeDocument/2006/relationships/image" Target="../media/image261.emf"/><Relationship Id="rId9" Type="http://schemas.openxmlformats.org/officeDocument/2006/relationships/oleObject" Target="../embeddings/oleObject208.bin"/><Relationship Id="rId14" Type="http://schemas.openxmlformats.org/officeDocument/2006/relationships/image" Target="../media/image266.emf"/></Relationships>
</file>

<file path=ppt/slides/_rels/slide121.xml.rels><?xml version="1.0" encoding="UTF-8" standalone="yes"?>
<Relationships xmlns="http://schemas.openxmlformats.org/package/2006/relationships"><Relationship Id="rId8" Type="http://schemas.openxmlformats.org/officeDocument/2006/relationships/image" Target="../media/image270.emf"/><Relationship Id="rId13" Type="http://schemas.openxmlformats.org/officeDocument/2006/relationships/oleObject" Target="../embeddings/oleObject217.bin"/><Relationship Id="rId3" Type="http://schemas.openxmlformats.org/officeDocument/2006/relationships/oleObject" Target="../embeddings/oleObject212.bin"/><Relationship Id="rId7" Type="http://schemas.openxmlformats.org/officeDocument/2006/relationships/oleObject" Target="../embeddings/oleObject214.bin"/><Relationship Id="rId12" Type="http://schemas.openxmlformats.org/officeDocument/2006/relationships/image" Target="../media/image272.emf"/><Relationship Id="rId2" Type="http://schemas.openxmlformats.org/officeDocument/2006/relationships/slideLayout" Target="../slideLayouts/slideLayout2.xml"/><Relationship Id="rId16" Type="http://schemas.openxmlformats.org/officeDocument/2006/relationships/image" Target="../media/image274.emf"/><Relationship Id="rId1" Type="http://schemas.openxmlformats.org/officeDocument/2006/relationships/vmlDrawing" Target="../drawings/vmlDrawing46.vml"/><Relationship Id="rId6" Type="http://schemas.openxmlformats.org/officeDocument/2006/relationships/image" Target="../media/image269.emf"/><Relationship Id="rId11" Type="http://schemas.openxmlformats.org/officeDocument/2006/relationships/oleObject" Target="../embeddings/oleObject216.bin"/><Relationship Id="rId5" Type="http://schemas.openxmlformats.org/officeDocument/2006/relationships/oleObject" Target="../embeddings/oleObject213.bin"/><Relationship Id="rId15" Type="http://schemas.openxmlformats.org/officeDocument/2006/relationships/oleObject" Target="../embeddings/oleObject218.bin"/><Relationship Id="rId10" Type="http://schemas.openxmlformats.org/officeDocument/2006/relationships/image" Target="../media/image271.emf"/><Relationship Id="rId4" Type="http://schemas.openxmlformats.org/officeDocument/2006/relationships/image" Target="../media/image268.emf"/><Relationship Id="rId9" Type="http://schemas.openxmlformats.org/officeDocument/2006/relationships/oleObject" Target="../embeddings/oleObject215.bin"/><Relationship Id="rId14" Type="http://schemas.openxmlformats.org/officeDocument/2006/relationships/image" Target="../media/image273.emf"/></Relationships>
</file>

<file path=ppt/slides/_rels/slide122.xml.rels><?xml version="1.0" encoding="UTF-8" standalone="yes"?>
<Relationships xmlns="http://schemas.openxmlformats.org/package/2006/relationships"><Relationship Id="rId8" Type="http://schemas.openxmlformats.org/officeDocument/2006/relationships/image" Target="../media/image277.emf"/><Relationship Id="rId3" Type="http://schemas.openxmlformats.org/officeDocument/2006/relationships/oleObject" Target="../embeddings/oleObject219.bin"/><Relationship Id="rId7" Type="http://schemas.openxmlformats.org/officeDocument/2006/relationships/oleObject" Target="../embeddings/oleObject221.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276.emf"/><Relationship Id="rId5" Type="http://schemas.openxmlformats.org/officeDocument/2006/relationships/oleObject" Target="../embeddings/oleObject220.bin"/><Relationship Id="rId10" Type="http://schemas.openxmlformats.org/officeDocument/2006/relationships/image" Target="../media/image278.emf"/><Relationship Id="rId4" Type="http://schemas.openxmlformats.org/officeDocument/2006/relationships/image" Target="../media/image275.emf"/><Relationship Id="rId9" Type="http://schemas.openxmlformats.org/officeDocument/2006/relationships/oleObject" Target="../embeddings/oleObject222.bin"/></Relationships>
</file>

<file path=ppt/slides/_rels/slide123.xml.rels><?xml version="1.0" encoding="UTF-8" standalone="yes"?>
<Relationships xmlns="http://schemas.openxmlformats.org/package/2006/relationships"><Relationship Id="rId8" Type="http://schemas.openxmlformats.org/officeDocument/2006/relationships/image" Target="../media/image281.emf"/><Relationship Id="rId3" Type="http://schemas.openxmlformats.org/officeDocument/2006/relationships/oleObject" Target="../embeddings/oleObject223.bin"/><Relationship Id="rId7" Type="http://schemas.openxmlformats.org/officeDocument/2006/relationships/oleObject" Target="../embeddings/oleObject225.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80.emf"/><Relationship Id="rId5" Type="http://schemas.openxmlformats.org/officeDocument/2006/relationships/oleObject" Target="../embeddings/oleObject224.bin"/><Relationship Id="rId10" Type="http://schemas.openxmlformats.org/officeDocument/2006/relationships/image" Target="../media/image282.emf"/><Relationship Id="rId4" Type="http://schemas.openxmlformats.org/officeDocument/2006/relationships/image" Target="../media/image279.emf"/><Relationship Id="rId9" Type="http://schemas.openxmlformats.org/officeDocument/2006/relationships/oleObject" Target="../embeddings/oleObject226.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284.emf"/><Relationship Id="rId3" Type="http://schemas.openxmlformats.org/officeDocument/2006/relationships/notesSlide" Target="../notesSlides/notesSlide7.xml"/><Relationship Id="rId7" Type="http://schemas.openxmlformats.org/officeDocument/2006/relationships/oleObject" Target="../embeddings/oleObject228.bin"/><Relationship Id="rId12" Type="http://schemas.openxmlformats.org/officeDocument/2006/relationships/image" Target="../media/image286.e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83.emf"/><Relationship Id="rId11" Type="http://schemas.openxmlformats.org/officeDocument/2006/relationships/oleObject" Target="../embeddings/oleObject230.bin"/><Relationship Id="rId5" Type="http://schemas.openxmlformats.org/officeDocument/2006/relationships/oleObject" Target="../embeddings/oleObject227.bin"/><Relationship Id="rId10" Type="http://schemas.openxmlformats.org/officeDocument/2006/relationships/image" Target="../media/image285.emf"/><Relationship Id="rId4" Type="http://schemas.openxmlformats.org/officeDocument/2006/relationships/image" Target="../media/image287.jpeg"/><Relationship Id="rId9" Type="http://schemas.openxmlformats.org/officeDocument/2006/relationships/oleObject" Target="../embeddings/oleObject229.bin"/></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233.bin"/><Relationship Id="rId3" Type="http://schemas.openxmlformats.org/officeDocument/2006/relationships/notesSlide" Target="../notesSlides/notesSlide8.xml"/><Relationship Id="rId7" Type="http://schemas.openxmlformats.org/officeDocument/2006/relationships/image" Target="../media/image289.emf"/><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oleObject" Target="../embeddings/oleObject232.bin"/><Relationship Id="rId5" Type="http://schemas.openxmlformats.org/officeDocument/2006/relationships/image" Target="../media/image288.emf"/><Relationship Id="rId4" Type="http://schemas.openxmlformats.org/officeDocument/2006/relationships/oleObject" Target="../embeddings/oleObject231.bin"/><Relationship Id="rId9" Type="http://schemas.openxmlformats.org/officeDocument/2006/relationships/image" Target="../media/image290.emf"/></Relationships>
</file>

<file path=ppt/slides/_rels/slide127.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oleObject" Target="../embeddings/oleObject239.bin"/><Relationship Id="rId18" Type="http://schemas.openxmlformats.org/officeDocument/2006/relationships/image" Target="../media/image298.emf"/><Relationship Id="rId3" Type="http://schemas.openxmlformats.org/officeDocument/2006/relationships/oleObject" Target="../embeddings/oleObject234.bin"/><Relationship Id="rId7" Type="http://schemas.openxmlformats.org/officeDocument/2006/relationships/oleObject" Target="../embeddings/oleObject236.bin"/><Relationship Id="rId12" Type="http://schemas.openxmlformats.org/officeDocument/2006/relationships/image" Target="../media/image295.emf"/><Relationship Id="rId17" Type="http://schemas.openxmlformats.org/officeDocument/2006/relationships/oleObject" Target="../embeddings/oleObject241.bin"/><Relationship Id="rId2" Type="http://schemas.openxmlformats.org/officeDocument/2006/relationships/slideLayout" Target="../slideLayouts/slideLayout7.xml"/><Relationship Id="rId16" Type="http://schemas.openxmlformats.org/officeDocument/2006/relationships/image" Target="../media/image297.emf"/><Relationship Id="rId1" Type="http://schemas.openxmlformats.org/officeDocument/2006/relationships/vmlDrawing" Target="../drawings/vmlDrawing51.vml"/><Relationship Id="rId6" Type="http://schemas.openxmlformats.org/officeDocument/2006/relationships/image" Target="../media/image292.emf"/><Relationship Id="rId11" Type="http://schemas.openxmlformats.org/officeDocument/2006/relationships/oleObject" Target="../embeddings/oleObject238.bin"/><Relationship Id="rId5" Type="http://schemas.openxmlformats.org/officeDocument/2006/relationships/oleObject" Target="../embeddings/oleObject235.bin"/><Relationship Id="rId15" Type="http://schemas.openxmlformats.org/officeDocument/2006/relationships/oleObject" Target="../embeddings/oleObject240.bin"/><Relationship Id="rId10" Type="http://schemas.openxmlformats.org/officeDocument/2006/relationships/image" Target="../media/image294.emf"/><Relationship Id="rId19" Type="http://schemas.openxmlformats.org/officeDocument/2006/relationships/image" Target="../media/image299.jpeg"/><Relationship Id="rId4" Type="http://schemas.openxmlformats.org/officeDocument/2006/relationships/image" Target="../media/image291.emf"/><Relationship Id="rId9" Type="http://schemas.openxmlformats.org/officeDocument/2006/relationships/oleObject" Target="../embeddings/oleObject237.bin"/><Relationship Id="rId14" Type="http://schemas.openxmlformats.org/officeDocument/2006/relationships/image" Target="../media/image296.emf"/></Relationships>
</file>

<file path=ppt/slides/_rels/slide128.xml.rels><?xml version="1.0" encoding="UTF-8" standalone="yes"?>
<Relationships xmlns="http://schemas.openxmlformats.org/package/2006/relationships"><Relationship Id="rId8" Type="http://schemas.openxmlformats.org/officeDocument/2006/relationships/image" Target="../media/image302.emf"/><Relationship Id="rId3" Type="http://schemas.openxmlformats.org/officeDocument/2006/relationships/oleObject" Target="../embeddings/oleObject242.bin"/><Relationship Id="rId7" Type="http://schemas.openxmlformats.org/officeDocument/2006/relationships/oleObject" Target="../embeddings/oleObject244.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301.emf"/><Relationship Id="rId5" Type="http://schemas.openxmlformats.org/officeDocument/2006/relationships/oleObject" Target="../embeddings/oleObject243.bin"/><Relationship Id="rId10" Type="http://schemas.openxmlformats.org/officeDocument/2006/relationships/image" Target="../media/image303.emf"/><Relationship Id="rId4" Type="http://schemas.openxmlformats.org/officeDocument/2006/relationships/image" Target="../media/image300.emf"/><Relationship Id="rId9" Type="http://schemas.openxmlformats.org/officeDocument/2006/relationships/oleObject" Target="../embeddings/oleObject245.bin"/></Relationships>
</file>

<file path=ppt/slides/_rels/slide129.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image" Target="../media/image304.emf"/><Relationship Id="rId4" Type="http://schemas.openxmlformats.org/officeDocument/2006/relationships/oleObject" Target="../embeddings/oleObject246.bin"/></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47.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oleObject" Target="../embeddings/oleObject249.bin"/><Relationship Id="rId5" Type="http://schemas.openxmlformats.org/officeDocument/2006/relationships/oleObject" Target="../embeddings/oleObject248.bin"/><Relationship Id="rId4" Type="http://schemas.openxmlformats.org/officeDocument/2006/relationships/image" Target="../media/image306.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307.emf"/><Relationship Id="rId3" Type="http://schemas.openxmlformats.org/officeDocument/2006/relationships/oleObject" Target="../embeddings/oleObject250.bin"/><Relationship Id="rId7" Type="http://schemas.openxmlformats.org/officeDocument/2006/relationships/oleObject" Target="../embeddings/oleObject253.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oleObject" Target="../embeddings/oleObject252.bin"/><Relationship Id="rId5" Type="http://schemas.openxmlformats.org/officeDocument/2006/relationships/oleObject" Target="../embeddings/oleObject251.bin"/><Relationship Id="rId4" Type="http://schemas.openxmlformats.org/officeDocument/2006/relationships/image" Target="../media/image306.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54.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309.emf"/><Relationship Id="rId5" Type="http://schemas.openxmlformats.org/officeDocument/2006/relationships/oleObject" Target="../embeddings/oleObject255.bin"/><Relationship Id="rId4" Type="http://schemas.openxmlformats.org/officeDocument/2006/relationships/image" Target="../media/image308.emf"/></Relationships>
</file>

<file path=ppt/slides/_rels/slide136.xml.rels><?xml version="1.0" encoding="UTF-8" standalone="yes"?>
<Relationships xmlns="http://schemas.openxmlformats.org/package/2006/relationships"><Relationship Id="rId8" Type="http://schemas.openxmlformats.org/officeDocument/2006/relationships/image" Target="../media/image312.emf"/><Relationship Id="rId3" Type="http://schemas.openxmlformats.org/officeDocument/2006/relationships/oleObject" Target="../embeddings/oleObject256.bin"/><Relationship Id="rId7" Type="http://schemas.openxmlformats.org/officeDocument/2006/relationships/oleObject" Target="../embeddings/oleObject258.bin"/><Relationship Id="rId12" Type="http://schemas.openxmlformats.org/officeDocument/2006/relationships/image" Target="../media/image314.e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311.emf"/><Relationship Id="rId11" Type="http://schemas.openxmlformats.org/officeDocument/2006/relationships/oleObject" Target="../embeddings/oleObject260.bin"/><Relationship Id="rId5" Type="http://schemas.openxmlformats.org/officeDocument/2006/relationships/oleObject" Target="../embeddings/oleObject257.bin"/><Relationship Id="rId10" Type="http://schemas.openxmlformats.org/officeDocument/2006/relationships/image" Target="../media/image313.emf"/><Relationship Id="rId4" Type="http://schemas.openxmlformats.org/officeDocument/2006/relationships/image" Target="../media/image310.emf"/><Relationship Id="rId9" Type="http://schemas.openxmlformats.org/officeDocument/2006/relationships/oleObject" Target="../embeddings/oleObject259.bin"/></Relationships>
</file>

<file path=ppt/slides/_rels/slide137.xml.rels><?xml version="1.0" encoding="UTF-8" standalone="yes"?>
<Relationships xmlns="http://schemas.openxmlformats.org/package/2006/relationships"><Relationship Id="rId3" Type="http://schemas.openxmlformats.org/officeDocument/2006/relationships/hyperlink" Target="http://www.csie.ntu.edu.tw/~cjlin/libsvm" TargetMode="External"/><Relationship Id="rId7" Type="http://schemas.openxmlformats.org/officeDocument/2006/relationships/image" Target="../media/image316.emf"/><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oleObject" Target="../embeddings/oleObject262.bin"/><Relationship Id="rId5" Type="http://schemas.openxmlformats.org/officeDocument/2006/relationships/image" Target="../media/image315.emf"/><Relationship Id="rId4" Type="http://schemas.openxmlformats.org/officeDocument/2006/relationships/oleObject" Target="../embeddings/oleObject261.bin"/></Relationships>
</file>

<file path=ppt/slides/_rels/slide138.xml.rels><?xml version="1.0" encoding="UTF-8" standalone="yes"?>
<Relationships xmlns="http://schemas.openxmlformats.org/package/2006/relationships"><Relationship Id="rId8" Type="http://schemas.openxmlformats.org/officeDocument/2006/relationships/image" Target="../media/image319.emf"/><Relationship Id="rId3" Type="http://schemas.openxmlformats.org/officeDocument/2006/relationships/oleObject" Target="../embeddings/oleObject263.bin"/><Relationship Id="rId7" Type="http://schemas.openxmlformats.org/officeDocument/2006/relationships/oleObject" Target="../embeddings/oleObject265.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318.emf"/><Relationship Id="rId5" Type="http://schemas.openxmlformats.org/officeDocument/2006/relationships/oleObject" Target="../embeddings/oleObject264.bin"/><Relationship Id="rId4" Type="http://schemas.openxmlformats.org/officeDocument/2006/relationships/image" Target="../media/image317.emf"/></Relationships>
</file>

<file path=ppt/slides/_rels/slide139.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66.bin"/><Relationship Id="rId2" Type="http://schemas.openxmlformats.org/officeDocument/2006/relationships/slideLayout" Target="../slideLayouts/slideLayout7.xml"/><Relationship Id="rId1" Type="http://schemas.openxmlformats.org/officeDocument/2006/relationships/vmlDrawing" Target="../drawings/vmlDrawing60.vml"/><Relationship Id="rId4" Type="http://schemas.openxmlformats.org/officeDocument/2006/relationships/image" Target="../media/image325.emf"/></Relationships>
</file>

<file path=ppt/slides/_rels/slide142.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7.xml"/><Relationship Id="rId4" Type="http://schemas.openxmlformats.org/officeDocument/2006/relationships/image" Target="../media/image32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oleObject" Target="../embeddings/oleObject23.bin"/><Relationship Id="rId18" Type="http://schemas.openxmlformats.org/officeDocument/2006/relationships/image" Target="../media/image35.e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2.emf"/><Relationship Id="rId17" Type="http://schemas.openxmlformats.org/officeDocument/2006/relationships/oleObject" Target="../embeddings/oleObject25.bin"/><Relationship Id="rId2" Type="http://schemas.openxmlformats.org/officeDocument/2006/relationships/slideLayout" Target="../slideLayouts/slideLayout2.xml"/><Relationship Id="rId16" Type="http://schemas.openxmlformats.org/officeDocument/2006/relationships/image" Target="../media/image34.emf"/><Relationship Id="rId1" Type="http://schemas.openxmlformats.org/officeDocument/2006/relationships/vmlDrawing" Target="../drawings/vmlDrawing3.vml"/><Relationship Id="rId6" Type="http://schemas.openxmlformats.org/officeDocument/2006/relationships/image" Target="../media/image29.e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oleObject" Target="../embeddings/oleObject24.bin"/><Relationship Id="rId10" Type="http://schemas.openxmlformats.org/officeDocument/2006/relationships/image" Target="../media/image31.emf"/><Relationship Id="rId19" Type="http://schemas.openxmlformats.org/officeDocument/2006/relationships/image" Target="../media/image36.png"/><Relationship Id="rId4" Type="http://schemas.openxmlformats.org/officeDocument/2006/relationships/image" Target="../media/image28.emf"/><Relationship Id="rId9" Type="http://schemas.openxmlformats.org/officeDocument/2006/relationships/oleObject" Target="../embeddings/oleObject21.bin"/><Relationship Id="rId14" Type="http://schemas.openxmlformats.org/officeDocument/2006/relationships/image" Target="../media/image33.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35.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338.emf"/><Relationship Id="rId3" Type="http://schemas.openxmlformats.org/officeDocument/2006/relationships/oleObject" Target="../embeddings/oleObject267.bin"/><Relationship Id="rId7" Type="http://schemas.openxmlformats.org/officeDocument/2006/relationships/oleObject" Target="../embeddings/oleObject269.bin"/><Relationship Id="rId12" Type="http://schemas.openxmlformats.org/officeDocument/2006/relationships/image" Target="../media/image340.emf"/><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337.emf"/><Relationship Id="rId11" Type="http://schemas.openxmlformats.org/officeDocument/2006/relationships/oleObject" Target="../embeddings/oleObject271.bin"/><Relationship Id="rId5" Type="http://schemas.openxmlformats.org/officeDocument/2006/relationships/oleObject" Target="../embeddings/oleObject268.bin"/><Relationship Id="rId10" Type="http://schemas.openxmlformats.org/officeDocument/2006/relationships/image" Target="../media/image339.emf"/><Relationship Id="rId4" Type="http://schemas.openxmlformats.org/officeDocument/2006/relationships/image" Target="../media/image336.emf"/><Relationship Id="rId9" Type="http://schemas.openxmlformats.org/officeDocument/2006/relationships/oleObject" Target="../embeddings/oleObject270.bin"/></Relationships>
</file>

<file path=ppt/slides/_rels/slide166.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4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347.emf"/><Relationship Id="rId3" Type="http://schemas.openxmlformats.org/officeDocument/2006/relationships/oleObject" Target="../embeddings/oleObject272.bin"/><Relationship Id="rId7" Type="http://schemas.openxmlformats.org/officeDocument/2006/relationships/oleObject" Target="../embeddings/oleObject274.bin"/><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346.emf"/><Relationship Id="rId5" Type="http://schemas.openxmlformats.org/officeDocument/2006/relationships/oleObject" Target="../embeddings/oleObject273.bin"/><Relationship Id="rId10" Type="http://schemas.openxmlformats.org/officeDocument/2006/relationships/image" Target="../media/image348.emf"/><Relationship Id="rId4" Type="http://schemas.openxmlformats.org/officeDocument/2006/relationships/image" Target="../media/image345.emf"/><Relationship Id="rId9" Type="http://schemas.openxmlformats.org/officeDocument/2006/relationships/oleObject" Target="../embeddings/oleObject275.bin"/></Relationships>
</file>

<file path=ppt/slides/_rels/slide174.xml.rels><?xml version="1.0" encoding="UTF-8" standalone="yes"?>
<Relationships xmlns="http://schemas.openxmlformats.org/package/2006/relationships"><Relationship Id="rId8" Type="http://schemas.openxmlformats.org/officeDocument/2006/relationships/image" Target="../media/image351.emf"/><Relationship Id="rId3" Type="http://schemas.openxmlformats.org/officeDocument/2006/relationships/oleObject" Target="../embeddings/oleObject276.bin"/><Relationship Id="rId7" Type="http://schemas.openxmlformats.org/officeDocument/2006/relationships/oleObject" Target="../embeddings/oleObject278.bin"/><Relationship Id="rId12" Type="http://schemas.openxmlformats.org/officeDocument/2006/relationships/image" Target="../media/image353.emf"/><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350.emf"/><Relationship Id="rId11" Type="http://schemas.openxmlformats.org/officeDocument/2006/relationships/oleObject" Target="../embeddings/oleObject280.bin"/><Relationship Id="rId5" Type="http://schemas.openxmlformats.org/officeDocument/2006/relationships/oleObject" Target="../embeddings/oleObject277.bin"/><Relationship Id="rId10" Type="http://schemas.openxmlformats.org/officeDocument/2006/relationships/image" Target="../media/image352.emf"/><Relationship Id="rId4" Type="http://schemas.openxmlformats.org/officeDocument/2006/relationships/image" Target="../media/image349.emf"/><Relationship Id="rId9" Type="http://schemas.openxmlformats.org/officeDocument/2006/relationships/oleObject" Target="../embeddings/oleObject279.bin"/></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81.bin"/><Relationship Id="rId2" Type="http://schemas.openxmlformats.org/officeDocument/2006/relationships/slideLayout" Target="../slideLayouts/slideLayout12.xml"/><Relationship Id="rId1" Type="http://schemas.openxmlformats.org/officeDocument/2006/relationships/vmlDrawing" Target="../drawings/vmlDrawing64.vml"/><Relationship Id="rId4" Type="http://schemas.openxmlformats.org/officeDocument/2006/relationships/image" Target="../media/image354.emf"/></Relationships>
</file>

<file path=ppt/slides/_rels/slide176.xml.rels><?xml version="1.0" encoding="UTF-8" standalone="yes"?>
<Relationships xmlns="http://schemas.openxmlformats.org/package/2006/relationships"><Relationship Id="rId8" Type="http://schemas.openxmlformats.org/officeDocument/2006/relationships/image" Target="../media/image357.emf"/><Relationship Id="rId3" Type="http://schemas.openxmlformats.org/officeDocument/2006/relationships/oleObject" Target="../embeddings/oleObject282.bin"/><Relationship Id="rId7" Type="http://schemas.openxmlformats.org/officeDocument/2006/relationships/oleObject" Target="../embeddings/oleObject284.bin"/><Relationship Id="rId12" Type="http://schemas.openxmlformats.org/officeDocument/2006/relationships/image" Target="../media/image359.emf"/><Relationship Id="rId2" Type="http://schemas.openxmlformats.org/officeDocument/2006/relationships/slideLayout" Target="../slideLayouts/slideLayout12.xml"/><Relationship Id="rId1" Type="http://schemas.openxmlformats.org/officeDocument/2006/relationships/vmlDrawing" Target="../drawings/vmlDrawing65.vml"/><Relationship Id="rId6" Type="http://schemas.openxmlformats.org/officeDocument/2006/relationships/image" Target="../media/image356.emf"/><Relationship Id="rId11" Type="http://schemas.openxmlformats.org/officeDocument/2006/relationships/oleObject" Target="../embeddings/oleObject286.bin"/><Relationship Id="rId5" Type="http://schemas.openxmlformats.org/officeDocument/2006/relationships/oleObject" Target="../embeddings/oleObject283.bin"/><Relationship Id="rId10" Type="http://schemas.openxmlformats.org/officeDocument/2006/relationships/image" Target="../media/image358.emf"/><Relationship Id="rId4" Type="http://schemas.openxmlformats.org/officeDocument/2006/relationships/image" Target="../media/image355.emf"/><Relationship Id="rId9" Type="http://schemas.openxmlformats.org/officeDocument/2006/relationships/oleObject" Target="../embeddings/oleObject285.bin"/></Relationships>
</file>

<file path=ppt/slides/_rels/slide177.xml.rels><?xml version="1.0" encoding="UTF-8" standalone="yes"?>
<Relationships xmlns="http://schemas.openxmlformats.org/package/2006/relationships"><Relationship Id="rId8" Type="http://schemas.openxmlformats.org/officeDocument/2006/relationships/image" Target="../media/image362.emf"/><Relationship Id="rId3" Type="http://schemas.openxmlformats.org/officeDocument/2006/relationships/oleObject" Target="../embeddings/oleObject287.bin"/><Relationship Id="rId7" Type="http://schemas.openxmlformats.org/officeDocument/2006/relationships/oleObject" Target="../embeddings/oleObject289.bin"/><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361.emf"/><Relationship Id="rId5" Type="http://schemas.openxmlformats.org/officeDocument/2006/relationships/oleObject" Target="../embeddings/oleObject288.bin"/><Relationship Id="rId4" Type="http://schemas.openxmlformats.org/officeDocument/2006/relationships/image" Target="../media/image360.e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image" Target="../media/image363.png"/><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366.png"/><Relationship Id="rId4" Type="http://schemas.openxmlformats.org/officeDocument/2006/relationships/image" Target="../media/image3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81.png"/><Relationship Id="rId18" Type="http://schemas.openxmlformats.org/officeDocument/2006/relationships/image" Target="../media/image386.png"/><Relationship Id="rId3" Type="http://schemas.openxmlformats.org/officeDocument/2006/relationships/image" Target="../media/image371.png"/><Relationship Id="rId7" Type="http://schemas.openxmlformats.org/officeDocument/2006/relationships/image" Target="../media/image375.png"/><Relationship Id="rId12" Type="http://schemas.openxmlformats.org/officeDocument/2006/relationships/image" Target="../media/image380.png"/><Relationship Id="rId17" Type="http://schemas.openxmlformats.org/officeDocument/2006/relationships/image" Target="../media/image385.png"/><Relationship Id="rId2" Type="http://schemas.openxmlformats.org/officeDocument/2006/relationships/image" Target="../media/image370.png"/><Relationship Id="rId16" Type="http://schemas.openxmlformats.org/officeDocument/2006/relationships/image" Target="../media/image384.png"/><Relationship Id="rId1" Type="http://schemas.openxmlformats.org/officeDocument/2006/relationships/slideLayout" Target="../slideLayouts/slideLayout13.xml"/><Relationship Id="rId6" Type="http://schemas.openxmlformats.org/officeDocument/2006/relationships/image" Target="../media/image374.png"/><Relationship Id="rId11" Type="http://schemas.openxmlformats.org/officeDocument/2006/relationships/image" Target="../media/image379.png"/><Relationship Id="rId5" Type="http://schemas.openxmlformats.org/officeDocument/2006/relationships/image" Target="../media/image373.png"/><Relationship Id="rId15" Type="http://schemas.openxmlformats.org/officeDocument/2006/relationships/image" Target="../media/image383.png"/><Relationship Id="rId10" Type="http://schemas.openxmlformats.org/officeDocument/2006/relationships/image" Target="../media/image378.png"/><Relationship Id="rId4" Type="http://schemas.openxmlformats.org/officeDocument/2006/relationships/image" Target="../media/image372.png"/><Relationship Id="rId9" Type="http://schemas.openxmlformats.org/officeDocument/2006/relationships/image" Target="../media/image377.png"/><Relationship Id="rId14" Type="http://schemas.openxmlformats.org/officeDocument/2006/relationships/image" Target="../media/image382.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89.png"/><Relationship Id="rId7" Type="http://schemas.openxmlformats.org/officeDocument/2006/relationships/image" Target="../media/image393.png"/><Relationship Id="rId2" Type="http://schemas.openxmlformats.org/officeDocument/2006/relationships/image" Target="../media/image388.png"/><Relationship Id="rId1" Type="http://schemas.openxmlformats.org/officeDocument/2006/relationships/slideLayout" Target="../slideLayouts/slideLayout13.xml"/><Relationship Id="rId6" Type="http://schemas.openxmlformats.org/officeDocument/2006/relationships/image" Target="../media/image392.png"/><Relationship Id="rId5" Type="http://schemas.openxmlformats.org/officeDocument/2006/relationships/image" Target="../media/image391.png"/><Relationship Id="rId4" Type="http://schemas.openxmlformats.org/officeDocument/2006/relationships/image" Target="../media/image39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397.emf"/><Relationship Id="rId13" Type="http://schemas.openxmlformats.org/officeDocument/2006/relationships/oleObject" Target="../embeddings/oleObject295.bin"/><Relationship Id="rId18" Type="http://schemas.openxmlformats.org/officeDocument/2006/relationships/image" Target="../media/image402.emf"/><Relationship Id="rId3" Type="http://schemas.openxmlformats.org/officeDocument/2006/relationships/oleObject" Target="../embeddings/oleObject290.bin"/><Relationship Id="rId21" Type="http://schemas.openxmlformats.org/officeDocument/2006/relationships/oleObject" Target="../embeddings/oleObject299.bin"/><Relationship Id="rId7" Type="http://schemas.openxmlformats.org/officeDocument/2006/relationships/oleObject" Target="../embeddings/oleObject292.bin"/><Relationship Id="rId12" Type="http://schemas.openxmlformats.org/officeDocument/2006/relationships/image" Target="../media/image399.emf"/><Relationship Id="rId17" Type="http://schemas.openxmlformats.org/officeDocument/2006/relationships/oleObject" Target="../embeddings/oleObject297.bin"/><Relationship Id="rId2" Type="http://schemas.openxmlformats.org/officeDocument/2006/relationships/slideLayout" Target="../slideLayouts/slideLayout2.xml"/><Relationship Id="rId16" Type="http://schemas.openxmlformats.org/officeDocument/2006/relationships/image" Target="../media/image401.emf"/><Relationship Id="rId20" Type="http://schemas.openxmlformats.org/officeDocument/2006/relationships/image" Target="../media/image403.emf"/><Relationship Id="rId1" Type="http://schemas.openxmlformats.org/officeDocument/2006/relationships/vmlDrawing" Target="../drawings/vmlDrawing67.vml"/><Relationship Id="rId6" Type="http://schemas.openxmlformats.org/officeDocument/2006/relationships/image" Target="../media/image396.emf"/><Relationship Id="rId11" Type="http://schemas.openxmlformats.org/officeDocument/2006/relationships/oleObject" Target="../embeddings/oleObject294.bin"/><Relationship Id="rId5" Type="http://schemas.openxmlformats.org/officeDocument/2006/relationships/oleObject" Target="../embeddings/oleObject291.bin"/><Relationship Id="rId15" Type="http://schemas.openxmlformats.org/officeDocument/2006/relationships/oleObject" Target="../embeddings/oleObject296.bin"/><Relationship Id="rId10" Type="http://schemas.openxmlformats.org/officeDocument/2006/relationships/image" Target="../media/image398.emf"/><Relationship Id="rId19" Type="http://schemas.openxmlformats.org/officeDocument/2006/relationships/oleObject" Target="../embeddings/oleObject298.bin"/><Relationship Id="rId4" Type="http://schemas.openxmlformats.org/officeDocument/2006/relationships/image" Target="../media/image395.emf"/><Relationship Id="rId9" Type="http://schemas.openxmlformats.org/officeDocument/2006/relationships/oleObject" Target="../embeddings/oleObject293.bin"/><Relationship Id="rId14" Type="http://schemas.openxmlformats.org/officeDocument/2006/relationships/image" Target="../media/image400.emf"/><Relationship Id="rId22" Type="http://schemas.openxmlformats.org/officeDocument/2006/relationships/image" Target="../media/image40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1.emf"/><Relationship Id="rId5" Type="http://schemas.openxmlformats.org/officeDocument/2006/relationships/oleObject" Target="../embeddings/oleObject27.bin"/><Relationship Id="rId4" Type="http://schemas.openxmlformats.org/officeDocument/2006/relationships/image" Target="../media/image40.emf"/></Relationships>
</file>

<file path=ppt/slides/_rels/slide200.xml.rels><?xml version="1.0" encoding="UTF-8" standalone="yes"?>
<Relationships xmlns="http://schemas.openxmlformats.org/package/2006/relationships"><Relationship Id="rId8" Type="http://schemas.openxmlformats.org/officeDocument/2006/relationships/image" Target="../media/image407.emf"/><Relationship Id="rId13" Type="http://schemas.openxmlformats.org/officeDocument/2006/relationships/oleObject" Target="../embeddings/oleObject305.bin"/><Relationship Id="rId18" Type="http://schemas.openxmlformats.org/officeDocument/2006/relationships/image" Target="../media/image412.emf"/><Relationship Id="rId3" Type="http://schemas.openxmlformats.org/officeDocument/2006/relationships/oleObject" Target="../embeddings/oleObject300.bin"/><Relationship Id="rId21" Type="http://schemas.openxmlformats.org/officeDocument/2006/relationships/oleObject" Target="../embeddings/oleObject309.bin"/><Relationship Id="rId7" Type="http://schemas.openxmlformats.org/officeDocument/2006/relationships/oleObject" Target="../embeddings/oleObject302.bin"/><Relationship Id="rId12" Type="http://schemas.openxmlformats.org/officeDocument/2006/relationships/image" Target="../media/image409.emf"/><Relationship Id="rId17" Type="http://schemas.openxmlformats.org/officeDocument/2006/relationships/oleObject" Target="../embeddings/oleObject307.bin"/><Relationship Id="rId2" Type="http://schemas.openxmlformats.org/officeDocument/2006/relationships/slideLayout" Target="../slideLayouts/slideLayout2.xml"/><Relationship Id="rId16" Type="http://schemas.openxmlformats.org/officeDocument/2006/relationships/image" Target="../media/image411.emf"/><Relationship Id="rId20" Type="http://schemas.openxmlformats.org/officeDocument/2006/relationships/image" Target="../media/image413.emf"/><Relationship Id="rId1" Type="http://schemas.openxmlformats.org/officeDocument/2006/relationships/vmlDrawing" Target="../drawings/vmlDrawing68.vml"/><Relationship Id="rId6" Type="http://schemas.openxmlformats.org/officeDocument/2006/relationships/image" Target="../media/image406.emf"/><Relationship Id="rId11" Type="http://schemas.openxmlformats.org/officeDocument/2006/relationships/oleObject" Target="../embeddings/oleObject304.bin"/><Relationship Id="rId5" Type="http://schemas.openxmlformats.org/officeDocument/2006/relationships/oleObject" Target="../embeddings/oleObject301.bin"/><Relationship Id="rId15" Type="http://schemas.openxmlformats.org/officeDocument/2006/relationships/oleObject" Target="../embeddings/oleObject306.bin"/><Relationship Id="rId10" Type="http://schemas.openxmlformats.org/officeDocument/2006/relationships/image" Target="../media/image408.emf"/><Relationship Id="rId19" Type="http://schemas.openxmlformats.org/officeDocument/2006/relationships/oleObject" Target="../embeddings/oleObject308.bin"/><Relationship Id="rId4" Type="http://schemas.openxmlformats.org/officeDocument/2006/relationships/image" Target="../media/image405.emf"/><Relationship Id="rId9" Type="http://schemas.openxmlformats.org/officeDocument/2006/relationships/oleObject" Target="../embeddings/oleObject303.bin"/><Relationship Id="rId14" Type="http://schemas.openxmlformats.org/officeDocument/2006/relationships/image" Target="../media/image410.emf"/><Relationship Id="rId22" Type="http://schemas.openxmlformats.org/officeDocument/2006/relationships/image" Target="../media/image414.emf"/></Relationships>
</file>

<file path=ppt/slides/_rels/slide201.xml.rels><?xml version="1.0" encoding="UTF-8" standalone="yes"?>
<Relationships xmlns="http://schemas.openxmlformats.org/package/2006/relationships"><Relationship Id="rId13" Type="http://schemas.openxmlformats.org/officeDocument/2006/relationships/oleObject" Target="../embeddings/oleObject315.bin"/><Relationship Id="rId18" Type="http://schemas.openxmlformats.org/officeDocument/2006/relationships/image" Target="../media/image412.emf"/><Relationship Id="rId26" Type="http://schemas.openxmlformats.org/officeDocument/2006/relationships/oleObject" Target="../embeddings/oleObject322.bin"/><Relationship Id="rId39" Type="http://schemas.openxmlformats.org/officeDocument/2006/relationships/oleObject" Target="../embeddings/oleObject333.bin"/><Relationship Id="rId21" Type="http://schemas.openxmlformats.org/officeDocument/2006/relationships/oleObject" Target="../embeddings/oleObject319.bin"/><Relationship Id="rId34" Type="http://schemas.openxmlformats.org/officeDocument/2006/relationships/oleObject" Target="../embeddings/oleObject328.bin"/><Relationship Id="rId42" Type="http://schemas.openxmlformats.org/officeDocument/2006/relationships/image" Target="../media/image428.emf"/><Relationship Id="rId47" Type="http://schemas.openxmlformats.org/officeDocument/2006/relationships/oleObject" Target="../embeddings/oleObject338.bin"/><Relationship Id="rId50" Type="http://schemas.openxmlformats.org/officeDocument/2006/relationships/oleObject" Target="../embeddings/oleObject341.bin"/><Relationship Id="rId55" Type="http://schemas.openxmlformats.org/officeDocument/2006/relationships/oleObject" Target="../embeddings/oleObject345.bin"/><Relationship Id="rId7" Type="http://schemas.openxmlformats.org/officeDocument/2006/relationships/oleObject" Target="../embeddings/oleObject312.bin"/><Relationship Id="rId2" Type="http://schemas.openxmlformats.org/officeDocument/2006/relationships/slideLayout" Target="../slideLayouts/slideLayout2.xml"/><Relationship Id="rId16" Type="http://schemas.openxmlformats.org/officeDocument/2006/relationships/image" Target="../media/image421.emf"/><Relationship Id="rId29" Type="http://schemas.openxmlformats.org/officeDocument/2006/relationships/oleObject" Target="../embeddings/oleObject324.bin"/><Relationship Id="rId11" Type="http://schemas.openxmlformats.org/officeDocument/2006/relationships/oleObject" Target="../embeddings/oleObject314.bin"/><Relationship Id="rId24" Type="http://schemas.openxmlformats.org/officeDocument/2006/relationships/oleObject" Target="../embeddings/oleObject321.bin"/><Relationship Id="rId32" Type="http://schemas.openxmlformats.org/officeDocument/2006/relationships/oleObject" Target="../embeddings/oleObject327.bin"/><Relationship Id="rId37" Type="http://schemas.openxmlformats.org/officeDocument/2006/relationships/oleObject" Target="../embeddings/oleObject331.bin"/><Relationship Id="rId40" Type="http://schemas.openxmlformats.org/officeDocument/2006/relationships/image" Target="../media/image427.emf"/><Relationship Id="rId45" Type="http://schemas.openxmlformats.org/officeDocument/2006/relationships/oleObject" Target="../embeddings/oleObject336.bin"/><Relationship Id="rId53" Type="http://schemas.openxmlformats.org/officeDocument/2006/relationships/oleObject" Target="../embeddings/oleObject343.bin"/><Relationship Id="rId58" Type="http://schemas.openxmlformats.org/officeDocument/2006/relationships/oleObject" Target="../embeddings/oleObject348.bin"/><Relationship Id="rId5" Type="http://schemas.openxmlformats.org/officeDocument/2006/relationships/oleObject" Target="../embeddings/oleObject311.bin"/><Relationship Id="rId61" Type="http://schemas.openxmlformats.org/officeDocument/2006/relationships/oleObject" Target="../embeddings/oleObject351.bin"/><Relationship Id="rId19" Type="http://schemas.openxmlformats.org/officeDocument/2006/relationships/oleObject" Target="../embeddings/oleObject318.bin"/><Relationship Id="rId14" Type="http://schemas.openxmlformats.org/officeDocument/2006/relationships/image" Target="../media/image420.emf"/><Relationship Id="rId22" Type="http://schemas.openxmlformats.org/officeDocument/2006/relationships/image" Target="../media/image423.emf"/><Relationship Id="rId27" Type="http://schemas.openxmlformats.org/officeDocument/2006/relationships/image" Target="../media/image425.emf"/><Relationship Id="rId30" Type="http://schemas.openxmlformats.org/officeDocument/2006/relationships/oleObject" Target="../embeddings/oleObject325.bin"/><Relationship Id="rId35" Type="http://schemas.openxmlformats.org/officeDocument/2006/relationships/oleObject" Target="../embeddings/oleObject329.bin"/><Relationship Id="rId43" Type="http://schemas.openxmlformats.org/officeDocument/2006/relationships/oleObject" Target="../embeddings/oleObject335.bin"/><Relationship Id="rId48" Type="http://schemas.openxmlformats.org/officeDocument/2006/relationships/oleObject" Target="../embeddings/oleObject339.bin"/><Relationship Id="rId56" Type="http://schemas.openxmlformats.org/officeDocument/2006/relationships/oleObject" Target="../embeddings/oleObject346.bin"/><Relationship Id="rId8" Type="http://schemas.openxmlformats.org/officeDocument/2006/relationships/image" Target="../media/image417.emf"/><Relationship Id="rId51" Type="http://schemas.openxmlformats.org/officeDocument/2006/relationships/image" Target="../media/image430.emf"/><Relationship Id="rId3" Type="http://schemas.openxmlformats.org/officeDocument/2006/relationships/oleObject" Target="../embeddings/oleObject310.bin"/><Relationship Id="rId12" Type="http://schemas.openxmlformats.org/officeDocument/2006/relationships/image" Target="../media/image419.emf"/><Relationship Id="rId17" Type="http://schemas.openxmlformats.org/officeDocument/2006/relationships/oleObject" Target="../embeddings/oleObject317.bin"/><Relationship Id="rId25" Type="http://schemas.openxmlformats.org/officeDocument/2006/relationships/image" Target="../media/image424.emf"/><Relationship Id="rId33" Type="http://schemas.openxmlformats.org/officeDocument/2006/relationships/image" Target="../media/image426.emf"/><Relationship Id="rId38" Type="http://schemas.openxmlformats.org/officeDocument/2006/relationships/oleObject" Target="../embeddings/oleObject332.bin"/><Relationship Id="rId46" Type="http://schemas.openxmlformats.org/officeDocument/2006/relationships/oleObject" Target="../embeddings/oleObject337.bin"/><Relationship Id="rId59" Type="http://schemas.openxmlformats.org/officeDocument/2006/relationships/oleObject" Target="../embeddings/oleObject349.bin"/><Relationship Id="rId20" Type="http://schemas.openxmlformats.org/officeDocument/2006/relationships/image" Target="../media/image422.emf"/><Relationship Id="rId41" Type="http://schemas.openxmlformats.org/officeDocument/2006/relationships/oleObject" Target="../embeddings/oleObject334.bin"/><Relationship Id="rId54" Type="http://schemas.openxmlformats.org/officeDocument/2006/relationships/oleObject" Target="../embeddings/oleObject344.bin"/><Relationship Id="rId1" Type="http://schemas.openxmlformats.org/officeDocument/2006/relationships/vmlDrawing" Target="../drawings/vmlDrawing69.vml"/><Relationship Id="rId6" Type="http://schemas.openxmlformats.org/officeDocument/2006/relationships/image" Target="../media/image416.emf"/><Relationship Id="rId15" Type="http://schemas.openxmlformats.org/officeDocument/2006/relationships/oleObject" Target="../embeddings/oleObject316.bin"/><Relationship Id="rId23" Type="http://schemas.openxmlformats.org/officeDocument/2006/relationships/oleObject" Target="../embeddings/oleObject320.bin"/><Relationship Id="rId28" Type="http://schemas.openxmlformats.org/officeDocument/2006/relationships/oleObject" Target="../embeddings/oleObject323.bin"/><Relationship Id="rId36" Type="http://schemas.openxmlformats.org/officeDocument/2006/relationships/oleObject" Target="../embeddings/oleObject330.bin"/><Relationship Id="rId49" Type="http://schemas.openxmlformats.org/officeDocument/2006/relationships/oleObject" Target="../embeddings/oleObject340.bin"/><Relationship Id="rId57" Type="http://schemas.openxmlformats.org/officeDocument/2006/relationships/oleObject" Target="../embeddings/oleObject347.bin"/><Relationship Id="rId10" Type="http://schemas.openxmlformats.org/officeDocument/2006/relationships/image" Target="../media/image418.emf"/><Relationship Id="rId31" Type="http://schemas.openxmlformats.org/officeDocument/2006/relationships/oleObject" Target="../embeddings/oleObject326.bin"/><Relationship Id="rId44" Type="http://schemas.openxmlformats.org/officeDocument/2006/relationships/image" Target="../media/image429.emf"/><Relationship Id="rId52" Type="http://schemas.openxmlformats.org/officeDocument/2006/relationships/oleObject" Target="../embeddings/oleObject342.bin"/><Relationship Id="rId60" Type="http://schemas.openxmlformats.org/officeDocument/2006/relationships/oleObject" Target="../embeddings/oleObject350.bin"/><Relationship Id="rId4" Type="http://schemas.openxmlformats.org/officeDocument/2006/relationships/image" Target="../media/image415.emf"/><Relationship Id="rId9" Type="http://schemas.openxmlformats.org/officeDocument/2006/relationships/oleObject" Target="../embeddings/oleObject313.bin"/></Relationships>
</file>

<file path=ppt/slides/_rels/slide202.xml.rels><?xml version="1.0" encoding="UTF-8" standalone="yes"?>
<Relationships xmlns="http://schemas.openxmlformats.org/package/2006/relationships"><Relationship Id="rId8" Type="http://schemas.openxmlformats.org/officeDocument/2006/relationships/image" Target="../media/image433.emf"/><Relationship Id="rId3" Type="http://schemas.openxmlformats.org/officeDocument/2006/relationships/oleObject" Target="../embeddings/oleObject352.bin"/><Relationship Id="rId7" Type="http://schemas.openxmlformats.org/officeDocument/2006/relationships/oleObject" Target="../embeddings/oleObject354.bin"/><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432.emf"/><Relationship Id="rId5" Type="http://schemas.openxmlformats.org/officeDocument/2006/relationships/oleObject" Target="../embeddings/oleObject353.bin"/><Relationship Id="rId10" Type="http://schemas.openxmlformats.org/officeDocument/2006/relationships/oleObject" Target="../embeddings/oleObject356.bin"/><Relationship Id="rId4" Type="http://schemas.openxmlformats.org/officeDocument/2006/relationships/image" Target="../media/image431.emf"/><Relationship Id="rId9" Type="http://schemas.openxmlformats.org/officeDocument/2006/relationships/oleObject" Target="../embeddings/oleObject355.bin"/></Relationships>
</file>

<file path=ppt/slides/_rels/slide203.xml.rels><?xml version="1.0" encoding="UTF-8" standalone="yes"?>
<Relationships xmlns="http://schemas.openxmlformats.org/package/2006/relationships"><Relationship Id="rId8" Type="http://schemas.openxmlformats.org/officeDocument/2006/relationships/image" Target="../media/image436.emf"/><Relationship Id="rId13" Type="http://schemas.openxmlformats.org/officeDocument/2006/relationships/oleObject" Target="../embeddings/oleObject362.bin"/><Relationship Id="rId18" Type="http://schemas.openxmlformats.org/officeDocument/2006/relationships/image" Target="../media/image441.emf"/><Relationship Id="rId26" Type="http://schemas.openxmlformats.org/officeDocument/2006/relationships/image" Target="../media/image445.emf"/><Relationship Id="rId3" Type="http://schemas.openxmlformats.org/officeDocument/2006/relationships/oleObject" Target="../embeddings/oleObject357.bin"/><Relationship Id="rId21" Type="http://schemas.openxmlformats.org/officeDocument/2006/relationships/oleObject" Target="../embeddings/oleObject366.bin"/><Relationship Id="rId7" Type="http://schemas.openxmlformats.org/officeDocument/2006/relationships/oleObject" Target="../embeddings/oleObject359.bin"/><Relationship Id="rId12" Type="http://schemas.openxmlformats.org/officeDocument/2006/relationships/image" Target="../media/image438.emf"/><Relationship Id="rId17" Type="http://schemas.openxmlformats.org/officeDocument/2006/relationships/oleObject" Target="../embeddings/oleObject364.bin"/><Relationship Id="rId25" Type="http://schemas.openxmlformats.org/officeDocument/2006/relationships/oleObject" Target="../embeddings/oleObject368.bin"/><Relationship Id="rId2" Type="http://schemas.openxmlformats.org/officeDocument/2006/relationships/slideLayout" Target="../slideLayouts/slideLayout2.xml"/><Relationship Id="rId16" Type="http://schemas.openxmlformats.org/officeDocument/2006/relationships/image" Target="../media/image440.emf"/><Relationship Id="rId20" Type="http://schemas.openxmlformats.org/officeDocument/2006/relationships/image" Target="../media/image442.emf"/><Relationship Id="rId29" Type="http://schemas.openxmlformats.org/officeDocument/2006/relationships/oleObject" Target="../embeddings/oleObject370.bin"/><Relationship Id="rId1" Type="http://schemas.openxmlformats.org/officeDocument/2006/relationships/vmlDrawing" Target="../drawings/vmlDrawing71.vml"/><Relationship Id="rId6" Type="http://schemas.openxmlformats.org/officeDocument/2006/relationships/image" Target="../media/image435.emf"/><Relationship Id="rId11" Type="http://schemas.openxmlformats.org/officeDocument/2006/relationships/oleObject" Target="../embeddings/oleObject361.bin"/><Relationship Id="rId24" Type="http://schemas.openxmlformats.org/officeDocument/2006/relationships/image" Target="../media/image444.emf"/><Relationship Id="rId32" Type="http://schemas.openxmlformats.org/officeDocument/2006/relationships/oleObject" Target="../embeddings/oleObject372.bin"/><Relationship Id="rId5" Type="http://schemas.openxmlformats.org/officeDocument/2006/relationships/oleObject" Target="../embeddings/oleObject358.bin"/><Relationship Id="rId15" Type="http://schemas.openxmlformats.org/officeDocument/2006/relationships/oleObject" Target="../embeddings/oleObject363.bin"/><Relationship Id="rId23" Type="http://schemas.openxmlformats.org/officeDocument/2006/relationships/oleObject" Target="../embeddings/oleObject367.bin"/><Relationship Id="rId28" Type="http://schemas.openxmlformats.org/officeDocument/2006/relationships/image" Target="../media/image446.emf"/><Relationship Id="rId10" Type="http://schemas.openxmlformats.org/officeDocument/2006/relationships/image" Target="../media/image437.emf"/><Relationship Id="rId19" Type="http://schemas.openxmlformats.org/officeDocument/2006/relationships/oleObject" Target="../embeddings/oleObject365.bin"/><Relationship Id="rId31" Type="http://schemas.openxmlformats.org/officeDocument/2006/relationships/oleObject" Target="../embeddings/oleObject371.bin"/><Relationship Id="rId4" Type="http://schemas.openxmlformats.org/officeDocument/2006/relationships/image" Target="../media/image434.emf"/><Relationship Id="rId9" Type="http://schemas.openxmlformats.org/officeDocument/2006/relationships/oleObject" Target="../embeddings/oleObject360.bin"/><Relationship Id="rId14" Type="http://schemas.openxmlformats.org/officeDocument/2006/relationships/image" Target="../media/image439.emf"/><Relationship Id="rId22" Type="http://schemas.openxmlformats.org/officeDocument/2006/relationships/image" Target="../media/image443.emf"/><Relationship Id="rId27" Type="http://schemas.openxmlformats.org/officeDocument/2006/relationships/oleObject" Target="../embeddings/oleObject369.bin"/><Relationship Id="rId30" Type="http://schemas.openxmlformats.org/officeDocument/2006/relationships/image" Target="../media/image447.emf"/></Relationships>
</file>

<file path=ppt/slides/_rels/slide204.xml.rels><?xml version="1.0" encoding="UTF-8" standalone="yes"?>
<Relationships xmlns="http://schemas.openxmlformats.org/package/2006/relationships"><Relationship Id="rId8" Type="http://schemas.openxmlformats.org/officeDocument/2006/relationships/image" Target="../media/image450.emf"/><Relationship Id="rId13" Type="http://schemas.openxmlformats.org/officeDocument/2006/relationships/oleObject" Target="../embeddings/oleObject378.bin"/><Relationship Id="rId18" Type="http://schemas.openxmlformats.org/officeDocument/2006/relationships/image" Target="../media/image455.emf"/><Relationship Id="rId3" Type="http://schemas.openxmlformats.org/officeDocument/2006/relationships/oleObject" Target="../embeddings/oleObject373.bin"/><Relationship Id="rId7" Type="http://schemas.openxmlformats.org/officeDocument/2006/relationships/oleObject" Target="../embeddings/oleObject375.bin"/><Relationship Id="rId12" Type="http://schemas.openxmlformats.org/officeDocument/2006/relationships/image" Target="../media/image452.emf"/><Relationship Id="rId17" Type="http://schemas.openxmlformats.org/officeDocument/2006/relationships/oleObject" Target="../embeddings/oleObject380.bin"/><Relationship Id="rId2" Type="http://schemas.openxmlformats.org/officeDocument/2006/relationships/slideLayout" Target="../slideLayouts/slideLayout2.xml"/><Relationship Id="rId16" Type="http://schemas.openxmlformats.org/officeDocument/2006/relationships/image" Target="../media/image454.emf"/><Relationship Id="rId1" Type="http://schemas.openxmlformats.org/officeDocument/2006/relationships/vmlDrawing" Target="../drawings/vmlDrawing72.vml"/><Relationship Id="rId6" Type="http://schemas.openxmlformats.org/officeDocument/2006/relationships/image" Target="../media/image449.emf"/><Relationship Id="rId11" Type="http://schemas.openxmlformats.org/officeDocument/2006/relationships/oleObject" Target="../embeddings/oleObject377.bin"/><Relationship Id="rId5" Type="http://schemas.openxmlformats.org/officeDocument/2006/relationships/oleObject" Target="../embeddings/oleObject374.bin"/><Relationship Id="rId15" Type="http://schemas.openxmlformats.org/officeDocument/2006/relationships/oleObject" Target="../embeddings/oleObject379.bin"/><Relationship Id="rId10" Type="http://schemas.openxmlformats.org/officeDocument/2006/relationships/image" Target="../media/image451.emf"/><Relationship Id="rId4" Type="http://schemas.openxmlformats.org/officeDocument/2006/relationships/image" Target="../media/image448.emf"/><Relationship Id="rId9" Type="http://schemas.openxmlformats.org/officeDocument/2006/relationships/oleObject" Target="../embeddings/oleObject376.bin"/><Relationship Id="rId14" Type="http://schemas.openxmlformats.org/officeDocument/2006/relationships/image" Target="../media/image453.emf"/></Relationships>
</file>

<file path=ppt/slides/_rels/slide205.xml.rels><?xml version="1.0" encoding="UTF-8" standalone="yes"?>
<Relationships xmlns="http://schemas.openxmlformats.org/package/2006/relationships"><Relationship Id="rId8" Type="http://schemas.openxmlformats.org/officeDocument/2006/relationships/image" Target="../media/image458.emf"/><Relationship Id="rId13" Type="http://schemas.openxmlformats.org/officeDocument/2006/relationships/image" Target="../media/image460.emf"/><Relationship Id="rId18" Type="http://schemas.openxmlformats.org/officeDocument/2006/relationships/oleObject" Target="../embeddings/oleObject389.bin"/><Relationship Id="rId26" Type="http://schemas.openxmlformats.org/officeDocument/2006/relationships/image" Target="../media/image466.emf"/><Relationship Id="rId3" Type="http://schemas.openxmlformats.org/officeDocument/2006/relationships/oleObject" Target="../embeddings/oleObject381.bin"/><Relationship Id="rId21" Type="http://schemas.openxmlformats.org/officeDocument/2006/relationships/image" Target="../media/image464.emf"/><Relationship Id="rId7" Type="http://schemas.openxmlformats.org/officeDocument/2006/relationships/oleObject" Target="../embeddings/oleObject383.bin"/><Relationship Id="rId12" Type="http://schemas.openxmlformats.org/officeDocument/2006/relationships/oleObject" Target="../embeddings/oleObject386.bin"/><Relationship Id="rId17" Type="http://schemas.openxmlformats.org/officeDocument/2006/relationships/image" Target="../media/image462.emf"/><Relationship Id="rId25" Type="http://schemas.openxmlformats.org/officeDocument/2006/relationships/oleObject" Target="../embeddings/oleObject393.bin"/><Relationship Id="rId2" Type="http://schemas.openxmlformats.org/officeDocument/2006/relationships/slideLayout" Target="../slideLayouts/slideLayout2.xml"/><Relationship Id="rId16" Type="http://schemas.openxmlformats.org/officeDocument/2006/relationships/oleObject" Target="../embeddings/oleObject388.bin"/><Relationship Id="rId20" Type="http://schemas.openxmlformats.org/officeDocument/2006/relationships/oleObject" Target="../embeddings/oleObject390.bin"/><Relationship Id="rId29" Type="http://schemas.openxmlformats.org/officeDocument/2006/relationships/oleObject" Target="../embeddings/oleObject395.bin"/><Relationship Id="rId1" Type="http://schemas.openxmlformats.org/officeDocument/2006/relationships/vmlDrawing" Target="../drawings/vmlDrawing73.vml"/><Relationship Id="rId6" Type="http://schemas.openxmlformats.org/officeDocument/2006/relationships/image" Target="../media/image457.emf"/><Relationship Id="rId11" Type="http://schemas.openxmlformats.org/officeDocument/2006/relationships/oleObject" Target="../embeddings/oleObject385.bin"/><Relationship Id="rId24" Type="http://schemas.openxmlformats.org/officeDocument/2006/relationships/image" Target="../media/image465.emf"/><Relationship Id="rId5" Type="http://schemas.openxmlformats.org/officeDocument/2006/relationships/oleObject" Target="../embeddings/oleObject382.bin"/><Relationship Id="rId15" Type="http://schemas.openxmlformats.org/officeDocument/2006/relationships/image" Target="../media/image461.emf"/><Relationship Id="rId23" Type="http://schemas.openxmlformats.org/officeDocument/2006/relationships/oleObject" Target="../embeddings/oleObject392.bin"/><Relationship Id="rId28" Type="http://schemas.openxmlformats.org/officeDocument/2006/relationships/image" Target="../media/image467.emf"/><Relationship Id="rId10" Type="http://schemas.openxmlformats.org/officeDocument/2006/relationships/image" Target="../media/image459.emf"/><Relationship Id="rId19" Type="http://schemas.openxmlformats.org/officeDocument/2006/relationships/image" Target="../media/image463.emf"/><Relationship Id="rId4" Type="http://schemas.openxmlformats.org/officeDocument/2006/relationships/image" Target="../media/image456.emf"/><Relationship Id="rId9" Type="http://schemas.openxmlformats.org/officeDocument/2006/relationships/oleObject" Target="../embeddings/oleObject384.bin"/><Relationship Id="rId14" Type="http://schemas.openxmlformats.org/officeDocument/2006/relationships/oleObject" Target="../embeddings/oleObject387.bin"/><Relationship Id="rId22" Type="http://schemas.openxmlformats.org/officeDocument/2006/relationships/oleObject" Target="../embeddings/oleObject391.bin"/><Relationship Id="rId27" Type="http://schemas.openxmlformats.org/officeDocument/2006/relationships/oleObject" Target="../embeddings/oleObject394.bin"/></Relationships>
</file>

<file path=ppt/slides/_rels/slide206.xml.rels><?xml version="1.0" encoding="UTF-8" standalone="yes"?>
<Relationships xmlns="http://schemas.openxmlformats.org/package/2006/relationships"><Relationship Id="rId8" Type="http://schemas.openxmlformats.org/officeDocument/2006/relationships/image" Target="../media/image470.emf"/><Relationship Id="rId13" Type="http://schemas.openxmlformats.org/officeDocument/2006/relationships/oleObject" Target="../embeddings/oleObject401.bin"/><Relationship Id="rId18" Type="http://schemas.openxmlformats.org/officeDocument/2006/relationships/image" Target="../media/image475.emf"/><Relationship Id="rId3" Type="http://schemas.openxmlformats.org/officeDocument/2006/relationships/oleObject" Target="../embeddings/oleObject396.bin"/><Relationship Id="rId7" Type="http://schemas.openxmlformats.org/officeDocument/2006/relationships/oleObject" Target="../embeddings/oleObject398.bin"/><Relationship Id="rId12" Type="http://schemas.openxmlformats.org/officeDocument/2006/relationships/image" Target="../media/image472.emf"/><Relationship Id="rId17" Type="http://schemas.openxmlformats.org/officeDocument/2006/relationships/oleObject" Target="../embeddings/oleObject403.bin"/><Relationship Id="rId2" Type="http://schemas.openxmlformats.org/officeDocument/2006/relationships/slideLayout" Target="../slideLayouts/slideLayout2.xml"/><Relationship Id="rId16" Type="http://schemas.openxmlformats.org/officeDocument/2006/relationships/image" Target="../media/image474.emf"/><Relationship Id="rId20" Type="http://schemas.openxmlformats.org/officeDocument/2006/relationships/image" Target="../media/image476.emf"/><Relationship Id="rId1" Type="http://schemas.openxmlformats.org/officeDocument/2006/relationships/vmlDrawing" Target="../drawings/vmlDrawing74.vml"/><Relationship Id="rId6" Type="http://schemas.openxmlformats.org/officeDocument/2006/relationships/image" Target="../media/image469.emf"/><Relationship Id="rId11" Type="http://schemas.openxmlformats.org/officeDocument/2006/relationships/oleObject" Target="../embeddings/oleObject400.bin"/><Relationship Id="rId5" Type="http://schemas.openxmlformats.org/officeDocument/2006/relationships/oleObject" Target="../embeddings/oleObject397.bin"/><Relationship Id="rId15" Type="http://schemas.openxmlformats.org/officeDocument/2006/relationships/oleObject" Target="../embeddings/oleObject402.bin"/><Relationship Id="rId10" Type="http://schemas.openxmlformats.org/officeDocument/2006/relationships/image" Target="../media/image471.emf"/><Relationship Id="rId19" Type="http://schemas.openxmlformats.org/officeDocument/2006/relationships/oleObject" Target="../embeddings/oleObject404.bin"/><Relationship Id="rId4" Type="http://schemas.openxmlformats.org/officeDocument/2006/relationships/image" Target="../media/image468.emf"/><Relationship Id="rId9" Type="http://schemas.openxmlformats.org/officeDocument/2006/relationships/oleObject" Target="../embeddings/oleObject399.bin"/><Relationship Id="rId14" Type="http://schemas.openxmlformats.org/officeDocument/2006/relationships/image" Target="../media/image473.emf"/></Relationships>
</file>

<file path=ppt/slides/_rels/slide207.xml.rels><?xml version="1.0" encoding="UTF-8" standalone="yes"?>
<Relationships xmlns="http://schemas.openxmlformats.org/package/2006/relationships"><Relationship Id="rId8" Type="http://schemas.openxmlformats.org/officeDocument/2006/relationships/image" Target="../media/image479.emf"/><Relationship Id="rId13" Type="http://schemas.openxmlformats.org/officeDocument/2006/relationships/oleObject" Target="../embeddings/oleObject410.bin"/><Relationship Id="rId3" Type="http://schemas.openxmlformats.org/officeDocument/2006/relationships/oleObject" Target="../embeddings/oleObject405.bin"/><Relationship Id="rId7" Type="http://schemas.openxmlformats.org/officeDocument/2006/relationships/oleObject" Target="../embeddings/oleObject407.bin"/><Relationship Id="rId12" Type="http://schemas.openxmlformats.org/officeDocument/2006/relationships/image" Target="../media/image481.emf"/><Relationship Id="rId2" Type="http://schemas.openxmlformats.org/officeDocument/2006/relationships/slideLayout" Target="../slideLayouts/slideLayout2.xml"/><Relationship Id="rId16" Type="http://schemas.openxmlformats.org/officeDocument/2006/relationships/image" Target="../media/image483.emf"/><Relationship Id="rId1" Type="http://schemas.openxmlformats.org/officeDocument/2006/relationships/vmlDrawing" Target="../drawings/vmlDrawing75.vml"/><Relationship Id="rId6" Type="http://schemas.openxmlformats.org/officeDocument/2006/relationships/image" Target="../media/image478.emf"/><Relationship Id="rId11" Type="http://schemas.openxmlformats.org/officeDocument/2006/relationships/oleObject" Target="../embeddings/oleObject409.bin"/><Relationship Id="rId5" Type="http://schemas.openxmlformats.org/officeDocument/2006/relationships/oleObject" Target="../embeddings/oleObject406.bin"/><Relationship Id="rId15" Type="http://schemas.openxmlformats.org/officeDocument/2006/relationships/oleObject" Target="../embeddings/oleObject411.bin"/><Relationship Id="rId10" Type="http://schemas.openxmlformats.org/officeDocument/2006/relationships/image" Target="../media/image480.emf"/><Relationship Id="rId4" Type="http://schemas.openxmlformats.org/officeDocument/2006/relationships/image" Target="../media/image477.emf"/><Relationship Id="rId9" Type="http://schemas.openxmlformats.org/officeDocument/2006/relationships/oleObject" Target="../embeddings/oleObject408.bin"/><Relationship Id="rId14" Type="http://schemas.openxmlformats.org/officeDocument/2006/relationships/image" Target="../media/image482.emf"/></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4.emf"/><Relationship Id="rId5" Type="http://schemas.openxmlformats.org/officeDocument/2006/relationships/oleObject" Target="../embeddings/oleObject30.bin"/><Relationship Id="rId10" Type="http://schemas.openxmlformats.org/officeDocument/2006/relationships/image" Target="../media/image46.emf"/><Relationship Id="rId4" Type="http://schemas.openxmlformats.org/officeDocument/2006/relationships/image" Target="../media/image43.emf"/><Relationship Id="rId9" Type="http://schemas.openxmlformats.org/officeDocument/2006/relationships/oleObject" Target="../embeddings/oleObject32.bin"/></Relationships>
</file>

<file path=ppt/slides/_rels/slide210.xml.rels><?xml version="1.0" encoding="UTF-8" standalone="yes"?>
<Relationships xmlns="http://schemas.openxmlformats.org/package/2006/relationships"><Relationship Id="rId8" Type="http://schemas.openxmlformats.org/officeDocument/2006/relationships/image" Target="../media/image485.emf"/><Relationship Id="rId3" Type="http://schemas.openxmlformats.org/officeDocument/2006/relationships/notesSlide" Target="../notesSlides/notesSlide15.xml"/><Relationship Id="rId7" Type="http://schemas.openxmlformats.org/officeDocument/2006/relationships/oleObject" Target="../embeddings/oleObject413.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486.png"/><Relationship Id="rId5" Type="http://schemas.openxmlformats.org/officeDocument/2006/relationships/image" Target="../media/image484.emf"/><Relationship Id="rId4" Type="http://schemas.openxmlformats.org/officeDocument/2006/relationships/oleObject" Target="../embeddings/oleObject412.bin"/><Relationship Id="rId9" Type="http://schemas.openxmlformats.org/officeDocument/2006/relationships/image" Target="../media/image48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8" Type="http://schemas.openxmlformats.org/officeDocument/2006/relationships/image" Target="../media/image491.emf"/><Relationship Id="rId3" Type="http://schemas.openxmlformats.org/officeDocument/2006/relationships/oleObject" Target="../embeddings/oleObject414.bin"/><Relationship Id="rId7" Type="http://schemas.openxmlformats.org/officeDocument/2006/relationships/oleObject" Target="../embeddings/oleObject416.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490.emf"/><Relationship Id="rId5" Type="http://schemas.openxmlformats.org/officeDocument/2006/relationships/oleObject" Target="../embeddings/oleObject415.bin"/><Relationship Id="rId4" Type="http://schemas.openxmlformats.org/officeDocument/2006/relationships/image" Target="../media/image489.emf"/></Relationships>
</file>

<file path=ppt/slides/_rels/slide216.xml.rels><?xml version="1.0" encoding="UTF-8" standalone="yes"?>
<Relationships xmlns="http://schemas.openxmlformats.org/package/2006/relationships"><Relationship Id="rId8" Type="http://schemas.openxmlformats.org/officeDocument/2006/relationships/image" Target="../media/image494.emf"/><Relationship Id="rId3" Type="http://schemas.openxmlformats.org/officeDocument/2006/relationships/oleObject" Target="../embeddings/oleObject417.bin"/><Relationship Id="rId7" Type="http://schemas.openxmlformats.org/officeDocument/2006/relationships/oleObject" Target="../embeddings/oleObject419.bin"/><Relationship Id="rId12" Type="http://schemas.openxmlformats.org/officeDocument/2006/relationships/image" Target="../media/image496.emf"/><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493.emf"/><Relationship Id="rId11" Type="http://schemas.openxmlformats.org/officeDocument/2006/relationships/oleObject" Target="../embeddings/oleObject421.bin"/><Relationship Id="rId5" Type="http://schemas.openxmlformats.org/officeDocument/2006/relationships/oleObject" Target="../embeddings/oleObject418.bin"/><Relationship Id="rId10" Type="http://schemas.openxmlformats.org/officeDocument/2006/relationships/image" Target="../media/image495.emf"/><Relationship Id="rId4" Type="http://schemas.openxmlformats.org/officeDocument/2006/relationships/image" Target="../media/image492.emf"/><Relationship Id="rId9" Type="http://schemas.openxmlformats.org/officeDocument/2006/relationships/oleObject" Target="../embeddings/oleObject420.bin"/></Relationships>
</file>

<file path=ppt/slides/_rels/slide217.xml.rels><?xml version="1.0" encoding="UTF-8" standalone="yes"?>
<Relationships xmlns="http://schemas.openxmlformats.org/package/2006/relationships"><Relationship Id="rId8" Type="http://schemas.openxmlformats.org/officeDocument/2006/relationships/image" Target="../media/image499.emf"/><Relationship Id="rId13" Type="http://schemas.openxmlformats.org/officeDocument/2006/relationships/oleObject" Target="../embeddings/oleObject427.bin"/><Relationship Id="rId18" Type="http://schemas.openxmlformats.org/officeDocument/2006/relationships/image" Target="../media/image504.emf"/><Relationship Id="rId3" Type="http://schemas.openxmlformats.org/officeDocument/2006/relationships/oleObject" Target="../embeddings/oleObject422.bin"/><Relationship Id="rId7" Type="http://schemas.openxmlformats.org/officeDocument/2006/relationships/oleObject" Target="../embeddings/oleObject424.bin"/><Relationship Id="rId12" Type="http://schemas.openxmlformats.org/officeDocument/2006/relationships/image" Target="../media/image501.emf"/><Relationship Id="rId17" Type="http://schemas.openxmlformats.org/officeDocument/2006/relationships/oleObject" Target="../embeddings/oleObject429.bin"/><Relationship Id="rId2" Type="http://schemas.openxmlformats.org/officeDocument/2006/relationships/slideLayout" Target="../slideLayouts/slideLayout2.xml"/><Relationship Id="rId16" Type="http://schemas.openxmlformats.org/officeDocument/2006/relationships/image" Target="../media/image503.emf"/><Relationship Id="rId20" Type="http://schemas.openxmlformats.org/officeDocument/2006/relationships/image" Target="../media/image505.emf"/><Relationship Id="rId1" Type="http://schemas.openxmlformats.org/officeDocument/2006/relationships/vmlDrawing" Target="../drawings/vmlDrawing79.vml"/><Relationship Id="rId6" Type="http://schemas.openxmlformats.org/officeDocument/2006/relationships/image" Target="../media/image498.emf"/><Relationship Id="rId11" Type="http://schemas.openxmlformats.org/officeDocument/2006/relationships/oleObject" Target="../embeddings/oleObject426.bin"/><Relationship Id="rId5" Type="http://schemas.openxmlformats.org/officeDocument/2006/relationships/oleObject" Target="../embeddings/oleObject423.bin"/><Relationship Id="rId15" Type="http://schemas.openxmlformats.org/officeDocument/2006/relationships/oleObject" Target="../embeddings/oleObject428.bin"/><Relationship Id="rId10" Type="http://schemas.openxmlformats.org/officeDocument/2006/relationships/image" Target="../media/image500.emf"/><Relationship Id="rId19" Type="http://schemas.openxmlformats.org/officeDocument/2006/relationships/oleObject" Target="../embeddings/oleObject430.bin"/><Relationship Id="rId4" Type="http://schemas.openxmlformats.org/officeDocument/2006/relationships/image" Target="../media/image497.emf"/><Relationship Id="rId9" Type="http://schemas.openxmlformats.org/officeDocument/2006/relationships/oleObject" Target="../embeddings/oleObject425.bin"/><Relationship Id="rId14" Type="http://schemas.openxmlformats.org/officeDocument/2006/relationships/image" Target="../media/image502.emf"/></Relationships>
</file>

<file path=ppt/slides/_rels/slide218.xml.rels><?xml version="1.0" encoding="UTF-8" standalone="yes"?>
<Relationships xmlns="http://schemas.openxmlformats.org/package/2006/relationships"><Relationship Id="rId8" Type="http://schemas.openxmlformats.org/officeDocument/2006/relationships/image" Target="../media/image508.emf"/><Relationship Id="rId3" Type="http://schemas.openxmlformats.org/officeDocument/2006/relationships/oleObject" Target="../embeddings/oleObject431.bin"/><Relationship Id="rId7" Type="http://schemas.openxmlformats.org/officeDocument/2006/relationships/oleObject" Target="../embeddings/oleObject433.bin"/><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507.emf"/><Relationship Id="rId5" Type="http://schemas.openxmlformats.org/officeDocument/2006/relationships/oleObject" Target="../embeddings/oleObject432.bin"/><Relationship Id="rId10" Type="http://schemas.openxmlformats.org/officeDocument/2006/relationships/image" Target="../media/image509.emf"/><Relationship Id="rId4" Type="http://schemas.openxmlformats.org/officeDocument/2006/relationships/image" Target="../media/image506.emf"/><Relationship Id="rId9" Type="http://schemas.openxmlformats.org/officeDocument/2006/relationships/oleObject" Target="../embeddings/oleObject434.bin"/></Relationships>
</file>

<file path=ppt/slides/_rels/slide219.xml.rels><?xml version="1.0" encoding="UTF-8" standalone="yes"?>
<Relationships xmlns="http://schemas.openxmlformats.org/package/2006/relationships"><Relationship Id="rId8" Type="http://schemas.openxmlformats.org/officeDocument/2006/relationships/image" Target="../media/image512.emf"/><Relationship Id="rId3" Type="http://schemas.openxmlformats.org/officeDocument/2006/relationships/oleObject" Target="../embeddings/oleObject435.bin"/><Relationship Id="rId7" Type="http://schemas.openxmlformats.org/officeDocument/2006/relationships/oleObject" Target="../embeddings/oleObject437.bin"/><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511.emf"/><Relationship Id="rId5" Type="http://schemas.openxmlformats.org/officeDocument/2006/relationships/oleObject" Target="../embeddings/oleObject436.bin"/><Relationship Id="rId10" Type="http://schemas.openxmlformats.org/officeDocument/2006/relationships/image" Target="../media/image513.emf"/><Relationship Id="rId4" Type="http://schemas.openxmlformats.org/officeDocument/2006/relationships/image" Target="../media/image510.emf"/><Relationship Id="rId9" Type="http://schemas.openxmlformats.org/officeDocument/2006/relationships/oleObject" Target="../embeddings/oleObject438.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7.emf"/></Relationships>
</file>

<file path=ppt/slides/_rels/slide220.xml.rels><?xml version="1.0" encoding="UTF-8" standalone="yes"?>
<Relationships xmlns="http://schemas.openxmlformats.org/package/2006/relationships"><Relationship Id="rId8" Type="http://schemas.openxmlformats.org/officeDocument/2006/relationships/image" Target="../media/image516.emf"/><Relationship Id="rId13" Type="http://schemas.openxmlformats.org/officeDocument/2006/relationships/oleObject" Target="../embeddings/oleObject444.bin"/><Relationship Id="rId18" Type="http://schemas.openxmlformats.org/officeDocument/2006/relationships/image" Target="../media/image521.emf"/><Relationship Id="rId3" Type="http://schemas.openxmlformats.org/officeDocument/2006/relationships/oleObject" Target="../embeddings/oleObject439.bin"/><Relationship Id="rId7" Type="http://schemas.openxmlformats.org/officeDocument/2006/relationships/oleObject" Target="../embeddings/oleObject441.bin"/><Relationship Id="rId12" Type="http://schemas.openxmlformats.org/officeDocument/2006/relationships/image" Target="../media/image518.emf"/><Relationship Id="rId17" Type="http://schemas.openxmlformats.org/officeDocument/2006/relationships/oleObject" Target="../embeddings/oleObject446.bin"/><Relationship Id="rId2" Type="http://schemas.openxmlformats.org/officeDocument/2006/relationships/slideLayout" Target="../slideLayouts/slideLayout2.xml"/><Relationship Id="rId16" Type="http://schemas.openxmlformats.org/officeDocument/2006/relationships/image" Target="../media/image520.emf"/><Relationship Id="rId1" Type="http://schemas.openxmlformats.org/officeDocument/2006/relationships/vmlDrawing" Target="../drawings/vmlDrawing82.vml"/><Relationship Id="rId6" Type="http://schemas.openxmlformats.org/officeDocument/2006/relationships/image" Target="../media/image515.emf"/><Relationship Id="rId11" Type="http://schemas.openxmlformats.org/officeDocument/2006/relationships/oleObject" Target="../embeddings/oleObject443.bin"/><Relationship Id="rId5" Type="http://schemas.openxmlformats.org/officeDocument/2006/relationships/oleObject" Target="../embeddings/oleObject440.bin"/><Relationship Id="rId15" Type="http://schemas.openxmlformats.org/officeDocument/2006/relationships/oleObject" Target="../embeddings/oleObject445.bin"/><Relationship Id="rId10" Type="http://schemas.openxmlformats.org/officeDocument/2006/relationships/image" Target="../media/image517.emf"/><Relationship Id="rId4" Type="http://schemas.openxmlformats.org/officeDocument/2006/relationships/image" Target="../media/image514.emf"/><Relationship Id="rId9" Type="http://schemas.openxmlformats.org/officeDocument/2006/relationships/oleObject" Target="../embeddings/oleObject442.bin"/><Relationship Id="rId14" Type="http://schemas.openxmlformats.org/officeDocument/2006/relationships/image" Target="../media/image519.emf"/></Relationships>
</file>

<file path=ppt/slides/_rels/slide221.xml.rels><?xml version="1.0" encoding="UTF-8" standalone="yes"?>
<Relationships xmlns="http://schemas.openxmlformats.org/package/2006/relationships"><Relationship Id="rId8" Type="http://schemas.openxmlformats.org/officeDocument/2006/relationships/image" Target="../media/image524.emf"/><Relationship Id="rId3" Type="http://schemas.openxmlformats.org/officeDocument/2006/relationships/oleObject" Target="../embeddings/oleObject447.bin"/><Relationship Id="rId7" Type="http://schemas.openxmlformats.org/officeDocument/2006/relationships/oleObject" Target="../embeddings/oleObject449.bin"/><Relationship Id="rId12" Type="http://schemas.openxmlformats.org/officeDocument/2006/relationships/image" Target="../media/image526.emf"/><Relationship Id="rId2" Type="http://schemas.openxmlformats.org/officeDocument/2006/relationships/slideLayout" Target="../slideLayouts/slideLayout2.xml"/><Relationship Id="rId1" Type="http://schemas.openxmlformats.org/officeDocument/2006/relationships/vmlDrawing" Target="../drawings/vmlDrawing83.vml"/><Relationship Id="rId6" Type="http://schemas.openxmlformats.org/officeDocument/2006/relationships/image" Target="../media/image523.emf"/><Relationship Id="rId11" Type="http://schemas.openxmlformats.org/officeDocument/2006/relationships/oleObject" Target="../embeddings/oleObject451.bin"/><Relationship Id="rId5" Type="http://schemas.openxmlformats.org/officeDocument/2006/relationships/oleObject" Target="../embeddings/oleObject448.bin"/><Relationship Id="rId10" Type="http://schemas.openxmlformats.org/officeDocument/2006/relationships/image" Target="../media/image525.emf"/><Relationship Id="rId4" Type="http://schemas.openxmlformats.org/officeDocument/2006/relationships/image" Target="../media/image522.emf"/><Relationship Id="rId9" Type="http://schemas.openxmlformats.org/officeDocument/2006/relationships/oleObject" Target="../embeddings/oleObject450.bin"/></Relationships>
</file>

<file path=ppt/slides/_rels/slide222.xml.rels><?xml version="1.0" encoding="UTF-8" standalone="yes"?>
<Relationships xmlns="http://schemas.openxmlformats.org/package/2006/relationships"><Relationship Id="rId8" Type="http://schemas.openxmlformats.org/officeDocument/2006/relationships/image" Target="../media/image529.emf"/><Relationship Id="rId3" Type="http://schemas.openxmlformats.org/officeDocument/2006/relationships/oleObject" Target="../embeddings/oleObject452.bin"/><Relationship Id="rId7" Type="http://schemas.openxmlformats.org/officeDocument/2006/relationships/oleObject" Target="../embeddings/oleObject454.bin"/><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528.emf"/><Relationship Id="rId5" Type="http://schemas.openxmlformats.org/officeDocument/2006/relationships/oleObject" Target="../embeddings/oleObject453.bin"/><Relationship Id="rId10" Type="http://schemas.openxmlformats.org/officeDocument/2006/relationships/image" Target="../media/image530.emf"/><Relationship Id="rId4" Type="http://schemas.openxmlformats.org/officeDocument/2006/relationships/image" Target="../media/image527.emf"/><Relationship Id="rId9" Type="http://schemas.openxmlformats.org/officeDocument/2006/relationships/oleObject" Target="../embeddings/oleObject455.bin"/></Relationships>
</file>

<file path=ppt/slides/_rels/slide223.xml.rels><?xml version="1.0" encoding="UTF-8" standalone="yes"?>
<Relationships xmlns="http://schemas.openxmlformats.org/package/2006/relationships"><Relationship Id="rId8" Type="http://schemas.openxmlformats.org/officeDocument/2006/relationships/image" Target="../media/image537.png"/><Relationship Id="rId13" Type="http://schemas.openxmlformats.org/officeDocument/2006/relationships/image" Target="../media/image534.emf"/><Relationship Id="rId18" Type="http://schemas.openxmlformats.org/officeDocument/2006/relationships/image" Target="../media/image541.jpeg"/><Relationship Id="rId3" Type="http://schemas.openxmlformats.org/officeDocument/2006/relationships/oleObject" Target="../embeddings/oleObject456.bin"/><Relationship Id="rId7" Type="http://schemas.openxmlformats.org/officeDocument/2006/relationships/image" Target="../media/image536.png"/><Relationship Id="rId12" Type="http://schemas.openxmlformats.org/officeDocument/2006/relationships/oleObject" Target="file:////G:/&#1051;&#1077;&#1082;&#1094;&#1080;&#1080;%20PPT/&#1083;&#1077;&#1082;&#1094;&#1080;&#1080;.vsd/Drawing/~Page-7/Sheet.47" TargetMode="External"/><Relationship Id="rId17" Type="http://schemas.openxmlformats.org/officeDocument/2006/relationships/image" Target="../media/image540.jpeg"/><Relationship Id="rId2" Type="http://schemas.openxmlformats.org/officeDocument/2006/relationships/slideLayout" Target="../slideLayouts/slideLayout2.xml"/><Relationship Id="rId16" Type="http://schemas.openxmlformats.org/officeDocument/2006/relationships/image" Target="../media/image539.jpeg"/><Relationship Id="rId1" Type="http://schemas.openxmlformats.org/officeDocument/2006/relationships/vmlDrawing" Target="../drawings/vmlDrawing85.vml"/><Relationship Id="rId6" Type="http://schemas.openxmlformats.org/officeDocument/2006/relationships/image" Target="../media/image532.emf"/><Relationship Id="rId11" Type="http://schemas.openxmlformats.org/officeDocument/2006/relationships/image" Target="../media/image533.emf"/><Relationship Id="rId5" Type="http://schemas.openxmlformats.org/officeDocument/2006/relationships/oleObject" Target="../embeddings/oleObject457.bin"/><Relationship Id="rId15" Type="http://schemas.openxmlformats.org/officeDocument/2006/relationships/image" Target="../media/image535.emf"/><Relationship Id="rId10" Type="http://schemas.openxmlformats.org/officeDocument/2006/relationships/oleObject" Target="file:////G:/&#1051;&#1077;&#1082;&#1094;&#1080;&#1080;%20PPT/&#1083;&#1077;&#1082;&#1094;&#1080;&#1080;.vsd/Drawing/~Page-7/Sheet.49" TargetMode="External"/><Relationship Id="rId4" Type="http://schemas.openxmlformats.org/officeDocument/2006/relationships/image" Target="../media/image531.emf"/><Relationship Id="rId9" Type="http://schemas.openxmlformats.org/officeDocument/2006/relationships/image" Target="../media/image538.png"/><Relationship Id="rId14" Type="http://schemas.openxmlformats.org/officeDocument/2006/relationships/oleObject" Target="file:////G:/&#1051;&#1077;&#1082;&#1094;&#1080;&#1080;%20PPT/&#1083;&#1077;&#1082;&#1094;&#1080;&#1080;.vsd/Drawing/~Page-7/Sheet.48" TargetMode="Externa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458.bin"/><Relationship Id="rId2" Type="http://schemas.openxmlformats.org/officeDocument/2006/relationships/slideLayout" Target="../slideLayouts/slideLayout2.xml"/><Relationship Id="rId1" Type="http://schemas.openxmlformats.org/officeDocument/2006/relationships/vmlDrawing" Target="../drawings/vmlDrawing86.vml"/><Relationship Id="rId4" Type="http://schemas.openxmlformats.org/officeDocument/2006/relationships/image" Target="../media/image542.emf"/></Relationships>
</file>

<file path=ppt/slides/_rels/slide225.xml.rels><?xml version="1.0" encoding="UTF-8" standalone="yes"?>
<Relationships xmlns="http://schemas.openxmlformats.org/package/2006/relationships"><Relationship Id="rId8" Type="http://schemas.openxmlformats.org/officeDocument/2006/relationships/image" Target="../media/image545.emf"/><Relationship Id="rId3" Type="http://schemas.openxmlformats.org/officeDocument/2006/relationships/oleObject" Target="../embeddings/oleObject459.bin"/><Relationship Id="rId7" Type="http://schemas.openxmlformats.org/officeDocument/2006/relationships/oleObject" Target="../embeddings/oleObject461.bin"/><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image" Target="../media/image544.emf"/><Relationship Id="rId5" Type="http://schemas.openxmlformats.org/officeDocument/2006/relationships/oleObject" Target="../embeddings/oleObject460.bin"/><Relationship Id="rId4" Type="http://schemas.openxmlformats.org/officeDocument/2006/relationships/image" Target="../media/image543.emf"/></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462.bin"/><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547.emf"/><Relationship Id="rId5" Type="http://schemas.openxmlformats.org/officeDocument/2006/relationships/oleObject" Target="../embeddings/oleObject463.bin"/><Relationship Id="rId4" Type="http://schemas.openxmlformats.org/officeDocument/2006/relationships/image" Target="../media/image546.emf"/></Relationships>
</file>

<file path=ppt/slides/_rels/slide228.xml.rels><?xml version="1.0" encoding="UTF-8" standalone="yes"?>
<Relationships xmlns="http://schemas.openxmlformats.org/package/2006/relationships"><Relationship Id="rId8" Type="http://schemas.openxmlformats.org/officeDocument/2006/relationships/image" Target="../media/image550.emf"/><Relationship Id="rId3" Type="http://schemas.openxmlformats.org/officeDocument/2006/relationships/oleObject" Target="../embeddings/oleObject464.bin"/><Relationship Id="rId7" Type="http://schemas.openxmlformats.org/officeDocument/2006/relationships/oleObject" Target="../embeddings/oleObject466.bin"/><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image" Target="../media/image549.emf"/><Relationship Id="rId5" Type="http://schemas.openxmlformats.org/officeDocument/2006/relationships/oleObject" Target="../embeddings/oleObject465.bin"/><Relationship Id="rId4" Type="http://schemas.openxmlformats.org/officeDocument/2006/relationships/image" Target="../media/image548.emf"/></Relationships>
</file>

<file path=ppt/slides/_rels/slide229.xml.rels><?xml version="1.0" encoding="UTF-8" standalone="yes"?>
<Relationships xmlns="http://schemas.openxmlformats.org/package/2006/relationships"><Relationship Id="rId8" Type="http://schemas.openxmlformats.org/officeDocument/2006/relationships/oleObject" Target="../embeddings/oleObject469.bin"/><Relationship Id="rId3" Type="http://schemas.openxmlformats.org/officeDocument/2006/relationships/notesSlide" Target="../notesSlides/notesSlide16.xml"/><Relationship Id="rId7" Type="http://schemas.openxmlformats.org/officeDocument/2006/relationships/image" Target="../media/image552.emf"/><Relationship Id="rId2" Type="http://schemas.openxmlformats.org/officeDocument/2006/relationships/slideLayout" Target="../slideLayouts/slideLayout14.xml"/><Relationship Id="rId1" Type="http://schemas.openxmlformats.org/officeDocument/2006/relationships/vmlDrawing" Target="../drawings/vmlDrawing90.vml"/><Relationship Id="rId6" Type="http://schemas.openxmlformats.org/officeDocument/2006/relationships/oleObject" Target="../embeddings/oleObject468.bin"/><Relationship Id="rId5" Type="http://schemas.openxmlformats.org/officeDocument/2006/relationships/image" Target="../media/image551.emf"/><Relationship Id="rId4" Type="http://schemas.openxmlformats.org/officeDocument/2006/relationships/oleObject" Target="../embeddings/oleObject467.bin"/><Relationship Id="rId9" Type="http://schemas.openxmlformats.org/officeDocument/2006/relationships/image" Target="../media/image553.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8.emf"/></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470.bin"/><Relationship Id="rId7" Type="http://schemas.openxmlformats.org/officeDocument/2006/relationships/oleObject" Target="../embeddings/oleObject472.bin"/><Relationship Id="rId2" Type="http://schemas.openxmlformats.org/officeDocument/2006/relationships/slideLayout" Target="../slideLayouts/slideLayout15.xml"/><Relationship Id="rId1" Type="http://schemas.openxmlformats.org/officeDocument/2006/relationships/vmlDrawing" Target="../drawings/vmlDrawing91.vml"/><Relationship Id="rId6" Type="http://schemas.openxmlformats.org/officeDocument/2006/relationships/image" Target="../media/image555.emf"/><Relationship Id="rId5" Type="http://schemas.openxmlformats.org/officeDocument/2006/relationships/oleObject" Target="../embeddings/oleObject471.bin"/><Relationship Id="rId4" Type="http://schemas.openxmlformats.org/officeDocument/2006/relationships/image" Target="../media/image554.emf"/></Relationships>
</file>

<file path=ppt/slides/_rels/slide231.xml.rels><?xml version="1.0" encoding="UTF-8" standalone="yes"?>
<Relationships xmlns="http://schemas.openxmlformats.org/package/2006/relationships"><Relationship Id="rId8" Type="http://schemas.openxmlformats.org/officeDocument/2006/relationships/image" Target="../media/image558.emf"/><Relationship Id="rId3" Type="http://schemas.openxmlformats.org/officeDocument/2006/relationships/oleObject" Target="../embeddings/oleObject473.bin"/><Relationship Id="rId7" Type="http://schemas.openxmlformats.org/officeDocument/2006/relationships/oleObject" Target="../embeddings/oleObject475.bin"/><Relationship Id="rId12" Type="http://schemas.openxmlformats.org/officeDocument/2006/relationships/image" Target="../media/image560.emf"/><Relationship Id="rId2" Type="http://schemas.openxmlformats.org/officeDocument/2006/relationships/slideLayout" Target="../slideLayouts/slideLayout15.xml"/><Relationship Id="rId1" Type="http://schemas.openxmlformats.org/officeDocument/2006/relationships/vmlDrawing" Target="../drawings/vmlDrawing92.vml"/><Relationship Id="rId6" Type="http://schemas.openxmlformats.org/officeDocument/2006/relationships/image" Target="../media/image557.emf"/><Relationship Id="rId11" Type="http://schemas.openxmlformats.org/officeDocument/2006/relationships/oleObject" Target="../embeddings/oleObject477.bin"/><Relationship Id="rId5" Type="http://schemas.openxmlformats.org/officeDocument/2006/relationships/oleObject" Target="../embeddings/oleObject474.bin"/><Relationship Id="rId10" Type="http://schemas.openxmlformats.org/officeDocument/2006/relationships/image" Target="../media/image559.emf"/><Relationship Id="rId4" Type="http://schemas.openxmlformats.org/officeDocument/2006/relationships/image" Target="../media/image556.emf"/><Relationship Id="rId9" Type="http://schemas.openxmlformats.org/officeDocument/2006/relationships/oleObject" Target="../embeddings/oleObject476.bin"/></Relationships>
</file>

<file path=ppt/slides/_rels/slide232.xml.rels><?xml version="1.0" encoding="UTF-8" standalone="yes"?>
<Relationships xmlns="http://schemas.openxmlformats.org/package/2006/relationships"><Relationship Id="rId8" Type="http://schemas.openxmlformats.org/officeDocument/2006/relationships/image" Target="../media/image563.emf"/><Relationship Id="rId13" Type="http://schemas.openxmlformats.org/officeDocument/2006/relationships/image" Target="../media/image565.emf"/><Relationship Id="rId18" Type="http://schemas.openxmlformats.org/officeDocument/2006/relationships/oleObject" Target="../embeddings/oleObject485.bin"/><Relationship Id="rId26" Type="http://schemas.openxmlformats.org/officeDocument/2006/relationships/oleObject" Target="../embeddings/oleObject489.bin"/><Relationship Id="rId3" Type="http://schemas.openxmlformats.org/officeDocument/2006/relationships/oleObject" Target="../embeddings/oleObject478.bin"/><Relationship Id="rId21" Type="http://schemas.openxmlformats.org/officeDocument/2006/relationships/oleObject" Target="../embeddings/oleObject487.bin"/><Relationship Id="rId7" Type="http://schemas.openxmlformats.org/officeDocument/2006/relationships/oleObject" Target="../embeddings/oleObject480.bin"/><Relationship Id="rId12" Type="http://schemas.openxmlformats.org/officeDocument/2006/relationships/oleObject" Target="../embeddings/oleObject482.bin"/><Relationship Id="rId17" Type="http://schemas.openxmlformats.org/officeDocument/2006/relationships/image" Target="../media/image567.emf"/><Relationship Id="rId25" Type="http://schemas.openxmlformats.org/officeDocument/2006/relationships/image" Target="../media/image575.png"/><Relationship Id="rId2" Type="http://schemas.openxmlformats.org/officeDocument/2006/relationships/slideLayout" Target="../slideLayouts/slideLayout16.xml"/><Relationship Id="rId16" Type="http://schemas.openxmlformats.org/officeDocument/2006/relationships/oleObject" Target="../embeddings/oleObject484.bin"/><Relationship Id="rId20" Type="http://schemas.openxmlformats.org/officeDocument/2006/relationships/oleObject" Target="../embeddings/oleObject486.bin"/><Relationship Id="rId29" Type="http://schemas.openxmlformats.org/officeDocument/2006/relationships/image" Target="../media/image572.emf"/><Relationship Id="rId1" Type="http://schemas.openxmlformats.org/officeDocument/2006/relationships/vmlDrawing" Target="../drawings/vmlDrawing93.vml"/><Relationship Id="rId6" Type="http://schemas.openxmlformats.org/officeDocument/2006/relationships/image" Target="../media/image562.emf"/><Relationship Id="rId11" Type="http://schemas.openxmlformats.org/officeDocument/2006/relationships/image" Target="../media/image574.jpeg"/><Relationship Id="rId24" Type="http://schemas.openxmlformats.org/officeDocument/2006/relationships/image" Target="../media/image570.emf"/><Relationship Id="rId5" Type="http://schemas.openxmlformats.org/officeDocument/2006/relationships/oleObject" Target="../embeddings/oleObject479.bin"/><Relationship Id="rId15" Type="http://schemas.openxmlformats.org/officeDocument/2006/relationships/image" Target="../media/image566.emf"/><Relationship Id="rId23" Type="http://schemas.openxmlformats.org/officeDocument/2006/relationships/oleObject" Target="../embeddings/oleObject488.bin"/><Relationship Id="rId28" Type="http://schemas.openxmlformats.org/officeDocument/2006/relationships/oleObject" Target="../embeddings/oleObject490.bin"/><Relationship Id="rId10" Type="http://schemas.openxmlformats.org/officeDocument/2006/relationships/image" Target="../media/image564.emf"/><Relationship Id="rId19" Type="http://schemas.openxmlformats.org/officeDocument/2006/relationships/image" Target="../media/image568.emf"/><Relationship Id="rId31" Type="http://schemas.openxmlformats.org/officeDocument/2006/relationships/image" Target="../media/image573.emf"/><Relationship Id="rId4" Type="http://schemas.openxmlformats.org/officeDocument/2006/relationships/image" Target="../media/image561.emf"/><Relationship Id="rId9" Type="http://schemas.openxmlformats.org/officeDocument/2006/relationships/oleObject" Target="../embeddings/oleObject481.bin"/><Relationship Id="rId14" Type="http://schemas.openxmlformats.org/officeDocument/2006/relationships/oleObject" Target="../embeddings/oleObject483.bin"/><Relationship Id="rId22" Type="http://schemas.openxmlformats.org/officeDocument/2006/relationships/image" Target="../media/image569.emf"/><Relationship Id="rId27" Type="http://schemas.openxmlformats.org/officeDocument/2006/relationships/image" Target="../media/image571.emf"/><Relationship Id="rId30" Type="http://schemas.openxmlformats.org/officeDocument/2006/relationships/oleObject" Target="../embeddings/oleObject491.bin"/></Relationships>
</file>

<file path=ppt/slides/_rels/slide233.xml.rels><?xml version="1.0" encoding="UTF-8" standalone="yes"?>
<Relationships xmlns="http://schemas.openxmlformats.org/package/2006/relationships"><Relationship Id="rId8" Type="http://schemas.openxmlformats.org/officeDocument/2006/relationships/image" Target="../media/image578.emf"/><Relationship Id="rId13" Type="http://schemas.openxmlformats.org/officeDocument/2006/relationships/oleObject" Target="../embeddings/oleObject497.bin"/><Relationship Id="rId18" Type="http://schemas.openxmlformats.org/officeDocument/2006/relationships/image" Target="../media/image583.emf"/><Relationship Id="rId3" Type="http://schemas.openxmlformats.org/officeDocument/2006/relationships/oleObject" Target="../embeddings/oleObject492.bin"/><Relationship Id="rId7" Type="http://schemas.openxmlformats.org/officeDocument/2006/relationships/oleObject" Target="../embeddings/oleObject494.bin"/><Relationship Id="rId12" Type="http://schemas.openxmlformats.org/officeDocument/2006/relationships/image" Target="../media/image580.emf"/><Relationship Id="rId17" Type="http://schemas.openxmlformats.org/officeDocument/2006/relationships/oleObject" Target="../embeddings/oleObject499.bin"/><Relationship Id="rId2" Type="http://schemas.openxmlformats.org/officeDocument/2006/relationships/slideLayout" Target="../slideLayouts/slideLayout16.xml"/><Relationship Id="rId16" Type="http://schemas.openxmlformats.org/officeDocument/2006/relationships/image" Target="../media/image582.emf"/><Relationship Id="rId20" Type="http://schemas.openxmlformats.org/officeDocument/2006/relationships/image" Target="../media/image584.emf"/><Relationship Id="rId1" Type="http://schemas.openxmlformats.org/officeDocument/2006/relationships/vmlDrawing" Target="../drawings/vmlDrawing94.vml"/><Relationship Id="rId6" Type="http://schemas.openxmlformats.org/officeDocument/2006/relationships/image" Target="../media/image577.emf"/><Relationship Id="rId11" Type="http://schemas.openxmlformats.org/officeDocument/2006/relationships/oleObject" Target="../embeddings/oleObject496.bin"/><Relationship Id="rId5" Type="http://schemas.openxmlformats.org/officeDocument/2006/relationships/oleObject" Target="../embeddings/oleObject493.bin"/><Relationship Id="rId15" Type="http://schemas.openxmlformats.org/officeDocument/2006/relationships/oleObject" Target="../embeddings/oleObject498.bin"/><Relationship Id="rId10" Type="http://schemas.openxmlformats.org/officeDocument/2006/relationships/image" Target="../media/image579.emf"/><Relationship Id="rId19" Type="http://schemas.openxmlformats.org/officeDocument/2006/relationships/oleObject" Target="../embeddings/oleObject500.bin"/><Relationship Id="rId4" Type="http://schemas.openxmlformats.org/officeDocument/2006/relationships/image" Target="../media/image576.emf"/><Relationship Id="rId9" Type="http://schemas.openxmlformats.org/officeDocument/2006/relationships/oleObject" Target="../embeddings/oleObject495.bin"/><Relationship Id="rId14" Type="http://schemas.openxmlformats.org/officeDocument/2006/relationships/image" Target="../media/image581.emf"/></Relationships>
</file>

<file path=ppt/slides/_rels/slide234.xml.rels><?xml version="1.0" encoding="UTF-8" standalone="yes"?>
<Relationships xmlns="http://schemas.openxmlformats.org/package/2006/relationships"><Relationship Id="rId8" Type="http://schemas.openxmlformats.org/officeDocument/2006/relationships/oleObject" Target="../embeddings/oleObject503.bin"/><Relationship Id="rId13" Type="http://schemas.openxmlformats.org/officeDocument/2006/relationships/image" Target="../media/image589.emf"/><Relationship Id="rId18" Type="http://schemas.openxmlformats.org/officeDocument/2006/relationships/oleObject" Target="../embeddings/oleObject508.bin"/><Relationship Id="rId26" Type="http://schemas.openxmlformats.org/officeDocument/2006/relationships/oleObject" Target="../embeddings/oleObject512.bin"/><Relationship Id="rId3" Type="http://schemas.openxmlformats.org/officeDocument/2006/relationships/notesSlide" Target="../notesSlides/notesSlide17.xml"/><Relationship Id="rId21" Type="http://schemas.openxmlformats.org/officeDocument/2006/relationships/image" Target="../media/image593.emf"/><Relationship Id="rId7" Type="http://schemas.openxmlformats.org/officeDocument/2006/relationships/image" Target="../media/image586.emf"/><Relationship Id="rId12" Type="http://schemas.openxmlformats.org/officeDocument/2006/relationships/oleObject" Target="../embeddings/oleObject505.bin"/><Relationship Id="rId17" Type="http://schemas.openxmlformats.org/officeDocument/2006/relationships/image" Target="../media/image591.emf"/><Relationship Id="rId25" Type="http://schemas.openxmlformats.org/officeDocument/2006/relationships/image" Target="../media/image595.emf"/><Relationship Id="rId2" Type="http://schemas.openxmlformats.org/officeDocument/2006/relationships/slideLayout" Target="../slideLayouts/slideLayout2.xml"/><Relationship Id="rId16" Type="http://schemas.openxmlformats.org/officeDocument/2006/relationships/oleObject" Target="../embeddings/oleObject507.bin"/><Relationship Id="rId20" Type="http://schemas.openxmlformats.org/officeDocument/2006/relationships/oleObject" Target="../embeddings/oleObject509.bin"/><Relationship Id="rId29" Type="http://schemas.openxmlformats.org/officeDocument/2006/relationships/image" Target="../media/image597.emf"/><Relationship Id="rId1" Type="http://schemas.openxmlformats.org/officeDocument/2006/relationships/vmlDrawing" Target="../drawings/vmlDrawing95.vml"/><Relationship Id="rId6" Type="http://schemas.openxmlformats.org/officeDocument/2006/relationships/oleObject" Target="../embeddings/oleObject502.bin"/><Relationship Id="rId11" Type="http://schemas.openxmlformats.org/officeDocument/2006/relationships/image" Target="../media/image588.emf"/><Relationship Id="rId24" Type="http://schemas.openxmlformats.org/officeDocument/2006/relationships/oleObject" Target="../embeddings/oleObject511.bin"/><Relationship Id="rId5" Type="http://schemas.openxmlformats.org/officeDocument/2006/relationships/image" Target="../media/image585.emf"/><Relationship Id="rId15" Type="http://schemas.openxmlformats.org/officeDocument/2006/relationships/image" Target="../media/image590.emf"/><Relationship Id="rId23" Type="http://schemas.openxmlformats.org/officeDocument/2006/relationships/image" Target="../media/image594.emf"/><Relationship Id="rId28" Type="http://schemas.openxmlformats.org/officeDocument/2006/relationships/oleObject" Target="../embeddings/oleObject513.bin"/><Relationship Id="rId10" Type="http://schemas.openxmlformats.org/officeDocument/2006/relationships/oleObject" Target="../embeddings/oleObject504.bin"/><Relationship Id="rId19" Type="http://schemas.openxmlformats.org/officeDocument/2006/relationships/image" Target="../media/image592.emf"/><Relationship Id="rId4" Type="http://schemas.openxmlformats.org/officeDocument/2006/relationships/oleObject" Target="../embeddings/oleObject501.bin"/><Relationship Id="rId9" Type="http://schemas.openxmlformats.org/officeDocument/2006/relationships/image" Target="../media/image587.emf"/><Relationship Id="rId14" Type="http://schemas.openxmlformats.org/officeDocument/2006/relationships/oleObject" Target="../embeddings/oleObject506.bin"/><Relationship Id="rId22" Type="http://schemas.openxmlformats.org/officeDocument/2006/relationships/oleObject" Target="../embeddings/oleObject510.bin"/><Relationship Id="rId27" Type="http://schemas.openxmlformats.org/officeDocument/2006/relationships/image" Target="../media/image596.emf"/><Relationship Id="rId30" Type="http://schemas.openxmlformats.org/officeDocument/2006/relationships/oleObject" Target="../embeddings/oleObject514.bin"/></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8" Type="http://schemas.openxmlformats.org/officeDocument/2006/relationships/image" Target="../media/image600.emf"/><Relationship Id="rId13" Type="http://schemas.openxmlformats.org/officeDocument/2006/relationships/oleObject" Target="../embeddings/oleObject520.bin"/><Relationship Id="rId18" Type="http://schemas.openxmlformats.org/officeDocument/2006/relationships/image" Target="../media/image605.emf"/><Relationship Id="rId3" Type="http://schemas.openxmlformats.org/officeDocument/2006/relationships/oleObject" Target="../embeddings/oleObject515.bin"/><Relationship Id="rId21" Type="http://schemas.openxmlformats.org/officeDocument/2006/relationships/oleObject" Target="../embeddings/oleObject524.bin"/><Relationship Id="rId7" Type="http://schemas.openxmlformats.org/officeDocument/2006/relationships/oleObject" Target="../embeddings/oleObject517.bin"/><Relationship Id="rId12" Type="http://schemas.openxmlformats.org/officeDocument/2006/relationships/image" Target="../media/image602.emf"/><Relationship Id="rId17" Type="http://schemas.openxmlformats.org/officeDocument/2006/relationships/oleObject" Target="../embeddings/oleObject522.bin"/><Relationship Id="rId2" Type="http://schemas.openxmlformats.org/officeDocument/2006/relationships/slideLayout" Target="../slideLayouts/slideLayout2.xml"/><Relationship Id="rId16" Type="http://schemas.openxmlformats.org/officeDocument/2006/relationships/image" Target="../media/image604.emf"/><Relationship Id="rId20" Type="http://schemas.openxmlformats.org/officeDocument/2006/relationships/image" Target="../media/image606.emf"/><Relationship Id="rId1" Type="http://schemas.openxmlformats.org/officeDocument/2006/relationships/vmlDrawing" Target="../drawings/vmlDrawing96.vml"/><Relationship Id="rId6" Type="http://schemas.openxmlformats.org/officeDocument/2006/relationships/image" Target="../media/image599.emf"/><Relationship Id="rId11" Type="http://schemas.openxmlformats.org/officeDocument/2006/relationships/oleObject" Target="../embeddings/oleObject519.bin"/><Relationship Id="rId24" Type="http://schemas.openxmlformats.org/officeDocument/2006/relationships/image" Target="../media/image608.emf"/><Relationship Id="rId5" Type="http://schemas.openxmlformats.org/officeDocument/2006/relationships/oleObject" Target="../embeddings/oleObject516.bin"/><Relationship Id="rId15" Type="http://schemas.openxmlformats.org/officeDocument/2006/relationships/oleObject" Target="../embeddings/oleObject521.bin"/><Relationship Id="rId23" Type="http://schemas.openxmlformats.org/officeDocument/2006/relationships/oleObject" Target="../embeddings/oleObject525.bin"/><Relationship Id="rId10" Type="http://schemas.openxmlformats.org/officeDocument/2006/relationships/image" Target="../media/image601.emf"/><Relationship Id="rId19" Type="http://schemas.openxmlformats.org/officeDocument/2006/relationships/oleObject" Target="../embeddings/oleObject523.bin"/><Relationship Id="rId4" Type="http://schemas.openxmlformats.org/officeDocument/2006/relationships/image" Target="../media/image598.emf"/><Relationship Id="rId9" Type="http://schemas.openxmlformats.org/officeDocument/2006/relationships/oleObject" Target="../embeddings/oleObject518.bin"/><Relationship Id="rId14" Type="http://schemas.openxmlformats.org/officeDocument/2006/relationships/image" Target="../media/image603.emf"/><Relationship Id="rId22" Type="http://schemas.openxmlformats.org/officeDocument/2006/relationships/image" Target="../media/image607.emf"/></Relationships>
</file>

<file path=ppt/slides/_rels/slide238.xml.rels><?xml version="1.0" encoding="UTF-8" standalone="yes"?>
<Relationships xmlns="http://schemas.openxmlformats.org/package/2006/relationships"><Relationship Id="rId8" Type="http://schemas.openxmlformats.org/officeDocument/2006/relationships/image" Target="../media/image611.emf"/><Relationship Id="rId13" Type="http://schemas.openxmlformats.org/officeDocument/2006/relationships/oleObject" Target="../embeddings/oleObject531.bin"/><Relationship Id="rId18" Type="http://schemas.openxmlformats.org/officeDocument/2006/relationships/image" Target="../media/image616.emf"/><Relationship Id="rId3" Type="http://schemas.openxmlformats.org/officeDocument/2006/relationships/oleObject" Target="../embeddings/oleObject526.bin"/><Relationship Id="rId7" Type="http://schemas.openxmlformats.org/officeDocument/2006/relationships/oleObject" Target="../embeddings/oleObject528.bin"/><Relationship Id="rId12" Type="http://schemas.openxmlformats.org/officeDocument/2006/relationships/image" Target="../media/image613.emf"/><Relationship Id="rId17" Type="http://schemas.openxmlformats.org/officeDocument/2006/relationships/oleObject" Target="../embeddings/oleObject533.bin"/><Relationship Id="rId2" Type="http://schemas.openxmlformats.org/officeDocument/2006/relationships/slideLayout" Target="../slideLayouts/slideLayout2.xml"/><Relationship Id="rId16" Type="http://schemas.openxmlformats.org/officeDocument/2006/relationships/image" Target="../media/image615.emf"/><Relationship Id="rId20" Type="http://schemas.openxmlformats.org/officeDocument/2006/relationships/image" Target="../media/image617.emf"/><Relationship Id="rId1" Type="http://schemas.openxmlformats.org/officeDocument/2006/relationships/vmlDrawing" Target="../drawings/vmlDrawing97.vml"/><Relationship Id="rId6" Type="http://schemas.openxmlformats.org/officeDocument/2006/relationships/image" Target="../media/image610.emf"/><Relationship Id="rId11" Type="http://schemas.openxmlformats.org/officeDocument/2006/relationships/oleObject" Target="../embeddings/oleObject530.bin"/><Relationship Id="rId5" Type="http://schemas.openxmlformats.org/officeDocument/2006/relationships/oleObject" Target="../embeddings/oleObject527.bin"/><Relationship Id="rId15" Type="http://schemas.openxmlformats.org/officeDocument/2006/relationships/oleObject" Target="../embeddings/oleObject532.bin"/><Relationship Id="rId10" Type="http://schemas.openxmlformats.org/officeDocument/2006/relationships/image" Target="../media/image612.emf"/><Relationship Id="rId19" Type="http://schemas.openxmlformats.org/officeDocument/2006/relationships/oleObject" Target="../embeddings/oleObject534.bin"/><Relationship Id="rId4" Type="http://schemas.openxmlformats.org/officeDocument/2006/relationships/image" Target="../media/image609.emf"/><Relationship Id="rId9" Type="http://schemas.openxmlformats.org/officeDocument/2006/relationships/oleObject" Target="../embeddings/oleObject529.bin"/><Relationship Id="rId14" Type="http://schemas.openxmlformats.org/officeDocument/2006/relationships/image" Target="../media/image614.emf"/></Relationships>
</file>

<file path=ppt/slides/_rels/slide239.xml.rels><?xml version="1.0" encoding="UTF-8" standalone="yes"?>
<Relationships xmlns="http://schemas.openxmlformats.org/package/2006/relationships"><Relationship Id="rId8" Type="http://schemas.openxmlformats.org/officeDocument/2006/relationships/image" Target="../media/image620.emf"/><Relationship Id="rId13" Type="http://schemas.openxmlformats.org/officeDocument/2006/relationships/oleObject" Target="../embeddings/oleObject540.bin"/><Relationship Id="rId18" Type="http://schemas.openxmlformats.org/officeDocument/2006/relationships/oleObject" Target="../embeddings/oleObject543.bin"/><Relationship Id="rId3" Type="http://schemas.openxmlformats.org/officeDocument/2006/relationships/oleObject" Target="../embeddings/oleObject535.bin"/><Relationship Id="rId21" Type="http://schemas.openxmlformats.org/officeDocument/2006/relationships/oleObject" Target="../embeddings/oleObject545.bin"/><Relationship Id="rId7" Type="http://schemas.openxmlformats.org/officeDocument/2006/relationships/oleObject" Target="../embeddings/oleObject537.bin"/><Relationship Id="rId12" Type="http://schemas.openxmlformats.org/officeDocument/2006/relationships/image" Target="../media/image622.emf"/><Relationship Id="rId17" Type="http://schemas.openxmlformats.org/officeDocument/2006/relationships/oleObject" Target="../embeddings/oleObject542.bin"/><Relationship Id="rId2" Type="http://schemas.openxmlformats.org/officeDocument/2006/relationships/slideLayout" Target="../slideLayouts/slideLayout16.xml"/><Relationship Id="rId16" Type="http://schemas.openxmlformats.org/officeDocument/2006/relationships/image" Target="../media/image624.emf"/><Relationship Id="rId20" Type="http://schemas.openxmlformats.org/officeDocument/2006/relationships/image" Target="../media/image625.emf"/><Relationship Id="rId1" Type="http://schemas.openxmlformats.org/officeDocument/2006/relationships/vmlDrawing" Target="../drawings/vmlDrawing98.vml"/><Relationship Id="rId6" Type="http://schemas.openxmlformats.org/officeDocument/2006/relationships/image" Target="../media/image619.emf"/><Relationship Id="rId11" Type="http://schemas.openxmlformats.org/officeDocument/2006/relationships/oleObject" Target="../embeddings/oleObject539.bin"/><Relationship Id="rId5" Type="http://schemas.openxmlformats.org/officeDocument/2006/relationships/oleObject" Target="../embeddings/oleObject536.bin"/><Relationship Id="rId15" Type="http://schemas.openxmlformats.org/officeDocument/2006/relationships/oleObject" Target="../embeddings/oleObject541.bin"/><Relationship Id="rId10" Type="http://schemas.openxmlformats.org/officeDocument/2006/relationships/image" Target="../media/image621.emf"/><Relationship Id="rId19" Type="http://schemas.openxmlformats.org/officeDocument/2006/relationships/oleObject" Target="../embeddings/oleObject544.bin"/><Relationship Id="rId4" Type="http://schemas.openxmlformats.org/officeDocument/2006/relationships/image" Target="../media/image618.emf"/><Relationship Id="rId9" Type="http://schemas.openxmlformats.org/officeDocument/2006/relationships/oleObject" Target="../embeddings/oleObject538.bin"/><Relationship Id="rId14" Type="http://schemas.openxmlformats.org/officeDocument/2006/relationships/image" Target="../media/image6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546.bin"/><Relationship Id="rId2" Type="http://schemas.openxmlformats.org/officeDocument/2006/relationships/slideLayout" Target="../slideLayouts/slideLayout2.xml"/><Relationship Id="rId1" Type="http://schemas.openxmlformats.org/officeDocument/2006/relationships/vmlDrawing" Target="../drawings/vmlDrawing99.vml"/><Relationship Id="rId4" Type="http://schemas.openxmlformats.org/officeDocument/2006/relationships/image" Target="../media/image626.emf"/></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629.emf"/><Relationship Id="rId13" Type="http://schemas.openxmlformats.org/officeDocument/2006/relationships/oleObject" Target="../embeddings/oleObject552.bin"/><Relationship Id="rId18" Type="http://schemas.openxmlformats.org/officeDocument/2006/relationships/image" Target="../media/image634.emf"/><Relationship Id="rId26" Type="http://schemas.openxmlformats.org/officeDocument/2006/relationships/image" Target="../media/image638.emf"/><Relationship Id="rId3" Type="http://schemas.openxmlformats.org/officeDocument/2006/relationships/oleObject" Target="../embeddings/oleObject547.bin"/><Relationship Id="rId21" Type="http://schemas.openxmlformats.org/officeDocument/2006/relationships/oleObject" Target="../embeddings/oleObject556.bin"/><Relationship Id="rId7" Type="http://schemas.openxmlformats.org/officeDocument/2006/relationships/oleObject" Target="../embeddings/oleObject549.bin"/><Relationship Id="rId12" Type="http://schemas.openxmlformats.org/officeDocument/2006/relationships/image" Target="../media/image631.emf"/><Relationship Id="rId17" Type="http://schemas.openxmlformats.org/officeDocument/2006/relationships/oleObject" Target="../embeddings/oleObject554.bin"/><Relationship Id="rId25" Type="http://schemas.openxmlformats.org/officeDocument/2006/relationships/oleObject" Target="../embeddings/oleObject558.bin"/><Relationship Id="rId2" Type="http://schemas.openxmlformats.org/officeDocument/2006/relationships/slideLayout" Target="../slideLayouts/slideLayout16.xml"/><Relationship Id="rId16" Type="http://schemas.openxmlformats.org/officeDocument/2006/relationships/image" Target="../media/image633.emf"/><Relationship Id="rId20" Type="http://schemas.openxmlformats.org/officeDocument/2006/relationships/image" Target="../media/image635.emf"/><Relationship Id="rId29" Type="http://schemas.openxmlformats.org/officeDocument/2006/relationships/oleObject" Target="../embeddings/oleObject560.bin"/><Relationship Id="rId1" Type="http://schemas.openxmlformats.org/officeDocument/2006/relationships/vmlDrawing" Target="../drawings/vmlDrawing100.vml"/><Relationship Id="rId6" Type="http://schemas.openxmlformats.org/officeDocument/2006/relationships/image" Target="../media/image628.emf"/><Relationship Id="rId11" Type="http://schemas.openxmlformats.org/officeDocument/2006/relationships/oleObject" Target="../embeddings/oleObject551.bin"/><Relationship Id="rId24" Type="http://schemas.openxmlformats.org/officeDocument/2006/relationships/image" Target="../media/image637.emf"/><Relationship Id="rId5" Type="http://schemas.openxmlformats.org/officeDocument/2006/relationships/oleObject" Target="../embeddings/oleObject548.bin"/><Relationship Id="rId15" Type="http://schemas.openxmlformats.org/officeDocument/2006/relationships/oleObject" Target="../embeddings/oleObject553.bin"/><Relationship Id="rId23" Type="http://schemas.openxmlformats.org/officeDocument/2006/relationships/oleObject" Target="../embeddings/oleObject557.bin"/><Relationship Id="rId28" Type="http://schemas.openxmlformats.org/officeDocument/2006/relationships/image" Target="../media/image639.emf"/><Relationship Id="rId10" Type="http://schemas.openxmlformats.org/officeDocument/2006/relationships/image" Target="../media/image630.emf"/><Relationship Id="rId19" Type="http://schemas.openxmlformats.org/officeDocument/2006/relationships/oleObject" Target="../embeddings/oleObject555.bin"/><Relationship Id="rId4" Type="http://schemas.openxmlformats.org/officeDocument/2006/relationships/image" Target="../media/image627.emf"/><Relationship Id="rId9" Type="http://schemas.openxmlformats.org/officeDocument/2006/relationships/oleObject" Target="../embeddings/oleObject550.bin"/><Relationship Id="rId14" Type="http://schemas.openxmlformats.org/officeDocument/2006/relationships/image" Target="../media/image632.emf"/><Relationship Id="rId22" Type="http://schemas.openxmlformats.org/officeDocument/2006/relationships/image" Target="../media/image636.emf"/><Relationship Id="rId27" Type="http://schemas.openxmlformats.org/officeDocument/2006/relationships/oleObject" Target="../embeddings/oleObject559.bin"/><Relationship Id="rId30" Type="http://schemas.openxmlformats.org/officeDocument/2006/relationships/image" Target="../media/image640.emf"/></Relationships>
</file>

<file path=ppt/slides/_rels/slide243.xml.rels><?xml version="1.0" encoding="UTF-8" standalone="yes"?>
<Relationships xmlns="http://schemas.openxmlformats.org/package/2006/relationships"><Relationship Id="rId8" Type="http://schemas.openxmlformats.org/officeDocument/2006/relationships/image" Target="../media/image643.emf"/><Relationship Id="rId13" Type="http://schemas.openxmlformats.org/officeDocument/2006/relationships/oleObject" Target="../embeddings/oleObject566.bin"/><Relationship Id="rId3" Type="http://schemas.openxmlformats.org/officeDocument/2006/relationships/oleObject" Target="../embeddings/oleObject561.bin"/><Relationship Id="rId7" Type="http://schemas.openxmlformats.org/officeDocument/2006/relationships/oleObject" Target="../embeddings/oleObject563.bin"/><Relationship Id="rId12" Type="http://schemas.openxmlformats.org/officeDocument/2006/relationships/image" Target="../media/image645.emf"/><Relationship Id="rId2" Type="http://schemas.openxmlformats.org/officeDocument/2006/relationships/slideLayout" Target="../slideLayouts/slideLayout15.xml"/><Relationship Id="rId16" Type="http://schemas.openxmlformats.org/officeDocument/2006/relationships/image" Target="../media/image647.emf"/><Relationship Id="rId1" Type="http://schemas.openxmlformats.org/officeDocument/2006/relationships/vmlDrawing" Target="../drawings/vmlDrawing101.vml"/><Relationship Id="rId6" Type="http://schemas.openxmlformats.org/officeDocument/2006/relationships/image" Target="../media/image642.emf"/><Relationship Id="rId11" Type="http://schemas.openxmlformats.org/officeDocument/2006/relationships/oleObject" Target="../embeddings/oleObject565.bin"/><Relationship Id="rId5" Type="http://schemas.openxmlformats.org/officeDocument/2006/relationships/oleObject" Target="../embeddings/oleObject562.bin"/><Relationship Id="rId15" Type="http://schemas.openxmlformats.org/officeDocument/2006/relationships/oleObject" Target="../embeddings/oleObject567.bin"/><Relationship Id="rId10" Type="http://schemas.openxmlformats.org/officeDocument/2006/relationships/image" Target="../media/image644.emf"/><Relationship Id="rId4" Type="http://schemas.openxmlformats.org/officeDocument/2006/relationships/image" Target="../media/image641.emf"/><Relationship Id="rId9" Type="http://schemas.openxmlformats.org/officeDocument/2006/relationships/oleObject" Target="../embeddings/oleObject564.bin"/><Relationship Id="rId14" Type="http://schemas.openxmlformats.org/officeDocument/2006/relationships/image" Target="../media/image646.emf"/></Relationships>
</file>

<file path=ppt/slides/_rels/slide244.xml.rels><?xml version="1.0" encoding="UTF-8" standalone="yes"?>
<Relationships xmlns="http://schemas.openxmlformats.org/package/2006/relationships"><Relationship Id="rId8" Type="http://schemas.openxmlformats.org/officeDocument/2006/relationships/image" Target="../media/image650.emf"/><Relationship Id="rId13" Type="http://schemas.openxmlformats.org/officeDocument/2006/relationships/oleObject" Target="../embeddings/oleObject573.bin"/><Relationship Id="rId18" Type="http://schemas.openxmlformats.org/officeDocument/2006/relationships/image" Target="../media/image655.emf"/><Relationship Id="rId3" Type="http://schemas.openxmlformats.org/officeDocument/2006/relationships/oleObject" Target="../embeddings/oleObject568.bin"/><Relationship Id="rId7" Type="http://schemas.openxmlformats.org/officeDocument/2006/relationships/oleObject" Target="../embeddings/oleObject570.bin"/><Relationship Id="rId12" Type="http://schemas.openxmlformats.org/officeDocument/2006/relationships/image" Target="../media/image652.emf"/><Relationship Id="rId17" Type="http://schemas.openxmlformats.org/officeDocument/2006/relationships/oleObject" Target="../embeddings/oleObject575.bin"/><Relationship Id="rId2" Type="http://schemas.openxmlformats.org/officeDocument/2006/relationships/slideLayout" Target="../slideLayouts/slideLayout15.xml"/><Relationship Id="rId16" Type="http://schemas.openxmlformats.org/officeDocument/2006/relationships/image" Target="../media/image654.emf"/><Relationship Id="rId1" Type="http://schemas.openxmlformats.org/officeDocument/2006/relationships/vmlDrawing" Target="../drawings/vmlDrawing102.vml"/><Relationship Id="rId6" Type="http://schemas.openxmlformats.org/officeDocument/2006/relationships/image" Target="../media/image649.emf"/><Relationship Id="rId11" Type="http://schemas.openxmlformats.org/officeDocument/2006/relationships/oleObject" Target="../embeddings/oleObject572.bin"/><Relationship Id="rId5" Type="http://schemas.openxmlformats.org/officeDocument/2006/relationships/oleObject" Target="../embeddings/oleObject569.bin"/><Relationship Id="rId15" Type="http://schemas.openxmlformats.org/officeDocument/2006/relationships/oleObject" Target="../embeddings/oleObject574.bin"/><Relationship Id="rId10" Type="http://schemas.openxmlformats.org/officeDocument/2006/relationships/image" Target="../media/image651.emf"/><Relationship Id="rId4" Type="http://schemas.openxmlformats.org/officeDocument/2006/relationships/image" Target="../media/image648.emf"/><Relationship Id="rId9" Type="http://schemas.openxmlformats.org/officeDocument/2006/relationships/oleObject" Target="../embeddings/oleObject571.bin"/><Relationship Id="rId14" Type="http://schemas.openxmlformats.org/officeDocument/2006/relationships/image" Target="../media/image653.emf"/></Relationships>
</file>

<file path=ppt/slides/_rels/slide245.xml.rels><?xml version="1.0" encoding="UTF-8" standalone="yes"?>
<Relationships xmlns="http://schemas.openxmlformats.org/package/2006/relationships"><Relationship Id="rId8" Type="http://schemas.openxmlformats.org/officeDocument/2006/relationships/image" Target="../media/image658.emf"/><Relationship Id="rId3" Type="http://schemas.openxmlformats.org/officeDocument/2006/relationships/oleObject" Target="../embeddings/oleObject576.bin"/><Relationship Id="rId7" Type="http://schemas.openxmlformats.org/officeDocument/2006/relationships/oleObject" Target="../embeddings/oleObject578.bin"/><Relationship Id="rId12" Type="http://schemas.openxmlformats.org/officeDocument/2006/relationships/image" Target="../media/image660.emf"/><Relationship Id="rId2" Type="http://schemas.openxmlformats.org/officeDocument/2006/relationships/slideLayout" Target="../slideLayouts/slideLayout2.xml"/><Relationship Id="rId1" Type="http://schemas.openxmlformats.org/officeDocument/2006/relationships/vmlDrawing" Target="../drawings/vmlDrawing103.vml"/><Relationship Id="rId6" Type="http://schemas.openxmlformats.org/officeDocument/2006/relationships/image" Target="../media/image657.emf"/><Relationship Id="rId11" Type="http://schemas.openxmlformats.org/officeDocument/2006/relationships/oleObject" Target="../embeddings/oleObject580.bin"/><Relationship Id="rId5" Type="http://schemas.openxmlformats.org/officeDocument/2006/relationships/oleObject" Target="../embeddings/oleObject577.bin"/><Relationship Id="rId10" Type="http://schemas.openxmlformats.org/officeDocument/2006/relationships/image" Target="../media/image659.emf"/><Relationship Id="rId4" Type="http://schemas.openxmlformats.org/officeDocument/2006/relationships/image" Target="../media/image656.emf"/><Relationship Id="rId9" Type="http://schemas.openxmlformats.org/officeDocument/2006/relationships/oleObject" Target="../embeddings/oleObject579.bin"/></Relationships>
</file>

<file path=ppt/slides/_rels/slide246.xml.rels><?xml version="1.0" encoding="UTF-8" standalone="yes"?>
<Relationships xmlns="http://schemas.openxmlformats.org/package/2006/relationships"><Relationship Id="rId8" Type="http://schemas.openxmlformats.org/officeDocument/2006/relationships/image" Target="../media/image664.png"/><Relationship Id="rId3" Type="http://schemas.openxmlformats.org/officeDocument/2006/relationships/oleObject" Target="../embeddings/oleObject581.bin"/><Relationship Id="rId7" Type="http://schemas.openxmlformats.org/officeDocument/2006/relationships/image" Target="../media/image663.png"/><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image" Target="../media/image662.emf"/><Relationship Id="rId5" Type="http://schemas.openxmlformats.org/officeDocument/2006/relationships/oleObject" Target="../embeddings/oleObject582.bin"/><Relationship Id="rId4" Type="http://schemas.openxmlformats.org/officeDocument/2006/relationships/image" Target="../media/image661.emf"/><Relationship Id="rId9" Type="http://schemas.openxmlformats.org/officeDocument/2006/relationships/image" Target="../media/image665.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8" Type="http://schemas.openxmlformats.org/officeDocument/2006/relationships/image" Target="../media/image668.emf"/><Relationship Id="rId3" Type="http://schemas.openxmlformats.org/officeDocument/2006/relationships/oleObject" Target="../embeddings/oleObject583.bin"/><Relationship Id="rId7" Type="http://schemas.openxmlformats.org/officeDocument/2006/relationships/oleObject" Target="../embeddings/oleObject585.bin"/><Relationship Id="rId2" Type="http://schemas.openxmlformats.org/officeDocument/2006/relationships/slideLayout" Target="../slideLayouts/slideLayout14.xml"/><Relationship Id="rId1" Type="http://schemas.openxmlformats.org/officeDocument/2006/relationships/vmlDrawing" Target="../drawings/vmlDrawing105.vml"/><Relationship Id="rId6" Type="http://schemas.openxmlformats.org/officeDocument/2006/relationships/image" Target="../media/image667.emf"/><Relationship Id="rId11" Type="http://schemas.openxmlformats.org/officeDocument/2006/relationships/oleObject" Target="../embeddings/oleObject588.bin"/><Relationship Id="rId5" Type="http://schemas.openxmlformats.org/officeDocument/2006/relationships/oleObject" Target="../embeddings/oleObject584.bin"/><Relationship Id="rId10" Type="http://schemas.openxmlformats.org/officeDocument/2006/relationships/oleObject" Target="../embeddings/oleObject587.bin"/><Relationship Id="rId4" Type="http://schemas.openxmlformats.org/officeDocument/2006/relationships/image" Target="../media/image666.emf"/><Relationship Id="rId9" Type="http://schemas.openxmlformats.org/officeDocument/2006/relationships/oleObject" Target="../embeddings/oleObject586.bin"/></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589.bin"/><Relationship Id="rId2" Type="http://schemas.openxmlformats.org/officeDocument/2006/relationships/slideLayout" Target="../slideLayouts/slideLayout4.xml"/><Relationship Id="rId1" Type="http://schemas.openxmlformats.org/officeDocument/2006/relationships/vmlDrawing" Target="../drawings/vmlDrawing106.vml"/><Relationship Id="rId6" Type="http://schemas.openxmlformats.org/officeDocument/2006/relationships/image" Target="../media/image670.emf"/><Relationship Id="rId5" Type="http://schemas.openxmlformats.org/officeDocument/2006/relationships/oleObject" Target="../embeddings/oleObject590.bin"/><Relationship Id="rId4" Type="http://schemas.openxmlformats.org/officeDocument/2006/relationships/image" Target="../media/image669.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50.emf"/><Relationship Id="rId5" Type="http://schemas.openxmlformats.org/officeDocument/2006/relationships/oleObject" Target="../embeddings/oleObject36.bin"/><Relationship Id="rId4" Type="http://schemas.openxmlformats.org/officeDocument/2006/relationships/image" Target="../media/image49.emf"/></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591.bin"/><Relationship Id="rId2" Type="http://schemas.openxmlformats.org/officeDocument/2006/relationships/slideLayout" Target="../slideLayouts/slideLayout15.xml"/><Relationship Id="rId1" Type="http://schemas.openxmlformats.org/officeDocument/2006/relationships/vmlDrawing" Target="../drawings/vmlDrawing107.vml"/><Relationship Id="rId4" Type="http://schemas.openxmlformats.org/officeDocument/2006/relationships/image" Target="../media/image671.emf"/></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672.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67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592.bin"/><Relationship Id="rId2" Type="http://schemas.openxmlformats.org/officeDocument/2006/relationships/slideLayout" Target="../slideLayouts/slideLayout2.xml"/><Relationship Id="rId1" Type="http://schemas.openxmlformats.org/officeDocument/2006/relationships/vmlDrawing" Target="../drawings/vmlDrawing108.vml"/><Relationship Id="rId4" Type="http://schemas.openxmlformats.org/officeDocument/2006/relationships/image" Target="../media/image674.emf"/></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593.bin"/><Relationship Id="rId2" Type="http://schemas.openxmlformats.org/officeDocument/2006/relationships/slideLayout" Target="../slideLayouts/slideLayout2.xml"/><Relationship Id="rId1" Type="http://schemas.openxmlformats.org/officeDocument/2006/relationships/vmlDrawing" Target="../drawings/vmlDrawing109.vml"/><Relationship Id="rId4" Type="http://schemas.openxmlformats.org/officeDocument/2006/relationships/image" Target="../media/image675.emf"/></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594.bin"/><Relationship Id="rId2" Type="http://schemas.openxmlformats.org/officeDocument/2006/relationships/slideLayout" Target="../slideLayouts/slideLayout2.xml"/><Relationship Id="rId1" Type="http://schemas.openxmlformats.org/officeDocument/2006/relationships/vmlDrawing" Target="../drawings/vmlDrawing110.vml"/><Relationship Id="rId4" Type="http://schemas.openxmlformats.org/officeDocument/2006/relationships/image" Target="../media/image676.emf"/></Relationships>
</file>

<file path=ppt/slides/_rels/slide265.xml.rels><?xml version="1.0" encoding="UTF-8" standalone="yes"?>
<Relationships xmlns="http://schemas.openxmlformats.org/package/2006/relationships"><Relationship Id="rId8" Type="http://schemas.openxmlformats.org/officeDocument/2006/relationships/image" Target="../media/image678.emf"/><Relationship Id="rId3" Type="http://schemas.openxmlformats.org/officeDocument/2006/relationships/image" Target="../media/image680.png"/><Relationship Id="rId7" Type="http://schemas.openxmlformats.org/officeDocument/2006/relationships/oleObject" Target="../embeddings/oleObject596.bin"/><Relationship Id="rId2" Type="http://schemas.openxmlformats.org/officeDocument/2006/relationships/slideLayout" Target="../slideLayouts/slideLayout2.xml"/><Relationship Id="rId1" Type="http://schemas.openxmlformats.org/officeDocument/2006/relationships/vmlDrawing" Target="../drawings/vmlDrawing111.vml"/><Relationship Id="rId6" Type="http://schemas.openxmlformats.org/officeDocument/2006/relationships/image" Target="../media/image677.emf"/><Relationship Id="rId5" Type="http://schemas.openxmlformats.org/officeDocument/2006/relationships/oleObject" Target="../embeddings/oleObject595.bin"/><Relationship Id="rId10" Type="http://schemas.openxmlformats.org/officeDocument/2006/relationships/image" Target="../media/image679.emf"/><Relationship Id="rId4" Type="http://schemas.openxmlformats.org/officeDocument/2006/relationships/image" Target="../media/image681.png"/><Relationship Id="rId9" Type="http://schemas.openxmlformats.org/officeDocument/2006/relationships/oleObject" Target="../embeddings/oleObject597.bin"/></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682.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684.png"/><Relationship Id="rId4" Type="http://schemas.openxmlformats.org/officeDocument/2006/relationships/image" Target="../media/image6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68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86.png"/></Relationships>
</file>

<file path=ppt/slides/_rels/slide271.xml.rels><?xml version="1.0" encoding="UTF-8" standalone="yes"?>
<Relationships xmlns="http://schemas.openxmlformats.org/package/2006/relationships"><Relationship Id="rId8" Type="http://schemas.openxmlformats.org/officeDocument/2006/relationships/image" Target="../media/image692.png"/><Relationship Id="rId3" Type="http://schemas.openxmlformats.org/officeDocument/2006/relationships/image" Target="../media/image687.png"/><Relationship Id="rId7" Type="http://schemas.openxmlformats.org/officeDocument/2006/relationships/image" Target="../media/image691.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690.png"/><Relationship Id="rId5" Type="http://schemas.openxmlformats.org/officeDocument/2006/relationships/image" Target="../media/image689.png"/><Relationship Id="rId4" Type="http://schemas.openxmlformats.org/officeDocument/2006/relationships/image" Target="../media/image688.png"/><Relationship Id="rId9" Type="http://schemas.openxmlformats.org/officeDocument/2006/relationships/image" Target="../media/image693.png"/></Relationships>
</file>

<file path=ppt/slides/_rels/slide272.xml.rels><?xml version="1.0" encoding="UTF-8" standalone="yes"?>
<Relationships xmlns="http://schemas.openxmlformats.org/package/2006/relationships"><Relationship Id="rId3" Type="http://schemas.openxmlformats.org/officeDocument/2006/relationships/image" Target="../media/image694.png"/><Relationship Id="rId7" Type="http://schemas.openxmlformats.org/officeDocument/2006/relationships/image" Target="../media/image69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97.png"/><Relationship Id="rId5" Type="http://schemas.openxmlformats.org/officeDocument/2006/relationships/image" Target="../media/image696.png"/><Relationship Id="rId4" Type="http://schemas.openxmlformats.org/officeDocument/2006/relationships/image" Target="../media/image695.png"/></Relationships>
</file>

<file path=ppt/slides/_rels/slide273.xml.rels><?xml version="1.0" encoding="UTF-8" standalone="yes"?>
<Relationships xmlns="http://schemas.openxmlformats.org/package/2006/relationships"><Relationship Id="rId3" Type="http://schemas.openxmlformats.org/officeDocument/2006/relationships/image" Target="../media/image699.png"/><Relationship Id="rId7" Type="http://schemas.openxmlformats.org/officeDocument/2006/relationships/image" Target="../media/image70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02.png"/><Relationship Id="rId5" Type="http://schemas.openxmlformats.org/officeDocument/2006/relationships/image" Target="../media/image701.png"/><Relationship Id="rId4" Type="http://schemas.openxmlformats.org/officeDocument/2006/relationships/image" Target="../media/image700.png"/></Relationships>
</file>

<file path=ppt/slides/_rels/slide274.xml.rels><?xml version="1.0" encoding="UTF-8" standalone="yes"?>
<Relationships xmlns="http://schemas.openxmlformats.org/package/2006/relationships"><Relationship Id="rId3" Type="http://schemas.openxmlformats.org/officeDocument/2006/relationships/image" Target="../media/image70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06.png"/><Relationship Id="rId4" Type="http://schemas.openxmlformats.org/officeDocument/2006/relationships/image" Target="../media/image705.png"/></Relationships>
</file>

<file path=ppt/slides/_rels/slide275.xml.rels><?xml version="1.0" encoding="UTF-8" standalone="yes"?>
<Relationships xmlns="http://schemas.openxmlformats.org/package/2006/relationships"><Relationship Id="rId3" Type="http://schemas.openxmlformats.org/officeDocument/2006/relationships/image" Target="../media/image70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8.png"/></Relationships>
</file>

<file path=ppt/slides/_rels/slide276.xml.rels><?xml version="1.0" encoding="UTF-8" standalone="yes"?>
<Relationships xmlns="http://schemas.openxmlformats.org/package/2006/relationships"><Relationship Id="rId3" Type="http://schemas.openxmlformats.org/officeDocument/2006/relationships/image" Target="../media/image709.png"/><Relationship Id="rId7" Type="http://schemas.openxmlformats.org/officeDocument/2006/relationships/image" Target="../media/image71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12.png"/><Relationship Id="rId5" Type="http://schemas.openxmlformats.org/officeDocument/2006/relationships/image" Target="../media/image711.png"/><Relationship Id="rId4" Type="http://schemas.openxmlformats.org/officeDocument/2006/relationships/image" Target="../media/image710.png"/></Relationships>
</file>

<file path=ppt/slides/_rels/slide277.xml.rels><?xml version="1.0" encoding="UTF-8" standalone="yes"?>
<Relationships xmlns="http://schemas.openxmlformats.org/package/2006/relationships"><Relationship Id="rId3" Type="http://schemas.openxmlformats.org/officeDocument/2006/relationships/image" Target="../media/image71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17.png"/><Relationship Id="rId5" Type="http://schemas.openxmlformats.org/officeDocument/2006/relationships/image" Target="../media/image716.png"/><Relationship Id="rId4" Type="http://schemas.openxmlformats.org/officeDocument/2006/relationships/image" Target="../media/image715.png"/></Relationships>
</file>

<file path=ppt/slides/_rels/slide278.xml.rels><?xml version="1.0" encoding="UTF-8" standalone="yes"?>
<Relationships xmlns="http://schemas.openxmlformats.org/package/2006/relationships"><Relationship Id="rId3" Type="http://schemas.openxmlformats.org/officeDocument/2006/relationships/image" Target="../media/image71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719.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oleObject" Target="../embeddings/oleObject45.bin"/><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3.emf"/><Relationship Id="rId11" Type="http://schemas.openxmlformats.org/officeDocument/2006/relationships/oleObject" Target="../embeddings/oleObject43.bin"/><Relationship Id="rId5" Type="http://schemas.openxmlformats.org/officeDocument/2006/relationships/oleObject" Target="../embeddings/oleObject38.bin"/><Relationship Id="rId10" Type="http://schemas.openxmlformats.org/officeDocument/2006/relationships/oleObject" Target="../embeddings/oleObject42.bin"/><Relationship Id="rId4" Type="http://schemas.openxmlformats.org/officeDocument/2006/relationships/image" Target="../media/image52.emf"/><Relationship Id="rId9" Type="http://schemas.openxmlformats.org/officeDocument/2006/relationships/oleObject" Target="../embeddings/oleObject41.bin"/></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6.emf"/><Relationship Id="rId5" Type="http://schemas.openxmlformats.org/officeDocument/2006/relationships/oleObject" Target="../embeddings/oleObject47.bin"/><Relationship Id="rId4" Type="http://schemas.openxmlformats.org/officeDocument/2006/relationships/image" Target="../media/image55.emf"/></Relationships>
</file>

<file path=ppt/slides/_rels/slide31.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oleObject" Target="../embeddings/oleObject54.bin"/><Relationship Id="rId18" Type="http://schemas.openxmlformats.org/officeDocument/2006/relationships/image" Target="../media/image65.emf"/><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62.emf"/><Relationship Id="rId17" Type="http://schemas.openxmlformats.org/officeDocument/2006/relationships/oleObject" Target="../embeddings/oleObject56.bin"/><Relationship Id="rId2" Type="http://schemas.openxmlformats.org/officeDocument/2006/relationships/slideLayout" Target="../slideLayouts/slideLayout2.xml"/><Relationship Id="rId16" Type="http://schemas.openxmlformats.org/officeDocument/2006/relationships/image" Target="../media/image64.emf"/><Relationship Id="rId1" Type="http://schemas.openxmlformats.org/officeDocument/2006/relationships/vmlDrawing" Target="../drawings/vmlDrawing11.vml"/><Relationship Id="rId6" Type="http://schemas.openxmlformats.org/officeDocument/2006/relationships/image" Target="../media/image59.emf"/><Relationship Id="rId11" Type="http://schemas.openxmlformats.org/officeDocument/2006/relationships/oleObject" Target="../embeddings/oleObject53.bin"/><Relationship Id="rId5" Type="http://schemas.openxmlformats.org/officeDocument/2006/relationships/oleObject" Target="../embeddings/oleObject50.bin"/><Relationship Id="rId15" Type="http://schemas.openxmlformats.org/officeDocument/2006/relationships/oleObject" Target="../embeddings/oleObject55.bin"/><Relationship Id="rId10" Type="http://schemas.openxmlformats.org/officeDocument/2006/relationships/image" Target="../media/image61.emf"/><Relationship Id="rId4" Type="http://schemas.openxmlformats.org/officeDocument/2006/relationships/image" Target="../media/image58.emf"/><Relationship Id="rId9" Type="http://schemas.openxmlformats.org/officeDocument/2006/relationships/oleObject" Target="../embeddings/oleObject52.bin"/><Relationship Id="rId14" Type="http://schemas.openxmlformats.org/officeDocument/2006/relationships/image" Target="../media/image63.emf"/></Relationships>
</file>

<file path=ppt/slides/_rels/slide32.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oleObject" Target="../embeddings/oleObject62.bin"/><Relationship Id="rId18" Type="http://schemas.openxmlformats.org/officeDocument/2006/relationships/image" Target="../media/image73.emf"/><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70.emf"/><Relationship Id="rId17" Type="http://schemas.openxmlformats.org/officeDocument/2006/relationships/oleObject" Target="../embeddings/oleObject64.bin"/><Relationship Id="rId2" Type="http://schemas.openxmlformats.org/officeDocument/2006/relationships/slideLayout" Target="../slideLayouts/slideLayout2.xml"/><Relationship Id="rId16" Type="http://schemas.openxmlformats.org/officeDocument/2006/relationships/image" Target="../media/image72.emf"/><Relationship Id="rId1" Type="http://schemas.openxmlformats.org/officeDocument/2006/relationships/vmlDrawing" Target="../drawings/vmlDrawing12.vml"/><Relationship Id="rId6" Type="http://schemas.openxmlformats.org/officeDocument/2006/relationships/image" Target="../media/image67.emf"/><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oleObject" Target="../embeddings/oleObject63.bin"/><Relationship Id="rId10" Type="http://schemas.openxmlformats.org/officeDocument/2006/relationships/image" Target="../media/image69.emf"/><Relationship Id="rId4" Type="http://schemas.openxmlformats.org/officeDocument/2006/relationships/image" Target="../media/image66.emf"/><Relationship Id="rId9" Type="http://schemas.openxmlformats.org/officeDocument/2006/relationships/oleObject" Target="../embeddings/oleObject60.bin"/><Relationship Id="rId14" Type="http://schemas.openxmlformats.org/officeDocument/2006/relationships/image" Target="../media/image71.emf"/></Relationships>
</file>

<file path=ppt/slides/_rels/slide33.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oleObject" Target="../embeddings/oleObject70.bin"/><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image" Target="../media/image78.emf"/><Relationship Id="rId2" Type="http://schemas.openxmlformats.org/officeDocument/2006/relationships/slideLayout" Target="../slideLayouts/slideLayout2.xml"/><Relationship Id="rId16" Type="http://schemas.openxmlformats.org/officeDocument/2006/relationships/image" Target="../media/image80.emf"/><Relationship Id="rId1" Type="http://schemas.openxmlformats.org/officeDocument/2006/relationships/vmlDrawing" Target="../drawings/vmlDrawing13.vml"/><Relationship Id="rId6" Type="http://schemas.openxmlformats.org/officeDocument/2006/relationships/image" Target="../media/image75.emf"/><Relationship Id="rId11" Type="http://schemas.openxmlformats.org/officeDocument/2006/relationships/oleObject" Target="../embeddings/oleObject69.bin"/><Relationship Id="rId5" Type="http://schemas.openxmlformats.org/officeDocument/2006/relationships/oleObject" Target="../embeddings/oleObject66.bin"/><Relationship Id="rId15" Type="http://schemas.openxmlformats.org/officeDocument/2006/relationships/oleObject" Target="../embeddings/oleObject71.bin"/><Relationship Id="rId10" Type="http://schemas.openxmlformats.org/officeDocument/2006/relationships/image" Target="../media/image77.emf"/><Relationship Id="rId4" Type="http://schemas.openxmlformats.org/officeDocument/2006/relationships/image" Target="../media/image74.emf"/><Relationship Id="rId9" Type="http://schemas.openxmlformats.org/officeDocument/2006/relationships/oleObject" Target="../embeddings/oleObject68.bin"/><Relationship Id="rId14" Type="http://schemas.openxmlformats.org/officeDocument/2006/relationships/image" Target="../media/image79.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81.emf"/></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85.emf"/><Relationship Id="rId5" Type="http://schemas.openxmlformats.org/officeDocument/2006/relationships/oleObject" Target="../embeddings/oleObject74.bin"/><Relationship Id="rId4" Type="http://schemas.openxmlformats.org/officeDocument/2006/relationships/image" Target="../media/image84.emf"/></Relationships>
</file>

<file path=ppt/slides/_rels/slide37.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85.emf"/><Relationship Id="rId5" Type="http://schemas.openxmlformats.org/officeDocument/2006/relationships/oleObject" Target="../embeddings/oleObject76.bin"/><Relationship Id="rId4" Type="http://schemas.openxmlformats.org/officeDocument/2006/relationships/image" Target="../media/image84.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85.emf"/><Relationship Id="rId5" Type="http://schemas.openxmlformats.org/officeDocument/2006/relationships/oleObject" Target="../embeddings/oleObject79.bin"/><Relationship Id="rId4" Type="http://schemas.openxmlformats.org/officeDocument/2006/relationships/image" Target="../media/image84.emf"/></Relationships>
</file>

<file path=ppt/slides/_rels/slide39.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88.emf"/><Relationship Id="rId5" Type="http://schemas.openxmlformats.org/officeDocument/2006/relationships/oleObject" Target="../embeddings/oleObject81.bin"/><Relationship Id="rId4" Type="http://schemas.openxmlformats.org/officeDocument/2006/relationships/image" Target="../media/image8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oleObject" Target="../embeddings/oleObject88.bin"/><Relationship Id="rId18" Type="http://schemas.openxmlformats.org/officeDocument/2006/relationships/image" Target="../media/image97.emf"/><Relationship Id="rId3" Type="http://schemas.openxmlformats.org/officeDocument/2006/relationships/oleObject" Target="../embeddings/oleObject83.bin"/><Relationship Id="rId21" Type="http://schemas.openxmlformats.org/officeDocument/2006/relationships/oleObject" Target="../embeddings/oleObject92.bin"/><Relationship Id="rId7" Type="http://schemas.openxmlformats.org/officeDocument/2006/relationships/oleObject" Target="../embeddings/oleObject85.bin"/><Relationship Id="rId12" Type="http://schemas.openxmlformats.org/officeDocument/2006/relationships/image" Target="../media/image94.emf"/><Relationship Id="rId17" Type="http://schemas.openxmlformats.org/officeDocument/2006/relationships/oleObject" Target="../embeddings/oleObject90.bin"/><Relationship Id="rId2" Type="http://schemas.openxmlformats.org/officeDocument/2006/relationships/slideLayout" Target="../slideLayouts/slideLayout2.xml"/><Relationship Id="rId16" Type="http://schemas.openxmlformats.org/officeDocument/2006/relationships/image" Target="../media/image96.emf"/><Relationship Id="rId20" Type="http://schemas.openxmlformats.org/officeDocument/2006/relationships/image" Target="../media/image98.emf"/><Relationship Id="rId1" Type="http://schemas.openxmlformats.org/officeDocument/2006/relationships/vmlDrawing" Target="../drawings/vmlDrawing19.vml"/><Relationship Id="rId6" Type="http://schemas.openxmlformats.org/officeDocument/2006/relationships/image" Target="../media/image91.emf"/><Relationship Id="rId11" Type="http://schemas.openxmlformats.org/officeDocument/2006/relationships/oleObject" Target="../embeddings/oleObject87.bin"/><Relationship Id="rId5" Type="http://schemas.openxmlformats.org/officeDocument/2006/relationships/oleObject" Target="../embeddings/oleObject84.bin"/><Relationship Id="rId15" Type="http://schemas.openxmlformats.org/officeDocument/2006/relationships/oleObject" Target="../embeddings/oleObject89.bin"/><Relationship Id="rId10" Type="http://schemas.openxmlformats.org/officeDocument/2006/relationships/image" Target="../media/image93.emf"/><Relationship Id="rId19" Type="http://schemas.openxmlformats.org/officeDocument/2006/relationships/oleObject" Target="../embeddings/oleObject91.bin"/><Relationship Id="rId4" Type="http://schemas.openxmlformats.org/officeDocument/2006/relationships/image" Target="../media/image90.emf"/><Relationship Id="rId9" Type="http://schemas.openxmlformats.org/officeDocument/2006/relationships/oleObject" Target="../embeddings/oleObject86.bin"/><Relationship Id="rId14" Type="http://schemas.openxmlformats.org/officeDocument/2006/relationships/image" Target="../media/image95.emf"/><Relationship Id="rId22" Type="http://schemas.openxmlformats.org/officeDocument/2006/relationships/image" Target="../media/image9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0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09.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1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oleObject" Target="../embeddings/oleObject101.bin"/><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117.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14.emf"/><Relationship Id="rId11" Type="http://schemas.openxmlformats.org/officeDocument/2006/relationships/oleObject" Target="../embeddings/oleObject100.bin"/><Relationship Id="rId5" Type="http://schemas.openxmlformats.org/officeDocument/2006/relationships/oleObject" Target="../embeddings/oleObject97.bin"/><Relationship Id="rId10" Type="http://schemas.openxmlformats.org/officeDocument/2006/relationships/image" Target="../media/image116.emf"/><Relationship Id="rId4" Type="http://schemas.openxmlformats.org/officeDocument/2006/relationships/image" Target="../media/image113.emf"/><Relationship Id="rId9" Type="http://schemas.openxmlformats.org/officeDocument/2006/relationships/oleObject" Target="../embeddings/oleObject99.bin"/><Relationship Id="rId14" Type="http://schemas.openxmlformats.org/officeDocument/2006/relationships/image" Target="../media/image118.emf"/></Relationships>
</file>

<file path=ppt/slides/_rels/slide74.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oleObject" Target="../embeddings/oleObject107.bin"/><Relationship Id="rId3" Type="http://schemas.openxmlformats.org/officeDocument/2006/relationships/oleObject" Target="../embeddings/oleObject102.bin"/><Relationship Id="rId7" Type="http://schemas.openxmlformats.org/officeDocument/2006/relationships/oleObject" Target="../embeddings/oleObject104.bin"/><Relationship Id="rId12" Type="http://schemas.openxmlformats.org/officeDocument/2006/relationships/image" Target="../media/image123.e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20.emf"/><Relationship Id="rId11" Type="http://schemas.openxmlformats.org/officeDocument/2006/relationships/oleObject" Target="../embeddings/oleObject106.bin"/><Relationship Id="rId5" Type="http://schemas.openxmlformats.org/officeDocument/2006/relationships/oleObject" Target="../embeddings/oleObject103.bin"/><Relationship Id="rId10" Type="http://schemas.openxmlformats.org/officeDocument/2006/relationships/image" Target="../media/image122.emf"/><Relationship Id="rId4" Type="http://schemas.openxmlformats.org/officeDocument/2006/relationships/image" Target="../media/image119.emf"/><Relationship Id="rId9" Type="http://schemas.openxmlformats.org/officeDocument/2006/relationships/oleObject" Target="../embeddings/oleObject105.bin"/><Relationship Id="rId14" Type="http://schemas.openxmlformats.org/officeDocument/2006/relationships/image" Target="../media/image124.emf"/></Relationships>
</file>

<file path=ppt/slides/_rels/slide75.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oleObject" Target="../embeddings/oleObject113.bin"/><Relationship Id="rId18" Type="http://schemas.openxmlformats.org/officeDocument/2006/relationships/image" Target="../media/image132.emf"/><Relationship Id="rId3" Type="http://schemas.openxmlformats.org/officeDocument/2006/relationships/oleObject" Target="../embeddings/oleObject108.bin"/><Relationship Id="rId21" Type="http://schemas.openxmlformats.org/officeDocument/2006/relationships/oleObject" Target="../embeddings/oleObject117.bin"/><Relationship Id="rId7" Type="http://schemas.openxmlformats.org/officeDocument/2006/relationships/oleObject" Target="../embeddings/oleObject110.bin"/><Relationship Id="rId12" Type="http://schemas.openxmlformats.org/officeDocument/2006/relationships/image" Target="../media/image129.emf"/><Relationship Id="rId17" Type="http://schemas.openxmlformats.org/officeDocument/2006/relationships/oleObject" Target="../embeddings/oleObject115.bin"/><Relationship Id="rId2" Type="http://schemas.openxmlformats.org/officeDocument/2006/relationships/slideLayout" Target="../slideLayouts/slideLayout2.xml"/><Relationship Id="rId16" Type="http://schemas.openxmlformats.org/officeDocument/2006/relationships/image" Target="../media/image131.emf"/><Relationship Id="rId20" Type="http://schemas.openxmlformats.org/officeDocument/2006/relationships/image" Target="../media/image133.emf"/><Relationship Id="rId1" Type="http://schemas.openxmlformats.org/officeDocument/2006/relationships/vmlDrawing" Target="../drawings/vmlDrawing25.vml"/><Relationship Id="rId6" Type="http://schemas.openxmlformats.org/officeDocument/2006/relationships/image" Target="../media/image126.emf"/><Relationship Id="rId11" Type="http://schemas.openxmlformats.org/officeDocument/2006/relationships/oleObject" Target="../embeddings/oleObject112.bin"/><Relationship Id="rId5" Type="http://schemas.openxmlformats.org/officeDocument/2006/relationships/oleObject" Target="../embeddings/oleObject109.bin"/><Relationship Id="rId15" Type="http://schemas.openxmlformats.org/officeDocument/2006/relationships/oleObject" Target="../embeddings/oleObject114.bin"/><Relationship Id="rId10" Type="http://schemas.openxmlformats.org/officeDocument/2006/relationships/image" Target="../media/image128.emf"/><Relationship Id="rId19" Type="http://schemas.openxmlformats.org/officeDocument/2006/relationships/oleObject" Target="../embeddings/oleObject116.bin"/><Relationship Id="rId4" Type="http://schemas.openxmlformats.org/officeDocument/2006/relationships/image" Target="../media/image125.emf"/><Relationship Id="rId9" Type="http://schemas.openxmlformats.org/officeDocument/2006/relationships/oleObject" Target="../embeddings/oleObject111.bin"/><Relationship Id="rId14" Type="http://schemas.openxmlformats.org/officeDocument/2006/relationships/image" Target="../media/image130.emf"/><Relationship Id="rId22" Type="http://schemas.openxmlformats.org/officeDocument/2006/relationships/image" Target="../media/image134.emf"/></Relationships>
</file>

<file path=ppt/slides/_rels/slide76.xml.rels><?xml version="1.0" encoding="UTF-8" standalone="yes"?>
<Relationships xmlns="http://schemas.openxmlformats.org/package/2006/relationships"><Relationship Id="rId8" Type="http://schemas.openxmlformats.org/officeDocument/2006/relationships/image" Target="../media/image137.emf"/><Relationship Id="rId13" Type="http://schemas.openxmlformats.org/officeDocument/2006/relationships/oleObject" Target="../embeddings/oleObject123.bin"/><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139.e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36.e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38.emf"/><Relationship Id="rId4" Type="http://schemas.openxmlformats.org/officeDocument/2006/relationships/image" Target="../media/image135.emf"/><Relationship Id="rId9" Type="http://schemas.openxmlformats.org/officeDocument/2006/relationships/oleObject" Target="../embeddings/oleObject121.bin"/><Relationship Id="rId14" Type="http://schemas.openxmlformats.org/officeDocument/2006/relationships/image" Target="../media/image140.emf"/></Relationships>
</file>

<file path=ppt/slides/_rels/slide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41.emf"/><Relationship Id="rId4" Type="http://schemas.openxmlformats.org/officeDocument/2006/relationships/oleObject" Target="../embeddings/oleObject124.bin"/></Relationships>
</file>

<file path=ppt/slides/_rels/slide78.x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147.e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44.emf"/><Relationship Id="rId11" Type="http://schemas.openxmlformats.org/officeDocument/2006/relationships/oleObject" Target="../embeddings/oleObject129.bin"/><Relationship Id="rId5" Type="http://schemas.openxmlformats.org/officeDocument/2006/relationships/oleObject" Target="../embeddings/oleObject126.bin"/><Relationship Id="rId10" Type="http://schemas.openxmlformats.org/officeDocument/2006/relationships/image" Target="../media/image146.emf"/><Relationship Id="rId4" Type="http://schemas.openxmlformats.org/officeDocument/2006/relationships/image" Target="../media/image143.emf"/><Relationship Id="rId9" Type="http://schemas.openxmlformats.org/officeDocument/2006/relationships/oleObject" Target="../embeddings/oleObject128.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8.emf"/><Relationship Id="rId26" Type="http://schemas.openxmlformats.org/officeDocument/2006/relationships/image" Target="../media/image12.emf"/><Relationship Id="rId3" Type="http://schemas.openxmlformats.org/officeDocument/2006/relationships/oleObject" Target="../embeddings/oleObject1.bin"/><Relationship Id="rId21" Type="http://schemas.openxmlformats.org/officeDocument/2006/relationships/oleObject" Target="../embeddings/oleObject10.bin"/><Relationship Id="rId34" Type="http://schemas.openxmlformats.org/officeDocument/2006/relationships/image" Target="../media/image16.emf"/><Relationship Id="rId7" Type="http://schemas.openxmlformats.org/officeDocument/2006/relationships/oleObject" Target="../embeddings/oleObject3.bin"/><Relationship Id="rId12" Type="http://schemas.openxmlformats.org/officeDocument/2006/relationships/image" Target="../media/image5.e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oleObject" Target="../embeddings/oleObject16.bin"/><Relationship Id="rId2" Type="http://schemas.openxmlformats.org/officeDocument/2006/relationships/slideLayout" Target="../slideLayouts/slideLayout2.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24" Type="http://schemas.openxmlformats.org/officeDocument/2006/relationships/image" Target="../media/image11.emf"/><Relationship Id="rId32" Type="http://schemas.openxmlformats.org/officeDocument/2006/relationships/image" Target="../media/image15.e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13.emf"/><Relationship Id="rId10" Type="http://schemas.openxmlformats.org/officeDocument/2006/relationships/image" Target="../media/image4.emf"/><Relationship Id="rId19" Type="http://schemas.openxmlformats.org/officeDocument/2006/relationships/oleObject" Target="../embeddings/oleObject9.bin"/><Relationship Id="rId31" Type="http://schemas.openxmlformats.org/officeDocument/2006/relationships/oleObject" Target="../embeddings/oleObject15.bin"/><Relationship Id="rId4" Type="http://schemas.openxmlformats.org/officeDocument/2006/relationships/image" Target="../media/image1.emf"/><Relationship Id="rId9" Type="http://schemas.openxmlformats.org/officeDocument/2006/relationships/oleObject" Target="../embeddings/oleObject4.bin"/><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oleObject" Target="../embeddings/oleObject13.bin"/><Relationship Id="rId30" Type="http://schemas.openxmlformats.org/officeDocument/2006/relationships/image" Target="../media/image14.emf"/><Relationship Id="rId8" Type="http://schemas.openxmlformats.org/officeDocument/2006/relationships/image" Target="../media/image3.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48.png"/><Relationship Id="rId4" Type="http://schemas.openxmlformats.org/officeDocument/2006/relationships/image" Target="../media/image135.emf"/></Relationships>
</file>

<file path=ppt/slides/_rels/slide8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50.emf"/><Relationship Id="rId5" Type="http://schemas.openxmlformats.org/officeDocument/2006/relationships/oleObject" Target="../embeddings/oleObject132.bin"/><Relationship Id="rId10" Type="http://schemas.openxmlformats.org/officeDocument/2006/relationships/image" Target="../media/image152.emf"/><Relationship Id="rId4" Type="http://schemas.openxmlformats.org/officeDocument/2006/relationships/image" Target="../media/image149.emf"/><Relationship Id="rId9" Type="http://schemas.openxmlformats.org/officeDocument/2006/relationships/oleObject" Target="../embeddings/oleObject134.bin"/></Relationships>
</file>

<file path=ppt/slides/_rels/slide82.xml.rels><?xml version="1.0" encoding="UTF-8" standalone="yes"?>
<Relationships xmlns="http://schemas.openxmlformats.org/package/2006/relationships"><Relationship Id="rId8" Type="http://schemas.openxmlformats.org/officeDocument/2006/relationships/image" Target="../media/image155.emf"/><Relationship Id="rId13" Type="http://schemas.openxmlformats.org/officeDocument/2006/relationships/oleObject" Target="../embeddings/oleObject140.bin"/><Relationship Id="rId3" Type="http://schemas.openxmlformats.org/officeDocument/2006/relationships/oleObject" Target="../embeddings/oleObject135.bin"/><Relationship Id="rId7" Type="http://schemas.openxmlformats.org/officeDocument/2006/relationships/oleObject" Target="../embeddings/oleObject137.bin"/><Relationship Id="rId12" Type="http://schemas.openxmlformats.org/officeDocument/2006/relationships/image" Target="../media/image157.e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54.emf"/><Relationship Id="rId11" Type="http://schemas.openxmlformats.org/officeDocument/2006/relationships/oleObject" Target="../embeddings/oleObject139.bin"/><Relationship Id="rId5" Type="http://schemas.openxmlformats.org/officeDocument/2006/relationships/oleObject" Target="../embeddings/oleObject136.bin"/><Relationship Id="rId10" Type="http://schemas.openxmlformats.org/officeDocument/2006/relationships/image" Target="../media/image156.emf"/><Relationship Id="rId4" Type="http://schemas.openxmlformats.org/officeDocument/2006/relationships/image" Target="../media/image153.emf"/><Relationship Id="rId9" Type="http://schemas.openxmlformats.org/officeDocument/2006/relationships/oleObject" Target="../embeddings/oleObject138.bin"/><Relationship Id="rId14" Type="http://schemas.openxmlformats.org/officeDocument/2006/relationships/image" Target="../media/image158.emf"/></Relationships>
</file>

<file path=ppt/slides/_rels/slide8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oleObject" Target="../embeddings/oleObject141.bin"/><Relationship Id="rId7"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61.emf"/><Relationship Id="rId5" Type="http://schemas.openxmlformats.org/officeDocument/2006/relationships/oleObject" Target="../embeddings/oleObject142.bin"/><Relationship Id="rId4" Type="http://schemas.openxmlformats.org/officeDocument/2006/relationships/image" Target="../media/image160.emf"/></Relationships>
</file>

<file path=ppt/slides/_rels/slide8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oleObject" Target="../embeddings/oleObject144.bin"/><Relationship Id="rId7"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65.emf"/><Relationship Id="rId5" Type="http://schemas.openxmlformats.org/officeDocument/2006/relationships/oleObject" Target="../embeddings/oleObject145.bin"/><Relationship Id="rId4" Type="http://schemas.openxmlformats.org/officeDocument/2006/relationships/image" Target="../media/image164.emf"/><Relationship Id="rId9" Type="http://schemas.openxmlformats.org/officeDocument/2006/relationships/image" Target="../media/image167.png"/></Relationships>
</file>

<file path=ppt/slides/_rels/slide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71.emf"/><Relationship Id="rId3" Type="http://schemas.openxmlformats.org/officeDocument/2006/relationships/oleObject" Target="../embeddings/oleObject147.bin"/><Relationship Id="rId7"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70.emf"/><Relationship Id="rId5" Type="http://schemas.openxmlformats.org/officeDocument/2006/relationships/oleObject" Target="../embeddings/oleObject148.bin"/><Relationship Id="rId10" Type="http://schemas.openxmlformats.org/officeDocument/2006/relationships/image" Target="../media/image172.emf"/><Relationship Id="rId4" Type="http://schemas.openxmlformats.org/officeDocument/2006/relationships/image" Target="../media/image169.emf"/><Relationship Id="rId9" Type="http://schemas.openxmlformats.org/officeDocument/2006/relationships/oleObject" Target="../embeddings/oleObject150.bin"/></Relationships>
</file>

<file path=ppt/slides/_rels/slide89.xml.rels><?xml version="1.0" encoding="UTF-8" standalone="yes"?>
<Relationships xmlns="http://schemas.openxmlformats.org/package/2006/relationships"><Relationship Id="rId8" Type="http://schemas.openxmlformats.org/officeDocument/2006/relationships/image" Target="../media/image175.emf"/><Relationship Id="rId3" Type="http://schemas.openxmlformats.org/officeDocument/2006/relationships/oleObject" Target="../embeddings/oleObject151.bin"/><Relationship Id="rId7"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74.emf"/><Relationship Id="rId5" Type="http://schemas.openxmlformats.org/officeDocument/2006/relationships/oleObject" Target="../embeddings/oleObject152.bin"/><Relationship Id="rId4" Type="http://schemas.openxmlformats.org/officeDocument/2006/relationships/image" Target="../media/image17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82.emf"/><Relationship Id="rId3" Type="http://schemas.openxmlformats.org/officeDocument/2006/relationships/oleObject" Target="../embeddings/oleObject154.bin"/><Relationship Id="rId7"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81.emf"/><Relationship Id="rId5" Type="http://schemas.openxmlformats.org/officeDocument/2006/relationships/oleObject" Target="../embeddings/oleObject155.bin"/><Relationship Id="rId4" Type="http://schemas.openxmlformats.org/officeDocument/2006/relationships/image" Target="../media/image180.emf"/><Relationship Id="rId9" Type="http://schemas.openxmlformats.org/officeDocument/2006/relationships/image" Target="../media/image183.png"/></Relationships>
</file>

<file path=ppt/slides/_rels/slide93.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91.emf"/><Relationship Id="rId13" Type="http://schemas.openxmlformats.org/officeDocument/2006/relationships/oleObject" Target="../embeddings/oleObject162.bin"/><Relationship Id="rId18" Type="http://schemas.openxmlformats.org/officeDocument/2006/relationships/image" Target="../media/image196.emf"/><Relationship Id="rId3" Type="http://schemas.openxmlformats.org/officeDocument/2006/relationships/oleObject" Target="../embeddings/oleObject157.bin"/><Relationship Id="rId21" Type="http://schemas.openxmlformats.org/officeDocument/2006/relationships/oleObject" Target="../embeddings/oleObject166.bin"/><Relationship Id="rId7" Type="http://schemas.openxmlformats.org/officeDocument/2006/relationships/oleObject" Target="../embeddings/oleObject159.bin"/><Relationship Id="rId12" Type="http://schemas.openxmlformats.org/officeDocument/2006/relationships/image" Target="../media/image193.emf"/><Relationship Id="rId17" Type="http://schemas.openxmlformats.org/officeDocument/2006/relationships/oleObject" Target="../embeddings/oleObject164.bin"/><Relationship Id="rId2" Type="http://schemas.openxmlformats.org/officeDocument/2006/relationships/slideLayout" Target="../slideLayouts/slideLayout2.xml"/><Relationship Id="rId16" Type="http://schemas.openxmlformats.org/officeDocument/2006/relationships/image" Target="../media/image195.emf"/><Relationship Id="rId20" Type="http://schemas.openxmlformats.org/officeDocument/2006/relationships/image" Target="../media/image197.emf"/><Relationship Id="rId1" Type="http://schemas.openxmlformats.org/officeDocument/2006/relationships/vmlDrawing" Target="../drawings/vmlDrawing37.vml"/><Relationship Id="rId6" Type="http://schemas.openxmlformats.org/officeDocument/2006/relationships/image" Target="../media/image190.emf"/><Relationship Id="rId11" Type="http://schemas.openxmlformats.org/officeDocument/2006/relationships/oleObject" Target="../embeddings/oleObject161.bin"/><Relationship Id="rId5" Type="http://schemas.openxmlformats.org/officeDocument/2006/relationships/oleObject" Target="../embeddings/oleObject158.bin"/><Relationship Id="rId15" Type="http://schemas.openxmlformats.org/officeDocument/2006/relationships/oleObject" Target="../embeddings/oleObject163.bin"/><Relationship Id="rId10" Type="http://schemas.openxmlformats.org/officeDocument/2006/relationships/image" Target="../media/image192.emf"/><Relationship Id="rId19" Type="http://schemas.openxmlformats.org/officeDocument/2006/relationships/oleObject" Target="../embeddings/oleObject165.bin"/><Relationship Id="rId4" Type="http://schemas.openxmlformats.org/officeDocument/2006/relationships/image" Target="../media/image189.emf"/><Relationship Id="rId9" Type="http://schemas.openxmlformats.org/officeDocument/2006/relationships/oleObject" Target="../embeddings/oleObject160.bin"/><Relationship Id="rId14" Type="http://schemas.openxmlformats.org/officeDocument/2006/relationships/image" Target="../media/image194.emf"/><Relationship Id="rId22" Type="http://schemas.openxmlformats.org/officeDocument/2006/relationships/image" Target="../media/image19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200.emf"/><Relationship Id="rId5" Type="http://schemas.openxmlformats.org/officeDocument/2006/relationships/oleObject" Target="../embeddings/oleObject168.bin"/><Relationship Id="rId4" Type="http://schemas.openxmlformats.org/officeDocument/2006/relationships/image" Target="../media/image199.emf"/></Relationships>
</file>

<file path=ppt/slides/_rels/slide9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Заголовок 1">
            <a:extLst>
              <a:ext uri="{FF2B5EF4-FFF2-40B4-BE49-F238E27FC236}">
                <a16:creationId xmlns:a16="http://schemas.microsoft.com/office/drawing/2014/main" id="{C640E735-3C7A-DB4B-948F-9FD3087DB935}"/>
              </a:ext>
            </a:extLst>
          </p:cNvPr>
          <p:cNvSpPr>
            <a:spLocks noGrp="1"/>
          </p:cNvSpPr>
          <p:nvPr>
            <p:ph type="ctrTitle"/>
          </p:nvPr>
        </p:nvSpPr>
        <p:spPr>
          <a:xfrm>
            <a:off x="1809750" y="142876"/>
            <a:ext cx="8643938" cy="6500813"/>
          </a:xfrm>
        </p:spPr>
        <p:txBody>
          <a:bodyPr/>
          <a:lstStyle/>
          <a:p>
            <a:pPr indent="539750"/>
            <a:br>
              <a:rPr lang="ru-RU" altLang="ru-RU" sz="3200" b="1">
                <a:latin typeface="Arial" panose="020B0604020202020204" pitchFamily="34" charset="0"/>
                <a:cs typeface="Arial" panose="020B0604020202020204" pitchFamily="34" charset="0"/>
              </a:rPr>
            </a:br>
            <a:br>
              <a:rPr lang="ru-RU" altLang="ru-RU" sz="3200" b="1">
                <a:latin typeface="Arial" panose="020B0604020202020204" pitchFamily="34" charset="0"/>
                <a:cs typeface="Arial" panose="020B0604020202020204" pitchFamily="34" charset="0"/>
              </a:rPr>
            </a:br>
            <a:r>
              <a:rPr lang="ru-RU" altLang="ru-RU" sz="3200" b="1">
                <a:latin typeface="Arial" panose="020B0604020202020204" pitchFamily="34" charset="0"/>
                <a:cs typeface="Arial" panose="020B0604020202020204" pitchFamily="34" charset="0"/>
              </a:rPr>
              <a:t>Основы стеганографии</a:t>
            </a:r>
            <a:br>
              <a:rPr lang="ru-RU" altLang="ru-RU" sz="3200" b="1">
                <a:latin typeface="Arial" panose="020B0604020202020204" pitchFamily="34" charset="0"/>
                <a:cs typeface="Arial" panose="020B0604020202020204" pitchFamily="34" charset="0"/>
              </a:rPr>
            </a:br>
            <a:br>
              <a:rPr lang="ru-RU" altLang="ru-RU" sz="3200" b="1">
                <a:latin typeface="Arial" panose="020B0604020202020204" pitchFamily="34" charset="0"/>
                <a:cs typeface="Arial" panose="020B0604020202020204" pitchFamily="34" charset="0"/>
              </a:rPr>
            </a:br>
            <a:br>
              <a:rPr lang="ru-RU" altLang="ru-RU" sz="3200" b="1">
                <a:latin typeface="Arial" panose="020B0604020202020204" pitchFamily="34" charset="0"/>
                <a:cs typeface="Arial" panose="020B0604020202020204" pitchFamily="34" charset="0"/>
              </a:rPr>
            </a:br>
            <a:br>
              <a:rPr lang="ru-RU" altLang="ru-RU" sz="2400" b="1">
                <a:latin typeface="Arial" panose="020B0604020202020204" pitchFamily="34" charset="0"/>
                <a:cs typeface="Arial" panose="020B0604020202020204" pitchFamily="34" charset="0"/>
              </a:rPr>
            </a:br>
            <a:r>
              <a:rPr lang="ru-RU" altLang="ru-RU" sz="2000">
                <a:latin typeface="Arial" panose="020B0604020202020204" pitchFamily="34" charset="0"/>
                <a:cs typeface="Arial" panose="020B0604020202020204" pitchFamily="34" charset="0"/>
              </a:rPr>
              <a:t>Лектор: к.т.н., доцент каф. ЗСС Ахрамеева Ксения Андреевна</a:t>
            </a:r>
            <a:br>
              <a:rPr lang="ru-RU" altLang="ru-RU" sz="2000">
                <a:latin typeface="Arial" panose="020B0604020202020204" pitchFamily="34" charset="0"/>
                <a:cs typeface="Arial" panose="020B0604020202020204" pitchFamily="34" charset="0"/>
              </a:rPr>
            </a:br>
            <a:r>
              <a:rPr lang="en-US" altLang="ru-RU" sz="2000">
                <a:latin typeface="Arial" panose="020B0604020202020204" pitchFamily="34" charset="0"/>
                <a:cs typeface="Arial" panose="020B0604020202020204" pitchFamily="34" charset="0"/>
              </a:rPr>
              <a:t>E</a:t>
            </a:r>
            <a:r>
              <a:rPr lang="ru-RU" altLang="ru-RU" sz="2000">
                <a:latin typeface="Arial" panose="020B0604020202020204" pitchFamily="34" charset="0"/>
                <a:cs typeface="Arial" panose="020B0604020202020204" pitchFamily="34" charset="0"/>
              </a:rPr>
              <a:t>-</a:t>
            </a:r>
            <a:r>
              <a:rPr lang="en-US" altLang="ru-RU" sz="2000">
                <a:latin typeface="Arial" panose="020B0604020202020204" pitchFamily="34" charset="0"/>
                <a:cs typeface="Arial" panose="020B0604020202020204" pitchFamily="34" charset="0"/>
              </a:rPr>
              <a:t>mail:</a:t>
            </a:r>
            <a:r>
              <a:rPr lang="ru-RU" altLang="ru-RU" sz="2000">
                <a:latin typeface="Arial" panose="020B0604020202020204" pitchFamily="34" charset="0"/>
                <a:cs typeface="Arial" panose="020B0604020202020204" pitchFamily="34" charset="0"/>
              </a:rPr>
              <a:t> </a:t>
            </a:r>
            <a:r>
              <a:rPr lang="en-US" altLang="ru-RU" sz="2000">
                <a:latin typeface="Arial" panose="020B0604020202020204" pitchFamily="34" charset="0"/>
                <a:cs typeface="Arial" panose="020B0604020202020204" pitchFamily="34" charset="0"/>
                <a:hlinkClick r:id="rId3"/>
              </a:rPr>
              <a:t>stegolaba@mail.ru</a:t>
            </a:r>
            <a:br>
              <a:rPr lang="ru-RU" altLang="ru-RU" sz="2000">
                <a:latin typeface="Arial" panose="020B0604020202020204" pitchFamily="34" charset="0"/>
                <a:cs typeface="Arial" panose="020B0604020202020204" pitchFamily="34" charset="0"/>
              </a:rPr>
            </a:br>
            <a:br>
              <a:rPr lang="en-US" altLang="ru-RU" sz="2000">
                <a:latin typeface="Arial" panose="020B0604020202020204" pitchFamily="34" charset="0"/>
                <a:cs typeface="Arial" panose="020B0604020202020204" pitchFamily="34" charset="0"/>
              </a:rPr>
            </a:br>
            <a:br>
              <a:rPr lang="en-US" altLang="ru-RU" sz="2000">
                <a:latin typeface="Arial" panose="020B0604020202020204" pitchFamily="34" charset="0"/>
                <a:cs typeface="Arial" panose="020B0604020202020204" pitchFamily="34" charset="0"/>
              </a:rPr>
            </a:br>
            <a:br>
              <a:rPr lang="ru-RU" altLang="ru-RU" sz="2000">
                <a:latin typeface="Arial" panose="020B0604020202020204" pitchFamily="34" charset="0"/>
                <a:cs typeface="Arial" panose="020B0604020202020204" pitchFamily="34" charset="0"/>
              </a:rPr>
            </a:br>
            <a:br>
              <a:rPr lang="ru-RU" altLang="ru-RU" sz="2000">
                <a:latin typeface="Arial" panose="020B0604020202020204" pitchFamily="34" charset="0"/>
                <a:cs typeface="Arial" panose="020B0604020202020204" pitchFamily="34" charset="0"/>
              </a:rPr>
            </a:br>
            <a:br>
              <a:rPr lang="ru-RU" altLang="ru-RU" sz="2000">
                <a:latin typeface="Arial" panose="020B0604020202020204" pitchFamily="34" charset="0"/>
                <a:cs typeface="Arial" panose="020B0604020202020204" pitchFamily="34" charset="0"/>
              </a:rPr>
            </a:br>
            <a:br>
              <a:rPr lang="en-US" altLang="ru-RU" sz="2000">
                <a:latin typeface="Arial" panose="020B0604020202020204" pitchFamily="34" charset="0"/>
                <a:cs typeface="Arial" panose="020B0604020202020204" pitchFamily="34" charset="0"/>
              </a:rPr>
            </a:br>
            <a:br>
              <a:rPr lang="en-US" altLang="ru-RU" sz="2000">
                <a:latin typeface="Arial" panose="020B0604020202020204" pitchFamily="34" charset="0"/>
                <a:cs typeface="Arial" panose="020B0604020202020204" pitchFamily="34" charset="0"/>
              </a:rPr>
            </a:br>
            <a:br>
              <a:rPr lang="ru-RU" altLang="ru-RU" sz="2000">
                <a:latin typeface="Arial" panose="020B0604020202020204" pitchFamily="34" charset="0"/>
                <a:cs typeface="Arial" panose="020B0604020202020204" pitchFamily="34" charset="0"/>
              </a:rPr>
            </a:br>
            <a:br>
              <a:rPr lang="ru-RU" altLang="ru-RU" sz="2000">
                <a:latin typeface="Arial" panose="020B0604020202020204" pitchFamily="34" charset="0"/>
                <a:cs typeface="Arial" panose="020B0604020202020204" pitchFamily="34" charset="0"/>
              </a:rPr>
            </a:br>
            <a:r>
              <a:rPr lang="ru-RU" altLang="ru-RU" sz="2000">
                <a:latin typeface="Arial" panose="020B0604020202020204" pitchFamily="34" charset="0"/>
                <a:cs typeface="Arial" panose="020B0604020202020204" pitchFamily="34" charset="0"/>
              </a:rPr>
              <a:t>По материалам лекций проф., д.т.н. В.И. Коржика</a:t>
            </a:r>
            <a:r>
              <a:rPr lang="ru-RU" altLang="ru-RU" sz="1800">
                <a:latin typeface="Arial" panose="020B0604020202020204" pitchFamily="34" charset="0"/>
                <a:cs typeface="Arial" panose="020B0604020202020204" pitchFamily="34" charset="0"/>
              </a:rPr>
              <a:t> </a:t>
            </a:r>
            <a:endParaRPr lang="ru-RU" altLang="ru-RU" sz="400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a:extLst>
              <a:ext uri="{FF2B5EF4-FFF2-40B4-BE49-F238E27FC236}">
                <a16:creationId xmlns:a16="http://schemas.microsoft.com/office/drawing/2014/main" id="{EB47A0A8-75EB-8343-BC9D-5F828EFB88DE}"/>
              </a:ext>
            </a:extLst>
          </p:cNvPr>
          <p:cNvSpPr>
            <a:spLocks noGrp="1"/>
          </p:cNvSpPr>
          <p:nvPr>
            <p:ph type="title"/>
          </p:nvPr>
        </p:nvSpPr>
        <p:spPr>
          <a:xfrm>
            <a:off x="1738314" y="274639"/>
            <a:ext cx="8715375" cy="6440487"/>
          </a:xfrm>
        </p:spPr>
        <p:txBody>
          <a:bodyPr/>
          <a:lstStyle/>
          <a:p>
            <a:pPr algn="l" eaLnBrk="1" hangingPunct="1"/>
            <a:r>
              <a:rPr lang="ru-RU" altLang="ru-RU" sz="1800" b="1">
                <a:latin typeface="Arial" panose="020B0604020202020204" pitchFamily="34" charset="0"/>
                <a:cs typeface="Arial" panose="020B0604020202020204" pitchFamily="34" charset="0"/>
              </a:rPr>
              <a:t>Методы стегоанализа примитивной СГ</a:t>
            </a:r>
            <a:r>
              <a:rPr lang="en-US" altLang="ru-RU" sz="1800" b="1">
                <a:latin typeface="Arial" panose="020B0604020202020204" pitchFamily="34" charset="0"/>
                <a:cs typeface="Arial" panose="020B0604020202020204" pitchFamily="34" charset="0"/>
              </a:rPr>
              <a:t>-</a:t>
            </a:r>
            <a:r>
              <a:rPr lang="ru-RU" altLang="ru-RU" sz="1800" b="1">
                <a:latin typeface="Arial" panose="020B0604020202020204" pitchFamily="34" charset="0"/>
                <a:cs typeface="Arial" panose="020B0604020202020204" pitchFamily="34" charset="0"/>
              </a:rPr>
              <a:t>НЗБ:</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1. </a:t>
            </a:r>
            <a:r>
              <a:rPr lang="ru-RU" altLang="ru-RU" sz="1800">
                <a:latin typeface="Arial" panose="020B0604020202020204" pitchFamily="34" charset="0"/>
                <a:cs typeface="Arial" panose="020B0604020202020204" pitchFamily="34" charset="0"/>
              </a:rPr>
              <a:t>Визуальная атака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Атака первого порядка (гистограммная)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3. Атаки высоких порядков (в частности атака 2-го порядка или парный стегоанализ)</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Рассмотрим основные атаки.</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1.Визуальная атака: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Преобразовать полутоновое изображение в черно-белое по правилу:</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белое, если </a:t>
            </a:r>
            <a:r>
              <a:rPr lang="en-US" altLang="ru-RU" sz="1800" i="1">
                <a:latin typeface="Arial" panose="020B0604020202020204" pitchFamily="34" charset="0"/>
                <a:cs typeface="Arial" panose="020B0604020202020204" pitchFamily="34" charset="0"/>
              </a:rPr>
              <a:t>c</a:t>
            </a:r>
            <a:r>
              <a:rPr lang="ru-RU" altLang="ru-RU" sz="1800" i="1" baseline="-25000">
                <a:latin typeface="Arial" panose="020B0604020202020204" pitchFamily="34" charset="0"/>
                <a:cs typeface="Arial" panose="020B0604020202020204" pitchFamily="34" charset="0"/>
              </a:rPr>
              <a:t>0</a:t>
            </a:r>
            <a:r>
              <a:rPr lang="ru-RU" altLang="ru-RU" sz="1800" i="1"/>
              <a:t>(</a:t>
            </a:r>
            <a:r>
              <a:rPr lang="en-US" altLang="ru-RU" sz="1800" i="1"/>
              <a:t>n</a:t>
            </a:r>
            <a:r>
              <a:rPr lang="ru-RU" altLang="ru-RU" sz="1800" i="1"/>
              <a:t>)</a:t>
            </a:r>
            <a:r>
              <a:rPr lang="en-US" altLang="ru-RU" sz="1800" i="1"/>
              <a:t> = 1</a:t>
            </a:r>
            <a:r>
              <a:rPr lang="en-US" altLang="ru-RU" sz="1800"/>
              <a:t>;</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черное, если </a:t>
            </a:r>
            <a:r>
              <a:rPr lang="en-US" altLang="ru-RU" sz="1800" i="1">
                <a:latin typeface="Arial" panose="020B0604020202020204" pitchFamily="34" charset="0"/>
                <a:cs typeface="Arial" panose="020B0604020202020204" pitchFamily="34" charset="0"/>
              </a:rPr>
              <a:t>c</a:t>
            </a:r>
            <a:r>
              <a:rPr lang="ru-RU" altLang="ru-RU" sz="1800" i="1" baseline="-25000">
                <a:latin typeface="Arial" panose="020B0604020202020204" pitchFamily="34" charset="0"/>
                <a:cs typeface="Arial" panose="020B0604020202020204" pitchFamily="34" charset="0"/>
              </a:rPr>
              <a:t>0</a:t>
            </a:r>
            <a:r>
              <a:rPr lang="ru-RU" altLang="ru-RU" sz="1800" i="1"/>
              <a:t>(</a:t>
            </a:r>
            <a:r>
              <a:rPr lang="en-US" altLang="ru-RU" sz="1800" i="1"/>
              <a:t>n</a:t>
            </a:r>
            <a:r>
              <a:rPr lang="ru-RU" altLang="ru-RU" sz="1800" i="1"/>
              <a:t>)</a:t>
            </a:r>
            <a:r>
              <a:rPr lang="en-US" altLang="ru-RU" sz="1800" i="1"/>
              <a:t> = </a:t>
            </a:r>
            <a:r>
              <a:rPr lang="ru-RU" altLang="ru-RU" sz="1800" i="1"/>
              <a:t>0</a:t>
            </a:r>
            <a:r>
              <a:rPr lang="en-US" altLang="ru-RU" sz="1800"/>
              <a:t>;</a:t>
            </a: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Тогда, если вложения не было, то будут просматриваться некоторые контуры изображения; если было, то получим чисто шумовое поле.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graphicFrame>
        <p:nvGraphicFramePr>
          <p:cNvPr id="4099" name="Object 3">
            <a:extLst>
              <a:ext uri="{FF2B5EF4-FFF2-40B4-BE49-F238E27FC236}">
                <a16:creationId xmlns:a16="http://schemas.microsoft.com/office/drawing/2014/main" id="{EFF0A748-6342-8E40-9697-3F6B502978EE}"/>
              </a:ext>
            </a:extLst>
          </p:cNvPr>
          <p:cNvGraphicFramePr>
            <a:graphicFrameLocks noChangeAspect="1"/>
          </p:cNvGraphicFramePr>
          <p:nvPr/>
        </p:nvGraphicFramePr>
        <p:xfrm>
          <a:off x="2024064" y="3541714"/>
          <a:ext cx="1000125" cy="744537"/>
        </p:xfrm>
        <a:graphic>
          <a:graphicData uri="http://schemas.openxmlformats.org/presentationml/2006/ole">
            <mc:AlternateContent xmlns:mc="http://schemas.openxmlformats.org/markup-compatibility/2006">
              <mc:Choice xmlns:v="urn:schemas-microsoft-com:vml" Requires="v">
                <p:oleObj spid="_x0000_s12290" name="Equation" r:id="rId3" imgW="16967200" imgH="12585700" progId="Equation.DSMT4">
                  <p:embed/>
                </p:oleObj>
              </mc:Choice>
              <mc:Fallback>
                <p:oleObj name="Equation" r:id="rId3" imgW="16967200" imgH="12585700" progId="Equation.DSMT4">
                  <p:embed/>
                  <p:pic>
                    <p:nvPicPr>
                      <p:cNvPr id="4099" name="Object 3">
                        <a:extLst>
                          <a:ext uri="{FF2B5EF4-FFF2-40B4-BE49-F238E27FC236}">
                            <a16:creationId xmlns:a16="http://schemas.microsoft.com/office/drawing/2014/main" id="{EFF0A748-6342-8E40-9697-3F6B502978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4" y="3541714"/>
                        <a:ext cx="1000125" cy="74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Номер слайда 4">
            <a:extLst>
              <a:ext uri="{FF2B5EF4-FFF2-40B4-BE49-F238E27FC236}">
                <a16:creationId xmlns:a16="http://schemas.microsoft.com/office/drawing/2014/main" id="{B15DBCB7-881D-9346-8F22-254D8B8C2E4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F50CDA-6810-994E-973A-9823BA0F15A4}" type="slidenum">
              <a:rPr lang="ru-RU" altLang="ru-RU">
                <a:solidFill>
                  <a:srgbClr val="898989"/>
                </a:solidFill>
                <a:latin typeface="Calibri" panose="020F0502020204030204" pitchFamily="34" charset="0"/>
              </a:rPr>
              <a:pPr eaLnBrk="1" hangingPunct="1"/>
              <a:t>10</a:t>
            </a:fld>
            <a:endParaRPr lang="ru-RU" altLang="ru-RU">
              <a:solidFill>
                <a:srgbClr val="898989"/>
              </a:solidFill>
              <a:latin typeface="Calibri" panose="020F050202020403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Заголовок 1">
            <a:extLst>
              <a:ext uri="{FF2B5EF4-FFF2-40B4-BE49-F238E27FC236}">
                <a16:creationId xmlns:a16="http://schemas.microsoft.com/office/drawing/2014/main" id="{D49AC974-EFED-9842-AB1B-D27882D93EAC}"/>
              </a:ext>
            </a:extLst>
          </p:cNvPr>
          <p:cNvSpPr>
            <a:spLocks noGrp="1"/>
          </p:cNvSpPr>
          <p:nvPr>
            <p:ph type="title"/>
          </p:nvPr>
        </p:nvSpPr>
        <p:spPr/>
        <p:txBody>
          <a:bodyPr/>
          <a:lstStyle/>
          <a:p>
            <a:r>
              <a:rPr lang="ru-RU" altLang="ru-RU"/>
              <a:t>Свойства</a:t>
            </a:r>
          </a:p>
        </p:txBody>
      </p:sp>
      <p:sp>
        <p:nvSpPr>
          <p:cNvPr id="32771" name="Объект 2">
            <a:extLst>
              <a:ext uri="{FF2B5EF4-FFF2-40B4-BE49-F238E27FC236}">
                <a16:creationId xmlns:a16="http://schemas.microsoft.com/office/drawing/2014/main" id="{B3C29844-8A25-B646-8253-DD1552424154}"/>
              </a:ext>
            </a:extLst>
          </p:cNvPr>
          <p:cNvSpPr>
            <a:spLocks noGrp="1"/>
          </p:cNvSpPr>
          <p:nvPr>
            <p:ph idx="1"/>
          </p:nvPr>
        </p:nvSpPr>
        <p:spPr/>
        <p:txBody>
          <a:bodyPr/>
          <a:lstStyle/>
          <a:p>
            <a:r>
              <a:rPr lang="ru-RU" altLang="ru-RU" sz="1800"/>
              <a:t>	При отсутствии помех извлечение производится без ошибок.</a:t>
            </a:r>
          </a:p>
          <a:p>
            <a:r>
              <a:rPr lang="ru-RU" altLang="ru-RU" sz="1800"/>
              <a:t>	Длина СГС равна длине ПО.</a:t>
            </a:r>
          </a:p>
          <a:p>
            <a:r>
              <a:rPr lang="ru-RU" altLang="ru-RU" sz="1800"/>
              <a:t>	Одномерная статистика (т.е. вероятности появления «a» и «b») в СГС сохраняются такими же, какими они были в ПО.</a:t>
            </a:r>
          </a:p>
          <a:p>
            <a:r>
              <a:rPr lang="ru-RU" altLang="ru-RU" sz="1800"/>
              <a:t>	Вложение информации существенно искажает последовательность бит, представляющую ПО. Более того, даже если вложенная информация извлечена верно, ПО не может быть всегда восстановлена такой же, какой она была на самом деле. (Действительно, если в СГС принята пара «ab», то не известно, была ли эта пара равна «ab» или «ba», а известно лишь, что они не могли быть равной «aa»  или «bb»).</a:t>
            </a:r>
          </a:p>
          <a:p>
            <a:r>
              <a:rPr lang="ru-RU" altLang="ru-RU" sz="1800"/>
              <a:t>	Количество бит вложенных в ПО длины «n» всегда будет меньше, чем  n⁄2 и данная величина будет зависеть от статистики ПО (P(a),P(b)).</a:t>
            </a:r>
          </a:p>
          <a:p>
            <a:r>
              <a:rPr lang="ru-RU" altLang="ru-RU" sz="1800"/>
              <a:t>Свойство 4 приводит к тому, что данный метод может применяться не ко всему ПО, а лишь к некоторой его части, которая слабо влияет на восприятие всего ПО, например, к НЗБ.</a:t>
            </a:r>
          </a:p>
          <a:p>
            <a:endParaRPr lang="ru-RU" altLang="ru-RU" sz="1600"/>
          </a:p>
        </p:txBody>
      </p:sp>
      <p:sp>
        <p:nvSpPr>
          <p:cNvPr id="4" name="Номер слайда 3">
            <a:extLst>
              <a:ext uri="{FF2B5EF4-FFF2-40B4-BE49-F238E27FC236}">
                <a16:creationId xmlns:a16="http://schemas.microsoft.com/office/drawing/2014/main" id="{F5EE503F-6259-A641-8576-6C42168CAD5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72EDB9-2694-8A4D-A87E-4D0D1BA40F64}" type="slidenum">
              <a:rPr lang="ru-RU" altLang="ru-RU">
                <a:solidFill>
                  <a:srgbClr val="898989"/>
                </a:solidFill>
                <a:latin typeface="Calibri" panose="020F0502020204030204" pitchFamily="34" charset="0"/>
              </a:rPr>
              <a:pPr eaLnBrk="1" hangingPunct="1"/>
              <a:t>100</a:t>
            </a:fld>
            <a:endParaRPr lang="ru-RU" altLang="ru-RU">
              <a:solidFill>
                <a:srgbClr val="898989"/>
              </a:solidFill>
              <a:latin typeface="Calibri" panose="020F050202020403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Рисунок 3" descr="car.bmp">
            <a:extLst>
              <a:ext uri="{FF2B5EF4-FFF2-40B4-BE49-F238E27FC236}">
                <a16:creationId xmlns:a16="http://schemas.microsoft.com/office/drawing/2014/main" id="{8BFBEAFB-9C14-EB4C-8C54-6464EFC255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2492376"/>
            <a:ext cx="3995738"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Рисунок 4" descr="car3000.bmp">
            <a:extLst>
              <a:ext uri="{FF2B5EF4-FFF2-40B4-BE49-F238E27FC236}">
                <a16:creationId xmlns:a16="http://schemas.microsoft.com/office/drawing/2014/main" id="{5883E92F-60D9-C140-B218-6EF4E2AF62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9" y="2492376"/>
            <a:ext cx="399732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Box 5">
            <a:extLst>
              <a:ext uri="{FF2B5EF4-FFF2-40B4-BE49-F238E27FC236}">
                <a16:creationId xmlns:a16="http://schemas.microsoft.com/office/drawing/2014/main" id="{41F45AA9-A54F-4741-BFEA-52C913C7A893}"/>
              </a:ext>
            </a:extLst>
          </p:cNvPr>
          <p:cNvSpPr txBox="1">
            <a:spLocks noChangeArrowheads="1"/>
          </p:cNvSpPr>
          <p:nvPr/>
        </p:nvSpPr>
        <p:spPr bwMode="auto">
          <a:xfrm>
            <a:off x="2027238" y="692150"/>
            <a:ext cx="8280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a:t>На рисунках показано изображение без вложения и тоже самое изображение с вложением 3 000 бит, тогда как потенциальные возможности вложения в НЗБ данного изображения составляют около 4 740 бит.</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1">
            <a:extLst>
              <a:ext uri="{FF2B5EF4-FFF2-40B4-BE49-F238E27FC236}">
                <a16:creationId xmlns:a16="http://schemas.microsoft.com/office/drawing/2014/main" id="{84380EE6-8064-2D40-9ECB-21D4D76E10CE}"/>
              </a:ext>
            </a:extLst>
          </p:cNvPr>
          <p:cNvSpPr txBox="1">
            <a:spLocks noChangeArrowheads="1"/>
          </p:cNvSpPr>
          <p:nvPr/>
        </p:nvSpPr>
        <p:spPr bwMode="auto">
          <a:xfrm>
            <a:off x="1992314" y="404813"/>
            <a:ext cx="7920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b="1">
                <a:ea typeface="ＭＳ Ｐゴシック" panose="020B0600070205080204" pitchFamily="34" charset="-128"/>
                <a:cs typeface="Arial" panose="020B0604020202020204" pitchFamily="34" charset="0"/>
              </a:rPr>
              <a:t>Пример </a:t>
            </a:r>
            <a:r>
              <a:rPr lang="en-US" altLang="ru-RU" sz="2000" b="1">
                <a:ea typeface="ＭＳ Ｐゴシック" panose="020B0600070205080204" pitchFamily="34" charset="-128"/>
                <a:cs typeface="Arial" panose="020B0604020202020204" pitchFamily="34" charset="0"/>
              </a:rPr>
              <a:t>100% </a:t>
            </a:r>
            <a:r>
              <a:rPr lang="ru-RU" altLang="ru-RU" sz="2000" b="1">
                <a:ea typeface="ＭＳ Ｐゴシック" panose="020B0600070205080204" pitchFamily="34" charset="-128"/>
                <a:cs typeface="Arial" panose="020B0604020202020204" pitchFamily="34" charset="0"/>
              </a:rPr>
              <a:t> вложения информации СГ-СОС </a:t>
            </a:r>
          </a:p>
        </p:txBody>
      </p:sp>
      <p:sp>
        <p:nvSpPr>
          <p:cNvPr id="34819" name="TextBox 2">
            <a:extLst>
              <a:ext uri="{FF2B5EF4-FFF2-40B4-BE49-F238E27FC236}">
                <a16:creationId xmlns:a16="http://schemas.microsoft.com/office/drawing/2014/main" id="{792D02F2-1412-8246-AD20-3164DF11EBB4}"/>
              </a:ext>
            </a:extLst>
          </p:cNvPr>
          <p:cNvSpPr txBox="1">
            <a:spLocks noChangeArrowheads="1"/>
          </p:cNvSpPr>
          <p:nvPr/>
        </p:nvSpPr>
        <p:spPr bwMode="auto">
          <a:xfrm>
            <a:off x="1992313" y="1385888"/>
            <a:ext cx="7848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Поскольку изображения имеют различные распределения яркости, пропускная возможность будет меняться по мере изменения ПО. Рассмотрим несколько изображений и получим возможный объем дополнительной информации, которую можно было бы вложить в них.</a:t>
            </a:r>
            <a:r>
              <a:rPr lang="en-US" altLang="ru-RU">
                <a:ea typeface="ＭＳ Ｐゴシック" panose="020B0600070205080204" pitchFamily="34" charset="-128"/>
                <a:cs typeface="Arial" panose="020B0604020202020204" pitchFamily="34" charset="0"/>
              </a:rPr>
              <a:t>.</a:t>
            </a:r>
            <a:endParaRPr lang="ru-RU" altLang="ru-RU">
              <a:ea typeface="ＭＳ Ｐゴシック" panose="020B0600070205080204" pitchFamily="34" charset="-128"/>
              <a:cs typeface="Arial" panose="020B0604020202020204" pitchFamily="34" charset="0"/>
            </a:endParaRPr>
          </a:p>
        </p:txBody>
      </p:sp>
      <p:sp>
        <p:nvSpPr>
          <p:cNvPr id="34820" name="TextBox 3">
            <a:extLst>
              <a:ext uri="{FF2B5EF4-FFF2-40B4-BE49-F238E27FC236}">
                <a16:creationId xmlns:a16="http://schemas.microsoft.com/office/drawing/2014/main" id="{22B23C2C-F00A-E644-B742-B0DEC0D92BBE}"/>
              </a:ext>
            </a:extLst>
          </p:cNvPr>
          <p:cNvSpPr txBox="1">
            <a:spLocks noChangeArrowheads="1"/>
          </p:cNvSpPr>
          <p:nvPr/>
        </p:nvSpPr>
        <p:spPr bwMode="auto">
          <a:xfrm>
            <a:off x="2135188" y="2781300"/>
            <a:ext cx="5815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ea typeface="ＭＳ Ｐゴシック" panose="020B0600070205080204" pitchFamily="34" charset="-128"/>
                <a:cs typeface="Arial" panose="020B0604020202020204" pitchFamily="34" charset="0"/>
              </a:rPr>
              <a:t>1. </a:t>
            </a:r>
            <a:r>
              <a:rPr lang="ru-RU" altLang="ru-RU">
                <a:ea typeface="ＭＳ Ｐゴシック" panose="020B0600070205080204" pitchFamily="34" charset="-128"/>
                <a:cs typeface="Arial" panose="020B0604020202020204" pitchFamily="34" charset="0"/>
              </a:rPr>
              <a:t>Размер изображения</a:t>
            </a:r>
            <a:r>
              <a:rPr lang="en-US" altLang="ru-RU">
                <a:ea typeface="ＭＳ Ｐゴシック" panose="020B0600070205080204" pitchFamily="34" charset="-128"/>
                <a:cs typeface="Arial" panose="020B0604020202020204" pitchFamily="34" charset="0"/>
              </a:rPr>
              <a:t> 200x300px. </a:t>
            </a:r>
            <a:r>
              <a:rPr lang="en-US" altLang="ru-RU" i="1">
                <a:ea typeface="ＭＳ Ｐゴシック" panose="020B0600070205080204" pitchFamily="34" charset="-128"/>
                <a:cs typeface="Arial" panose="020B0604020202020204" pitchFamily="34" charset="0"/>
              </a:rPr>
              <a:t>N</a:t>
            </a:r>
            <a:r>
              <a:rPr lang="en-US" altLang="ru-RU" i="1" baseline="-25000">
                <a:ea typeface="ＭＳ Ｐゴシック" panose="020B0600070205080204" pitchFamily="34" charset="-128"/>
                <a:cs typeface="Arial" panose="020B0604020202020204" pitchFamily="34" charset="0"/>
              </a:rPr>
              <a:t>max</a:t>
            </a:r>
            <a:r>
              <a:rPr lang="en-US" altLang="ru-RU">
                <a:ea typeface="ＭＳ Ｐゴシック" panose="020B0600070205080204" pitchFamily="34" charset="-128"/>
                <a:cs typeface="Arial" panose="020B0604020202020204" pitchFamily="34" charset="0"/>
              </a:rPr>
              <a:t> = 6,330 bits.</a:t>
            </a:r>
          </a:p>
        </p:txBody>
      </p:sp>
      <p:pic>
        <p:nvPicPr>
          <p:cNvPr id="34821" name="Рисунок 4">
            <a:extLst>
              <a:ext uri="{FF2B5EF4-FFF2-40B4-BE49-F238E27FC236}">
                <a16:creationId xmlns:a16="http://schemas.microsoft.com/office/drawing/2014/main" id="{99143F2D-1A1B-0F44-A11B-9F1765D49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1" y="3284539"/>
            <a:ext cx="374491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Рисунок 5" descr="kaktus5940.bmp">
            <a:extLst>
              <a:ext uri="{FF2B5EF4-FFF2-40B4-BE49-F238E27FC236}">
                <a16:creationId xmlns:a16="http://schemas.microsoft.com/office/drawing/2014/main" id="{7ACE5435-B5D8-A840-B422-D9E938835D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11900" y="3284539"/>
            <a:ext cx="3671888"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Прямоугольник 6">
            <a:extLst>
              <a:ext uri="{FF2B5EF4-FFF2-40B4-BE49-F238E27FC236}">
                <a16:creationId xmlns:a16="http://schemas.microsoft.com/office/drawing/2014/main" id="{8E747319-2956-664D-9507-AC623F0DA2AE}"/>
              </a:ext>
            </a:extLst>
          </p:cNvPr>
          <p:cNvSpPr>
            <a:spLocks noChangeArrowheads="1"/>
          </p:cNvSpPr>
          <p:nvPr/>
        </p:nvSpPr>
        <p:spPr bwMode="auto">
          <a:xfrm>
            <a:off x="2208214" y="5732464"/>
            <a:ext cx="7775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cs typeface="Arial" panose="020B0604020202020204" pitchFamily="34" charset="0"/>
              </a:rPr>
              <a:t>Слева – исходное изображение, справа – изображение с вложением.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2">
            <a:extLst>
              <a:ext uri="{FF2B5EF4-FFF2-40B4-BE49-F238E27FC236}">
                <a16:creationId xmlns:a16="http://schemas.microsoft.com/office/drawing/2014/main" id="{68E8094B-BFCC-CF4E-AE14-F32E1AD4EC1B}"/>
              </a:ext>
            </a:extLst>
          </p:cNvPr>
          <p:cNvSpPr txBox="1">
            <a:spLocks noChangeArrowheads="1"/>
          </p:cNvSpPr>
          <p:nvPr/>
        </p:nvSpPr>
        <p:spPr bwMode="auto">
          <a:xfrm>
            <a:off x="2135188" y="692150"/>
            <a:ext cx="6088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ea typeface="ＭＳ Ｐゴシック" panose="020B0600070205080204" pitchFamily="34" charset="-128"/>
                <a:cs typeface="Arial" panose="020B0604020202020204" pitchFamily="34" charset="0"/>
              </a:rPr>
              <a:t>2. </a:t>
            </a:r>
            <a:r>
              <a:rPr lang="ru-RU" altLang="ru-RU">
                <a:ea typeface="ＭＳ Ｐゴシック" panose="020B0600070205080204" pitchFamily="34" charset="-128"/>
                <a:cs typeface="Arial" panose="020B0604020202020204" pitchFamily="34" charset="0"/>
              </a:rPr>
              <a:t>Размер изображения</a:t>
            </a:r>
            <a:r>
              <a:rPr lang="en-US" altLang="ru-RU">
                <a:ea typeface="ＭＳ Ｐゴシック" panose="020B0600070205080204" pitchFamily="34" charset="-128"/>
                <a:cs typeface="Arial" panose="020B0604020202020204" pitchFamily="34" charset="0"/>
              </a:rPr>
              <a:t> 200x300px. Nmax = 12,057 bits.</a:t>
            </a:r>
            <a:endParaRPr lang="ru-RU" altLang="ru-RU">
              <a:ea typeface="ＭＳ Ｐゴシック" panose="020B0600070205080204" pitchFamily="34" charset="-128"/>
              <a:cs typeface="Arial" panose="020B0604020202020204" pitchFamily="34" charset="0"/>
            </a:endParaRPr>
          </a:p>
        </p:txBody>
      </p:sp>
      <p:pic>
        <p:nvPicPr>
          <p:cNvPr id="35843" name="Рисунок 3">
            <a:extLst>
              <a:ext uri="{FF2B5EF4-FFF2-40B4-BE49-F238E27FC236}">
                <a16:creationId xmlns:a16="http://schemas.microsoft.com/office/drawing/2014/main" id="{9A30A603-7199-2143-9564-224C09CFD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268414"/>
            <a:ext cx="33845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Рисунок 4" descr="ovchara12057.bmp">
            <a:extLst>
              <a:ext uri="{FF2B5EF4-FFF2-40B4-BE49-F238E27FC236}">
                <a16:creationId xmlns:a16="http://schemas.microsoft.com/office/drawing/2014/main" id="{A112A8EB-3AA2-8240-9135-1E08DEFC8D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0463" y="1268414"/>
            <a:ext cx="338455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Прямоугольник 5">
            <a:extLst>
              <a:ext uri="{FF2B5EF4-FFF2-40B4-BE49-F238E27FC236}">
                <a16:creationId xmlns:a16="http://schemas.microsoft.com/office/drawing/2014/main" id="{257ACF78-796C-634D-BE25-A31C681AF5F9}"/>
              </a:ext>
            </a:extLst>
          </p:cNvPr>
          <p:cNvSpPr>
            <a:spLocks noChangeArrowheads="1"/>
          </p:cNvSpPr>
          <p:nvPr/>
        </p:nvSpPr>
        <p:spPr bwMode="auto">
          <a:xfrm>
            <a:off x="2279650" y="3716339"/>
            <a:ext cx="6072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cs typeface="Arial" panose="020B0604020202020204" pitchFamily="34" charset="0"/>
              </a:rPr>
              <a:t>3. </a:t>
            </a:r>
            <a:r>
              <a:rPr lang="ru-RU" altLang="ru-RU">
                <a:ea typeface="ＭＳ Ｐゴシック" panose="020B0600070205080204" pitchFamily="34" charset="-128"/>
                <a:cs typeface="Arial" panose="020B0604020202020204" pitchFamily="34" charset="0"/>
              </a:rPr>
              <a:t>Размер изображения</a:t>
            </a:r>
            <a:r>
              <a:rPr lang="en-US" altLang="ru-RU">
                <a:ea typeface="ＭＳ Ｐゴシック" panose="020B0600070205080204" pitchFamily="34" charset="-128"/>
                <a:cs typeface="Arial" panose="020B0604020202020204" pitchFamily="34" charset="0"/>
              </a:rPr>
              <a:t> </a:t>
            </a:r>
            <a:r>
              <a:rPr lang="en-US" altLang="ru-RU">
                <a:cs typeface="Arial" panose="020B0604020202020204" pitchFamily="34" charset="0"/>
              </a:rPr>
              <a:t>199x300px. Nmax = 11,443 bits.</a:t>
            </a:r>
          </a:p>
        </p:txBody>
      </p:sp>
      <p:pic>
        <p:nvPicPr>
          <p:cNvPr id="35846" name="Рисунок 6">
            <a:extLst>
              <a:ext uri="{FF2B5EF4-FFF2-40B4-BE49-F238E27FC236}">
                <a16:creationId xmlns:a16="http://schemas.microsoft.com/office/drawing/2014/main" id="{7B4D6F09-7E75-DE47-9230-4EF9BF481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4" y="4221163"/>
            <a:ext cx="3455987"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Рисунок 7" descr="kot3000.bmp">
            <a:extLst>
              <a:ext uri="{FF2B5EF4-FFF2-40B4-BE49-F238E27FC236}">
                <a16:creationId xmlns:a16="http://schemas.microsoft.com/office/drawing/2014/main" id="{2264ECE8-A970-7C46-A271-5CE41EC59B5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40464" y="4221163"/>
            <a:ext cx="3455987"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Прямоугольник 1">
            <a:extLst>
              <a:ext uri="{FF2B5EF4-FFF2-40B4-BE49-F238E27FC236}">
                <a16:creationId xmlns:a16="http://schemas.microsoft.com/office/drawing/2014/main" id="{5F2189B7-4010-FF42-B2B2-5E46A0B6C34B}"/>
              </a:ext>
            </a:extLst>
          </p:cNvPr>
          <p:cNvSpPr>
            <a:spLocks noChangeArrowheads="1"/>
          </p:cNvSpPr>
          <p:nvPr/>
        </p:nvSpPr>
        <p:spPr bwMode="auto">
          <a:xfrm>
            <a:off x="1992313" y="333375"/>
            <a:ext cx="5961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cs typeface="Arial" panose="020B0604020202020204" pitchFamily="34" charset="0"/>
              </a:rPr>
              <a:t>4. </a:t>
            </a:r>
            <a:r>
              <a:rPr lang="ru-RU" altLang="ru-RU">
                <a:ea typeface="ＭＳ Ｐゴシック" panose="020B0600070205080204" pitchFamily="34" charset="-128"/>
                <a:cs typeface="Arial" panose="020B0604020202020204" pitchFamily="34" charset="0"/>
              </a:rPr>
              <a:t>Размер изображения</a:t>
            </a:r>
            <a:r>
              <a:rPr lang="en-US" altLang="ru-RU">
                <a:cs typeface="Arial" panose="020B0604020202020204" pitchFamily="34" charset="0"/>
              </a:rPr>
              <a:t> 200x300px. Nmax = 4,051 bits.</a:t>
            </a:r>
            <a:endParaRPr lang="ru-RU" altLang="ru-RU">
              <a:cs typeface="Arial" panose="020B0604020202020204" pitchFamily="34" charset="0"/>
            </a:endParaRPr>
          </a:p>
        </p:txBody>
      </p:sp>
      <p:pic>
        <p:nvPicPr>
          <p:cNvPr id="36867" name="Рисунок 2" descr="dom.bmp">
            <a:extLst>
              <a:ext uri="{FF2B5EF4-FFF2-40B4-BE49-F238E27FC236}">
                <a16:creationId xmlns:a16="http://schemas.microsoft.com/office/drawing/2014/main" id="{51EB6788-2C99-E14F-B2DE-FF1D16E15F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836613"/>
            <a:ext cx="34575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Рисунок 3" descr="dom2941.bmp">
            <a:extLst>
              <a:ext uri="{FF2B5EF4-FFF2-40B4-BE49-F238E27FC236}">
                <a16:creationId xmlns:a16="http://schemas.microsoft.com/office/drawing/2014/main" id="{2105DFAB-ED11-BF48-B49A-180777205D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9" y="836613"/>
            <a:ext cx="34575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Прямоугольник 4">
            <a:extLst>
              <a:ext uri="{FF2B5EF4-FFF2-40B4-BE49-F238E27FC236}">
                <a16:creationId xmlns:a16="http://schemas.microsoft.com/office/drawing/2014/main" id="{ECAB90C1-CCCE-D94E-A796-CB4360DEA9CD}"/>
              </a:ext>
            </a:extLst>
          </p:cNvPr>
          <p:cNvSpPr>
            <a:spLocks noChangeArrowheads="1"/>
          </p:cNvSpPr>
          <p:nvPr/>
        </p:nvSpPr>
        <p:spPr bwMode="auto">
          <a:xfrm>
            <a:off x="2135188" y="3357564"/>
            <a:ext cx="6088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cs typeface="Arial" panose="020B0604020202020204" pitchFamily="34" charset="0"/>
              </a:rPr>
              <a:t>5. </a:t>
            </a:r>
            <a:r>
              <a:rPr lang="ru-RU" altLang="ru-RU">
                <a:ea typeface="ＭＳ Ｐゴシック" panose="020B0600070205080204" pitchFamily="34" charset="-128"/>
                <a:cs typeface="Arial" panose="020B0604020202020204" pitchFamily="34" charset="0"/>
              </a:rPr>
              <a:t>Размер изображения</a:t>
            </a:r>
            <a:r>
              <a:rPr lang="en-US" altLang="ru-RU">
                <a:ea typeface="ＭＳ Ｐゴシック" panose="020B0600070205080204" pitchFamily="34" charset="-128"/>
                <a:cs typeface="Arial" panose="020B0604020202020204" pitchFamily="34" charset="0"/>
              </a:rPr>
              <a:t> </a:t>
            </a:r>
            <a:r>
              <a:rPr lang="en-US" altLang="ru-RU">
                <a:cs typeface="Arial" panose="020B0604020202020204" pitchFamily="34" charset="0"/>
              </a:rPr>
              <a:t>200x300px. Nmax = 13,747 bits.</a:t>
            </a:r>
            <a:endParaRPr lang="ru-RU" altLang="ru-RU">
              <a:cs typeface="Arial" panose="020B0604020202020204" pitchFamily="34" charset="0"/>
            </a:endParaRPr>
          </a:p>
        </p:txBody>
      </p:sp>
      <p:pic>
        <p:nvPicPr>
          <p:cNvPr id="36870" name="Рисунок 5" descr="park.bmp">
            <a:extLst>
              <a:ext uri="{FF2B5EF4-FFF2-40B4-BE49-F238E27FC236}">
                <a16:creationId xmlns:a16="http://schemas.microsoft.com/office/drawing/2014/main" id="{241526C0-240A-D641-9010-666076CA86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51089" y="3860800"/>
            <a:ext cx="34575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Рисунок 6" descr="park3000.bmp">
            <a:extLst>
              <a:ext uri="{FF2B5EF4-FFF2-40B4-BE49-F238E27FC236}">
                <a16:creationId xmlns:a16="http://schemas.microsoft.com/office/drawing/2014/main" id="{59F1F4D6-FCD5-8D4E-AF1D-3D896048AA4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67439" y="3860800"/>
            <a:ext cx="34575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1">
            <a:extLst>
              <a:ext uri="{FF2B5EF4-FFF2-40B4-BE49-F238E27FC236}">
                <a16:creationId xmlns:a16="http://schemas.microsoft.com/office/drawing/2014/main" id="{07F9CD55-AE79-1F4A-8504-80ADD79A185D}"/>
              </a:ext>
            </a:extLst>
          </p:cNvPr>
          <p:cNvSpPr txBox="1">
            <a:spLocks noChangeArrowheads="1"/>
          </p:cNvSpPr>
          <p:nvPr/>
        </p:nvSpPr>
        <p:spPr bwMode="auto">
          <a:xfrm>
            <a:off x="1992314" y="620713"/>
            <a:ext cx="820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b="1">
                <a:ea typeface="ＭＳ Ｐゴシック" panose="020B0600070205080204" pitchFamily="34" charset="-128"/>
                <a:cs typeface="Arial" panose="020B0604020202020204" pitchFamily="34" charset="0"/>
              </a:rPr>
              <a:t>Полученные результаты представлены в таблице ниже</a:t>
            </a:r>
          </a:p>
        </p:txBody>
      </p:sp>
      <p:graphicFrame>
        <p:nvGraphicFramePr>
          <p:cNvPr id="3" name="Таблица 2">
            <a:extLst>
              <a:ext uri="{FF2B5EF4-FFF2-40B4-BE49-F238E27FC236}">
                <a16:creationId xmlns:a16="http://schemas.microsoft.com/office/drawing/2014/main" id="{FB65062B-AE11-4940-8384-2E7653F69B7D}"/>
              </a:ext>
            </a:extLst>
          </p:cNvPr>
          <p:cNvGraphicFramePr>
            <a:graphicFrameLocks noGrp="1"/>
          </p:cNvGraphicFramePr>
          <p:nvPr/>
        </p:nvGraphicFramePr>
        <p:xfrm>
          <a:off x="2135188" y="1628776"/>
          <a:ext cx="7777162" cy="1152525"/>
        </p:xfrm>
        <a:graphic>
          <a:graphicData uri="http://schemas.openxmlformats.org/drawingml/2006/table">
            <a:tbl>
              <a:tblPr/>
              <a:tblGrid>
                <a:gridCol w="863600">
                  <a:extLst>
                    <a:ext uri="{9D8B030D-6E8A-4147-A177-3AD203B41FA5}">
                      <a16:colId xmlns:a16="http://schemas.microsoft.com/office/drawing/2014/main" val="20000"/>
                    </a:ext>
                  </a:extLst>
                </a:gridCol>
                <a:gridCol w="1512887">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081088">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1008062">
                  <a:extLst>
                    <a:ext uri="{9D8B030D-6E8A-4147-A177-3AD203B41FA5}">
                      <a16:colId xmlns:a16="http://schemas.microsoft.com/office/drawing/2014/main" val="20006"/>
                    </a:ext>
                  </a:extLst>
                </a:gridCol>
              </a:tblGrid>
              <a:tr h="5762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a:ln>
                            <a:noFill/>
                          </a:ln>
                          <a:solidFill>
                            <a:srgbClr val="FFFFFF"/>
                          </a:solidFill>
                          <a:effectLst/>
                          <a:latin typeface="Arial" pitchFamily="34" charset="0"/>
                          <a:ea typeface="ＭＳ Ｐゴシック" pitchFamily="34" charset="-128"/>
                          <a:cs typeface="Arial" pitchFamily="34" charset="0"/>
                        </a:rPr>
                        <a:t>№</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pitchFamily="34" charset="0"/>
                          <a:ea typeface="ＭＳ Ｐゴシック" pitchFamily="34" charset="-128"/>
                          <a:cs typeface="Arial" pitchFamily="34" charset="0"/>
                        </a:rPr>
                        <a:t>car</a:t>
                      </a:r>
                      <a:endParaRPr kumimoji="0" lang="ru-RU" sz="1800" b="1" i="0" u="none" strike="noStrike" cap="none" normalizeH="0" baseline="0">
                        <a:ln>
                          <a:noFill/>
                        </a:ln>
                        <a:solidFill>
                          <a:srgbClr val="FFFFFF"/>
                        </a:solidFill>
                        <a:effectLst/>
                        <a:latin typeface="Arial" pitchFamily="34" charset="0"/>
                        <a:ea typeface="ＭＳ Ｐゴシック" pitchFamily="34" charset="-128"/>
                        <a:cs typeface="Arial" pitchFamily="34" charset="0"/>
                      </a:endParaRP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a:ln>
                            <a:noFill/>
                          </a:ln>
                          <a:solidFill>
                            <a:srgbClr val="FFFFFF"/>
                          </a:solidFill>
                          <a:effectLst/>
                          <a:latin typeface="Arial" pitchFamily="34" charset="0"/>
                          <a:ea typeface="ＭＳ Ｐゴシック" pitchFamily="34" charset="-128"/>
                          <a:cs typeface="Arial" pitchFamily="34" charset="0"/>
                        </a:rPr>
                        <a:t>1</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a:ln>
                            <a:noFill/>
                          </a:ln>
                          <a:solidFill>
                            <a:srgbClr val="FFFFFF"/>
                          </a:solidFill>
                          <a:effectLst/>
                          <a:latin typeface="Arial" pitchFamily="34" charset="0"/>
                          <a:ea typeface="ＭＳ Ｐゴシック" pitchFamily="34" charset="-128"/>
                          <a:cs typeface="Arial" pitchFamily="34" charset="0"/>
                        </a:rPr>
                        <a:t>2</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a:ln>
                            <a:noFill/>
                          </a:ln>
                          <a:solidFill>
                            <a:srgbClr val="FFFFFF"/>
                          </a:solidFill>
                          <a:effectLst/>
                          <a:latin typeface="Arial" pitchFamily="34" charset="0"/>
                          <a:ea typeface="ＭＳ Ｐゴシック" pitchFamily="34" charset="-128"/>
                          <a:cs typeface="Arial" pitchFamily="34" charset="0"/>
                        </a:rPr>
                        <a:t>3</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a:ln>
                            <a:noFill/>
                          </a:ln>
                          <a:solidFill>
                            <a:srgbClr val="FFFFFF"/>
                          </a:solidFill>
                          <a:effectLst/>
                          <a:latin typeface="Arial" pitchFamily="34" charset="0"/>
                          <a:ea typeface="ＭＳ Ｐゴシック" pitchFamily="34" charset="-128"/>
                          <a:cs typeface="Arial" pitchFamily="34" charset="0"/>
                        </a:rPr>
                        <a:t>4</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a:ln>
                            <a:noFill/>
                          </a:ln>
                          <a:solidFill>
                            <a:srgbClr val="FFFFFF"/>
                          </a:solidFill>
                          <a:effectLst/>
                          <a:latin typeface="Arial" pitchFamily="34" charset="0"/>
                          <a:ea typeface="ＭＳ Ｐゴシック" pitchFamily="34" charset="-128"/>
                          <a:cs typeface="Arial" pitchFamily="34" charset="0"/>
                        </a:rPr>
                        <a:t>5</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5762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N</a:t>
                      </a:r>
                      <a:r>
                        <a:rPr kumimoji="0" lang="en-US" sz="1800" b="0" i="0" u="none" strike="noStrike" cap="none" normalizeH="0" baseline="-25000">
                          <a:ln>
                            <a:noFill/>
                          </a:ln>
                          <a:solidFill>
                            <a:srgbClr val="000000"/>
                          </a:solidFill>
                          <a:effectLst/>
                          <a:latin typeface="Arial" pitchFamily="34" charset="0"/>
                          <a:ea typeface="ＭＳ Ｐゴシック" pitchFamily="34" charset="-128"/>
                          <a:cs typeface="Arial" pitchFamily="34" charset="0"/>
                        </a:rPr>
                        <a:t>max</a:t>
                      </a:r>
                      <a:endParaRPr kumimoji="0" lang="ru-RU" sz="1800" b="0" i="1" u="none" strike="noStrike" cap="none" normalizeH="0" baseline="-25000">
                        <a:ln>
                          <a:noFill/>
                        </a:ln>
                        <a:solidFill>
                          <a:srgbClr val="000000"/>
                        </a:solidFill>
                        <a:effectLst/>
                        <a:latin typeface="Arial" pitchFamily="34" charset="0"/>
                        <a:ea typeface="ＭＳ Ｐゴシック" pitchFamily="34" charset="-128"/>
                        <a:cs typeface="Arial" pitchFamily="34" charset="0"/>
                      </a:endParaRP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4</a:t>
                      </a:r>
                      <a:r>
                        <a:rPr kumimoji="0" lang="en-US"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a:t>
                      </a: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740</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    6</a:t>
                      </a:r>
                      <a:r>
                        <a:rPr kumimoji="0" lang="en-US"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a:t>
                      </a: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330</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   12</a:t>
                      </a:r>
                      <a:r>
                        <a:rPr kumimoji="0" lang="en-US"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a:t>
                      </a: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057</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  11</a:t>
                      </a:r>
                      <a:r>
                        <a:rPr kumimoji="0" lang="en-US"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a:t>
                      </a: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443</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   4</a:t>
                      </a:r>
                      <a:r>
                        <a:rPr kumimoji="0" lang="en-US"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a:t>
                      </a: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051</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13</a:t>
                      </a:r>
                      <a:r>
                        <a:rPr kumimoji="0" lang="en-US"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a:t>
                      </a:r>
                      <a:r>
                        <a:rPr kumimoji="0" lang="ru-RU" sz="18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747</a:t>
                      </a:r>
                    </a:p>
                  </a:txBody>
                  <a:tcPr marL="91443" marR="91443" marT="45736" marB="457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bl>
          </a:graphicData>
        </a:graphic>
      </p:graphicFrame>
      <p:sp>
        <p:nvSpPr>
          <p:cNvPr id="37917" name="TextBox 3">
            <a:extLst>
              <a:ext uri="{FF2B5EF4-FFF2-40B4-BE49-F238E27FC236}">
                <a16:creationId xmlns:a16="http://schemas.microsoft.com/office/drawing/2014/main" id="{8287DB34-E335-114F-AB9B-233AE63EE2A7}"/>
              </a:ext>
            </a:extLst>
          </p:cNvPr>
          <p:cNvSpPr txBox="1">
            <a:spLocks noChangeArrowheads="1"/>
          </p:cNvSpPr>
          <p:nvPr/>
        </p:nvSpPr>
        <p:spPr bwMode="auto">
          <a:xfrm>
            <a:off x="2063750" y="3284538"/>
            <a:ext cx="80645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Представленные данные позволяют сделать вывод о том, что в среднем 5000-10000 бит дополнительной информации могут быть встроены в 8-битное изображение в градациях серого, содержащее 200x300px.</a:t>
            </a:r>
          </a:p>
          <a:p>
            <a:pPr eaLnBrk="1" hangingPunct="1"/>
            <a:endParaRPr lang="ru-RU" altLang="ru-RU"/>
          </a:p>
          <a:p>
            <a:pPr eaLnBrk="1" hangingPunct="1"/>
            <a:r>
              <a:rPr lang="ru-RU" altLang="ru-RU"/>
              <a:t> В этом методе возможный объем встраивания зависит от размера и распределения яркости изображения, которое изменяется при изменении глубины цвета изображения.</a:t>
            </a:r>
            <a:endParaRPr lang="ru-RU" altLang="ru-RU">
              <a:ea typeface="ＭＳ Ｐゴシック" panose="020B0600070205080204" pitchFamily="34" charset="-128"/>
              <a:cs typeface="Arial" panose="020B0604020202020204"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1">
            <a:extLst>
              <a:ext uri="{FF2B5EF4-FFF2-40B4-BE49-F238E27FC236}">
                <a16:creationId xmlns:a16="http://schemas.microsoft.com/office/drawing/2014/main" id="{B9D94552-943F-B741-B98A-8C540E9157DA}"/>
              </a:ext>
            </a:extLst>
          </p:cNvPr>
          <p:cNvSpPr txBox="1">
            <a:spLocks noChangeArrowheads="1"/>
          </p:cNvSpPr>
          <p:nvPr/>
        </p:nvSpPr>
        <p:spPr bwMode="auto">
          <a:xfrm>
            <a:off x="1992313" y="260351"/>
            <a:ext cx="82804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2000" b="1">
                <a:ea typeface="ＭＳ Ｐゴシック" panose="020B0600070205080204" pitchFamily="34" charset="-128"/>
                <a:cs typeface="Arial" panose="020B0604020202020204" pitchFamily="34" charset="0"/>
              </a:rPr>
              <a:t>Steganalysis of SG-LSB-R method:</a:t>
            </a:r>
          </a:p>
          <a:p>
            <a:pPr eaLnBrk="1" hangingPunct="1"/>
            <a:r>
              <a:rPr lang="ru-RU" altLang="ru-RU">
                <a:ea typeface="ＭＳ Ｐゴシック" panose="020B0600070205080204" pitchFamily="34" charset="-128"/>
                <a:cs typeface="Arial" panose="020B0604020202020204" pitchFamily="34" charset="0"/>
              </a:rPr>
              <a:t>Сравнение методов стегоанализа СГ-НЗБ и СГ-СОС</a:t>
            </a:r>
          </a:p>
        </p:txBody>
      </p:sp>
      <p:sp>
        <p:nvSpPr>
          <p:cNvPr id="38915" name="TextBox 2">
            <a:extLst>
              <a:ext uri="{FF2B5EF4-FFF2-40B4-BE49-F238E27FC236}">
                <a16:creationId xmlns:a16="http://schemas.microsoft.com/office/drawing/2014/main" id="{1F1E5F30-70BC-8143-89BD-F229BB90B25B}"/>
              </a:ext>
            </a:extLst>
          </p:cNvPr>
          <p:cNvSpPr txBox="1">
            <a:spLocks noChangeArrowheads="1"/>
          </p:cNvSpPr>
          <p:nvPr/>
        </p:nvSpPr>
        <p:spPr bwMode="auto">
          <a:xfrm>
            <a:off x="2011363" y="1684338"/>
            <a:ext cx="799306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lang="ru-RU" altLang="ru-RU">
                <a:ea typeface="ＭＳ Ｐゴシック" panose="020B0600070205080204" pitchFamily="34" charset="-128"/>
                <a:cs typeface="Arial" panose="020B0604020202020204" pitchFamily="34" charset="0"/>
              </a:rPr>
              <a:t>Визуальная атака означает извлечение НЗБ из изображения. Четкий контур содержания изображения означает отсутствие встраивания, иначе мы увидим шумы, которые будут зависеть от размера встраивания.</a:t>
            </a:r>
          </a:p>
        </p:txBody>
      </p:sp>
      <p:pic>
        <p:nvPicPr>
          <p:cNvPr id="38916" name="Рисунок 3" descr="car.bmp">
            <a:extLst>
              <a:ext uri="{FF2B5EF4-FFF2-40B4-BE49-F238E27FC236}">
                <a16:creationId xmlns:a16="http://schemas.microsoft.com/office/drawing/2014/main" id="{CD54797E-D4B0-B14A-BAEF-B1AECFCEF2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3644900"/>
            <a:ext cx="410368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Рисунок 4" descr="carattack.bmp">
            <a:extLst>
              <a:ext uri="{FF2B5EF4-FFF2-40B4-BE49-F238E27FC236}">
                <a16:creationId xmlns:a16="http://schemas.microsoft.com/office/drawing/2014/main" id="{0ED7AB29-9773-9845-B27B-9C8B71F979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9" y="3644900"/>
            <a:ext cx="41052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5">
            <a:extLst>
              <a:ext uri="{FF2B5EF4-FFF2-40B4-BE49-F238E27FC236}">
                <a16:creationId xmlns:a16="http://schemas.microsoft.com/office/drawing/2014/main" id="{700107A1-D1F2-224B-9B3C-6EA6C72D7B87}"/>
              </a:ext>
            </a:extLst>
          </p:cNvPr>
          <p:cNvSpPr txBox="1">
            <a:spLocks noChangeArrowheads="1"/>
          </p:cNvSpPr>
          <p:nvPr/>
        </p:nvSpPr>
        <p:spPr bwMode="auto">
          <a:xfrm>
            <a:off x="2054226" y="3141664"/>
            <a:ext cx="7993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ea typeface="ＭＳ Ｐゴシック" panose="020B0600070205080204" pitchFamily="34" charset="-128"/>
                <a:cs typeface="Arial" panose="020B0604020202020204" pitchFamily="34" charset="0"/>
              </a:rPr>
              <a:t>Визуальная атака на исходное изображением</a:t>
            </a:r>
          </a:p>
        </p:txBody>
      </p:sp>
      <p:sp>
        <p:nvSpPr>
          <p:cNvPr id="38919" name="TextBox 6">
            <a:extLst>
              <a:ext uri="{FF2B5EF4-FFF2-40B4-BE49-F238E27FC236}">
                <a16:creationId xmlns:a16="http://schemas.microsoft.com/office/drawing/2014/main" id="{8224A76B-7B96-8A41-9135-A9167A07A467}"/>
              </a:ext>
            </a:extLst>
          </p:cNvPr>
          <p:cNvSpPr txBox="1">
            <a:spLocks noChangeArrowheads="1"/>
          </p:cNvSpPr>
          <p:nvPr/>
        </p:nvSpPr>
        <p:spPr bwMode="auto">
          <a:xfrm>
            <a:off x="2011364" y="1316038"/>
            <a:ext cx="7920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2000" b="1">
                <a:ea typeface="ＭＳ Ｐゴシック" panose="020B0600070205080204" pitchFamily="34" charset="-128"/>
                <a:cs typeface="Arial" panose="020B0604020202020204" pitchFamily="34" charset="0"/>
              </a:rPr>
              <a:t>Visual attack</a:t>
            </a:r>
            <a:endParaRPr lang="ru-RU" altLang="ru-RU" sz="2000" b="1">
              <a:ea typeface="ＭＳ Ｐゴシック" panose="020B0600070205080204" pitchFamily="34" charset="-128"/>
              <a:cs typeface="Arial" panose="020B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1">
            <a:extLst>
              <a:ext uri="{FF2B5EF4-FFF2-40B4-BE49-F238E27FC236}">
                <a16:creationId xmlns:a16="http://schemas.microsoft.com/office/drawing/2014/main" id="{4269CB12-498E-E74A-B673-DA103FF32838}"/>
              </a:ext>
            </a:extLst>
          </p:cNvPr>
          <p:cNvSpPr txBox="1">
            <a:spLocks noChangeArrowheads="1"/>
          </p:cNvSpPr>
          <p:nvPr/>
        </p:nvSpPr>
        <p:spPr bwMode="auto">
          <a:xfrm>
            <a:off x="2073275" y="328614"/>
            <a:ext cx="7920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lang="en-US" altLang="ru-RU" sz="2000" b="1">
                <a:ea typeface="ＭＳ Ｐゴシック" panose="020B0600070205080204" pitchFamily="34" charset="-128"/>
                <a:cs typeface="Arial" panose="020B0604020202020204" pitchFamily="34" charset="0"/>
              </a:rPr>
              <a:t>.</a:t>
            </a:r>
            <a:endParaRPr lang="ru-RU" altLang="ru-RU" sz="2000" b="1">
              <a:ea typeface="ＭＳ Ｐゴシック" panose="020B0600070205080204" pitchFamily="34" charset="-128"/>
              <a:cs typeface="Arial" panose="020B0604020202020204" pitchFamily="34" charset="0"/>
            </a:endParaRPr>
          </a:p>
        </p:txBody>
      </p:sp>
      <p:pic>
        <p:nvPicPr>
          <p:cNvPr id="39939" name="Рисунок 2" descr="carmsg5%attack.bmp">
            <a:extLst>
              <a:ext uri="{FF2B5EF4-FFF2-40B4-BE49-F238E27FC236}">
                <a16:creationId xmlns:a16="http://schemas.microsoft.com/office/drawing/2014/main" id="{6458830E-BC59-D248-83E1-323AC4E15A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1412875"/>
            <a:ext cx="38893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Рисунок 3" descr="car2929attack.bmp">
            <a:extLst>
              <a:ext uri="{FF2B5EF4-FFF2-40B4-BE49-F238E27FC236}">
                <a16:creationId xmlns:a16="http://schemas.microsoft.com/office/drawing/2014/main" id="{FF983C1E-8D28-FD41-899E-5A5F2FEB9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9" y="1412875"/>
            <a:ext cx="38893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Box 4">
            <a:extLst>
              <a:ext uri="{FF2B5EF4-FFF2-40B4-BE49-F238E27FC236}">
                <a16:creationId xmlns:a16="http://schemas.microsoft.com/office/drawing/2014/main" id="{3FC0BB77-D9DB-6C47-A013-28702AF2FFD7}"/>
              </a:ext>
            </a:extLst>
          </p:cNvPr>
          <p:cNvSpPr txBox="1">
            <a:spLocks noChangeArrowheads="1"/>
          </p:cNvSpPr>
          <p:nvPr/>
        </p:nvSpPr>
        <p:spPr bwMode="auto">
          <a:xfrm>
            <a:off x="2063750" y="4024314"/>
            <a:ext cx="792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ea typeface="ＭＳ Ｐゴシック" panose="020B0600070205080204" pitchFamily="34" charset="-128"/>
              </a:rPr>
              <a:t>                          СГ-НЗБ                                              СГ-СОС</a:t>
            </a:r>
          </a:p>
        </p:txBody>
      </p:sp>
      <p:sp>
        <p:nvSpPr>
          <p:cNvPr id="39942" name="TextBox 5">
            <a:extLst>
              <a:ext uri="{FF2B5EF4-FFF2-40B4-BE49-F238E27FC236}">
                <a16:creationId xmlns:a16="http://schemas.microsoft.com/office/drawing/2014/main" id="{71A411C9-0A2E-AB40-94FD-FEE904CEDF59}"/>
              </a:ext>
            </a:extLst>
          </p:cNvPr>
          <p:cNvSpPr txBox="1">
            <a:spLocks noChangeArrowheads="1"/>
          </p:cNvSpPr>
          <p:nvPr/>
        </p:nvSpPr>
        <p:spPr bwMode="auto">
          <a:xfrm>
            <a:off x="2020889" y="4375151"/>
            <a:ext cx="8066087"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lang="en-US" altLang="ru-RU">
                <a:ea typeface="ＭＳ Ｐゴシック" panose="020B0600070205080204" pitchFamily="34" charset="-128"/>
                <a:cs typeface="Arial" panose="020B0604020202020204" pitchFamily="34" charset="0"/>
              </a:rPr>
              <a:t>3,000 </a:t>
            </a:r>
            <a:r>
              <a:rPr lang="ru-RU" altLang="ru-RU">
                <a:ea typeface="ＭＳ Ｐゴシック" panose="020B0600070205080204" pitchFamily="34" charset="-128"/>
                <a:cs typeface="Arial" panose="020B0604020202020204" pitchFamily="34" charset="0"/>
              </a:rPr>
              <a:t>бит информации может быть вложено. В случае СГ-НЗБ мы получаем малошумную картину. В то время как в случае метода СГ-СОС факт встраивания не может быть обнаружен достаточно просто и необходимо сравнение с исходным изображением. При уменьшении вложенной информации (например до 1000 бит и ниже) факт встраивания становится неочевидным.</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B1250AB4-3FDC-AE41-A150-B44D3B0E7BDA}"/>
              </a:ext>
            </a:extLst>
          </p:cNvPr>
          <p:cNvSpPr txBox="1">
            <a:spLocks noChangeArrowheads="1"/>
          </p:cNvSpPr>
          <p:nvPr/>
        </p:nvSpPr>
        <p:spPr bwMode="auto">
          <a:xfrm>
            <a:off x="2014539" y="485776"/>
            <a:ext cx="6345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400" b="1">
                <a:ea typeface="ＭＳ Ｐゴシック" panose="020B0600070205080204" pitchFamily="34" charset="-128"/>
                <a:cs typeface="Arial" panose="020B0604020202020204" pitchFamily="34" charset="0"/>
              </a:rPr>
              <a:t>Другие методы стегоанализа на СГ-СОС</a:t>
            </a:r>
          </a:p>
        </p:txBody>
      </p:sp>
      <p:sp>
        <p:nvSpPr>
          <p:cNvPr id="40963" name="TextBox 2">
            <a:extLst>
              <a:ext uri="{FF2B5EF4-FFF2-40B4-BE49-F238E27FC236}">
                <a16:creationId xmlns:a16="http://schemas.microsoft.com/office/drawing/2014/main" id="{83A2E200-7E65-4040-9AB1-EB3F013338E1}"/>
              </a:ext>
            </a:extLst>
          </p:cNvPr>
          <p:cNvSpPr txBox="1">
            <a:spLocks noChangeArrowheads="1"/>
          </p:cNvSpPr>
          <p:nvPr/>
        </p:nvSpPr>
        <p:spPr bwMode="auto">
          <a:xfrm>
            <a:off x="2063750" y="1412875"/>
            <a:ext cx="792003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ru-RU" altLang="ru-RU" sz="2000"/>
              <a:t>Исследованы  следующие атаки: </a:t>
            </a:r>
          </a:p>
          <a:p>
            <a:pPr eaLnBrk="1" hangingPunct="1">
              <a:buFont typeface="Arial" panose="020B0604020202020204" pitchFamily="34" charset="0"/>
              <a:buChar char="•"/>
            </a:pPr>
            <a:r>
              <a:rPr lang="ru-RU" altLang="ru-RU" sz="2000"/>
              <a:t>Статистическая атака первого порядка (FOSA) </a:t>
            </a:r>
          </a:p>
          <a:p>
            <a:pPr eaLnBrk="1" hangingPunct="1">
              <a:buFont typeface="Arial" panose="020B0604020202020204" pitchFamily="34" charset="0"/>
              <a:buChar char="•"/>
            </a:pPr>
            <a:r>
              <a:rPr lang="ru-RU" altLang="ru-RU" sz="2000"/>
              <a:t>Статистическая атака второго порядка (SOSA)</a:t>
            </a:r>
          </a:p>
          <a:p>
            <a:pPr eaLnBrk="1" hangingPunct="1">
              <a:buFont typeface="Arial" panose="020B0604020202020204" pitchFamily="34" charset="0"/>
              <a:buChar char="•"/>
            </a:pPr>
            <a:r>
              <a:rPr lang="ru-RU" altLang="ru-RU" sz="2000"/>
              <a:t> Атака, основанная на подсчете нулей в гистограмме (ZHA) </a:t>
            </a:r>
          </a:p>
          <a:p>
            <a:pPr eaLnBrk="1" hangingPunct="1">
              <a:buFont typeface="Arial" panose="020B0604020202020204" pitchFamily="34" charset="0"/>
              <a:buChar char="•"/>
            </a:pPr>
            <a:r>
              <a:rPr lang="ru-RU" altLang="ru-RU" sz="2000"/>
              <a:t>Атака, основанная на сравнении соседних значений гистограммы (NVA)</a:t>
            </a:r>
            <a:endParaRPr lang="ru-RU" altLang="ru-RU" sz="2000">
              <a:ea typeface="ＭＳ Ｐゴシック" panose="020B0600070205080204" pitchFamily="34" charset="-128"/>
              <a:cs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1">
            <a:extLst>
              <a:ext uri="{FF2B5EF4-FFF2-40B4-BE49-F238E27FC236}">
                <a16:creationId xmlns:a16="http://schemas.microsoft.com/office/drawing/2014/main" id="{31F034FC-701F-A240-B287-9AF25B4E181B}"/>
              </a:ext>
            </a:extLst>
          </p:cNvPr>
          <p:cNvSpPr txBox="1">
            <a:spLocks noChangeArrowheads="1"/>
          </p:cNvSpPr>
          <p:nvPr/>
        </p:nvSpPr>
        <p:spPr bwMode="auto">
          <a:xfrm>
            <a:off x="2135188" y="549275"/>
            <a:ext cx="7848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b="1">
                <a:ea typeface="ＭＳ Ｐゴシック" panose="020B0600070205080204" pitchFamily="34" charset="-128"/>
                <a:cs typeface="Arial" panose="020B0604020202020204" pitchFamily="34" charset="0"/>
              </a:rPr>
              <a:t>Результаты атак</a:t>
            </a:r>
          </a:p>
        </p:txBody>
      </p:sp>
      <p:pic>
        <p:nvPicPr>
          <p:cNvPr id="41987" name="Рисунок 2" descr="most596.bmp">
            <a:extLst>
              <a:ext uri="{FF2B5EF4-FFF2-40B4-BE49-F238E27FC236}">
                <a16:creationId xmlns:a16="http://schemas.microsoft.com/office/drawing/2014/main" id="{121BFA55-3944-5741-9BBF-F9B06BC098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1484313"/>
            <a:ext cx="3816350"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Рисунок 3" descr="most596attack.bmp">
            <a:extLst>
              <a:ext uri="{FF2B5EF4-FFF2-40B4-BE49-F238E27FC236}">
                <a16:creationId xmlns:a16="http://schemas.microsoft.com/office/drawing/2014/main" id="{2D19E222-890C-9E4D-A6B3-E734620083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0464" y="1484313"/>
            <a:ext cx="3779837"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Таблица 4">
            <a:extLst>
              <a:ext uri="{FF2B5EF4-FFF2-40B4-BE49-F238E27FC236}">
                <a16:creationId xmlns:a16="http://schemas.microsoft.com/office/drawing/2014/main" id="{7F8C0C7C-CF3E-F542-89D5-1ADC3F0D0F73}"/>
              </a:ext>
            </a:extLst>
          </p:cNvPr>
          <p:cNvGraphicFramePr>
            <a:graphicFrameLocks noGrp="1"/>
          </p:cNvGraphicFramePr>
          <p:nvPr/>
        </p:nvGraphicFramePr>
        <p:xfrm>
          <a:off x="2135189" y="4292600"/>
          <a:ext cx="7921625" cy="1112838"/>
        </p:xfrm>
        <a:graphic>
          <a:graphicData uri="http://schemas.openxmlformats.org/drawingml/2006/table">
            <a:tbl>
              <a:tblPr firstRow="1" bandRow="1">
                <a:tableStyleId>{073A0DAA-6AF3-43AB-8588-CEC1D06C72B9}</a:tableStyleId>
              </a:tblPr>
              <a:tblGrid>
                <a:gridCol w="1584325">
                  <a:extLst>
                    <a:ext uri="{9D8B030D-6E8A-4147-A177-3AD203B41FA5}">
                      <a16:colId xmlns:a16="http://schemas.microsoft.com/office/drawing/2014/main" val="20000"/>
                    </a:ext>
                  </a:extLst>
                </a:gridCol>
                <a:gridCol w="1368281">
                  <a:extLst>
                    <a:ext uri="{9D8B030D-6E8A-4147-A177-3AD203B41FA5}">
                      <a16:colId xmlns:a16="http://schemas.microsoft.com/office/drawing/2014/main" val="20001"/>
                    </a:ext>
                  </a:extLst>
                </a:gridCol>
                <a:gridCol w="1584325">
                  <a:extLst>
                    <a:ext uri="{9D8B030D-6E8A-4147-A177-3AD203B41FA5}">
                      <a16:colId xmlns:a16="http://schemas.microsoft.com/office/drawing/2014/main" val="20002"/>
                    </a:ext>
                  </a:extLst>
                </a:gridCol>
                <a:gridCol w="1800369">
                  <a:extLst>
                    <a:ext uri="{9D8B030D-6E8A-4147-A177-3AD203B41FA5}">
                      <a16:colId xmlns:a16="http://schemas.microsoft.com/office/drawing/2014/main" val="20003"/>
                    </a:ext>
                  </a:extLst>
                </a:gridCol>
                <a:gridCol w="1584325">
                  <a:extLst>
                    <a:ext uri="{9D8B030D-6E8A-4147-A177-3AD203B41FA5}">
                      <a16:colId xmlns:a16="http://schemas.microsoft.com/office/drawing/2014/main" val="20004"/>
                    </a:ext>
                  </a:extLst>
                </a:gridCol>
              </a:tblGrid>
              <a:tr h="370946">
                <a:tc>
                  <a:txBody>
                    <a:bodyPr/>
                    <a:lstStyle/>
                    <a:p>
                      <a:pPr algn="ctr"/>
                      <a:r>
                        <a:rPr lang="en-US" sz="1800" dirty="0">
                          <a:latin typeface="Arial"/>
                          <a:cs typeface="Arial"/>
                        </a:rPr>
                        <a:t>method</a:t>
                      </a:r>
                      <a:endParaRPr lang="ru-RU" sz="1800" dirty="0">
                        <a:latin typeface="Arial"/>
                        <a:cs typeface="Arial"/>
                      </a:endParaRPr>
                    </a:p>
                  </a:txBody>
                  <a:tcPr marL="91449" marR="91449" marT="45733" marB="45733"/>
                </a:tc>
                <a:tc>
                  <a:txBody>
                    <a:bodyPr/>
                    <a:lstStyle/>
                    <a:p>
                      <a:pPr algn="ctr"/>
                      <a:r>
                        <a:rPr lang="en-US" sz="1800" kern="1200" dirty="0">
                          <a:latin typeface="Arial"/>
                          <a:cs typeface="Arial"/>
                        </a:rPr>
                        <a:t>FOSA</a:t>
                      </a:r>
                      <a:endParaRPr lang="ru-RU" sz="1800" dirty="0">
                        <a:latin typeface="Arial"/>
                        <a:cs typeface="Arial"/>
                      </a:endParaRPr>
                    </a:p>
                  </a:txBody>
                  <a:tcPr marL="91449" marR="91449" marT="45733" marB="45733"/>
                </a:tc>
                <a:tc>
                  <a:txBody>
                    <a:bodyPr/>
                    <a:lstStyle/>
                    <a:p>
                      <a:pPr algn="ctr"/>
                      <a:r>
                        <a:rPr lang="en-US" sz="1800" kern="1200" dirty="0">
                          <a:latin typeface="Arial"/>
                          <a:cs typeface="Arial"/>
                        </a:rPr>
                        <a:t>SOSA</a:t>
                      </a:r>
                      <a:endParaRPr lang="ru-RU" sz="1800" dirty="0">
                        <a:latin typeface="Arial"/>
                        <a:cs typeface="Arial"/>
                      </a:endParaRPr>
                    </a:p>
                  </a:txBody>
                  <a:tcPr marL="91449" marR="91449" marT="45733" marB="45733"/>
                </a:tc>
                <a:tc>
                  <a:txBody>
                    <a:bodyPr/>
                    <a:lstStyle/>
                    <a:p>
                      <a:pPr algn="ctr"/>
                      <a:r>
                        <a:rPr lang="en-US" sz="1800" kern="1200" dirty="0">
                          <a:latin typeface="Arial"/>
                          <a:cs typeface="Arial"/>
                        </a:rPr>
                        <a:t>ZHA</a:t>
                      </a:r>
                      <a:endParaRPr lang="ru-RU" sz="1800" dirty="0">
                        <a:latin typeface="Arial"/>
                        <a:cs typeface="Arial"/>
                      </a:endParaRPr>
                    </a:p>
                  </a:txBody>
                  <a:tcPr marL="91449" marR="91449" marT="45733" marB="45733"/>
                </a:tc>
                <a:tc>
                  <a:txBody>
                    <a:bodyPr/>
                    <a:lstStyle/>
                    <a:p>
                      <a:pPr algn="ctr"/>
                      <a:r>
                        <a:rPr lang="en-US" sz="1800" kern="1200" dirty="0">
                          <a:latin typeface="Arial"/>
                          <a:cs typeface="Arial"/>
                        </a:rPr>
                        <a:t>NVA</a:t>
                      </a:r>
                      <a:endParaRPr lang="ru-RU" sz="1800" dirty="0">
                        <a:latin typeface="Arial"/>
                        <a:cs typeface="Arial"/>
                      </a:endParaRPr>
                    </a:p>
                  </a:txBody>
                  <a:tcPr marL="91449" marR="91449" marT="45733" marB="45733"/>
                </a:tc>
                <a:extLst>
                  <a:ext uri="{0D108BD9-81ED-4DB2-BD59-A6C34878D82A}">
                    <a16:rowId xmlns:a16="http://schemas.microsoft.com/office/drawing/2014/main" val="10000"/>
                  </a:ext>
                </a:extLst>
              </a:tr>
              <a:tr h="370946">
                <a:tc>
                  <a:txBody>
                    <a:bodyPr/>
                    <a:lstStyle/>
                    <a:p>
                      <a:pPr algn="ctr"/>
                      <a:r>
                        <a:rPr lang="ru-RU" sz="1800" dirty="0">
                          <a:latin typeface="Arial"/>
                          <a:cs typeface="Arial"/>
                        </a:rPr>
                        <a:t>СГ-СОС</a:t>
                      </a:r>
                    </a:p>
                  </a:txBody>
                  <a:tcPr marL="91449" marR="91449" marT="45733" marB="45733"/>
                </a:tc>
                <a:tc>
                  <a:txBody>
                    <a:bodyPr/>
                    <a:lstStyle/>
                    <a:p>
                      <a:pPr algn="ctr"/>
                      <a:r>
                        <a:rPr lang="en-US" sz="1800" kern="1200" dirty="0">
                          <a:latin typeface="Arial"/>
                          <a:cs typeface="Arial"/>
                        </a:rPr>
                        <a:t>detected</a:t>
                      </a:r>
                      <a:endParaRPr lang="ru-RU" sz="1800" dirty="0">
                        <a:latin typeface="Arial"/>
                        <a:cs typeface="Arial"/>
                      </a:endParaRPr>
                    </a:p>
                  </a:txBody>
                  <a:tcPr marL="91449" marR="91449" marT="45733" marB="45733"/>
                </a:tc>
                <a:tc>
                  <a:txBody>
                    <a:bodyPr/>
                    <a:lstStyle/>
                    <a:p>
                      <a:pPr algn="ctr"/>
                      <a:r>
                        <a:rPr lang="en-US" sz="1800" kern="1200" dirty="0">
                          <a:latin typeface="Arial"/>
                          <a:cs typeface="Arial"/>
                        </a:rPr>
                        <a:t>not detected</a:t>
                      </a:r>
                      <a:endParaRPr lang="ru-RU" sz="1800" dirty="0">
                        <a:latin typeface="Arial"/>
                        <a:cs typeface="Arial"/>
                      </a:endParaRPr>
                    </a:p>
                  </a:txBody>
                  <a:tcPr marL="91449" marR="91449" marT="45733" marB="45733"/>
                </a:tc>
                <a:tc>
                  <a:txBody>
                    <a:bodyPr/>
                    <a:lstStyle/>
                    <a:p>
                      <a:pPr algn="ctr"/>
                      <a:r>
                        <a:rPr lang="en-US" sz="1800" kern="1200" dirty="0">
                          <a:latin typeface="Arial"/>
                          <a:cs typeface="Arial"/>
                        </a:rPr>
                        <a:t>not detected</a:t>
                      </a:r>
                      <a:endParaRPr lang="ru-RU" sz="1800" dirty="0">
                        <a:latin typeface="Arial"/>
                        <a:cs typeface="Arial"/>
                      </a:endParaRPr>
                    </a:p>
                  </a:txBody>
                  <a:tcPr marL="91449" marR="91449" marT="45733" marB="45733"/>
                </a:tc>
                <a:tc>
                  <a:txBody>
                    <a:bodyPr/>
                    <a:lstStyle/>
                    <a:p>
                      <a:pPr algn="ctr"/>
                      <a:r>
                        <a:rPr lang="en-US" sz="1800" kern="1200" dirty="0">
                          <a:latin typeface="Arial"/>
                          <a:cs typeface="Arial"/>
                        </a:rPr>
                        <a:t>not detected</a:t>
                      </a:r>
                      <a:endParaRPr lang="ru-RU" sz="1800" dirty="0">
                        <a:latin typeface="Arial"/>
                        <a:cs typeface="Arial"/>
                      </a:endParaRPr>
                    </a:p>
                  </a:txBody>
                  <a:tcPr marL="91449" marR="91449" marT="45733" marB="45733"/>
                </a:tc>
                <a:extLst>
                  <a:ext uri="{0D108BD9-81ED-4DB2-BD59-A6C34878D82A}">
                    <a16:rowId xmlns:a16="http://schemas.microsoft.com/office/drawing/2014/main" val="10001"/>
                  </a:ext>
                </a:extLst>
              </a:tr>
              <a:tr h="370946">
                <a:tc>
                  <a:txBody>
                    <a:bodyPr/>
                    <a:lstStyle/>
                    <a:p>
                      <a:pPr algn="ctr"/>
                      <a:r>
                        <a:rPr lang="ru-RU" sz="1800" dirty="0">
                          <a:latin typeface="Arial"/>
                          <a:cs typeface="Arial"/>
                        </a:rPr>
                        <a:t>СГ-НЗБ</a:t>
                      </a:r>
                    </a:p>
                  </a:txBody>
                  <a:tcPr marL="91449" marR="91449" marT="45733" marB="45733"/>
                </a:tc>
                <a:tc>
                  <a:txBody>
                    <a:bodyPr/>
                    <a:lstStyle/>
                    <a:p>
                      <a:pPr algn="ctr"/>
                      <a:r>
                        <a:rPr lang="en-US" sz="1800" kern="1200" dirty="0">
                          <a:latin typeface="Arial"/>
                          <a:cs typeface="Arial"/>
                        </a:rPr>
                        <a:t>detected</a:t>
                      </a:r>
                      <a:endParaRPr lang="ru-RU" sz="1800" dirty="0">
                        <a:latin typeface="Arial"/>
                        <a:cs typeface="Arial"/>
                      </a:endParaRPr>
                    </a:p>
                  </a:txBody>
                  <a:tcPr marL="91449" marR="91449" marT="45733" marB="45733"/>
                </a:tc>
                <a:tc>
                  <a:txBody>
                    <a:bodyPr/>
                    <a:lstStyle/>
                    <a:p>
                      <a:pPr algn="ctr"/>
                      <a:r>
                        <a:rPr lang="en-US" sz="1800" kern="1200" dirty="0">
                          <a:latin typeface="Arial"/>
                          <a:cs typeface="Arial"/>
                        </a:rPr>
                        <a:t>detected</a:t>
                      </a:r>
                      <a:endParaRPr lang="ru-RU" sz="1800" dirty="0">
                        <a:latin typeface="Arial"/>
                        <a:cs typeface="Arial"/>
                      </a:endParaRPr>
                    </a:p>
                  </a:txBody>
                  <a:tcPr marL="91449" marR="91449" marT="45733" marB="45733"/>
                </a:tc>
                <a:tc>
                  <a:txBody>
                    <a:bodyPr/>
                    <a:lstStyle/>
                    <a:p>
                      <a:pPr algn="ctr"/>
                      <a:r>
                        <a:rPr lang="en-US" sz="1800" kern="1200" dirty="0">
                          <a:latin typeface="Arial"/>
                          <a:cs typeface="Arial"/>
                        </a:rPr>
                        <a:t>not detected</a:t>
                      </a:r>
                      <a:endParaRPr lang="ru-RU" sz="1800" dirty="0">
                        <a:latin typeface="Arial"/>
                        <a:cs typeface="Arial"/>
                      </a:endParaRPr>
                    </a:p>
                  </a:txBody>
                  <a:tcPr marL="91449" marR="91449" marT="45733" marB="45733"/>
                </a:tc>
                <a:tc>
                  <a:txBody>
                    <a:bodyPr/>
                    <a:lstStyle/>
                    <a:p>
                      <a:pPr algn="ctr"/>
                      <a:r>
                        <a:rPr lang="en-US" sz="1800" kern="1200" dirty="0">
                          <a:latin typeface="Arial"/>
                          <a:cs typeface="Arial"/>
                        </a:rPr>
                        <a:t>not detected</a:t>
                      </a:r>
                      <a:endParaRPr lang="ru-RU" sz="1800" dirty="0">
                        <a:latin typeface="Arial"/>
                        <a:cs typeface="Arial"/>
                      </a:endParaRPr>
                    </a:p>
                  </a:txBody>
                  <a:tcPr marL="91449" marR="91449" marT="45733" marB="45733"/>
                </a:tc>
                <a:extLst>
                  <a:ext uri="{0D108BD9-81ED-4DB2-BD59-A6C34878D82A}">
                    <a16:rowId xmlns:a16="http://schemas.microsoft.com/office/drawing/2014/main" val="10002"/>
                  </a:ext>
                </a:extLst>
              </a:tr>
            </a:tbl>
          </a:graphicData>
        </a:graphic>
      </p:graphicFrame>
      <p:sp>
        <p:nvSpPr>
          <p:cNvPr id="42015" name="TextBox 5">
            <a:extLst>
              <a:ext uri="{FF2B5EF4-FFF2-40B4-BE49-F238E27FC236}">
                <a16:creationId xmlns:a16="http://schemas.microsoft.com/office/drawing/2014/main" id="{4A533221-B2D3-354A-882E-0660402D5D95}"/>
              </a:ext>
            </a:extLst>
          </p:cNvPr>
          <p:cNvSpPr txBox="1">
            <a:spLocks noChangeArrowheads="1"/>
          </p:cNvSpPr>
          <p:nvPr/>
        </p:nvSpPr>
        <p:spPr bwMode="auto">
          <a:xfrm>
            <a:off x="2424113" y="5661025"/>
            <a:ext cx="7199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ru-RU">
                <a:ea typeface="ＭＳ Ｐゴシック" panose="020B0600070205080204" pitchFamily="34" charset="-128"/>
                <a:cs typeface="Arial" panose="020B0604020202020204" pitchFamily="34" charset="0"/>
              </a:rPr>
              <a:t>3,000 </a:t>
            </a:r>
            <a:r>
              <a:rPr lang="ru-RU" altLang="ru-RU">
                <a:ea typeface="ＭＳ Ｐゴシック" panose="020B0600070205080204" pitchFamily="34" charset="-128"/>
                <a:cs typeface="Arial" panose="020B0604020202020204" pitchFamily="34" charset="0"/>
              </a:rPr>
              <a:t>были вложены, однако </a:t>
            </a:r>
            <a:r>
              <a:rPr lang="en-US" altLang="ru-RU">
                <a:ea typeface="ＭＳ Ｐゴシック" panose="020B0600070205080204" pitchFamily="34" charset="-128"/>
                <a:cs typeface="Arial" panose="020B0604020202020204" pitchFamily="34" charset="0"/>
              </a:rPr>
              <a:t>SOSA </a:t>
            </a:r>
            <a:r>
              <a:rPr lang="ru-RU" altLang="ru-RU">
                <a:ea typeface="ＭＳ Ｐゴシック" panose="020B0600070205080204" pitchFamily="34" charset="-128"/>
                <a:cs typeface="Arial" panose="020B0604020202020204" pitchFamily="34" charset="0"/>
              </a:rPr>
              <a:t>не обнаружил этот факт</a:t>
            </a:r>
            <a:r>
              <a:rPr lang="en-US" altLang="ru-RU">
                <a:ea typeface="ＭＳ Ｐゴシック" panose="020B0600070205080204" pitchFamily="34" charset="-128"/>
                <a:cs typeface="Arial" panose="020B0604020202020204" pitchFamily="34" charset="0"/>
              </a:rPr>
              <a:t>.</a:t>
            </a:r>
            <a:endParaRPr lang="ru-RU" altLang="ru-RU">
              <a:ea typeface="ＭＳ Ｐゴシック" panose="020B0600070205080204" pitchFamily="34" charset="-128"/>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a:extLst>
              <a:ext uri="{FF2B5EF4-FFF2-40B4-BE49-F238E27FC236}">
                <a16:creationId xmlns:a16="http://schemas.microsoft.com/office/drawing/2014/main" id="{43D83E94-F4CD-244E-AD85-CF6E8A3D4A70}"/>
              </a:ext>
            </a:extLst>
          </p:cNvPr>
          <p:cNvSpPr>
            <a:spLocks noGrp="1"/>
          </p:cNvSpPr>
          <p:nvPr>
            <p:ph type="title"/>
          </p:nvPr>
        </p:nvSpPr>
        <p:spPr>
          <a:xfrm>
            <a:off x="1738314" y="142875"/>
            <a:ext cx="8715375" cy="6572250"/>
          </a:xfrm>
        </p:spPr>
        <p:txBody>
          <a:bodyPr anchor="t"/>
          <a:lstStyle/>
          <a:p>
            <a:pPr algn="l" eaLnBrk="1" hangingPunct="1"/>
            <a:r>
              <a:rPr lang="ru-RU" altLang="ru-RU" sz="1800">
                <a:latin typeface="Arial" panose="020B0604020202020204" pitchFamily="34" charset="0"/>
                <a:cs typeface="Arial" panose="020B0604020202020204" pitchFamily="34" charset="0"/>
              </a:rPr>
              <a:t>Изображение с вероятностью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вложения 100%</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Изображение с вероятностью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вложения 100%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после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визуальной атаки</a:t>
            </a:r>
            <a:r>
              <a:rPr lang="en-US" altLang="ru-RU" sz="1800">
                <a:latin typeface="Arial" panose="020B0604020202020204" pitchFamily="34" charset="0"/>
                <a:cs typeface="Arial" panose="020B0604020202020204" pitchFamily="34" charset="0"/>
              </a:rPr>
              <a:t> </a:t>
            </a:r>
            <a:endParaRPr lang="ru-RU" altLang="ru-RU" sz="1800">
              <a:latin typeface="Arial" panose="020B0604020202020204" pitchFamily="34" charset="0"/>
              <a:cs typeface="Arial" panose="020B0604020202020204" pitchFamily="34" charset="0"/>
            </a:endParaRPr>
          </a:p>
        </p:txBody>
      </p:sp>
      <p:pic>
        <p:nvPicPr>
          <p:cNvPr id="5123" name="Picture 4" descr="9msg">
            <a:extLst>
              <a:ext uri="{FF2B5EF4-FFF2-40B4-BE49-F238E27FC236}">
                <a16:creationId xmlns:a16="http://schemas.microsoft.com/office/drawing/2014/main" id="{39733A0B-A79E-7F4F-A327-216BA9EA5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75" y="165100"/>
            <a:ext cx="4929188"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9msgattack">
            <a:extLst>
              <a:ext uri="{FF2B5EF4-FFF2-40B4-BE49-F238E27FC236}">
                <a16:creationId xmlns:a16="http://schemas.microsoft.com/office/drawing/2014/main" id="{C6ED595D-3B45-6E42-87D9-82824D524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75" y="3498851"/>
            <a:ext cx="4929188"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Номер слайда 5">
            <a:extLst>
              <a:ext uri="{FF2B5EF4-FFF2-40B4-BE49-F238E27FC236}">
                <a16:creationId xmlns:a16="http://schemas.microsoft.com/office/drawing/2014/main" id="{0DBC046B-3926-9C4B-8567-295DA313CAB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A514E6-2A0E-DC48-B82D-80FEE5232915}" type="slidenum">
              <a:rPr lang="ru-RU" altLang="ru-RU">
                <a:solidFill>
                  <a:srgbClr val="898989"/>
                </a:solidFill>
                <a:latin typeface="Calibri" panose="020F0502020204030204" pitchFamily="34" charset="0"/>
              </a:rPr>
              <a:pPr eaLnBrk="1" hangingPunct="1"/>
              <a:t>11</a:t>
            </a:fld>
            <a:endParaRPr lang="ru-RU" altLang="ru-RU">
              <a:solidFill>
                <a:srgbClr val="898989"/>
              </a:solidFill>
              <a:latin typeface="Calibri" panose="020F050202020403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1">
            <a:extLst>
              <a:ext uri="{FF2B5EF4-FFF2-40B4-BE49-F238E27FC236}">
                <a16:creationId xmlns:a16="http://schemas.microsoft.com/office/drawing/2014/main" id="{56C17507-E038-6A4B-95C3-092155900738}"/>
              </a:ext>
            </a:extLst>
          </p:cNvPr>
          <p:cNvSpPr txBox="1">
            <a:spLocks noChangeArrowheads="1"/>
          </p:cNvSpPr>
          <p:nvPr/>
        </p:nvSpPr>
        <p:spPr bwMode="auto">
          <a:xfrm>
            <a:off x="2247900" y="398464"/>
            <a:ext cx="809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ea typeface="ＭＳ Ｐゴシック" panose="020B0600070205080204" pitchFamily="34" charset="-128"/>
                <a:cs typeface="Arial" panose="020B0604020202020204" pitchFamily="34" charset="0"/>
              </a:rPr>
              <a:t>Визуальная атака СГ-НЗБ (слева) и СГ-СОС (справа), вложено </a:t>
            </a:r>
            <a:r>
              <a:rPr lang="en-US" altLang="ru-RU">
                <a:ea typeface="ＭＳ Ｐゴシック" panose="020B0600070205080204" pitchFamily="34" charset="-128"/>
                <a:cs typeface="Arial" panose="020B0604020202020204" pitchFamily="34" charset="0"/>
              </a:rPr>
              <a:t> 3,000 </a:t>
            </a:r>
            <a:r>
              <a:rPr lang="ru-RU" altLang="ru-RU">
                <a:ea typeface="ＭＳ Ｐゴシック" panose="020B0600070205080204" pitchFamily="34" charset="-128"/>
                <a:cs typeface="Arial" panose="020B0604020202020204" pitchFamily="34" charset="0"/>
              </a:rPr>
              <a:t>бит</a:t>
            </a:r>
          </a:p>
        </p:txBody>
      </p:sp>
      <p:pic>
        <p:nvPicPr>
          <p:cNvPr id="43011" name="Рисунок 2" descr="mostmsg5%.bmp">
            <a:extLst>
              <a:ext uri="{FF2B5EF4-FFF2-40B4-BE49-F238E27FC236}">
                <a16:creationId xmlns:a16="http://schemas.microsoft.com/office/drawing/2014/main" id="{035968E7-A832-7F42-9435-663A22A7B2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1563" y="1500188"/>
            <a:ext cx="36004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Рисунок 3" descr="mostmsg5%attack.bmp">
            <a:extLst>
              <a:ext uri="{FF2B5EF4-FFF2-40B4-BE49-F238E27FC236}">
                <a16:creationId xmlns:a16="http://schemas.microsoft.com/office/drawing/2014/main" id="{44B4712B-DD54-7043-80DE-BA27E920FB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4092575"/>
            <a:ext cx="36004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Рисунок 4" descr="most3086.bmp">
            <a:extLst>
              <a:ext uri="{FF2B5EF4-FFF2-40B4-BE49-F238E27FC236}">
                <a16:creationId xmlns:a16="http://schemas.microsoft.com/office/drawing/2014/main" id="{90E9FDBA-378C-9E4B-9B60-A34AA3528C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1500189"/>
            <a:ext cx="3563938"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Рисунок 5" descr="most3086attack.bmp">
            <a:extLst>
              <a:ext uri="{FF2B5EF4-FFF2-40B4-BE49-F238E27FC236}">
                <a16:creationId xmlns:a16="http://schemas.microsoft.com/office/drawing/2014/main" id="{CE69AA94-03EF-A549-B5F5-2D69279AE75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29350" y="4092575"/>
            <a:ext cx="36004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1">
            <a:extLst>
              <a:ext uri="{FF2B5EF4-FFF2-40B4-BE49-F238E27FC236}">
                <a16:creationId xmlns:a16="http://schemas.microsoft.com/office/drawing/2014/main" id="{0C367C19-910B-4147-A60B-7955047A112F}"/>
              </a:ext>
            </a:extLst>
          </p:cNvPr>
          <p:cNvSpPr txBox="1">
            <a:spLocks noChangeArrowheads="1"/>
          </p:cNvSpPr>
          <p:nvPr/>
        </p:nvSpPr>
        <p:spPr bwMode="auto">
          <a:xfrm>
            <a:off x="1992313" y="392113"/>
            <a:ext cx="1935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3200" b="1">
                <a:ea typeface="ＭＳ Ｐゴシック" panose="020B0600070205080204" pitchFamily="34" charset="-128"/>
                <a:cs typeface="Arial" panose="020B0604020202020204" pitchFamily="34" charset="0"/>
              </a:rPr>
              <a:t>Выводы</a:t>
            </a:r>
          </a:p>
        </p:txBody>
      </p:sp>
      <p:sp>
        <p:nvSpPr>
          <p:cNvPr id="44035" name="Прямоугольник 1">
            <a:extLst>
              <a:ext uri="{FF2B5EF4-FFF2-40B4-BE49-F238E27FC236}">
                <a16:creationId xmlns:a16="http://schemas.microsoft.com/office/drawing/2014/main" id="{FFE45343-DA29-2046-8C63-03146DE780F2}"/>
              </a:ext>
            </a:extLst>
          </p:cNvPr>
          <p:cNvSpPr>
            <a:spLocks noChangeArrowheads="1"/>
          </p:cNvSpPr>
          <p:nvPr/>
        </p:nvSpPr>
        <p:spPr bwMode="auto">
          <a:xfrm>
            <a:off x="1673225" y="1125538"/>
            <a:ext cx="87836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ru-RU" altLang="ru-RU"/>
              <a:t>прямое использование метода СГ-СОС приводит к недопустимым искажениям ПО.</a:t>
            </a:r>
          </a:p>
          <a:p>
            <a:pPr eaLnBrk="1" hangingPunct="1">
              <a:buFontTx/>
              <a:buChar char="-"/>
            </a:pPr>
            <a:r>
              <a:rPr lang="ru-RU" altLang="ru-RU"/>
              <a:t>Данный метод может быть использован как усовершенствоанный метод СГ-НЗБ</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5">
            <a:extLst>
              <a:ext uri="{FF2B5EF4-FFF2-40B4-BE49-F238E27FC236}">
                <a16:creationId xmlns:a16="http://schemas.microsoft.com/office/drawing/2014/main" id="{A0D34D46-B7D3-8341-85A7-D8FA68B25F0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B6E67E4-01B0-AB4F-A8AB-5F0068B34146}" type="slidenum">
              <a:rPr lang="ru-RU" altLang="ru-RU">
                <a:solidFill>
                  <a:srgbClr val="898989"/>
                </a:solidFill>
                <a:latin typeface="Calibri" panose="020F0502020204030204" pitchFamily="34" charset="0"/>
              </a:rPr>
              <a:pPr eaLnBrk="1" hangingPunct="1"/>
              <a:t>112</a:t>
            </a:fld>
            <a:endParaRPr lang="ru-RU" altLang="ru-RU">
              <a:solidFill>
                <a:srgbClr val="898989"/>
              </a:solidFill>
              <a:latin typeface="Calibri" panose="020F0502020204030204" pitchFamily="34" charset="0"/>
            </a:endParaRPr>
          </a:p>
        </p:txBody>
      </p:sp>
      <p:sp>
        <p:nvSpPr>
          <p:cNvPr id="2051" name="Заголовок 1">
            <a:extLst>
              <a:ext uri="{FF2B5EF4-FFF2-40B4-BE49-F238E27FC236}">
                <a16:creationId xmlns:a16="http://schemas.microsoft.com/office/drawing/2014/main" id="{7DBD8E98-4883-B746-9F35-54C26C60A127}"/>
              </a:ext>
            </a:extLst>
          </p:cNvPr>
          <p:cNvSpPr>
            <a:spLocks noGrp="1"/>
          </p:cNvSpPr>
          <p:nvPr>
            <p:ph type="title"/>
          </p:nvPr>
        </p:nvSpPr>
        <p:spPr>
          <a:xfrm>
            <a:off x="1666875" y="142875"/>
            <a:ext cx="8858250" cy="6572250"/>
          </a:xfrm>
        </p:spPr>
        <p:txBody>
          <a:bodyPr/>
          <a:lstStyle/>
          <a:p>
            <a:pPr algn="l" eaLnBrk="1" hangingPunct="1"/>
            <a:r>
              <a:rPr lang="ru-RU" altLang="ru-RU" sz="1800" b="1" dirty="0">
                <a:latin typeface="Arial" panose="020B0604020202020204" pitchFamily="34" charset="0"/>
                <a:cs typeface="Arial" panose="020B0604020202020204" pitchFamily="34" charset="0"/>
              </a:rPr>
              <a:t>Лекция </a:t>
            </a:r>
            <a:r>
              <a:rPr lang="en-US" altLang="ru-RU" sz="1800" b="1" dirty="0">
                <a:latin typeface="Arial" panose="020B0604020202020204" pitchFamily="34" charset="0"/>
                <a:cs typeface="Arial" panose="020B0604020202020204" pitchFamily="34" charset="0"/>
              </a:rPr>
              <a:t>6</a:t>
            </a:r>
            <a:r>
              <a:rPr lang="ru-RU" altLang="ru-RU" sz="1800" b="1" dirty="0">
                <a:latin typeface="Arial" panose="020B0604020202020204" pitchFamily="34" charset="0"/>
                <a:cs typeface="Arial" panose="020B0604020202020204" pitchFamily="34" charset="0"/>
              </a:rPr>
              <a:t>. СГС на основе каналов с шумом. </a:t>
            </a:r>
            <a:br>
              <a:rPr lang="en-US"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br>
              <a:rPr lang="ru-RU" altLang="ru-RU" sz="1800" b="1" dirty="0">
                <a:latin typeface="Arial" panose="020B0604020202020204" pitchFamily="34" charset="0"/>
                <a:cs typeface="Arial" panose="020B0604020202020204" pitchFamily="34" charset="0"/>
              </a:rPr>
            </a:br>
            <a:r>
              <a:rPr lang="ru-RU" altLang="ru-RU" sz="1800" i="1" dirty="0">
                <a:latin typeface="Arial" panose="020B0604020202020204" pitchFamily="34" charset="0"/>
                <a:cs typeface="Arial" panose="020B0604020202020204" pitchFamily="34" charset="0"/>
              </a:rPr>
              <a:t>Особенности модели:</a:t>
            </a:r>
            <a:r>
              <a:rPr lang="ru-RU" altLang="ru-RU" sz="1800" b="1" dirty="0">
                <a:latin typeface="Arial" panose="020B0604020202020204" pitchFamily="34" charset="0"/>
                <a:cs typeface="Arial" panose="020B0604020202020204" pitchFamily="34" charset="0"/>
              </a:rPr>
              <a:t> </a:t>
            </a:r>
            <a:br>
              <a:rPr lang="ru-RU" altLang="ru-RU" sz="1800" b="1" dirty="0">
                <a:latin typeface="Arial" panose="020B0604020202020204" pitchFamily="34" charset="0"/>
                <a:cs typeface="Arial" panose="020B0604020202020204" pitchFamily="34" charset="0"/>
              </a:rPr>
            </a:br>
            <a:r>
              <a:rPr lang="ru-RU" altLang="ru-RU" sz="1800" b="1" dirty="0">
                <a:latin typeface="Arial" panose="020B0604020202020204" pitchFamily="34" charset="0"/>
                <a:cs typeface="Arial" panose="020B0604020202020204" pitchFamily="34" charset="0"/>
              </a:rPr>
              <a:t>	</a:t>
            </a:r>
            <a:r>
              <a:rPr lang="ru-RU" altLang="ru-RU" sz="1800" dirty="0">
                <a:latin typeface="Arial" panose="020B0604020202020204" pitchFamily="34" charset="0"/>
                <a:cs typeface="Arial" panose="020B0604020202020204" pitchFamily="34" charset="0"/>
              </a:rPr>
              <a:t>- обнаружение ведется по зашумленной версии </a:t>
            </a:r>
            <a:r>
              <a:rPr lang="en-US" altLang="ru-RU" sz="1800" i="1" dirty="0" err="1">
                <a:latin typeface="Arial" panose="020B0604020202020204" pitchFamily="34" charset="0"/>
                <a:cs typeface="Arial" panose="020B0604020202020204" pitchFamily="34" charset="0"/>
              </a:rPr>
              <a:t>C</a:t>
            </a:r>
            <a:r>
              <a:rPr lang="en-US" altLang="ru-RU" sz="1800" i="1" baseline="-25000" dirty="0" err="1">
                <a:latin typeface="Arial" panose="020B0604020202020204" pitchFamily="34" charset="0"/>
                <a:cs typeface="Arial" panose="020B0604020202020204" pitchFamily="34" charset="0"/>
              </a:rPr>
              <a:t>w</a:t>
            </a:r>
            <a:r>
              <a:rPr lang="en-US" altLang="ru-RU" sz="1800" i="1" dirty="0">
                <a:latin typeface="Arial" panose="020B0604020202020204" pitchFamily="34" charset="0"/>
                <a:cs typeface="Arial" panose="020B0604020202020204" pitchFamily="34" charset="0"/>
              </a:rPr>
              <a:t>(n)</a:t>
            </a:r>
            <a:r>
              <a:rPr lang="ru-RU" altLang="ru-RU" sz="1800" i="1" dirty="0">
                <a:latin typeface="Arial" panose="020B0604020202020204" pitchFamily="34" charset="0"/>
                <a:cs typeface="Arial" panose="020B0604020202020204" pitchFamily="34" charset="0"/>
              </a:rPr>
              <a:t>,</a:t>
            </a:r>
            <a:r>
              <a:rPr lang="ru-RU" altLang="ru-RU" sz="1800" dirty="0">
                <a:latin typeface="Arial" panose="020B0604020202020204" pitchFamily="34" charset="0"/>
                <a:cs typeface="Arial" panose="020B0604020202020204" pitchFamily="34" charset="0"/>
              </a:rPr>
              <a:t> </a:t>
            </a:r>
            <a:br>
              <a:rPr lang="ru-RU" altLang="ru-RU" sz="1800" dirty="0">
                <a:latin typeface="Arial" panose="020B0604020202020204" pitchFamily="34" charset="0"/>
                <a:cs typeface="Arial" panose="020B0604020202020204" pitchFamily="34" charset="0"/>
              </a:rPr>
            </a:br>
            <a:r>
              <a:rPr lang="ru-RU" altLang="ru-RU" sz="1800" dirty="0">
                <a:latin typeface="Arial" panose="020B0604020202020204" pitchFamily="34" charset="0"/>
                <a:cs typeface="Arial" panose="020B0604020202020204" pitchFamily="34" charset="0"/>
              </a:rPr>
              <a:t>	- ПО может быть в точности известно атакующему.</a:t>
            </a:r>
            <a:br>
              <a:rPr lang="ru-RU" altLang="ru-RU" sz="1800" dirty="0">
                <a:latin typeface="Arial" panose="020B0604020202020204" pitchFamily="34" charset="0"/>
                <a:cs typeface="Arial" panose="020B0604020202020204" pitchFamily="34" charset="0"/>
              </a:rPr>
            </a:br>
            <a:br>
              <a:rPr lang="ru-RU" altLang="ru-RU" sz="1800" dirty="0">
                <a:latin typeface="Arial" panose="020B0604020202020204" pitchFamily="34" charset="0"/>
                <a:cs typeface="Arial" panose="020B0604020202020204" pitchFamily="34" charset="0"/>
              </a:rPr>
            </a:br>
            <a:r>
              <a:rPr lang="ru-RU" altLang="ru-RU" sz="1800" i="1" dirty="0">
                <a:latin typeface="Arial" panose="020B0604020202020204" pitchFamily="34" charset="0"/>
                <a:cs typeface="Arial" panose="020B0604020202020204" pitchFamily="34" charset="0"/>
              </a:rPr>
              <a:t>Практические приложения:</a:t>
            </a:r>
            <a:br>
              <a:rPr lang="ru-RU" altLang="ru-RU" sz="1800" dirty="0">
                <a:latin typeface="Arial" panose="020B0604020202020204" pitchFamily="34" charset="0"/>
                <a:cs typeface="Arial" panose="020B0604020202020204" pitchFamily="34" charset="0"/>
              </a:rPr>
            </a:br>
            <a:r>
              <a:rPr lang="ru-RU" altLang="ru-RU" sz="1800" dirty="0">
                <a:latin typeface="Arial" panose="020B0604020202020204" pitchFamily="34" charset="0"/>
                <a:cs typeface="Arial" panose="020B0604020202020204" pitchFamily="34" charset="0"/>
              </a:rPr>
              <a:t>	- передача СГ по каналам спутниковой, мобильной и оптико-волоконной 	связи,</a:t>
            </a:r>
            <a:br>
              <a:rPr lang="ru-RU" altLang="ru-RU" sz="1800" dirty="0">
                <a:latin typeface="Arial" panose="020B0604020202020204" pitchFamily="34" charset="0"/>
                <a:cs typeface="Arial" panose="020B0604020202020204" pitchFamily="34" charset="0"/>
              </a:rPr>
            </a:br>
            <a:r>
              <a:rPr lang="ru-RU" altLang="ru-RU" sz="1800" dirty="0">
                <a:latin typeface="Arial" panose="020B0604020202020204" pitchFamily="34" charset="0"/>
                <a:cs typeface="Arial" panose="020B0604020202020204" pitchFamily="34" charset="0"/>
              </a:rPr>
              <a:t>	- перехват по побочным каналам, </a:t>
            </a:r>
            <a:br>
              <a:rPr lang="ru-RU" altLang="ru-RU" sz="1800" dirty="0">
                <a:latin typeface="Arial" panose="020B0604020202020204" pitchFamily="34" charset="0"/>
                <a:cs typeface="Arial" panose="020B0604020202020204" pitchFamily="34" charset="0"/>
              </a:rPr>
            </a:br>
            <a:r>
              <a:rPr lang="ru-RU" altLang="ru-RU" sz="1800" dirty="0">
                <a:latin typeface="Arial" panose="020B0604020202020204" pitchFamily="34" charset="0"/>
                <a:cs typeface="Arial" panose="020B0604020202020204" pitchFamily="34" charset="0"/>
              </a:rPr>
              <a:t>	- имитация каналов с шумом. </a:t>
            </a:r>
            <a:endParaRPr lang="ru-RU" altLang="ru-RU" sz="1800" i="1" dirty="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EF2FFBEC-383B-A945-A6F6-646A7CE41FF5}"/>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B6C24CA7-FDEB-7849-81B4-537BDBA329A4}" type="slidenum">
              <a:rPr lang="ru-RU" altLang="ru-RU" sz="1200">
                <a:solidFill>
                  <a:srgbClr val="898989"/>
                </a:solidFill>
                <a:latin typeface="Calibri" panose="020F0502020204030204" pitchFamily="34" charset="0"/>
              </a:rPr>
              <a:pPr algn="r" eaLnBrk="1" hangingPunct="1"/>
              <a:t>112</a:t>
            </a:fld>
            <a:endParaRPr lang="ru-RU" altLang="ru-RU" sz="1200">
              <a:solidFill>
                <a:srgbClr val="898989"/>
              </a:solidFill>
              <a:latin typeface="Calibri" panose="020F0502020204030204" pitchFamily="34" charset="0"/>
            </a:endParaRPr>
          </a:p>
        </p:txBody>
      </p:sp>
      <p:pic>
        <p:nvPicPr>
          <p:cNvPr id="2053" name="Picture 5">
            <a:extLst>
              <a:ext uri="{FF2B5EF4-FFF2-40B4-BE49-F238E27FC236}">
                <a16:creationId xmlns:a16="http://schemas.microsoft.com/office/drawing/2014/main" id="{6E5BFE49-F6A1-0B43-9AA0-6AC77570B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981076"/>
            <a:ext cx="840263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5">
            <a:extLst>
              <a:ext uri="{FF2B5EF4-FFF2-40B4-BE49-F238E27FC236}">
                <a16:creationId xmlns:a16="http://schemas.microsoft.com/office/drawing/2014/main" id="{4390F661-3824-CB4D-B712-05B2A3B7FC2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8DF0CB7-B31E-1144-8433-72FBC0CA9652}" type="slidenum">
              <a:rPr lang="ru-RU" altLang="ru-RU">
                <a:solidFill>
                  <a:srgbClr val="898989"/>
                </a:solidFill>
                <a:latin typeface="Calibri" panose="020F0502020204030204" pitchFamily="34" charset="0"/>
              </a:rPr>
              <a:pPr eaLnBrk="1" hangingPunct="1"/>
              <a:t>113</a:t>
            </a:fld>
            <a:endParaRPr lang="ru-RU" altLang="ru-RU">
              <a:solidFill>
                <a:srgbClr val="898989"/>
              </a:solidFill>
              <a:latin typeface="Calibri" panose="020F0502020204030204" pitchFamily="34" charset="0"/>
            </a:endParaRPr>
          </a:p>
        </p:txBody>
      </p:sp>
      <p:sp>
        <p:nvSpPr>
          <p:cNvPr id="3075" name="Заголовок 1">
            <a:extLst>
              <a:ext uri="{FF2B5EF4-FFF2-40B4-BE49-F238E27FC236}">
                <a16:creationId xmlns:a16="http://schemas.microsoft.com/office/drawing/2014/main" id="{3F10D27D-A93B-3F4A-83F1-F4F1820BB192}"/>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Основная идея построения СГС в каналах с шумами: </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Замаскировать</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вложенное сообщение под шум канала.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Задача атакующего в данной установке:</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Отличить, присутствует ли только наложение шума канала, или суммы шума канала и стегосигнала.</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Упрощение разработки СГС по сравнению с </a:t>
            </a:r>
            <a:r>
              <a:rPr lang="en-US" altLang="ru-RU" sz="1800" i="1">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классическим</a:t>
            </a:r>
            <a:r>
              <a:rPr lang="en-US" altLang="ru-RU" sz="1800" i="1">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 случаем.</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a:t>
            </a:r>
            <a:r>
              <a:rPr lang="ru-RU" altLang="ru-RU" sz="1800">
                <a:latin typeface="Arial" panose="020B0604020202020204" pitchFamily="34" charset="0"/>
                <a:cs typeface="Arial" panose="020B0604020202020204" pitchFamily="34" charset="0"/>
              </a:rPr>
              <a:t>писание статистики шума канала проще, чем статистики ПО.</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Два основных типа канала: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 Двоичный симметричный канал без памяти (</a:t>
            </a:r>
            <a:r>
              <a:rPr lang="en-US" altLang="ru-RU" sz="1800">
                <a:latin typeface="Arial" panose="020B0604020202020204" pitchFamily="34" charset="0"/>
                <a:cs typeface="Arial" panose="020B0604020202020204" pitchFamily="34" charset="0"/>
              </a:rPr>
              <a:t>BSC</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2. </a:t>
            </a:r>
            <a:r>
              <a:rPr lang="ru-RU" altLang="ru-RU" sz="1800">
                <a:latin typeface="Arial" panose="020B0604020202020204" pitchFamily="34" charset="0"/>
                <a:cs typeface="Arial" panose="020B0604020202020204" pitchFamily="34" charset="0"/>
              </a:rPr>
              <a:t>Гауссовский канал с белым шумом.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Ограничение.</a:t>
            </a:r>
            <a:r>
              <a:rPr lang="ru-RU" altLang="ru-RU" sz="1800">
                <a:latin typeface="Arial" panose="020B0604020202020204" pitchFamily="34" charset="0"/>
                <a:cs typeface="Arial" panose="020B0604020202020204" pitchFamily="34" charset="0"/>
              </a:rPr>
              <a:t> Будем предполагать, что легальный и нелегальный каналы 	совпадают.</a:t>
            </a:r>
          </a:p>
        </p:txBody>
      </p:sp>
      <p:sp>
        <p:nvSpPr>
          <p:cNvPr id="4" name="Номер слайда 3">
            <a:extLst>
              <a:ext uri="{FF2B5EF4-FFF2-40B4-BE49-F238E27FC236}">
                <a16:creationId xmlns:a16="http://schemas.microsoft.com/office/drawing/2014/main" id="{C5AA60C8-A514-DC49-BBD5-0C44F26F5778}"/>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80E32E49-DAAC-D04E-B7B7-F87A9C44C93C}" type="slidenum">
              <a:rPr lang="ru-RU" altLang="ru-RU" sz="1200">
                <a:solidFill>
                  <a:srgbClr val="898989"/>
                </a:solidFill>
                <a:latin typeface="Calibri" panose="020F0502020204030204" pitchFamily="34" charset="0"/>
              </a:rPr>
              <a:pPr algn="r" eaLnBrk="1" hangingPunct="1"/>
              <a:t>113</a:t>
            </a:fld>
            <a:endParaRPr lang="ru-RU" altLang="ru-RU" sz="1200">
              <a:solidFill>
                <a:srgbClr val="898989"/>
              </a:solidFill>
              <a:latin typeface="Calibri" panose="020F050202020403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Номер слайда 5">
            <a:extLst>
              <a:ext uri="{FF2B5EF4-FFF2-40B4-BE49-F238E27FC236}">
                <a16:creationId xmlns:a16="http://schemas.microsoft.com/office/drawing/2014/main" id="{64DCBE58-986E-E54B-A821-4B2A8E8AD2E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51D6DCD-9010-154A-AD03-19899C75B006}" type="slidenum">
              <a:rPr lang="ru-RU" altLang="ru-RU">
                <a:solidFill>
                  <a:srgbClr val="898989"/>
                </a:solidFill>
                <a:latin typeface="Calibri" panose="020F0502020204030204" pitchFamily="34" charset="0"/>
              </a:rPr>
              <a:pPr eaLnBrk="1" hangingPunct="1"/>
              <a:t>114</a:t>
            </a:fld>
            <a:endParaRPr lang="ru-RU" altLang="ru-RU">
              <a:solidFill>
                <a:srgbClr val="898989"/>
              </a:solidFill>
              <a:latin typeface="Calibri" panose="020F0502020204030204" pitchFamily="34" charset="0"/>
            </a:endParaRPr>
          </a:p>
        </p:txBody>
      </p:sp>
      <p:sp>
        <p:nvSpPr>
          <p:cNvPr id="4099" name="Заголовок 1">
            <a:extLst>
              <a:ext uri="{FF2B5EF4-FFF2-40B4-BE49-F238E27FC236}">
                <a16:creationId xmlns:a16="http://schemas.microsoft.com/office/drawing/2014/main" id="{91951071-C2FB-FE45-A5AD-95BA6BB20480}"/>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1. СГС на основе </a:t>
            </a:r>
            <a:r>
              <a:rPr lang="en-US" altLang="ru-RU" sz="1800" b="1">
                <a:latin typeface="Arial" panose="020B0604020202020204" pitchFamily="34" charset="0"/>
                <a:cs typeface="Arial" panose="020B0604020202020204" pitchFamily="34" charset="0"/>
              </a:rPr>
              <a:t>BSC. (</a:t>
            </a:r>
            <a:r>
              <a:rPr lang="ru-RU" altLang="ru-RU" sz="1800" b="1">
                <a:latin typeface="Arial" panose="020B0604020202020204" pitchFamily="34" charset="0"/>
                <a:cs typeface="Arial" panose="020B0604020202020204" pitchFamily="34" charset="0"/>
              </a:rPr>
              <a:t>Канал факсимильной связи.</a:t>
            </a:r>
            <a:r>
              <a:rPr lang="en-US" altLang="ru-RU" sz="1800" b="1">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Погружение:</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сложение по модулю 2.</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После прохождения </a:t>
            </a:r>
            <a:r>
              <a:rPr lang="en-US" altLang="ru-RU" sz="1800" i="1">
                <a:latin typeface="Arial" panose="020B0604020202020204" pitchFamily="34" charset="0"/>
                <a:cs typeface="Arial" panose="020B0604020202020204" pitchFamily="34" charset="0"/>
              </a:rPr>
              <a:t>C</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(n) </a:t>
            </a:r>
            <a:r>
              <a:rPr lang="ru-RU" altLang="ru-RU" sz="1800" i="1">
                <a:latin typeface="Arial" panose="020B0604020202020204" pitchFamily="34" charset="0"/>
                <a:cs typeface="Arial" panose="020B0604020202020204" pitchFamily="34" charset="0"/>
              </a:rPr>
              <a:t>по</a:t>
            </a:r>
            <a:r>
              <a:rPr lang="en-US" altLang="ru-RU" sz="1800" i="1">
                <a:latin typeface="Arial" panose="020B0604020202020204" pitchFamily="34" charset="0"/>
                <a:cs typeface="Arial" panose="020B0604020202020204" pitchFamily="34" charset="0"/>
              </a:rPr>
              <a:t> BSC </a:t>
            </a:r>
            <a:r>
              <a:rPr lang="ru-RU" altLang="ru-RU" sz="1800" i="1">
                <a:latin typeface="Arial" panose="020B0604020202020204" pitchFamily="34" charset="0"/>
                <a:cs typeface="Arial" panose="020B0604020202020204" pitchFamily="34" charset="0"/>
              </a:rPr>
              <a:t>получаем: </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(2)</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Атака по обнаружению СГС:</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1.			(</a:t>
            </a:r>
            <a:r>
              <a:rPr lang="en-US" altLang="ru-RU" sz="1800" i="1">
                <a:latin typeface="Arial" panose="020B0604020202020204" pitchFamily="34" charset="0"/>
                <a:cs typeface="Arial" panose="020B0604020202020204" pitchFamily="34" charset="0"/>
              </a:rPr>
              <a:t>C(n)</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в точности известно атакующему</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(3)</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 Тестирование двух гипотез:</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последовательность Бернулли с параметром </a:t>
            </a:r>
            <a:r>
              <a:rPr lang="en-US" altLang="ru-RU" sz="1800">
                <a:latin typeface="Arial" panose="020B0604020202020204" pitchFamily="34" charset="0"/>
                <a:cs typeface="Arial" panose="020B0604020202020204" pitchFamily="34" charset="0"/>
              </a:rPr>
              <a:t>P</a:t>
            </a:r>
            <a:r>
              <a:rPr lang="ru-RU" altLang="ru-RU" sz="1800"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последовательность Бернулли с параметром </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4D7F14D4-B685-3442-AA08-E12C104E8CEB}"/>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F0A4E93F-2A18-104A-9EED-326E54E3CEBC}" type="slidenum">
              <a:rPr lang="ru-RU" altLang="ru-RU" sz="1200">
                <a:solidFill>
                  <a:srgbClr val="898989"/>
                </a:solidFill>
                <a:latin typeface="Calibri" panose="020F0502020204030204" pitchFamily="34" charset="0"/>
              </a:rPr>
              <a:pPr algn="r" eaLnBrk="1" hangingPunct="1"/>
              <a:t>114</a:t>
            </a:fld>
            <a:endParaRPr lang="ru-RU" altLang="ru-RU" sz="1200">
              <a:solidFill>
                <a:srgbClr val="898989"/>
              </a:solidFill>
              <a:latin typeface="Calibri" panose="020F0502020204030204" pitchFamily="34" charset="0"/>
            </a:endParaRPr>
          </a:p>
        </p:txBody>
      </p:sp>
      <p:graphicFrame>
        <p:nvGraphicFramePr>
          <p:cNvPr id="4101" name="Object 4">
            <a:extLst>
              <a:ext uri="{FF2B5EF4-FFF2-40B4-BE49-F238E27FC236}">
                <a16:creationId xmlns:a16="http://schemas.microsoft.com/office/drawing/2014/main" id="{852C466E-ED4F-D14C-8820-E9836CDCC425}"/>
              </a:ext>
            </a:extLst>
          </p:cNvPr>
          <p:cNvGraphicFramePr>
            <a:graphicFrameLocks noChangeAspect="1"/>
          </p:cNvGraphicFramePr>
          <p:nvPr/>
        </p:nvGraphicFramePr>
        <p:xfrm>
          <a:off x="1784351" y="1571626"/>
          <a:ext cx="3883025" cy="347663"/>
        </p:xfrm>
        <a:graphic>
          <a:graphicData uri="http://schemas.openxmlformats.org/presentationml/2006/ole">
            <mc:AlternateContent xmlns:mc="http://schemas.openxmlformats.org/markup-compatibility/2006">
              <mc:Choice xmlns:v="urn:schemas-microsoft-com:vml" Requires="v">
                <p:oleObj spid="_x0000_s122890" name="Equation" r:id="rId3" imgW="62026800" imgH="5562600" progId="Equation.DSMT4">
                  <p:embed/>
                </p:oleObj>
              </mc:Choice>
              <mc:Fallback>
                <p:oleObj name="Equation" r:id="rId3" imgW="62026800" imgH="5562600" progId="Equation.DSMT4">
                  <p:embed/>
                  <p:pic>
                    <p:nvPicPr>
                      <p:cNvPr id="4101" name="Object 4">
                        <a:extLst>
                          <a:ext uri="{FF2B5EF4-FFF2-40B4-BE49-F238E27FC236}">
                            <a16:creationId xmlns:a16="http://schemas.microsoft.com/office/drawing/2014/main" id="{852C466E-ED4F-D14C-8820-E9836CDCC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351" y="1571626"/>
                        <a:ext cx="388302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2" name="Object 5">
            <a:extLst>
              <a:ext uri="{FF2B5EF4-FFF2-40B4-BE49-F238E27FC236}">
                <a16:creationId xmlns:a16="http://schemas.microsoft.com/office/drawing/2014/main" id="{9A17CD23-E0E1-0840-BD12-8B780565B358}"/>
              </a:ext>
            </a:extLst>
          </p:cNvPr>
          <p:cNvGraphicFramePr>
            <a:graphicFrameLocks noChangeAspect="1"/>
          </p:cNvGraphicFramePr>
          <p:nvPr/>
        </p:nvGraphicFramePr>
        <p:xfrm>
          <a:off x="1787526" y="1928814"/>
          <a:ext cx="8023225" cy="752475"/>
        </p:xfrm>
        <a:graphic>
          <a:graphicData uri="http://schemas.openxmlformats.org/presentationml/2006/ole">
            <mc:AlternateContent xmlns:mc="http://schemas.openxmlformats.org/markup-compatibility/2006">
              <mc:Choice xmlns:v="urn:schemas-microsoft-com:vml" Requires="v">
                <p:oleObj spid="_x0000_s122891" name="Equation" r:id="rId5" imgW="128143000" imgH="12001500" progId="Equation.DSMT4">
                  <p:embed/>
                </p:oleObj>
              </mc:Choice>
              <mc:Fallback>
                <p:oleObj name="Equation" r:id="rId5" imgW="128143000" imgH="12001500" progId="Equation.DSMT4">
                  <p:embed/>
                  <p:pic>
                    <p:nvPicPr>
                      <p:cNvPr id="4102" name="Object 5">
                        <a:extLst>
                          <a:ext uri="{FF2B5EF4-FFF2-40B4-BE49-F238E27FC236}">
                            <a16:creationId xmlns:a16="http://schemas.microsoft.com/office/drawing/2014/main" id="{9A17CD23-E0E1-0840-BD12-8B780565B3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7526" y="1928814"/>
                        <a:ext cx="802322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3" name="Object 6">
            <a:extLst>
              <a:ext uri="{FF2B5EF4-FFF2-40B4-BE49-F238E27FC236}">
                <a16:creationId xmlns:a16="http://schemas.microsoft.com/office/drawing/2014/main" id="{6A826244-3515-C84A-AF4A-F5153FD74B4E}"/>
              </a:ext>
            </a:extLst>
          </p:cNvPr>
          <p:cNvGraphicFramePr>
            <a:graphicFrameLocks noChangeAspect="1"/>
          </p:cNvGraphicFramePr>
          <p:nvPr/>
        </p:nvGraphicFramePr>
        <p:xfrm>
          <a:off x="1809750" y="2643189"/>
          <a:ext cx="458788" cy="274637"/>
        </p:xfrm>
        <a:graphic>
          <a:graphicData uri="http://schemas.openxmlformats.org/presentationml/2006/ole">
            <mc:AlternateContent xmlns:mc="http://schemas.openxmlformats.org/markup-compatibility/2006">
              <mc:Choice xmlns:v="urn:schemas-microsoft-com:vml" Requires="v">
                <p:oleObj spid="_x0000_s122892" name="Equation" r:id="rId7" imgW="7315200" imgH="4394200" progId="Equation.DSMT4">
                  <p:embed/>
                </p:oleObj>
              </mc:Choice>
              <mc:Fallback>
                <p:oleObj name="Equation" r:id="rId7" imgW="7315200" imgH="4394200" progId="Equation.DSMT4">
                  <p:embed/>
                  <p:pic>
                    <p:nvPicPr>
                      <p:cNvPr id="4103" name="Object 6">
                        <a:extLst>
                          <a:ext uri="{FF2B5EF4-FFF2-40B4-BE49-F238E27FC236}">
                            <a16:creationId xmlns:a16="http://schemas.microsoft.com/office/drawing/2014/main" id="{6A826244-3515-C84A-AF4A-F5153FD74B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750" y="2643189"/>
                        <a:ext cx="4587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4" name="Object 7">
            <a:extLst>
              <a:ext uri="{FF2B5EF4-FFF2-40B4-BE49-F238E27FC236}">
                <a16:creationId xmlns:a16="http://schemas.microsoft.com/office/drawing/2014/main" id="{C5AC8CE4-BA8A-AC4D-BDF8-F47AD0A56BC6}"/>
              </a:ext>
            </a:extLst>
          </p:cNvPr>
          <p:cNvGraphicFramePr>
            <a:graphicFrameLocks noChangeAspect="1"/>
          </p:cNvGraphicFramePr>
          <p:nvPr/>
        </p:nvGraphicFramePr>
        <p:xfrm>
          <a:off x="1809751" y="3429001"/>
          <a:ext cx="3351213" cy="347663"/>
        </p:xfrm>
        <a:graphic>
          <a:graphicData uri="http://schemas.openxmlformats.org/presentationml/2006/ole">
            <mc:AlternateContent xmlns:mc="http://schemas.openxmlformats.org/markup-compatibility/2006">
              <mc:Choice xmlns:v="urn:schemas-microsoft-com:vml" Requires="v">
                <p:oleObj spid="_x0000_s122893" name="Equation" r:id="rId9" imgW="53543200" imgH="5562600" progId="Equation.DSMT4">
                  <p:embed/>
                </p:oleObj>
              </mc:Choice>
              <mc:Fallback>
                <p:oleObj name="Equation" r:id="rId9" imgW="53543200" imgH="5562600" progId="Equation.DSMT4">
                  <p:embed/>
                  <p:pic>
                    <p:nvPicPr>
                      <p:cNvPr id="4104" name="Object 7">
                        <a:extLst>
                          <a:ext uri="{FF2B5EF4-FFF2-40B4-BE49-F238E27FC236}">
                            <a16:creationId xmlns:a16="http://schemas.microsoft.com/office/drawing/2014/main" id="{C5AC8CE4-BA8A-AC4D-BDF8-F47AD0A56B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9751" y="3429001"/>
                        <a:ext cx="3351213"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5" name="Object 8">
            <a:extLst>
              <a:ext uri="{FF2B5EF4-FFF2-40B4-BE49-F238E27FC236}">
                <a16:creationId xmlns:a16="http://schemas.microsoft.com/office/drawing/2014/main" id="{84844C44-B252-5B45-8DCB-9ED1685DBB7E}"/>
              </a:ext>
            </a:extLst>
          </p:cNvPr>
          <p:cNvGraphicFramePr>
            <a:graphicFrameLocks noChangeAspect="1"/>
          </p:cNvGraphicFramePr>
          <p:nvPr/>
        </p:nvGraphicFramePr>
        <p:xfrm>
          <a:off x="1773239" y="3786188"/>
          <a:ext cx="6465887" cy="349250"/>
        </p:xfrm>
        <a:graphic>
          <a:graphicData uri="http://schemas.openxmlformats.org/presentationml/2006/ole">
            <mc:AlternateContent xmlns:mc="http://schemas.openxmlformats.org/markup-compatibility/2006">
              <mc:Choice xmlns:v="urn:schemas-microsoft-com:vml" Requires="v">
                <p:oleObj spid="_x0000_s122894" name="Equation" r:id="rId11" imgW="103276400" imgH="5562600" progId="Equation.DSMT4">
                  <p:embed/>
                </p:oleObj>
              </mc:Choice>
              <mc:Fallback>
                <p:oleObj name="Equation" r:id="rId11" imgW="103276400" imgH="5562600" progId="Equation.DSMT4">
                  <p:embed/>
                  <p:pic>
                    <p:nvPicPr>
                      <p:cNvPr id="4105" name="Object 8">
                        <a:extLst>
                          <a:ext uri="{FF2B5EF4-FFF2-40B4-BE49-F238E27FC236}">
                            <a16:creationId xmlns:a16="http://schemas.microsoft.com/office/drawing/2014/main" id="{84844C44-B252-5B45-8DCB-9ED1685DBB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3239" y="3786188"/>
                        <a:ext cx="646588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6" name="Object 9">
            <a:extLst>
              <a:ext uri="{FF2B5EF4-FFF2-40B4-BE49-F238E27FC236}">
                <a16:creationId xmlns:a16="http://schemas.microsoft.com/office/drawing/2014/main" id="{894421E9-3ADE-D141-A38A-BF7D3500BB1C}"/>
              </a:ext>
            </a:extLst>
          </p:cNvPr>
          <p:cNvGraphicFramePr>
            <a:graphicFrameLocks noChangeAspect="1"/>
          </p:cNvGraphicFramePr>
          <p:nvPr/>
        </p:nvGraphicFramePr>
        <p:xfrm>
          <a:off x="2876550" y="4483101"/>
          <a:ext cx="2362200" cy="384175"/>
        </p:xfrm>
        <a:graphic>
          <a:graphicData uri="http://schemas.openxmlformats.org/presentationml/2006/ole">
            <mc:AlternateContent xmlns:mc="http://schemas.openxmlformats.org/markup-compatibility/2006">
              <mc:Choice xmlns:v="urn:schemas-microsoft-com:vml" Requires="v">
                <p:oleObj spid="_x0000_s122895" name="Equation" r:id="rId13" imgW="37744400" imgH="6146800" progId="Equation.DSMT4">
                  <p:embed/>
                </p:oleObj>
              </mc:Choice>
              <mc:Fallback>
                <p:oleObj name="Equation" r:id="rId13" imgW="37744400" imgH="6146800" progId="Equation.DSMT4">
                  <p:embed/>
                  <p:pic>
                    <p:nvPicPr>
                      <p:cNvPr id="4106" name="Object 9">
                        <a:extLst>
                          <a:ext uri="{FF2B5EF4-FFF2-40B4-BE49-F238E27FC236}">
                            <a16:creationId xmlns:a16="http://schemas.microsoft.com/office/drawing/2014/main" id="{894421E9-3ADE-D141-A38A-BF7D3500BB1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6550" y="4483101"/>
                        <a:ext cx="23622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7" name="Object 10">
            <a:extLst>
              <a:ext uri="{FF2B5EF4-FFF2-40B4-BE49-F238E27FC236}">
                <a16:creationId xmlns:a16="http://schemas.microsoft.com/office/drawing/2014/main" id="{3A7780E6-458A-5F4E-ABD2-E210F2C330EE}"/>
              </a:ext>
            </a:extLst>
          </p:cNvPr>
          <p:cNvGraphicFramePr>
            <a:graphicFrameLocks noChangeAspect="1"/>
          </p:cNvGraphicFramePr>
          <p:nvPr/>
        </p:nvGraphicFramePr>
        <p:xfrm>
          <a:off x="2684463" y="5045076"/>
          <a:ext cx="2216150" cy="384175"/>
        </p:xfrm>
        <a:graphic>
          <a:graphicData uri="http://schemas.openxmlformats.org/presentationml/2006/ole">
            <mc:AlternateContent xmlns:mc="http://schemas.openxmlformats.org/markup-compatibility/2006">
              <mc:Choice xmlns:v="urn:schemas-microsoft-com:vml" Requires="v">
                <p:oleObj spid="_x0000_s122896" name="Equation" r:id="rId15" imgW="35394900" imgH="6146800" progId="Equation.DSMT4">
                  <p:embed/>
                </p:oleObj>
              </mc:Choice>
              <mc:Fallback>
                <p:oleObj name="Equation" r:id="rId15" imgW="35394900" imgH="6146800" progId="Equation.DSMT4">
                  <p:embed/>
                  <p:pic>
                    <p:nvPicPr>
                      <p:cNvPr id="4107" name="Object 10">
                        <a:extLst>
                          <a:ext uri="{FF2B5EF4-FFF2-40B4-BE49-F238E27FC236}">
                            <a16:creationId xmlns:a16="http://schemas.microsoft.com/office/drawing/2014/main" id="{3A7780E6-458A-5F4E-ABD2-E210F2C330E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84463" y="5045076"/>
                        <a:ext cx="22161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8" name="Object 11">
            <a:extLst>
              <a:ext uri="{FF2B5EF4-FFF2-40B4-BE49-F238E27FC236}">
                <a16:creationId xmlns:a16="http://schemas.microsoft.com/office/drawing/2014/main" id="{093FE73C-9170-584C-BC9D-BADE45EEFDB3}"/>
              </a:ext>
            </a:extLst>
          </p:cNvPr>
          <p:cNvGraphicFramePr>
            <a:graphicFrameLocks noChangeAspect="1"/>
          </p:cNvGraphicFramePr>
          <p:nvPr/>
        </p:nvGraphicFramePr>
        <p:xfrm>
          <a:off x="2667000" y="5357814"/>
          <a:ext cx="2179638" cy="384175"/>
        </p:xfrm>
        <a:graphic>
          <a:graphicData uri="http://schemas.openxmlformats.org/presentationml/2006/ole">
            <mc:AlternateContent xmlns:mc="http://schemas.openxmlformats.org/markup-compatibility/2006">
              <mc:Choice xmlns:v="urn:schemas-microsoft-com:vml" Requires="v">
                <p:oleObj spid="_x0000_s122897" name="Equation" r:id="rId17" imgW="34810700" imgH="6146800" progId="Equation.DSMT4">
                  <p:embed/>
                </p:oleObj>
              </mc:Choice>
              <mc:Fallback>
                <p:oleObj name="Equation" r:id="rId17" imgW="34810700" imgH="6146800" progId="Equation.DSMT4">
                  <p:embed/>
                  <p:pic>
                    <p:nvPicPr>
                      <p:cNvPr id="4108" name="Object 11">
                        <a:extLst>
                          <a:ext uri="{FF2B5EF4-FFF2-40B4-BE49-F238E27FC236}">
                            <a16:creationId xmlns:a16="http://schemas.microsoft.com/office/drawing/2014/main" id="{093FE73C-9170-584C-BC9D-BADE45EEFDB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67000" y="5357814"/>
                        <a:ext cx="21796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9" name="Object 12">
            <a:extLst>
              <a:ext uri="{FF2B5EF4-FFF2-40B4-BE49-F238E27FC236}">
                <a16:creationId xmlns:a16="http://schemas.microsoft.com/office/drawing/2014/main" id="{89D6DD08-8E3D-8E48-8DF3-358F18A04725}"/>
              </a:ext>
            </a:extLst>
          </p:cNvPr>
          <p:cNvGraphicFramePr>
            <a:graphicFrameLocks noChangeAspect="1"/>
          </p:cNvGraphicFramePr>
          <p:nvPr/>
        </p:nvGraphicFramePr>
        <p:xfrm>
          <a:off x="5024438" y="5643563"/>
          <a:ext cx="2728912" cy="347662"/>
        </p:xfrm>
        <a:graphic>
          <a:graphicData uri="http://schemas.openxmlformats.org/presentationml/2006/ole">
            <mc:AlternateContent xmlns:mc="http://schemas.openxmlformats.org/markup-compatibility/2006">
              <mc:Choice xmlns:v="urn:schemas-microsoft-com:vml" Requires="v">
                <p:oleObj spid="_x0000_s122898" name="Equation" r:id="rId19" imgW="43599100" imgH="5562600" progId="Equation.DSMT4">
                  <p:embed/>
                </p:oleObj>
              </mc:Choice>
              <mc:Fallback>
                <p:oleObj name="Equation" r:id="rId19" imgW="43599100" imgH="5562600" progId="Equation.DSMT4">
                  <p:embed/>
                  <p:pic>
                    <p:nvPicPr>
                      <p:cNvPr id="4109" name="Object 12">
                        <a:extLst>
                          <a:ext uri="{FF2B5EF4-FFF2-40B4-BE49-F238E27FC236}">
                            <a16:creationId xmlns:a16="http://schemas.microsoft.com/office/drawing/2014/main" id="{89D6DD08-8E3D-8E48-8DF3-358F18A0472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24438" y="5643563"/>
                        <a:ext cx="2728912"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омер слайда 5">
            <a:extLst>
              <a:ext uri="{FF2B5EF4-FFF2-40B4-BE49-F238E27FC236}">
                <a16:creationId xmlns:a16="http://schemas.microsoft.com/office/drawing/2014/main" id="{C2D68413-7EBF-7D45-826F-A6A9FCCAA4A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82AC325-1514-A14C-A764-BAC1C0ADA007}" type="slidenum">
              <a:rPr lang="ru-RU" altLang="ru-RU">
                <a:solidFill>
                  <a:srgbClr val="898989"/>
                </a:solidFill>
                <a:latin typeface="Calibri" panose="020F0502020204030204" pitchFamily="34" charset="0"/>
              </a:rPr>
              <a:pPr eaLnBrk="1" hangingPunct="1"/>
              <a:t>115</a:t>
            </a:fld>
            <a:endParaRPr lang="ru-RU" altLang="ru-RU">
              <a:solidFill>
                <a:srgbClr val="898989"/>
              </a:solidFill>
              <a:latin typeface="Calibri" panose="020F0502020204030204" pitchFamily="34" charset="0"/>
            </a:endParaRPr>
          </a:p>
        </p:txBody>
      </p:sp>
      <p:sp>
        <p:nvSpPr>
          <p:cNvPr id="5123" name="Заголовок 1">
            <a:extLst>
              <a:ext uri="{FF2B5EF4-FFF2-40B4-BE49-F238E27FC236}">
                <a16:creationId xmlns:a16="http://schemas.microsoft.com/office/drawing/2014/main" id="{ECD887A9-EC8D-F543-9753-3265363B845F}"/>
              </a:ext>
            </a:extLst>
          </p:cNvPr>
          <p:cNvSpPr>
            <a:spLocks noGrp="1"/>
          </p:cNvSpPr>
          <p:nvPr>
            <p:ph type="title"/>
          </p:nvPr>
        </p:nvSpPr>
        <p:spPr>
          <a:xfrm>
            <a:off x="1595439" y="142875"/>
            <a:ext cx="8929687" cy="6572250"/>
          </a:xfrm>
        </p:spPr>
        <p:txBody>
          <a:bodyPr/>
          <a:lstStyle/>
          <a:p>
            <a:pPr algn="l" eaLnBrk="1" hangingPunct="1"/>
            <a:r>
              <a:rPr lang="ru-RU" altLang="ru-RU" sz="1800" b="1">
                <a:latin typeface="Arial" panose="020B0604020202020204" pitchFamily="34" charset="0"/>
                <a:cs typeface="Arial" panose="020B0604020202020204" pitchFamily="34" charset="0"/>
              </a:rPr>
              <a:t>Очевидный метод тестирования:</a:t>
            </a:r>
            <a:br>
              <a:rPr lang="ru-RU"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H</a:t>
            </a:r>
            <a:r>
              <a:rPr lang="en-US" altLang="ru-RU" sz="1800" i="1" baseline="-25000">
                <a:latin typeface="Arial" panose="020B0604020202020204" pitchFamily="34" charset="0"/>
                <a:cs typeface="Arial" panose="020B0604020202020204" pitchFamily="34" charset="0"/>
              </a:rPr>
              <a:t>0</a:t>
            </a:r>
            <a:r>
              <a:rPr lang="en-US"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если</a:t>
            </a:r>
            <a:r>
              <a:rPr lang="ru-RU" altLang="ru-RU" sz="1800" i="1">
                <a:latin typeface="Arial" panose="020B0604020202020204" pitchFamily="34" charset="0"/>
                <a:cs typeface="Arial" panose="020B0604020202020204" pitchFamily="34" charset="0"/>
              </a:rPr>
              <a:t> </a:t>
            </a:r>
            <a:br>
              <a:rPr lang="ru-RU"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H</a:t>
            </a:r>
            <a:r>
              <a:rPr lang="en-US" altLang="ru-RU" sz="1800" i="1" baseline="-25000">
                <a:latin typeface="Arial" panose="020B0604020202020204" pitchFamily="34" charset="0"/>
                <a:cs typeface="Arial" panose="020B0604020202020204" pitchFamily="34" charset="0"/>
              </a:rPr>
              <a:t>1</a:t>
            </a:r>
            <a:r>
              <a:rPr lang="en-US"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если</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(4)</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где 			      </a:t>
            </a:r>
            <a:r>
              <a:rPr lang="en-US" altLang="ru-RU" sz="1800" i="1">
                <a:latin typeface="Arial" panose="020B0604020202020204" pitchFamily="34" charset="0"/>
                <a:cs typeface="Arial" panose="020B0604020202020204" pitchFamily="34" charset="0"/>
              </a:rPr>
              <a:t>H</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a:t>
            </a:r>
            <a:r>
              <a:rPr lang="en-US" altLang="ru-RU" sz="1800" b="1" i="1">
                <a:latin typeface="Arial" panose="020B0604020202020204" pitchFamily="34" charset="0"/>
                <a:cs typeface="Arial" panose="020B0604020202020204" pitchFamily="34" charset="0"/>
              </a:rPr>
              <a:t>X</a:t>
            </a:r>
            <a:r>
              <a:rPr lang="en-US"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 </a:t>
            </a:r>
            <a:r>
              <a:rPr lang="ru-RU" altLang="ru-RU" sz="1700">
                <a:latin typeface="Arial" panose="020B0604020202020204" pitchFamily="34" charset="0"/>
                <a:cs typeface="Arial" panose="020B0604020202020204" pitchFamily="34" charset="0"/>
              </a:rPr>
              <a:t>вес Хэмминга последовательности </a:t>
            </a:r>
            <a:r>
              <a:rPr lang="en-US" altLang="ru-RU" sz="1700" b="1" i="1">
                <a:latin typeface="Arial" panose="020B0604020202020204" pitchFamily="34" charset="0"/>
                <a:cs typeface="Arial" panose="020B0604020202020204" pitchFamily="34" charset="0"/>
              </a:rPr>
              <a:t>X</a:t>
            </a:r>
            <a:r>
              <a:rPr lang="ru-RU" altLang="ru-RU" sz="17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некоторый порог.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Эффективность обнаружения СГС определяется вероятностями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fa</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m</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(5)</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Точный расчет по (5) оказывается сложным для </a:t>
            </a:r>
            <a:r>
              <a:rPr lang="en-US" altLang="ru-RU" sz="1800" i="1">
                <a:latin typeface="Arial" panose="020B0604020202020204" pitchFamily="34" charset="0"/>
                <a:cs typeface="Arial" panose="020B0604020202020204" pitchFamily="34" charset="0"/>
              </a:rPr>
              <a:t>N &gt; 10</a:t>
            </a:r>
            <a:r>
              <a:rPr lang="en-US" altLang="ru-RU" sz="1800" i="1" baseline="30000">
                <a:latin typeface="Arial" panose="020B0604020202020204" pitchFamily="34" charset="0"/>
                <a:cs typeface="Arial" panose="020B0604020202020204" pitchFamily="34" charset="0"/>
              </a:rPr>
              <a:t>3</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Поэтому</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воспользуемся критерием относительной энтропии (см. лекцию 5).	</a:t>
            </a:r>
            <a:br>
              <a:rPr lang="ru-RU" altLang="ru-RU" sz="1800">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2040F0EB-FFCE-6346-A978-B552A6A89BAC}"/>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DB9043DC-BCED-AB44-B26D-2655C469131C}" type="slidenum">
              <a:rPr lang="ru-RU" altLang="ru-RU" sz="1200">
                <a:solidFill>
                  <a:srgbClr val="898989"/>
                </a:solidFill>
                <a:latin typeface="Calibri" panose="020F0502020204030204" pitchFamily="34" charset="0"/>
              </a:rPr>
              <a:pPr algn="r" eaLnBrk="1" hangingPunct="1"/>
              <a:t>115</a:t>
            </a:fld>
            <a:endParaRPr lang="ru-RU" altLang="ru-RU" sz="1200">
              <a:solidFill>
                <a:srgbClr val="898989"/>
              </a:solidFill>
              <a:latin typeface="Calibri" panose="020F0502020204030204" pitchFamily="34" charset="0"/>
            </a:endParaRPr>
          </a:p>
        </p:txBody>
      </p:sp>
      <p:graphicFrame>
        <p:nvGraphicFramePr>
          <p:cNvPr id="5125" name="Object 3">
            <a:extLst>
              <a:ext uri="{FF2B5EF4-FFF2-40B4-BE49-F238E27FC236}">
                <a16:creationId xmlns:a16="http://schemas.microsoft.com/office/drawing/2014/main" id="{C27E5C21-898B-1A46-908A-1171D75E7EBF}"/>
              </a:ext>
            </a:extLst>
          </p:cNvPr>
          <p:cNvGraphicFramePr>
            <a:graphicFrameLocks noChangeAspect="1"/>
          </p:cNvGraphicFramePr>
          <p:nvPr/>
        </p:nvGraphicFramePr>
        <p:xfrm>
          <a:off x="1784351" y="3136900"/>
          <a:ext cx="5311775" cy="788988"/>
        </p:xfrm>
        <a:graphic>
          <a:graphicData uri="http://schemas.openxmlformats.org/presentationml/2006/ole">
            <mc:AlternateContent xmlns:mc="http://schemas.openxmlformats.org/markup-compatibility/2006">
              <mc:Choice xmlns:v="urn:schemas-microsoft-com:vml" Requires="v">
                <p:oleObj spid="_x0000_s123911" name="Equation" r:id="rId3" imgW="84848700" imgH="12585700" progId="Equation.DSMT4">
                  <p:embed/>
                </p:oleObj>
              </mc:Choice>
              <mc:Fallback>
                <p:oleObj name="Equation" r:id="rId3" imgW="84848700" imgH="12585700" progId="Equation.DSMT4">
                  <p:embed/>
                  <p:pic>
                    <p:nvPicPr>
                      <p:cNvPr id="5125" name="Object 3">
                        <a:extLst>
                          <a:ext uri="{FF2B5EF4-FFF2-40B4-BE49-F238E27FC236}">
                            <a16:creationId xmlns:a16="http://schemas.microsoft.com/office/drawing/2014/main" id="{C27E5C21-898B-1A46-908A-1171D75E7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351" y="3136900"/>
                        <a:ext cx="5311775"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10">
            <a:extLst>
              <a:ext uri="{FF2B5EF4-FFF2-40B4-BE49-F238E27FC236}">
                <a16:creationId xmlns:a16="http://schemas.microsoft.com/office/drawing/2014/main" id="{BECC5406-48D7-4B45-BF52-4FEFB7EABB43}"/>
              </a:ext>
            </a:extLst>
          </p:cNvPr>
          <p:cNvGraphicFramePr>
            <a:graphicFrameLocks noChangeAspect="1"/>
          </p:cNvGraphicFramePr>
          <p:nvPr/>
        </p:nvGraphicFramePr>
        <p:xfrm>
          <a:off x="3667125" y="1438276"/>
          <a:ext cx="566738" cy="276225"/>
        </p:xfrm>
        <a:graphic>
          <a:graphicData uri="http://schemas.openxmlformats.org/presentationml/2006/ole">
            <mc:AlternateContent xmlns:mc="http://schemas.openxmlformats.org/markup-compatibility/2006">
              <mc:Choice xmlns:v="urn:schemas-microsoft-com:vml" Requires="v">
                <p:oleObj spid="_x0000_s123912" name="Equation" r:id="rId5" imgW="9067800" imgH="4394200" progId="Equation.DSMT4">
                  <p:embed/>
                </p:oleObj>
              </mc:Choice>
              <mc:Fallback>
                <p:oleObj name="Equation" r:id="rId5" imgW="9067800" imgH="4394200" progId="Equation.DSMT4">
                  <p:embed/>
                  <p:pic>
                    <p:nvPicPr>
                      <p:cNvPr id="5126" name="Object 10">
                        <a:extLst>
                          <a:ext uri="{FF2B5EF4-FFF2-40B4-BE49-F238E27FC236}">
                            <a16:creationId xmlns:a16="http://schemas.microsoft.com/office/drawing/2014/main" id="{BECC5406-48D7-4B45-BF52-4FEFB7EABB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7125" y="1438276"/>
                        <a:ext cx="566738"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11">
            <a:extLst>
              <a:ext uri="{FF2B5EF4-FFF2-40B4-BE49-F238E27FC236}">
                <a16:creationId xmlns:a16="http://schemas.microsoft.com/office/drawing/2014/main" id="{6C9104DB-6E8B-1C46-8F46-D065A603085D}"/>
              </a:ext>
            </a:extLst>
          </p:cNvPr>
          <p:cNvGraphicFramePr>
            <a:graphicFrameLocks noChangeAspect="1"/>
          </p:cNvGraphicFramePr>
          <p:nvPr/>
        </p:nvGraphicFramePr>
        <p:xfrm>
          <a:off x="3667125" y="1644651"/>
          <a:ext cx="566738" cy="295275"/>
        </p:xfrm>
        <a:graphic>
          <a:graphicData uri="http://schemas.openxmlformats.org/presentationml/2006/ole">
            <mc:AlternateContent xmlns:mc="http://schemas.openxmlformats.org/markup-compatibility/2006">
              <mc:Choice xmlns:v="urn:schemas-microsoft-com:vml" Requires="v">
                <p:oleObj spid="_x0000_s123913" name="Equation" r:id="rId7" imgW="9067800" imgH="4686300" progId="Equation.DSMT4">
                  <p:embed/>
                </p:oleObj>
              </mc:Choice>
              <mc:Fallback>
                <p:oleObj name="Equation" r:id="rId7" imgW="9067800" imgH="4686300" progId="Equation.DSMT4">
                  <p:embed/>
                  <p:pic>
                    <p:nvPicPr>
                      <p:cNvPr id="5127" name="Object 11">
                        <a:extLst>
                          <a:ext uri="{FF2B5EF4-FFF2-40B4-BE49-F238E27FC236}">
                            <a16:creationId xmlns:a16="http://schemas.microsoft.com/office/drawing/2014/main" id="{6C9104DB-6E8B-1C46-8F46-D065A60308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7125" y="1644651"/>
                        <a:ext cx="566738"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12">
            <a:extLst>
              <a:ext uri="{FF2B5EF4-FFF2-40B4-BE49-F238E27FC236}">
                <a16:creationId xmlns:a16="http://schemas.microsoft.com/office/drawing/2014/main" id="{AF54A51F-A9AC-4A4D-8E45-B9E6EE7219D4}"/>
              </a:ext>
            </a:extLst>
          </p:cNvPr>
          <p:cNvGraphicFramePr>
            <a:graphicFrameLocks noChangeAspect="1"/>
          </p:cNvGraphicFramePr>
          <p:nvPr/>
        </p:nvGraphicFramePr>
        <p:xfrm>
          <a:off x="3051175" y="2000250"/>
          <a:ext cx="2667000" cy="387350"/>
        </p:xfrm>
        <a:graphic>
          <a:graphicData uri="http://schemas.openxmlformats.org/presentationml/2006/ole">
            <mc:AlternateContent xmlns:mc="http://schemas.openxmlformats.org/markup-compatibility/2006">
              <mc:Choice xmlns:v="urn:schemas-microsoft-com:vml" Requires="v">
                <p:oleObj spid="_x0000_s123914" name="Equation" r:id="rId9" imgW="42710100" imgH="6146800" progId="Equation.DSMT4">
                  <p:embed/>
                </p:oleObj>
              </mc:Choice>
              <mc:Fallback>
                <p:oleObj name="Equation" r:id="rId9" imgW="42710100" imgH="6146800" progId="Equation.DSMT4">
                  <p:embed/>
                  <p:pic>
                    <p:nvPicPr>
                      <p:cNvPr id="5128" name="Object 12">
                        <a:extLst>
                          <a:ext uri="{FF2B5EF4-FFF2-40B4-BE49-F238E27FC236}">
                            <a16:creationId xmlns:a16="http://schemas.microsoft.com/office/drawing/2014/main" id="{AF54A51F-A9AC-4A4D-8E45-B9E6EE7219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1175" y="2000250"/>
                        <a:ext cx="26670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9" name="Object 13">
            <a:extLst>
              <a:ext uri="{FF2B5EF4-FFF2-40B4-BE49-F238E27FC236}">
                <a16:creationId xmlns:a16="http://schemas.microsoft.com/office/drawing/2014/main" id="{DCDDA018-82F4-0A4E-B6E4-DAB107A4C816}"/>
              </a:ext>
            </a:extLst>
          </p:cNvPr>
          <p:cNvGraphicFramePr>
            <a:graphicFrameLocks noChangeAspect="1"/>
          </p:cNvGraphicFramePr>
          <p:nvPr/>
        </p:nvGraphicFramePr>
        <p:xfrm>
          <a:off x="3024189" y="2387601"/>
          <a:ext cx="384175" cy="220663"/>
        </p:xfrm>
        <a:graphic>
          <a:graphicData uri="http://schemas.openxmlformats.org/presentationml/2006/ole">
            <mc:AlternateContent xmlns:mc="http://schemas.openxmlformats.org/markup-compatibility/2006">
              <mc:Choice xmlns:v="urn:schemas-microsoft-com:vml" Requires="v">
                <p:oleObj spid="_x0000_s123915" name="Equation" r:id="rId11" imgW="6146800" imgH="3505200" progId="Equation.DSMT4">
                  <p:embed/>
                </p:oleObj>
              </mc:Choice>
              <mc:Fallback>
                <p:oleObj name="Equation" r:id="rId11" imgW="6146800" imgH="3505200" progId="Equation.DSMT4">
                  <p:embed/>
                  <p:pic>
                    <p:nvPicPr>
                      <p:cNvPr id="5129" name="Object 13">
                        <a:extLst>
                          <a:ext uri="{FF2B5EF4-FFF2-40B4-BE49-F238E27FC236}">
                            <a16:creationId xmlns:a16="http://schemas.microsoft.com/office/drawing/2014/main" id="{DCDDA018-82F4-0A4E-B6E4-DAB107A4C81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189" y="2387601"/>
                        <a:ext cx="384175" cy="22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0" name="Object 14">
            <a:extLst>
              <a:ext uri="{FF2B5EF4-FFF2-40B4-BE49-F238E27FC236}">
                <a16:creationId xmlns:a16="http://schemas.microsoft.com/office/drawing/2014/main" id="{61612CC8-7BA5-F74C-A8AB-2118D95775D6}"/>
              </a:ext>
            </a:extLst>
          </p:cNvPr>
          <p:cNvGraphicFramePr>
            <a:graphicFrameLocks noChangeAspect="1"/>
          </p:cNvGraphicFramePr>
          <p:nvPr/>
        </p:nvGraphicFramePr>
        <p:xfrm>
          <a:off x="2373314" y="3854450"/>
          <a:ext cx="1793875" cy="788988"/>
        </p:xfrm>
        <a:graphic>
          <a:graphicData uri="http://schemas.openxmlformats.org/presentationml/2006/ole">
            <mc:AlternateContent xmlns:mc="http://schemas.openxmlformats.org/markup-compatibility/2006">
              <mc:Choice xmlns:v="urn:schemas-microsoft-com:vml" Requires="v">
                <p:oleObj spid="_x0000_s123916" name="Equation" r:id="rId13" imgW="28676600" imgH="12585700" progId="Equation.DSMT4">
                  <p:embed/>
                </p:oleObj>
              </mc:Choice>
              <mc:Fallback>
                <p:oleObj name="Equation" r:id="rId13" imgW="28676600" imgH="12585700" progId="Equation.DSMT4">
                  <p:embed/>
                  <p:pic>
                    <p:nvPicPr>
                      <p:cNvPr id="5130" name="Object 14">
                        <a:extLst>
                          <a:ext uri="{FF2B5EF4-FFF2-40B4-BE49-F238E27FC236}">
                            <a16:creationId xmlns:a16="http://schemas.microsoft.com/office/drawing/2014/main" id="{61612CC8-7BA5-F74C-A8AB-2118D95775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73314" y="3854450"/>
                        <a:ext cx="1793875"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5">
            <a:extLst>
              <a:ext uri="{FF2B5EF4-FFF2-40B4-BE49-F238E27FC236}">
                <a16:creationId xmlns:a16="http://schemas.microsoft.com/office/drawing/2014/main" id="{DFAF32CE-2245-054F-B982-48CC46A915E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72947A2-CE52-4543-9BCD-07F12315A0AF}" type="slidenum">
              <a:rPr lang="ru-RU" altLang="ru-RU">
                <a:solidFill>
                  <a:srgbClr val="898989"/>
                </a:solidFill>
                <a:latin typeface="Calibri" panose="020F0502020204030204" pitchFamily="34" charset="0"/>
              </a:rPr>
              <a:pPr eaLnBrk="1" hangingPunct="1"/>
              <a:t>116</a:t>
            </a:fld>
            <a:endParaRPr lang="ru-RU" altLang="ru-RU">
              <a:solidFill>
                <a:srgbClr val="898989"/>
              </a:solidFill>
              <a:latin typeface="Calibri" panose="020F0502020204030204" pitchFamily="34" charset="0"/>
            </a:endParaRPr>
          </a:p>
        </p:txBody>
      </p:sp>
      <p:sp>
        <p:nvSpPr>
          <p:cNvPr id="6147" name="Заголовок 1">
            <a:extLst>
              <a:ext uri="{FF2B5EF4-FFF2-40B4-BE49-F238E27FC236}">
                <a16:creationId xmlns:a16="http://schemas.microsoft.com/office/drawing/2014/main" id="{CA4F19A2-B9EA-D642-9016-3F30660532AE}"/>
              </a:ext>
            </a:extLst>
          </p:cNvPr>
          <p:cNvSpPr>
            <a:spLocks noGrp="1"/>
          </p:cNvSpPr>
          <p:nvPr>
            <p:ph type="title"/>
          </p:nvPr>
        </p:nvSpPr>
        <p:spPr>
          <a:xfrm>
            <a:off x="1666875" y="142875"/>
            <a:ext cx="8858250" cy="6572250"/>
          </a:xfrm>
        </p:spPr>
        <p:txBody>
          <a:bodyPr/>
          <a:lstStyle/>
          <a:p>
            <a:pPr algn="l" eaLnBrk="1" hangingPunct="1"/>
            <a:r>
              <a:rPr lang="ru-RU" altLang="ru-RU" sz="1800">
                <a:latin typeface="Arial" panose="020B0604020202020204" pitchFamily="34" charset="0"/>
                <a:cs typeface="Arial" panose="020B0604020202020204" pitchFamily="34" charset="0"/>
              </a:rPr>
              <a:t>Для модели </a:t>
            </a:r>
            <a:r>
              <a:rPr lang="en-US" altLang="ru-RU" sz="1800">
                <a:latin typeface="Arial" panose="020B0604020202020204" pitchFamily="34" charset="0"/>
                <a:cs typeface="Arial" panose="020B0604020202020204" pitchFamily="34" charset="0"/>
              </a:rPr>
              <a:t>BSC</a:t>
            </a:r>
            <a:r>
              <a:rPr lang="ru-RU" altLang="ru-RU" sz="1800">
                <a:latin typeface="Arial" panose="020B0604020202020204" pitchFamily="34" charset="0"/>
                <a:cs typeface="Arial" panose="020B0604020202020204" pitchFamily="34" charset="0"/>
              </a:rPr>
              <a:t>, где </a:t>
            </a:r>
            <a:r>
              <a:rPr lang="en-US" altLang="ru-RU" sz="1800" i="1">
                <a:latin typeface="Arial" panose="020B0604020202020204" pitchFamily="34" charset="0"/>
                <a:cs typeface="Arial" panose="020B0604020202020204" pitchFamily="34" charset="0"/>
              </a:rPr>
              <a:t>X = {0,1}</a:t>
            </a:r>
            <a:r>
              <a:rPr lang="ru-RU" altLang="ru-RU" sz="1800">
                <a:latin typeface="Arial" panose="020B0604020202020204" pitchFamily="34" charset="0"/>
                <a:cs typeface="Arial" panose="020B0604020202020204" pitchFamily="34" charset="0"/>
              </a:rPr>
              <a:t>, получим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(6)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Граница для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fa</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m</a:t>
            </a:r>
            <a:r>
              <a:rPr lang="ru-RU" altLang="ru-RU" sz="1800">
                <a:latin typeface="Arial" panose="020B0604020202020204" pitchFamily="34" charset="0"/>
                <a:cs typeface="Arial" panose="020B0604020202020204" pitchFamily="34" charset="0"/>
              </a:rPr>
              <a:t> (см. лекцию 5)</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(7)</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r>
              <a:rPr lang="en-US" altLang="ru-RU" sz="1800" i="1">
                <a:latin typeface="Arial" panose="020B0604020202020204" pitchFamily="34" charset="0"/>
                <a:cs typeface="Arial" panose="020B0604020202020204" pitchFamily="34" charset="0"/>
              </a:rPr>
              <a:t>D</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рассчитывается по (6).</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Найдем вероятность ошибки </a:t>
            </a:r>
            <a:r>
              <a:rPr lang="en-US" altLang="ru-RU" sz="1800" b="1">
                <a:latin typeface="Arial" panose="020B0604020202020204" pitchFamily="34" charset="0"/>
                <a:cs typeface="Arial" panose="020B0604020202020204" pitchFamily="34" charset="0"/>
              </a:rPr>
              <a:t>P</a:t>
            </a:r>
            <a:r>
              <a:rPr lang="en-US" altLang="ru-RU" sz="1800" b="1" baseline="-25000">
                <a:latin typeface="Arial" panose="020B0604020202020204" pitchFamily="34" charset="0"/>
                <a:cs typeface="Arial" panose="020B0604020202020204" pitchFamily="34" charset="0"/>
              </a:rPr>
              <a:t>e</a:t>
            </a:r>
            <a:r>
              <a:rPr lang="en-US" altLang="ru-RU" sz="1800" b="1">
                <a:latin typeface="Arial" panose="020B0604020202020204" pitchFamily="34" charset="0"/>
                <a:cs typeface="Arial" panose="020B0604020202020204" pitchFamily="34" charset="0"/>
              </a:rPr>
              <a:t> </a:t>
            </a:r>
            <a:r>
              <a:rPr lang="ru-RU" altLang="ru-RU" sz="1800" b="1">
                <a:latin typeface="Arial" panose="020B0604020202020204" pitchFamily="34" charset="0"/>
                <a:cs typeface="Arial" panose="020B0604020202020204" pitchFamily="34" charset="0"/>
              </a:rPr>
              <a:t>при извлечении секретного бита легальным пользователем для информированного декодера.</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Решающая схема:</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(8)</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r>
              <a:rPr lang="el-GR" altLang="ru-RU" sz="1800" i="1">
                <a:latin typeface="Arial" panose="020B0604020202020204" pitchFamily="34" charset="0"/>
                <a:cs typeface="Arial" panose="020B0604020202020204" pitchFamily="34" charset="0"/>
              </a:rPr>
              <a:t>λ</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некоторый порог, </a:t>
            </a:r>
            <a:r>
              <a:rPr lang="en-US" altLang="ru-RU" sz="1800" i="1">
                <a:latin typeface="Arial" panose="020B0604020202020204" pitchFamily="34" charset="0"/>
                <a:cs typeface="Arial" panose="020B0604020202020204" pitchFamily="34" charset="0"/>
              </a:rPr>
              <a:t>N</a:t>
            </a:r>
            <a:r>
              <a:rPr lang="ru-RU" altLang="ru-RU" sz="1800" i="1"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 количество отсчетов ПО, которое используется для вложения одного бита.</a:t>
            </a: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A914EE99-20BD-3247-B427-837846884D2B}"/>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262303C-C6BF-9049-BCBD-4B58D9278BCD}" type="slidenum">
              <a:rPr lang="ru-RU" altLang="ru-RU" sz="1200">
                <a:solidFill>
                  <a:srgbClr val="898989"/>
                </a:solidFill>
                <a:latin typeface="Calibri" panose="020F0502020204030204" pitchFamily="34" charset="0"/>
              </a:rPr>
              <a:pPr algn="r" eaLnBrk="1" hangingPunct="1"/>
              <a:t>116</a:t>
            </a:fld>
            <a:endParaRPr lang="ru-RU" altLang="ru-RU" sz="1200">
              <a:solidFill>
                <a:srgbClr val="898989"/>
              </a:solidFill>
              <a:latin typeface="Calibri" panose="020F0502020204030204" pitchFamily="34" charset="0"/>
            </a:endParaRPr>
          </a:p>
        </p:txBody>
      </p:sp>
      <p:graphicFrame>
        <p:nvGraphicFramePr>
          <p:cNvPr id="6149" name="Object 8">
            <a:extLst>
              <a:ext uri="{FF2B5EF4-FFF2-40B4-BE49-F238E27FC236}">
                <a16:creationId xmlns:a16="http://schemas.microsoft.com/office/drawing/2014/main" id="{3FED83DF-49D6-C24E-B434-8E5AE4CF51C1}"/>
              </a:ext>
            </a:extLst>
          </p:cNvPr>
          <p:cNvGraphicFramePr>
            <a:graphicFrameLocks noChangeAspect="1"/>
          </p:cNvGraphicFramePr>
          <p:nvPr/>
        </p:nvGraphicFramePr>
        <p:xfrm>
          <a:off x="1809750" y="207963"/>
          <a:ext cx="4141788" cy="792162"/>
        </p:xfrm>
        <a:graphic>
          <a:graphicData uri="http://schemas.openxmlformats.org/presentationml/2006/ole">
            <mc:AlternateContent xmlns:mc="http://schemas.openxmlformats.org/markup-compatibility/2006">
              <mc:Choice xmlns:v="urn:schemas-microsoft-com:vml" Requires="v">
                <p:oleObj spid="_x0000_s124933" name="Equation" r:id="rId3" imgW="66116200" imgH="12585700" progId="Equation.DSMT4">
                  <p:embed/>
                </p:oleObj>
              </mc:Choice>
              <mc:Fallback>
                <p:oleObj name="Equation" r:id="rId3" imgW="66116200" imgH="12585700" progId="Equation.DSMT4">
                  <p:embed/>
                  <p:pic>
                    <p:nvPicPr>
                      <p:cNvPr id="6149" name="Object 8">
                        <a:extLst>
                          <a:ext uri="{FF2B5EF4-FFF2-40B4-BE49-F238E27FC236}">
                            <a16:creationId xmlns:a16="http://schemas.microsoft.com/office/drawing/2014/main" id="{3FED83DF-49D6-C24E-B434-8E5AE4CF5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207963"/>
                        <a:ext cx="4141788"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0" name="Object 10">
            <a:extLst>
              <a:ext uri="{FF2B5EF4-FFF2-40B4-BE49-F238E27FC236}">
                <a16:creationId xmlns:a16="http://schemas.microsoft.com/office/drawing/2014/main" id="{98A27DEA-E01E-EE42-BB8A-DEA477B55D1B}"/>
              </a:ext>
            </a:extLst>
          </p:cNvPr>
          <p:cNvGraphicFramePr>
            <a:graphicFrameLocks noChangeAspect="1"/>
          </p:cNvGraphicFramePr>
          <p:nvPr/>
        </p:nvGraphicFramePr>
        <p:xfrm>
          <a:off x="1819275" y="1285876"/>
          <a:ext cx="3848100" cy="792163"/>
        </p:xfrm>
        <a:graphic>
          <a:graphicData uri="http://schemas.openxmlformats.org/presentationml/2006/ole">
            <mc:AlternateContent xmlns:mc="http://schemas.openxmlformats.org/markup-compatibility/2006">
              <mc:Choice xmlns:v="urn:schemas-microsoft-com:vml" Requires="v">
                <p:oleObj spid="_x0000_s124934" name="Equation" r:id="rId5" imgW="61442600" imgH="12585700" progId="Equation.DSMT4">
                  <p:embed/>
                </p:oleObj>
              </mc:Choice>
              <mc:Fallback>
                <p:oleObj name="Equation" r:id="rId5" imgW="61442600" imgH="12585700" progId="Equation.DSMT4">
                  <p:embed/>
                  <p:pic>
                    <p:nvPicPr>
                      <p:cNvPr id="6150" name="Object 10">
                        <a:extLst>
                          <a:ext uri="{FF2B5EF4-FFF2-40B4-BE49-F238E27FC236}">
                            <a16:creationId xmlns:a16="http://schemas.microsoft.com/office/drawing/2014/main" id="{98A27DEA-E01E-EE42-BB8A-DEA477B55D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9275" y="1285876"/>
                        <a:ext cx="38481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1" name="Object 11">
            <a:extLst>
              <a:ext uri="{FF2B5EF4-FFF2-40B4-BE49-F238E27FC236}">
                <a16:creationId xmlns:a16="http://schemas.microsoft.com/office/drawing/2014/main" id="{F5ABF3D0-A1E3-F949-954E-9C5C3D70E448}"/>
              </a:ext>
            </a:extLst>
          </p:cNvPr>
          <p:cNvGraphicFramePr>
            <a:graphicFrameLocks noChangeAspect="1"/>
          </p:cNvGraphicFramePr>
          <p:nvPr/>
        </p:nvGraphicFramePr>
        <p:xfrm>
          <a:off x="1765301" y="2357438"/>
          <a:ext cx="3959225" cy="792162"/>
        </p:xfrm>
        <a:graphic>
          <a:graphicData uri="http://schemas.openxmlformats.org/presentationml/2006/ole">
            <mc:AlternateContent xmlns:mc="http://schemas.openxmlformats.org/markup-compatibility/2006">
              <mc:Choice xmlns:v="urn:schemas-microsoft-com:vml" Requires="v">
                <p:oleObj spid="_x0000_s124935" name="Equation" r:id="rId7" imgW="63195200" imgH="12585700" progId="Equation.DSMT4">
                  <p:embed/>
                </p:oleObj>
              </mc:Choice>
              <mc:Fallback>
                <p:oleObj name="Equation" r:id="rId7" imgW="63195200" imgH="12585700" progId="Equation.DSMT4">
                  <p:embed/>
                  <p:pic>
                    <p:nvPicPr>
                      <p:cNvPr id="6151" name="Object 11">
                        <a:extLst>
                          <a:ext uri="{FF2B5EF4-FFF2-40B4-BE49-F238E27FC236}">
                            <a16:creationId xmlns:a16="http://schemas.microsoft.com/office/drawing/2014/main" id="{F5ABF3D0-A1E3-F949-954E-9C5C3D70E4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5301" y="2357438"/>
                        <a:ext cx="395922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2" name="Object 12">
            <a:extLst>
              <a:ext uri="{FF2B5EF4-FFF2-40B4-BE49-F238E27FC236}">
                <a16:creationId xmlns:a16="http://schemas.microsoft.com/office/drawing/2014/main" id="{16D148B4-2BF3-BD43-9C0B-B428BF9D4E77}"/>
              </a:ext>
            </a:extLst>
          </p:cNvPr>
          <p:cNvGraphicFramePr>
            <a:graphicFrameLocks noChangeAspect="1"/>
          </p:cNvGraphicFramePr>
          <p:nvPr/>
        </p:nvGraphicFramePr>
        <p:xfrm>
          <a:off x="1757364" y="4500563"/>
          <a:ext cx="4562475" cy="792162"/>
        </p:xfrm>
        <a:graphic>
          <a:graphicData uri="http://schemas.openxmlformats.org/presentationml/2006/ole">
            <mc:AlternateContent xmlns:mc="http://schemas.openxmlformats.org/markup-compatibility/2006">
              <mc:Choice xmlns:v="urn:schemas-microsoft-com:vml" Requires="v">
                <p:oleObj spid="_x0000_s124936" name="Equation" r:id="rId9" imgW="72847200" imgH="12585700" progId="Equation.DSMT4">
                  <p:embed/>
                </p:oleObj>
              </mc:Choice>
              <mc:Fallback>
                <p:oleObj name="Equation" r:id="rId9" imgW="72847200" imgH="12585700" progId="Equation.DSMT4">
                  <p:embed/>
                  <p:pic>
                    <p:nvPicPr>
                      <p:cNvPr id="6152" name="Object 12">
                        <a:extLst>
                          <a:ext uri="{FF2B5EF4-FFF2-40B4-BE49-F238E27FC236}">
                            <a16:creationId xmlns:a16="http://schemas.microsoft.com/office/drawing/2014/main" id="{16D148B4-2BF3-BD43-9C0B-B428BF9D4E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7364" y="4500563"/>
                        <a:ext cx="456247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омер слайда 5">
            <a:extLst>
              <a:ext uri="{FF2B5EF4-FFF2-40B4-BE49-F238E27FC236}">
                <a16:creationId xmlns:a16="http://schemas.microsoft.com/office/drawing/2014/main" id="{BCD9BCD6-1E4F-F74F-90C2-7D81AEA6A60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7E1BF40-E947-4C4A-AB64-9F902CEABFE2}" type="slidenum">
              <a:rPr lang="ru-RU" altLang="ru-RU">
                <a:solidFill>
                  <a:srgbClr val="898989"/>
                </a:solidFill>
                <a:latin typeface="Calibri" panose="020F0502020204030204" pitchFamily="34" charset="0"/>
              </a:rPr>
              <a:pPr eaLnBrk="1" hangingPunct="1"/>
              <a:t>117</a:t>
            </a:fld>
            <a:endParaRPr lang="ru-RU" altLang="ru-RU">
              <a:solidFill>
                <a:srgbClr val="898989"/>
              </a:solidFill>
              <a:latin typeface="Calibri" panose="020F0502020204030204" pitchFamily="34" charset="0"/>
            </a:endParaRPr>
          </a:p>
        </p:txBody>
      </p:sp>
      <p:sp>
        <p:nvSpPr>
          <p:cNvPr id="7171" name="Заголовок 1">
            <a:extLst>
              <a:ext uri="{FF2B5EF4-FFF2-40B4-BE49-F238E27FC236}">
                <a16:creationId xmlns:a16="http://schemas.microsoft.com/office/drawing/2014/main" id="{5DD06C2C-58A7-4146-A26E-26DEA66BF7BD}"/>
              </a:ext>
            </a:extLst>
          </p:cNvPr>
          <p:cNvSpPr>
            <a:spLocks noGrp="1"/>
          </p:cNvSpPr>
          <p:nvPr>
            <p:ph type="title"/>
          </p:nvPr>
        </p:nvSpPr>
        <p:spPr>
          <a:xfrm>
            <a:off x="1666875" y="142875"/>
            <a:ext cx="8858250" cy="6572250"/>
          </a:xfrm>
        </p:spPr>
        <p:txBody>
          <a:bodyPr/>
          <a:lstStyle/>
          <a:p>
            <a:pPr algn="l" eaLnBrk="1" hangingPunct="1"/>
            <a:r>
              <a:rPr lang="ru-RU" altLang="ru-RU" sz="1800">
                <a:latin typeface="Arial" panose="020B0604020202020204" pitchFamily="34" charset="0"/>
                <a:cs typeface="Arial" panose="020B0604020202020204" pitchFamily="34" charset="0"/>
              </a:rPr>
              <a:t>Подставляя (1) и (2) в (8), получаем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l-GR" altLang="ru-RU" sz="1800" i="1">
                <a:latin typeface="Arial" panose="020B0604020202020204" pitchFamily="34" charset="0"/>
                <a:cs typeface="Arial" panose="020B0604020202020204" pitchFamily="34" charset="0"/>
              </a:rPr>
              <a:t>Λ</a:t>
            </a:r>
            <a:r>
              <a:rPr lang="ru-RU" altLang="ru-RU" sz="1800" i="1">
                <a:latin typeface="Arial" panose="020B0604020202020204" pitchFamily="34" charset="0"/>
                <a:cs typeface="Arial" panose="020B0604020202020204" pitchFamily="34" charset="0"/>
              </a:rPr>
              <a:t> = </a:t>
            </a:r>
            <a:r>
              <a:rPr lang="el-GR" altLang="ru-RU" sz="1800" i="1">
                <a:latin typeface="Arial" panose="020B0604020202020204" pitchFamily="34" charset="0"/>
                <a:cs typeface="Arial" panose="020B0604020202020204" pitchFamily="34" charset="0"/>
              </a:rPr>
              <a:t>Λ</a:t>
            </a:r>
            <a:r>
              <a:rPr lang="en-US" altLang="ru-RU" sz="1800" i="1" baseline="-25000">
                <a:latin typeface="Arial" panose="020B0604020202020204" pitchFamily="34" charset="0"/>
                <a:cs typeface="Arial" panose="020B0604020202020204" pitchFamily="34" charset="0"/>
              </a:rPr>
              <a:t>b</a:t>
            </a:r>
            <a:r>
              <a:rPr lang="el-GR"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для </a:t>
            </a:r>
            <a:r>
              <a:rPr lang="en-US" altLang="ru-RU" sz="1800" i="1">
                <a:latin typeface="Arial" panose="020B0604020202020204" pitchFamily="34" charset="0"/>
                <a:cs typeface="Arial" panose="020B0604020202020204" pitchFamily="34" charset="0"/>
              </a:rPr>
              <a:t>b</a:t>
            </a:r>
            <a:r>
              <a:rPr lang="ru-RU" altLang="ru-RU" sz="1800" i="1">
                <a:latin typeface="Arial" panose="020B0604020202020204" pitchFamily="34" charset="0"/>
                <a:cs typeface="Arial" panose="020B0604020202020204" pitchFamily="34" charset="0"/>
              </a:rPr>
              <a:t> = </a:t>
            </a:r>
            <a:r>
              <a:rPr lang="en-US" altLang="ru-RU" sz="1800" i="1">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и </a:t>
            </a:r>
            <a:r>
              <a:rPr lang="en-US" altLang="ru-RU" sz="1800" i="1">
                <a:latin typeface="Arial" panose="020B0604020202020204" pitchFamily="34" charset="0"/>
                <a:cs typeface="Arial" panose="020B0604020202020204" pitchFamily="34" charset="0"/>
              </a:rPr>
              <a:t>b = 1</a:t>
            </a:r>
            <a:r>
              <a:rPr lang="ru-RU" altLang="ru-RU" sz="1800">
                <a:latin typeface="Arial" panose="020B0604020202020204" pitchFamily="34" charset="0"/>
                <a:cs typeface="Arial" panose="020B0604020202020204" pitchFamily="34" charset="0"/>
              </a:rPr>
              <a:t>, где</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(9)</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Тогда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(10)</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(11)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H</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a:t>
            </a:r>
            <a:r>
              <a:rPr lang="el-GR" altLang="ru-RU" sz="1800" b="1" i="1">
                <a:latin typeface="Arial" panose="020B0604020202020204" pitchFamily="34" charset="0"/>
                <a:cs typeface="Arial" panose="020B0604020202020204" pitchFamily="34" charset="0"/>
              </a:rPr>
              <a:t>π</a:t>
            </a:r>
            <a:r>
              <a:rPr lang="en-US" altLang="ru-RU" sz="1800" i="1">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хэмминговский вес последовательности </a:t>
            </a:r>
            <a:r>
              <a:rPr lang="el-GR" altLang="ru-RU" sz="1800" b="1" i="1">
                <a:latin typeface="Arial" panose="020B0604020202020204" pitchFamily="34" charset="0"/>
                <a:cs typeface="Arial" panose="020B0604020202020204" pitchFamily="34" charset="0"/>
              </a:rPr>
              <a:t>π</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n=1,2…N.</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(12)</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Подставляя</a:t>
            </a:r>
            <a:r>
              <a:rPr lang="en-US" altLang="ru-RU" sz="1800">
                <a:latin typeface="Arial" panose="020B0604020202020204" pitchFamily="34" charset="0"/>
                <a:cs typeface="Arial" panose="020B0604020202020204" pitchFamily="34" charset="0"/>
              </a:rPr>
              <a:t> (12)</a:t>
            </a:r>
            <a:r>
              <a:rPr lang="ru-RU" altLang="ru-RU" sz="1800">
                <a:latin typeface="Arial" panose="020B0604020202020204" pitchFamily="34" charset="0"/>
                <a:cs typeface="Arial" panose="020B0604020202020204" pitchFamily="34" charset="0"/>
              </a:rPr>
              <a:t> и (11) в (10) получаем</a:t>
            </a: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(13)</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Аналогично можно получить, что</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(14)</a:t>
            </a: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42FDD43D-E10C-3A47-8085-944253CE03D4}"/>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DA939803-6424-1F41-8605-9EE1FE37523D}" type="slidenum">
              <a:rPr lang="ru-RU" altLang="ru-RU" sz="1200">
                <a:solidFill>
                  <a:srgbClr val="898989"/>
                </a:solidFill>
                <a:latin typeface="Calibri" panose="020F0502020204030204" pitchFamily="34" charset="0"/>
              </a:rPr>
              <a:pPr algn="r" eaLnBrk="1" hangingPunct="1"/>
              <a:t>117</a:t>
            </a:fld>
            <a:endParaRPr lang="ru-RU" altLang="ru-RU" sz="1200">
              <a:solidFill>
                <a:srgbClr val="898989"/>
              </a:solidFill>
              <a:latin typeface="Calibri" panose="020F0502020204030204" pitchFamily="34" charset="0"/>
            </a:endParaRPr>
          </a:p>
        </p:txBody>
      </p:sp>
      <p:graphicFrame>
        <p:nvGraphicFramePr>
          <p:cNvPr id="7173" name="Object 14">
            <a:extLst>
              <a:ext uri="{FF2B5EF4-FFF2-40B4-BE49-F238E27FC236}">
                <a16:creationId xmlns:a16="http://schemas.microsoft.com/office/drawing/2014/main" id="{5659C1F3-839A-8848-877C-E0B4EDE40580}"/>
              </a:ext>
            </a:extLst>
          </p:cNvPr>
          <p:cNvGraphicFramePr>
            <a:graphicFrameLocks noChangeAspect="1"/>
          </p:cNvGraphicFramePr>
          <p:nvPr/>
        </p:nvGraphicFramePr>
        <p:xfrm>
          <a:off x="2620964" y="857250"/>
          <a:ext cx="4618037" cy="736600"/>
        </p:xfrm>
        <a:graphic>
          <a:graphicData uri="http://schemas.openxmlformats.org/presentationml/2006/ole">
            <mc:AlternateContent xmlns:mc="http://schemas.openxmlformats.org/markup-compatibility/2006">
              <mc:Choice xmlns:v="urn:schemas-microsoft-com:vml" Requires="v">
                <p:oleObj spid="_x0000_s125959" name="Equation" r:id="rId3" imgW="73723500" imgH="11696700" progId="Equation.DSMT4">
                  <p:embed/>
                </p:oleObj>
              </mc:Choice>
              <mc:Fallback>
                <p:oleObj name="Equation" r:id="rId3" imgW="73723500" imgH="11696700" progId="Equation.DSMT4">
                  <p:embed/>
                  <p:pic>
                    <p:nvPicPr>
                      <p:cNvPr id="7173" name="Object 14">
                        <a:extLst>
                          <a:ext uri="{FF2B5EF4-FFF2-40B4-BE49-F238E27FC236}">
                            <a16:creationId xmlns:a16="http://schemas.microsoft.com/office/drawing/2014/main" id="{5659C1F3-839A-8848-877C-E0B4EDE40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0964" y="857250"/>
                        <a:ext cx="4618037"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3">
            <a:extLst>
              <a:ext uri="{FF2B5EF4-FFF2-40B4-BE49-F238E27FC236}">
                <a16:creationId xmlns:a16="http://schemas.microsoft.com/office/drawing/2014/main" id="{E38C7E59-F97A-FD44-B2F4-FEE52A1039E0}"/>
              </a:ext>
            </a:extLst>
          </p:cNvPr>
          <p:cNvGraphicFramePr>
            <a:graphicFrameLocks noChangeAspect="1"/>
          </p:cNvGraphicFramePr>
          <p:nvPr/>
        </p:nvGraphicFramePr>
        <p:xfrm>
          <a:off x="1778001" y="1928814"/>
          <a:ext cx="3656013" cy="738187"/>
        </p:xfrm>
        <a:graphic>
          <a:graphicData uri="http://schemas.openxmlformats.org/presentationml/2006/ole">
            <mc:AlternateContent xmlns:mc="http://schemas.openxmlformats.org/markup-compatibility/2006">
              <mc:Choice xmlns:v="urn:schemas-microsoft-com:vml" Requires="v">
                <p:oleObj spid="_x0000_s125960" name="Equation" r:id="rId5" imgW="58508900" imgH="11696700" progId="Equation.DSMT4">
                  <p:embed/>
                </p:oleObj>
              </mc:Choice>
              <mc:Fallback>
                <p:oleObj name="Equation" r:id="rId5" imgW="58508900" imgH="11696700" progId="Equation.DSMT4">
                  <p:embed/>
                  <p:pic>
                    <p:nvPicPr>
                      <p:cNvPr id="7174" name="Object 3">
                        <a:extLst>
                          <a:ext uri="{FF2B5EF4-FFF2-40B4-BE49-F238E27FC236}">
                            <a16:creationId xmlns:a16="http://schemas.microsoft.com/office/drawing/2014/main" id="{E38C7E59-F97A-FD44-B2F4-FEE52A1039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8001" y="1928814"/>
                        <a:ext cx="3656013"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5" name="Object 16">
            <a:extLst>
              <a:ext uri="{FF2B5EF4-FFF2-40B4-BE49-F238E27FC236}">
                <a16:creationId xmlns:a16="http://schemas.microsoft.com/office/drawing/2014/main" id="{67353418-4EA9-5142-935A-B93EC0E95C18}"/>
              </a:ext>
            </a:extLst>
          </p:cNvPr>
          <p:cNvGraphicFramePr>
            <a:graphicFrameLocks noChangeAspect="1"/>
          </p:cNvGraphicFramePr>
          <p:nvPr/>
        </p:nvGraphicFramePr>
        <p:xfrm>
          <a:off x="2327275" y="2500313"/>
          <a:ext cx="4827588" cy="793750"/>
        </p:xfrm>
        <a:graphic>
          <a:graphicData uri="http://schemas.openxmlformats.org/presentationml/2006/ole">
            <mc:AlternateContent xmlns:mc="http://schemas.openxmlformats.org/markup-compatibility/2006">
              <mc:Choice xmlns:v="urn:schemas-microsoft-com:vml" Requires="v">
                <p:oleObj spid="_x0000_s125961" name="Equation" r:id="rId7" imgW="77241400" imgH="12585700" progId="Equation.DSMT4">
                  <p:embed/>
                </p:oleObj>
              </mc:Choice>
              <mc:Fallback>
                <p:oleObj name="Equation" r:id="rId7" imgW="77241400" imgH="12585700" progId="Equation.DSMT4">
                  <p:embed/>
                  <p:pic>
                    <p:nvPicPr>
                      <p:cNvPr id="7175" name="Object 16">
                        <a:extLst>
                          <a:ext uri="{FF2B5EF4-FFF2-40B4-BE49-F238E27FC236}">
                            <a16:creationId xmlns:a16="http://schemas.microsoft.com/office/drawing/2014/main" id="{67353418-4EA9-5142-935A-B93EC0E95C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7275" y="2500313"/>
                        <a:ext cx="4827588"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6" name="Object 17">
            <a:extLst>
              <a:ext uri="{FF2B5EF4-FFF2-40B4-BE49-F238E27FC236}">
                <a16:creationId xmlns:a16="http://schemas.microsoft.com/office/drawing/2014/main" id="{92B483FF-C5C8-244A-97CF-906DC09CF905}"/>
              </a:ext>
            </a:extLst>
          </p:cNvPr>
          <p:cNvGraphicFramePr>
            <a:graphicFrameLocks noChangeAspect="1"/>
          </p:cNvGraphicFramePr>
          <p:nvPr/>
        </p:nvGraphicFramePr>
        <p:xfrm>
          <a:off x="1825626" y="4706938"/>
          <a:ext cx="5394325" cy="793750"/>
        </p:xfrm>
        <a:graphic>
          <a:graphicData uri="http://schemas.openxmlformats.org/presentationml/2006/ole">
            <mc:AlternateContent xmlns:mc="http://schemas.openxmlformats.org/markup-compatibility/2006">
              <mc:Choice xmlns:v="urn:schemas-microsoft-com:vml" Requires="v">
                <p:oleObj spid="_x0000_s125962" name="Equation" r:id="rId9" imgW="86309200" imgH="12585700" progId="Equation.DSMT4">
                  <p:embed/>
                </p:oleObj>
              </mc:Choice>
              <mc:Fallback>
                <p:oleObj name="Equation" r:id="rId9" imgW="86309200" imgH="12585700" progId="Equation.DSMT4">
                  <p:embed/>
                  <p:pic>
                    <p:nvPicPr>
                      <p:cNvPr id="7176" name="Object 17">
                        <a:extLst>
                          <a:ext uri="{FF2B5EF4-FFF2-40B4-BE49-F238E27FC236}">
                            <a16:creationId xmlns:a16="http://schemas.microsoft.com/office/drawing/2014/main" id="{92B483FF-C5C8-244A-97CF-906DC09CF9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5626" y="4706938"/>
                        <a:ext cx="5394325"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18">
            <a:extLst>
              <a:ext uri="{FF2B5EF4-FFF2-40B4-BE49-F238E27FC236}">
                <a16:creationId xmlns:a16="http://schemas.microsoft.com/office/drawing/2014/main" id="{A10617E4-0C10-7A4C-A809-FFBA986E3996}"/>
              </a:ext>
            </a:extLst>
          </p:cNvPr>
          <p:cNvGraphicFramePr>
            <a:graphicFrameLocks noChangeAspect="1"/>
          </p:cNvGraphicFramePr>
          <p:nvPr/>
        </p:nvGraphicFramePr>
        <p:xfrm>
          <a:off x="1846264" y="5778500"/>
          <a:ext cx="5246687" cy="793750"/>
        </p:xfrm>
        <a:graphic>
          <a:graphicData uri="http://schemas.openxmlformats.org/presentationml/2006/ole">
            <mc:AlternateContent xmlns:mc="http://schemas.openxmlformats.org/markup-compatibility/2006">
              <mc:Choice xmlns:v="urn:schemas-microsoft-com:vml" Requires="v">
                <p:oleObj spid="_x0000_s125963" name="Equation" r:id="rId11" imgW="83972400" imgH="12585700" progId="Equation.DSMT4">
                  <p:embed/>
                </p:oleObj>
              </mc:Choice>
              <mc:Fallback>
                <p:oleObj name="Equation" r:id="rId11" imgW="83972400" imgH="12585700" progId="Equation.DSMT4">
                  <p:embed/>
                  <p:pic>
                    <p:nvPicPr>
                      <p:cNvPr id="7177" name="Object 18">
                        <a:extLst>
                          <a:ext uri="{FF2B5EF4-FFF2-40B4-BE49-F238E27FC236}">
                            <a16:creationId xmlns:a16="http://schemas.microsoft.com/office/drawing/2014/main" id="{A10617E4-0C10-7A4C-A809-FFBA986E39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6264" y="5778500"/>
                        <a:ext cx="5246687"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8" name="Object 19">
            <a:extLst>
              <a:ext uri="{FF2B5EF4-FFF2-40B4-BE49-F238E27FC236}">
                <a16:creationId xmlns:a16="http://schemas.microsoft.com/office/drawing/2014/main" id="{A79C8A79-75BE-E14E-9593-4CB96488EB3B}"/>
              </a:ext>
            </a:extLst>
          </p:cNvPr>
          <p:cNvGraphicFramePr>
            <a:graphicFrameLocks noChangeAspect="1"/>
          </p:cNvGraphicFramePr>
          <p:nvPr/>
        </p:nvGraphicFramePr>
        <p:xfrm>
          <a:off x="1857376" y="3571875"/>
          <a:ext cx="3692525" cy="793750"/>
        </p:xfrm>
        <a:graphic>
          <a:graphicData uri="http://schemas.openxmlformats.org/presentationml/2006/ole">
            <mc:AlternateContent xmlns:mc="http://schemas.openxmlformats.org/markup-compatibility/2006">
              <mc:Choice xmlns:v="urn:schemas-microsoft-com:vml" Requires="v">
                <p:oleObj spid="_x0000_s125964" name="Equation" r:id="rId13" imgW="59105800" imgH="12585700" progId="Equation.DSMT4">
                  <p:embed/>
                </p:oleObj>
              </mc:Choice>
              <mc:Fallback>
                <p:oleObj name="Equation" r:id="rId13" imgW="59105800" imgH="12585700" progId="Equation.DSMT4">
                  <p:embed/>
                  <p:pic>
                    <p:nvPicPr>
                      <p:cNvPr id="7178" name="Object 19">
                        <a:extLst>
                          <a:ext uri="{FF2B5EF4-FFF2-40B4-BE49-F238E27FC236}">
                            <a16:creationId xmlns:a16="http://schemas.microsoft.com/office/drawing/2014/main" id="{A79C8A79-75BE-E14E-9593-4CB96488EB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57376" y="3571875"/>
                        <a:ext cx="3692525"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Номер слайда 5">
            <a:extLst>
              <a:ext uri="{FF2B5EF4-FFF2-40B4-BE49-F238E27FC236}">
                <a16:creationId xmlns:a16="http://schemas.microsoft.com/office/drawing/2014/main" id="{CB666D9F-CACF-E44E-BFA1-286FA7A33BC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9AF6B2D-FCAF-FC4D-8731-F6954C70EAE4}" type="slidenum">
              <a:rPr lang="ru-RU" altLang="ru-RU">
                <a:solidFill>
                  <a:srgbClr val="898989"/>
                </a:solidFill>
                <a:latin typeface="Calibri" panose="020F0502020204030204" pitchFamily="34" charset="0"/>
              </a:rPr>
              <a:pPr eaLnBrk="1" hangingPunct="1"/>
              <a:t>118</a:t>
            </a:fld>
            <a:endParaRPr lang="ru-RU" altLang="ru-RU">
              <a:solidFill>
                <a:srgbClr val="898989"/>
              </a:solidFill>
              <a:latin typeface="Calibri" panose="020F0502020204030204" pitchFamily="34" charset="0"/>
            </a:endParaRPr>
          </a:p>
        </p:txBody>
      </p:sp>
      <p:sp>
        <p:nvSpPr>
          <p:cNvPr id="8195" name="Заголовок 1">
            <a:extLst>
              <a:ext uri="{FF2B5EF4-FFF2-40B4-BE49-F238E27FC236}">
                <a16:creationId xmlns:a16="http://schemas.microsoft.com/office/drawing/2014/main" id="{6E535B82-13CA-B24C-BC6E-17743831E401}"/>
              </a:ext>
            </a:extLst>
          </p:cNvPr>
          <p:cNvSpPr>
            <a:spLocks noGrp="1"/>
          </p:cNvSpPr>
          <p:nvPr>
            <p:ph type="title"/>
          </p:nvPr>
        </p:nvSpPr>
        <p:spPr>
          <a:xfrm>
            <a:off x="1666875" y="142875"/>
            <a:ext cx="8858250" cy="6572250"/>
          </a:xfrm>
        </p:spPr>
        <p:txBody>
          <a:bodyPr/>
          <a:lstStyle/>
          <a:p>
            <a:pPr algn="l" eaLnBrk="1" hangingPunct="1"/>
            <a:r>
              <a:rPr lang="ru-RU" altLang="ru-RU" sz="1800">
                <a:latin typeface="Arial" panose="020B0604020202020204" pitchFamily="34" charset="0"/>
                <a:cs typeface="Arial" panose="020B0604020202020204" pitchFamily="34" charset="0"/>
              </a:rPr>
              <a:t>Поскольку последовательность </a:t>
            </a:r>
            <a:r>
              <a:rPr lang="el-GR" altLang="ru-RU" sz="1800" i="1">
                <a:latin typeface="Arial" panose="020B0604020202020204" pitchFamily="34" charset="0"/>
                <a:cs typeface="Arial" panose="020B0604020202020204" pitchFamily="34" charset="0"/>
              </a:rPr>
              <a:t>π</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 </a:t>
            </a:r>
            <a:r>
              <a:rPr lang="ru-RU" altLang="ru-RU" sz="1800">
                <a:latin typeface="Arial" panose="020B0604020202020204" pitchFamily="34" charset="0"/>
                <a:cs typeface="Arial" panose="020B0604020202020204" pitchFamily="34" charset="0"/>
              </a:rPr>
              <a:t>известна</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при декодировании, то можно получить </a:t>
            </a:r>
            <a:r>
              <a:rPr lang="en-US" altLang="ru-RU" sz="1800" i="1">
                <a:latin typeface="Arial" panose="020B0604020202020204" pitchFamily="34" charset="0"/>
                <a:cs typeface="Arial" panose="020B0604020202020204" pitchFamily="34" charset="0"/>
              </a:rPr>
              <a:t>P(0/1) = P(1/0)</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выбирая </a:t>
            </a:r>
            <a:r>
              <a:rPr lang="el-GR" altLang="ru-RU" sz="1800" i="1">
                <a:latin typeface="Arial" panose="020B0604020202020204" pitchFamily="34" charset="0"/>
                <a:cs typeface="Arial" panose="020B0604020202020204" pitchFamily="34" charset="0"/>
              </a:rPr>
              <a:t>λ</a:t>
            </a:r>
            <a:r>
              <a:rPr lang="ru-RU" altLang="ru-RU" sz="1800" i="1">
                <a:latin typeface="Arial" panose="020B0604020202020204" pitchFamily="34" charset="0"/>
                <a:cs typeface="Arial" panose="020B0604020202020204" pitchFamily="34" charset="0"/>
              </a:rPr>
              <a:t> = </a:t>
            </a:r>
            <a:r>
              <a:rPr lang="en-US" altLang="ru-RU" sz="1800" i="1">
                <a:latin typeface="Arial" panose="020B0604020202020204" pitchFamily="34" charset="0"/>
                <a:cs typeface="Arial" panose="020B0604020202020204" pitchFamily="34" charset="0"/>
              </a:rPr>
              <a:t>S/2</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что дает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(15)</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Для упрощения (15), применим сначала границу Чернова к внутренней сумме в (15):</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(16)</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 подставляя (16) в (15) получим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(17)</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Наконец, используя формулу Бинома Ньютона, получим в (17)</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поскольку				(18)</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FFD45CF7-13B3-F446-AED8-2B0F25B3FBBB}"/>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9B7FF281-91FB-6C47-BAA2-2A118249A1AC}" type="slidenum">
              <a:rPr lang="ru-RU" altLang="ru-RU" sz="1200">
                <a:solidFill>
                  <a:srgbClr val="898989"/>
                </a:solidFill>
                <a:latin typeface="Calibri" panose="020F0502020204030204" pitchFamily="34" charset="0"/>
              </a:rPr>
              <a:pPr algn="r" eaLnBrk="1" hangingPunct="1"/>
              <a:t>118</a:t>
            </a:fld>
            <a:endParaRPr lang="ru-RU" altLang="ru-RU" sz="1200">
              <a:solidFill>
                <a:srgbClr val="898989"/>
              </a:solidFill>
              <a:latin typeface="Calibri" panose="020F0502020204030204" pitchFamily="34" charset="0"/>
            </a:endParaRPr>
          </a:p>
        </p:txBody>
      </p:sp>
      <p:graphicFrame>
        <p:nvGraphicFramePr>
          <p:cNvPr id="8197" name="Object 10">
            <a:extLst>
              <a:ext uri="{FF2B5EF4-FFF2-40B4-BE49-F238E27FC236}">
                <a16:creationId xmlns:a16="http://schemas.microsoft.com/office/drawing/2014/main" id="{43D79673-22D0-0F46-A889-EDFB24F853E3}"/>
              </a:ext>
            </a:extLst>
          </p:cNvPr>
          <p:cNvGraphicFramePr>
            <a:graphicFrameLocks noChangeAspect="1"/>
          </p:cNvGraphicFramePr>
          <p:nvPr/>
        </p:nvGraphicFramePr>
        <p:xfrm>
          <a:off x="1828800" y="1000125"/>
          <a:ext cx="6965950" cy="793750"/>
        </p:xfrm>
        <a:graphic>
          <a:graphicData uri="http://schemas.openxmlformats.org/presentationml/2006/ole">
            <mc:AlternateContent xmlns:mc="http://schemas.openxmlformats.org/markup-compatibility/2006">
              <mc:Choice xmlns:v="urn:schemas-microsoft-com:vml" Requires="v">
                <p:oleObj spid="_x0000_s126982" name="Equation" r:id="rId3" imgW="111467900" imgH="12585700" progId="Equation.DSMT4">
                  <p:embed/>
                </p:oleObj>
              </mc:Choice>
              <mc:Fallback>
                <p:oleObj name="Equation" r:id="rId3" imgW="111467900" imgH="12585700" progId="Equation.DSMT4">
                  <p:embed/>
                  <p:pic>
                    <p:nvPicPr>
                      <p:cNvPr id="8197" name="Object 10">
                        <a:extLst>
                          <a:ext uri="{FF2B5EF4-FFF2-40B4-BE49-F238E27FC236}">
                            <a16:creationId xmlns:a16="http://schemas.microsoft.com/office/drawing/2014/main" id="{43D79673-22D0-0F46-A889-EDFB24F85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000125"/>
                        <a:ext cx="6965950"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8" name="Object 11">
            <a:extLst>
              <a:ext uri="{FF2B5EF4-FFF2-40B4-BE49-F238E27FC236}">
                <a16:creationId xmlns:a16="http://schemas.microsoft.com/office/drawing/2014/main" id="{8D359C47-3C37-0442-9F97-F8EEF429EA26}"/>
              </a:ext>
            </a:extLst>
          </p:cNvPr>
          <p:cNvGraphicFramePr>
            <a:graphicFrameLocks noChangeAspect="1"/>
          </p:cNvGraphicFramePr>
          <p:nvPr/>
        </p:nvGraphicFramePr>
        <p:xfrm>
          <a:off x="1784351" y="2357438"/>
          <a:ext cx="4130675" cy="793750"/>
        </p:xfrm>
        <a:graphic>
          <a:graphicData uri="http://schemas.openxmlformats.org/presentationml/2006/ole">
            <mc:AlternateContent xmlns:mc="http://schemas.openxmlformats.org/markup-compatibility/2006">
              <mc:Choice xmlns:v="urn:schemas-microsoft-com:vml" Requires="v">
                <p:oleObj spid="_x0000_s126983" name="Equation" r:id="rId5" imgW="66116200" imgH="12585700" progId="Equation.DSMT4">
                  <p:embed/>
                </p:oleObj>
              </mc:Choice>
              <mc:Fallback>
                <p:oleObj name="Equation" r:id="rId5" imgW="66116200" imgH="12585700" progId="Equation.DSMT4">
                  <p:embed/>
                  <p:pic>
                    <p:nvPicPr>
                      <p:cNvPr id="8198" name="Object 11">
                        <a:extLst>
                          <a:ext uri="{FF2B5EF4-FFF2-40B4-BE49-F238E27FC236}">
                            <a16:creationId xmlns:a16="http://schemas.microsoft.com/office/drawing/2014/main" id="{8D359C47-3C37-0442-9F97-F8EEF429E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4351" y="2357438"/>
                        <a:ext cx="4130675"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9" name="Object 12">
            <a:extLst>
              <a:ext uri="{FF2B5EF4-FFF2-40B4-BE49-F238E27FC236}">
                <a16:creationId xmlns:a16="http://schemas.microsoft.com/office/drawing/2014/main" id="{C6F27323-DCC3-4341-A739-F7FE762EED63}"/>
              </a:ext>
            </a:extLst>
          </p:cNvPr>
          <p:cNvGraphicFramePr>
            <a:graphicFrameLocks noChangeAspect="1"/>
          </p:cNvGraphicFramePr>
          <p:nvPr/>
        </p:nvGraphicFramePr>
        <p:xfrm>
          <a:off x="1836738" y="3429000"/>
          <a:ext cx="4349750" cy="793750"/>
        </p:xfrm>
        <a:graphic>
          <a:graphicData uri="http://schemas.openxmlformats.org/presentationml/2006/ole">
            <mc:AlternateContent xmlns:mc="http://schemas.openxmlformats.org/markup-compatibility/2006">
              <mc:Choice xmlns:v="urn:schemas-microsoft-com:vml" Requires="v">
                <p:oleObj spid="_x0000_s126984" name="Equation" r:id="rId7" imgW="69634100" imgH="12585700" progId="Equation.DSMT4">
                  <p:embed/>
                </p:oleObj>
              </mc:Choice>
              <mc:Fallback>
                <p:oleObj name="Equation" r:id="rId7" imgW="69634100" imgH="12585700" progId="Equation.DSMT4">
                  <p:embed/>
                  <p:pic>
                    <p:nvPicPr>
                      <p:cNvPr id="8199" name="Object 12">
                        <a:extLst>
                          <a:ext uri="{FF2B5EF4-FFF2-40B4-BE49-F238E27FC236}">
                            <a16:creationId xmlns:a16="http://schemas.microsoft.com/office/drawing/2014/main" id="{C6F27323-DCC3-4341-A739-F7FE762EED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738" y="3429000"/>
                        <a:ext cx="4349750"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0" name="Object 13">
            <a:extLst>
              <a:ext uri="{FF2B5EF4-FFF2-40B4-BE49-F238E27FC236}">
                <a16:creationId xmlns:a16="http://schemas.microsoft.com/office/drawing/2014/main" id="{40079F75-7361-8D4A-8383-2830BA9275FC}"/>
              </a:ext>
            </a:extLst>
          </p:cNvPr>
          <p:cNvGraphicFramePr>
            <a:graphicFrameLocks noChangeAspect="1"/>
          </p:cNvGraphicFramePr>
          <p:nvPr/>
        </p:nvGraphicFramePr>
        <p:xfrm>
          <a:off x="1809751" y="4660900"/>
          <a:ext cx="3381375" cy="554038"/>
        </p:xfrm>
        <a:graphic>
          <a:graphicData uri="http://schemas.openxmlformats.org/presentationml/2006/ole">
            <mc:AlternateContent xmlns:mc="http://schemas.openxmlformats.org/markup-compatibility/2006">
              <mc:Choice xmlns:v="urn:schemas-microsoft-com:vml" Requires="v">
                <p:oleObj spid="_x0000_s126985" name="Equation" r:id="rId9" imgW="54127400" imgH="8775700" progId="Equation.DSMT4">
                  <p:embed/>
                </p:oleObj>
              </mc:Choice>
              <mc:Fallback>
                <p:oleObj name="Equation" r:id="rId9" imgW="54127400" imgH="8775700" progId="Equation.DSMT4">
                  <p:embed/>
                  <p:pic>
                    <p:nvPicPr>
                      <p:cNvPr id="8200" name="Object 13">
                        <a:extLst>
                          <a:ext uri="{FF2B5EF4-FFF2-40B4-BE49-F238E27FC236}">
                            <a16:creationId xmlns:a16="http://schemas.microsoft.com/office/drawing/2014/main" id="{40079F75-7361-8D4A-8383-2830BA927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9751" y="4660900"/>
                        <a:ext cx="3381375"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1" name="Object 14">
            <a:extLst>
              <a:ext uri="{FF2B5EF4-FFF2-40B4-BE49-F238E27FC236}">
                <a16:creationId xmlns:a16="http://schemas.microsoft.com/office/drawing/2014/main" id="{B1F7DAFC-21F2-5145-ACBC-3BCE8F730056}"/>
              </a:ext>
            </a:extLst>
          </p:cNvPr>
          <p:cNvGraphicFramePr>
            <a:graphicFrameLocks noChangeAspect="1"/>
          </p:cNvGraphicFramePr>
          <p:nvPr/>
        </p:nvGraphicFramePr>
        <p:xfrm>
          <a:off x="1809751" y="5219701"/>
          <a:ext cx="3179763" cy="830263"/>
        </p:xfrm>
        <a:graphic>
          <a:graphicData uri="http://schemas.openxmlformats.org/presentationml/2006/ole">
            <mc:AlternateContent xmlns:mc="http://schemas.openxmlformats.org/markup-compatibility/2006">
              <mc:Choice xmlns:v="urn:schemas-microsoft-com:vml" Requires="v">
                <p:oleObj spid="_x0000_s126986" name="Equation" r:id="rId11" imgW="50901600" imgH="13169900" progId="Equation.DSMT4">
                  <p:embed/>
                </p:oleObj>
              </mc:Choice>
              <mc:Fallback>
                <p:oleObj name="Equation" r:id="rId11" imgW="50901600" imgH="13169900" progId="Equation.DSMT4">
                  <p:embed/>
                  <p:pic>
                    <p:nvPicPr>
                      <p:cNvPr id="8201" name="Object 14">
                        <a:extLst>
                          <a:ext uri="{FF2B5EF4-FFF2-40B4-BE49-F238E27FC236}">
                            <a16:creationId xmlns:a16="http://schemas.microsoft.com/office/drawing/2014/main" id="{B1F7DAFC-21F2-5145-ACBC-3BCE8F7300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1" y="5219701"/>
                        <a:ext cx="3179763"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омер слайда 5">
            <a:extLst>
              <a:ext uri="{FF2B5EF4-FFF2-40B4-BE49-F238E27FC236}">
                <a16:creationId xmlns:a16="http://schemas.microsoft.com/office/drawing/2014/main" id="{1C180C62-4E73-EF40-B8B0-E3F6A3B78C4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1618B32-EBDA-804A-BD78-A69830600352}" type="slidenum">
              <a:rPr lang="ru-RU" altLang="ru-RU">
                <a:solidFill>
                  <a:srgbClr val="898989"/>
                </a:solidFill>
                <a:latin typeface="Calibri" panose="020F0502020204030204" pitchFamily="34" charset="0"/>
              </a:rPr>
              <a:pPr eaLnBrk="1" hangingPunct="1"/>
              <a:t>119</a:t>
            </a:fld>
            <a:endParaRPr lang="ru-RU" altLang="ru-RU">
              <a:solidFill>
                <a:srgbClr val="898989"/>
              </a:solidFill>
              <a:latin typeface="Calibri" panose="020F0502020204030204" pitchFamily="34" charset="0"/>
            </a:endParaRPr>
          </a:p>
        </p:txBody>
      </p:sp>
      <p:sp>
        <p:nvSpPr>
          <p:cNvPr id="9219" name="Заголовок 1">
            <a:extLst>
              <a:ext uri="{FF2B5EF4-FFF2-40B4-BE49-F238E27FC236}">
                <a16:creationId xmlns:a16="http://schemas.microsoft.com/office/drawing/2014/main" id="{4A292AAB-5F41-414F-9D62-C8B1AACC9B15}"/>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Оптимизационная проблема при разработке СГС в каналах с шумом: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Дано </a:t>
            </a:r>
            <a:r>
              <a:rPr lang="en-US" altLang="ru-RU" sz="1800" i="1">
                <a:latin typeface="Arial" panose="020B0604020202020204" pitchFamily="34" charset="0"/>
                <a:cs typeface="Arial" panose="020B0604020202020204" pitchFamily="34" charset="0"/>
              </a:rPr>
              <a:t>D</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секретность</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состояние </a:t>
            </a:r>
            <a:r>
              <a:rPr lang="en-US" altLang="ru-RU" sz="1800">
                <a:latin typeface="Arial" panose="020B0604020202020204" pitchFamily="34" charset="0"/>
                <a:cs typeface="Arial" panose="020B0604020202020204" pitchFamily="34" charset="0"/>
              </a:rPr>
              <a:t>BSC)</a:t>
            </a: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e</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надежность декодирования</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Требуется найти оптимальные параметры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w</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a:t>
            </a:r>
            <a:r>
              <a:rPr lang="en-US" altLang="ru-RU" sz="1800" i="1">
                <a:latin typeface="Arial" panose="020B0604020202020204" pitchFamily="34" charset="0"/>
                <a:cs typeface="Arial" panose="020B0604020202020204" pitchFamily="34" charset="0"/>
              </a:rPr>
              <a:t>N</a:t>
            </a:r>
            <a:r>
              <a:rPr lang="ru-RU" altLang="ru-RU" sz="1800">
                <a:latin typeface="Arial" panose="020B0604020202020204" pitchFamily="34" charset="0"/>
                <a:cs typeface="Arial" panose="020B0604020202020204" pitchFamily="34" charset="0"/>
              </a:rPr>
              <a:t>, которые максимизируют число секретно вкладываемых бит </a:t>
            </a:r>
            <a:r>
              <a:rPr lang="en-US" altLang="ru-RU" sz="1800" i="1">
                <a:latin typeface="Arial" panose="020B0604020202020204" pitchFamily="34" charset="0"/>
                <a:cs typeface="Arial" panose="020B0604020202020204" pitchFamily="34" charset="0"/>
              </a:rPr>
              <a:t>m = N/N</a:t>
            </a:r>
            <a:r>
              <a:rPr lang="en-US" altLang="ru-RU" sz="1800" i="1"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где 					(19)</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 </a:t>
            </a:r>
            <a:r>
              <a:rPr lang="en-US" altLang="ru-RU" sz="1800" i="1">
                <a:latin typeface="Arial" panose="020B0604020202020204" pitchFamily="34" charset="0"/>
                <a:cs typeface="Arial" panose="020B0604020202020204" pitchFamily="34" charset="0"/>
              </a:rPr>
              <a:t>D</a:t>
            </a:r>
            <a:r>
              <a:rPr lang="ru-RU" altLang="ru-RU" sz="1800" i="1">
                <a:latin typeface="Arial" panose="020B0604020202020204" pitchFamily="34" charset="0"/>
                <a:cs typeface="Arial" panose="020B0604020202020204" pitchFamily="34" charset="0"/>
              </a:rPr>
              <a:t>=0.1,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0</a:t>
            </a:r>
            <a:r>
              <a:rPr lang="en-US" altLang="ru-RU" sz="1800" i="1">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0.01,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e</a:t>
            </a:r>
            <a:r>
              <a:rPr lang="en-US" altLang="ru-RU" sz="1800" i="1">
                <a:latin typeface="Arial" panose="020B0604020202020204" pitchFamily="34" charset="0"/>
                <a:cs typeface="Arial" panose="020B0604020202020204" pitchFamily="34" charset="0"/>
              </a:rPr>
              <a:t>=0.001</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Тогда </a:t>
            </a:r>
            <a:r>
              <a:rPr lang="en-US" altLang="ru-RU" sz="1800" i="1">
                <a:latin typeface="Arial" panose="020B0604020202020204" pitchFamily="34" charset="0"/>
                <a:cs typeface="Arial" panose="020B0604020202020204" pitchFamily="34" charset="0"/>
              </a:rPr>
              <a:t>m=263</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для</a:t>
            </a:r>
            <a:r>
              <a:rPr lang="en-US"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=13739100,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 = 6.27·10</a:t>
            </a:r>
            <a:r>
              <a:rPr lang="en-US" altLang="ru-RU" sz="1800" i="1" baseline="30000">
                <a:latin typeface="Arial" panose="020B0604020202020204" pitchFamily="34" charset="0"/>
                <a:cs typeface="Arial" panose="020B0604020202020204" pitchFamily="34" charset="0"/>
              </a:rPr>
              <a:t>-7</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Если мы ограничим </a:t>
            </a:r>
            <a:r>
              <a:rPr lang="en-US" altLang="ru-RU" sz="1800" i="1">
                <a:latin typeface="Arial" panose="020B0604020202020204" pitchFamily="34" charset="0"/>
                <a:cs typeface="Arial" panose="020B0604020202020204" pitchFamily="34" charset="0"/>
              </a:rPr>
              <a:t>N≤10</a:t>
            </a:r>
            <a:r>
              <a:rPr lang="en-US" altLang="ru-RU" sz="1800" i="1" baseline="30000">
                <a:latin typeface="Arial" panose="020B0604020202020204" pitchFamily="34" charset="0"/>
                <a:cs typeface="Arial" panose="020B0604020202020204" pitchFamily="34" charset="0"/>
              </a:rPr>
              <a:t>6</a:t>
            </a:r>
            <a:r>
              <a:rPr lang="ru-RU" altLang="ru-RU" sz="1800">
                <a:latin typeface="Arial" panose="020B0604020202020204" pitchFamily="34" charset="0"/>
                <a:cs typeface="Arial" panose="020B0604020202020204" pitchFamily="34" charset="0"/>
              </a:rPr>
              <a:t>, тогда </a:t>
            </a:r>
            <a:r>
              <a:rPr lang="en-US" altLang="ru-RU" sz="1800" i="1">
                <a:latin typeface="Arial" panose="020B0604020202020204" pitchFamily="34" charset="0"/>
                <a:cs typeface="Arial" panose="020B0604020202020204" pitchFamily="34" charset="0"/>
              </a:rPr>
              <a:t>m=19</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при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 = 8.623·10</a:t>
            </a:r>
            <a:r>
              <a:rPr lang="en-US" altLang="ru-RU" sz="1800" i="1" baseline="30000">
                <a:latin typeface="Arial" panose="020B0604020202020204" pitchFamily="34" charset="0"/>
                <a:cs typeface="Arial" panose="020B0604020202020204" pitchFamily="34" charset="0"/>
              </a:rPr>
              <a:t>-6</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a:t>
            </a:r>
            <a:r>
              <a:rPr lang="ru-RU" altLang="ru-RU" sz="1800">
                <a:latin typeface="Arial" panose="020B0604020202020204" pitchFamily="34" charset="0"/>
                <a:cs typeface="Arial" panose="020B0604020202020204" pitchFamily="34" charset="0"/>
              </a:rPr>
              <a:t> Если легальный и нелегальный </a:t>
            </a:r>
            <a:r>
              <a:rPr lang="en-US" altLang="ru-RU" sz="1800">
                <a:latin typeface="Arial" panose="020B0604020202020204" pitchFamily="34" charset="0"/>
                <a:cs typeface="Arial" panose="020B0604020202020204" pitchFamily="34" charset="0"/>
              </a:rPr>
              <a:t>BSC </a:t>
            </a:r>
            <a:r>
              <a:rPr lang="ru-RU" altLang="ru-RU" sz="1800">
                <a:latin typeface="Arial" panose="020B0604020202020204" pitchFamily="34" charset="0"/>
                <a:cs typeface="Arial" panose="020B0604020202020204" pitchFamily="34" charset="0"/>
              </a:rPr>
              <a:t>имеют разные параметры </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0m</a:t>
            </a: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0w</a:t>
            </a:r>
            <a:r>
              <a:rPr lang="ru-RU" altLang="ru-RU" sz="1800">
                <a:latin typeface="Arial" panose="020B0604020202020204" pitchFamily="34" charset="0"/>
                <a:cs typeface="Arial" panose="020B0604020202020204" pitchFamily="34" charset="0"/>
              </a:rPr>
              <a:t>, соответственно, то вместо (19) получим: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где				(20)</a:t>
            </a: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1C6E5234-47CC-F64D-AD49-E27F593401DC}"/>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8428A3D-4A42-344C-A20D-8BF676FBC619}" type="slidenum">
              <a:rPr lang="ru-RU" altLang="ru-RU" sz="1200">
                <a:solidFill>
                  <a:srgbClr val="898989"/>
                </a:solidFill>
                <a:latin typeface="Calibri" panose="020F0502020204030204" pitchFamily="34" charset="0"/>
              </a:rPr>
              <a:pPr algn="r" eaLnBrk="1" hangingPunct="1"/>
              <a:t>119</a:t>
            </a:fld>
            <a:endParaRPr lang="ru-RU" altLang="ru-RU" sz="1200">
              <a:solidFill>
                <a:srgbClr val="898989"/>
              </a:solidFill>
              <a:latin typeface="Calibri" panose="020F0502020204030204" pitchFamily="34" charset="0"/>
            </a:endParaRPr>
          </a:p>
        </p:txBody>
      </p:sp>
      <p:graphicFrame>
        <p:nvGraphicFramePr>
          <p:cNvPr id="9221" name="Object 6">
            <a:extLst>
              <a:ext uri="{FF2B5EF4-FFF2-40B4-BE49-F238E27FC236}">
                <a16:creationId xmlns:a16="http://schemas.microsoft.com/office/drawing/2014/main" id="{96506B33-0562-8A48-AB06-4894C9EA81C3}"/>
              </a:ext>
            </a:extLst>
          </p:cNvPr>
          <p:cNvGraphicFramePr>
            <a:graphicFrameLocks noChangeAspect="1"/>
          </p:cNvGraphicFramePr>
          <p:nvPr/>
        </p:nvGraphicFramePr>
        <p:xfrm>
          <a:off x="1809751" y="1993900"/>
          <a:ext cx="3509963" cy="554038"/>
        </p:xfrm>
        <a:graphic>
          <a:graphicData uri="http://schemas.openxmlformats.org/presentationml/2006/ole">
            <mc:AlternateContent xmlns:mc="http://schemas.openxmlformats.org/markup-compatibility/2006">
              <mc:Choice xmlns:v="urn:schemas-microsoft-com:vml" Requires="v">
                <p:oleObj spid="_x0000_s128007" name="Equation" r:id="rId3" imgW="56172100" imgH="8775700" progId="Equation.DSMT4">
                  <p:embed/>
                </p:oleObj>
              </mc:Choice>
              <mc:Fallback>
                <p:oleObj name="Equation" r:id="rId3" imgW="56172100" imgH="8775700" progId="Equation.DSMT4">
                  <p:embed/>
                  <p:pic>
                    <p:nvPicPr>
                      <p:cNvPr id="9221" name="Object 6">
                        <a:extLst>
                          <a:ext uri="{FF2B5EF4-FFF2-40B4-BE49-F238E27FC236}">
                            <a16:creationId xmlns:a16="http://schemas.microsoft.com/office/drawing/2014/main" id="{96506B33-0562-8A48-AB06-4894C9EA8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1" y="1993900"/>
                        <a:ext cx="3509963"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2" name="Object 7">
            <a:extLst>
              <a:ext uri="{FF2B5EF4-FFF2-40B4-BE49-F238E27FC236}">
                <a16:creationId xmlns:a16="http://schemas.microsoft.com/office/drawing/2014/main" id="{84D56D43-41B9-FA40-8B92-71E9802F3D2C}"/>
              </a:ext>
            </a:extLst>
          </p:cNvPr>
          <p:cNvGraphicFramePr>
            <a:graphicFrameLocks noChangeAspect="1"/>
          </p:cNvGraphicFramePr>
          <p:nvPr/>
        </p:nvGraphicFramePr>
        <p:xfrm>
          <a:off x="1809751" y="2493963"/>
          <a:ext cx="3865563" cy="792162"/>
        </p:xfrm>
        <a:graphic>
          <a:graphicData uri="http://schemas.openxmlformats.org/presentationml/2006/ole">
            <mc:AlternateContent xmlns:mc="http://schemas.openxmlformats.org/markup-compatibility/2006">
              <mc:Choice xmlns:v="urn:schemas-microsoft-com:vml" Requires="v">
                <p:oleObj spid="_x0000_s128008" name="Equation" r:id="rId5" imgW="61734700" imgH="12585700" progId="Equation.DSMT4">
                  <p:embed/>
                </p:oleObj>
              </mc:Choice>
              <mc:Fallback>
                <p:oleObj name="Equation" r:id="rId5" imgW="61734700" imgH="12585700" progId="Equation.DSMT4">
                  <p:embed/>
                  <p:pic>
                    <p:nvPicPr>
                      <p:cNvPr id="9222" name="Object 7">
                        <a:extLst>
                          <a:ext uri="{FF2B5EF4-FFF2-40B4-BE49-F238E27FC236}">
                            <a16:creationId xmlns:a16="http://schemas.microsoft.com/office/drawing/2014/main" id="{84D56D43-41B9-FA40-8B92-71E9802F3D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751" y="2493963"/>
                        <a:ext cx="3865563"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3" name="Object 8">
            <a:extLst>
              <a:ext uri="{FF2B5EF4-FFF2-40B4-BE49-F238E27FC236}">
                <a16:creationId xmlns:a16="http://schemas.microsoft.com/office/drawing/2014/main" id="{C5BB4474-C172-3F49-BEF1-5B3F7C397ED9}"/>
              </a:ext>
            </a:extLst>
          </p:cNvPr>
          <p:cNvGraphicFramePr>
            <a:graphicFrameLocks noChangeAspect="1"/>
          </p:cNvGraphicFramePr>
          <p:nvPr/>
        </p:nvGraphicFramePr>
        <p:xfrm>
          <a:off x="6086475" y="2708275"/>
          <a:ext cx="2724150" cy="350838"/>
        </p:xfrm>
        <a:graphic>
          <a:graphicData uri="http://schemas.openxmlformats.org/presentationml/2006/ole">
            <mc:AlternateContent xmlns:mc="http://schemas.openxmlformats.org/markup-compatibility/2006">
              <mc:Choice xmlns:v="urn:schemas-microsoft-com:vml" Requires="v">
                <p:oleObj spid="_x0000_s128009" name="Equation" r:id="rId7" imgW="43599100" imgH="5562600" progId="Equation.DSMT4">
                  <p:embed/>
                </p:oleObj>
              </mc:Choice>
              <mc:Fallback>
                <p:oleObj name="Equation" r:id="rId7" imgW="43599100" imgH="5562600" progId="Equation.DSMT4">
                  <p:embed/>
                  <p:pic>
                    <p:nvPicPr>
                      <p:cNvPr id="9223" name="Object 8">
                        <a:extLst>
                          <a:ext uri="{FF2B5EF4-FFF2-40B4-BE49-F238E27FC236}">
                            <a16:creationId xmlns:a16="http://schemas.microsoft.com/office/drawing/2014/main" id="{C5BB4474-C172-3F49-BEF1-5B3F7C397E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6475" y="2708275"/>
                        <a:ext cx="2724150"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4" name="Object 9">
            <a:extLst>
              <a:ext uri="{FF2B5EF4-FFF2-40B4-BE49-F238E27FC236}">
                <a16:creationId xmlns:a16="http://schemas.microsoft.com/office/drawing/2014/main" id="{24551A6B-3325-6447-BF48-FCE46074D4E1}"/>
              </a:ext>
            </a:extLst>
          </p:cNvPr>
          <p:cNvGraphicFramePr>
            <a:graphicFrameLocks noChangeAspect="1"/>
          </p:cNvGraphicFramePr>
          <p:nvPr/>
        </p:nvGraphicFramePr>
        <p:xfrm>
          <a:off x="1763714" y="4714875"/>
          <a:ext cx="3546475" cy="554038"/>
        </p:xfrm>
        <a:graphic>
          <a:graphicData uri="http://schemas.openxmlformats.org/presentationml/2006/ole">
            <mc:AlternateContent xmlns:mc="http://schemas.openxmlformats.org/markup-compatibility/2006">
              <mc:Choice xmlns:v="urn:schemas-microsoft-com:vml" Requires="v">
                <p:oleObj spid="_x0000_s128010" name="Equation" r:id="rId9" imgW="56756300" imgH="8775700" progId="Equation.DSMT4">
                  <p:embed/>
                </p:oleObj>
              </mc:Choice>
              <mc:Fallback>
                <p:oleObj name="Equation" r:id="rId9" imgW="56756300" imgH="8775700" progId="Equation.DSMT4">
                  <p:embed/>
                  <p:pic>
                    <p:nvPicPr>
                      <p:cNvPr id="9224" name="Object 9">
                        <a:extLst>
                          <a:ext uri="{FF2B5EF4-FFF2-40B4-BE49-F238E27FC236}">
                            <a16:creationId xmlns:a16="http://schemas.microsoft.com/office/drawing/2014/main" id="{24551A6B-3325-6447-BF48-FCE46074D4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4" y="4714875"/>
                        <a:ext cx="3546475"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5" name="Object 11">
            <a:extLst>
              <a:ext uri="{FF2B5EF4-FFF2-40B4-BE49-F238E27FC236}">
                <a16:creationId xmlns:a16="http://schemas.microsoft.com/office/drawing/2014/main" id="{44A92F21-E8A2-894B-AB12-00076A644576}"/>
              </a:ext>
            </a:extLst>
          </p:cNvPr>
          <p:cNvGraphicFramePr>
            <a:graphicFrameLocks noChangeAspect="1"/>
          </p:cNvGraphicFramePr>
          <p:nvPr/>
        </p:nvGraphicFramePr>
        <p:xfrm>
          <a:off x="1785939" y="5280026"/>
          <a:ext cx="4452937" cy="792163"/>
        </p:xfrm>
        <a:graphic>
          <a:graphicData uri="http://schemas.openxmlformats.org/presentationml/2006/ole">
            <mc:AlternateContent xmlns:mc="http://schemas.openxmlformats.org/markup-compatibility/2006">
              <mc:Choice xmlns:v="urn:schemas-microsoft-com:vml" Requires="v">
                <p:oleObj spid="_x0000_s128011" name="Equation" r:id="rId11" imgW="71094600" imgH="12585700" progId="Equation.DSMT4">
                  <p:embed/>
                </p:oleObj>
              </mc:Choice>
              <mc:Fallback>
                <p:oleObj name="Equation" r:id="rId11" imgW="71094600" imgH="12585700" progId="Equation.DSMT4">
                  <p:embed/>
                  <p:pic>
                    <p:nvPicPr>
                      <p:cNvPr id="9225" name="Object 11">
                        <a:extLst>
                          <a:ext uri="{FF2B5EF4-FFF2-40B4-BE49-F238E27FC236}">
                            <a16:creationId xmlns:a16="http://schemas.microsoft.com/office/drawing/2014/main" id="{44A92F21-E8A2-894B-AB12-00076A6445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5939" y="5280026"/>
                        <a:ext cx="445293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6" name="Object 12">
            <a:extLst>
              <a:ext uri="{FF2B5EF4-FFF2-40B4-BE49-F238E27FC236}">
                <a16:creationId xmlns:a16="http://schemas.microsoft.com/office/drawing/2014/main" id="{F8BB8F0E-6825-A548-8D00-2C67CDC2806C}"/>
              </a:ext>
            </a:extLst>
          </p:cNvPr>
          <p:cNvGraphicFramePr>
            <a:graphicFrameLocks noChangeAspect="1"/>
          </p:cNvGraphicFramePr>
          <p:nvPr/>
        </p:nvGraphicFramePr>
        <p:xfrm>
          <a:off x="6757988" y="5507039"/>
          <a:ext cx="3052762" cy="350837"/>
        </p:xfrm>
        <a:graphic>
          <a:graphicData uri="http://schemas.openxmlformats.org/presentationml/2006/ole">
            <mc:AlternateContent xmlns:mc="http://schemas.openxmlformats.org/markup-compatibility/2006">
              <mc:Choice xmlns:v="urn:schemas-microsoft-com:vml" Requires="v">
                <p:oleObj spid="_x0000_s128012" name="Equation" r:id="rId13" imgW="48856900" imgH="5562600" progId="Equation.DSMT4">
                  <p:embed/>
                </p:oleObj>
              </mc:Choice>
              <mc:Fallback>
                <p:oleObj name="Equation" r:id="rId13" imgW="48856900" imgH="5562600" progId="Equation.DSMT4">
                  <p:embed/>
                  <p:pic>
                    <p:nvPicPr>
                      <p:cNvPr id="9226" name="Object 12">
                        <a:extLst>
                          <a:ext uri="{FF2B5EF4-FFF2-40B4-BE49-F238E27FC236}">
                            <a16:creationId xmlns:a16="http://schemas.microsoft.com/office/drawing/2014/main" id="{F8BB8F0E-6825-A548-8D00-2C67CDC2806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7988" y="5507039"/>
                        <a:ext cx="3052762"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a:extLst>
              <a:ext uri="{FF2B5EF4-FFF2-40B4-BE49-F238E27FC236}">
                <a16:creationId xmlns:a16="http://schemas.microsoft.com/office/drawing/2014/main" id="{193EF3FD-F37A-634B-9901-7253D723BA9E}"/>
              </a:ext>
            </a:extLst>
          </p:cNvPr>
          <p:cNvSpPr>
            <a:spLocks noGrp="1"/>
          </p:cNvSpPr>
          <p:nvPr>
            <p:ph type="title"/>
          </p:nvPr>
        </p:nvSpPr>
        <p:spPr>
          <a:xfrm>
            <a:off x="1738314" y="142875"/>
            <a:ext cx="8715375" cy="6572250"/>
          </a:xfrm>
        </p:spPr>
        <p:txBody>
          <a:bodyPr anchor="t"/>
          <a:lstStyle/>
          <a:p>
            <a:pPr algn="l" eaLnBrk="1" hangingPunct="1"/>
            <a:r>
              <a:rPr lang="ru-RU" altLang="ru-RU" sz="1800">
                <a:latin typeface="Arial" panose="020B0604020202020204" pitchFamily="34" charset="0"/>
                <a:cs typeface="Arial" panose="020B0604020202020204" pitchFamily="34" charset="0"/>
              </a:rPr>
              <a:t>Изображение с вероятностью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вложения 50%</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Изображение с вероятностью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вложения 50%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после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визуальной атаки</a:t>
            </a:r>
            <a:r>
              <a:rPr lang="en-US" altLang="ru-RU" sz="1800">
                <a:latin typeface="Arial" panose="020B0604020202020204" pitchFamily="34" charset="0"/>
                <a:cs typeface="Arial" panose="020B0604020202020204" pitchFamily="34" charset="0"/>
              </a:rPr>
              <a:t> </a:t>
            </a:r>
            <a:endParaRPr lang="ru-RU" altLang="ru-RU" sz="1800">
              <a:latin typeface="Arial" panose="020B0604020202020204" pitchFamily="34" charset="0"/>
              <a:cs typeface="Arial" panose="020B0604020202020204" pitchFamily="34" charset="0"/>
            </a:endParaRPr>
          </a:p>
        </p:txBody>
      </p:sp>
      <p:pic>
        <p:nvPicPr>
          <p:cNvPr id="6147" name="Picture 2" descr="23msg">
            <a:extLst>
              <a:ext uri="{FF2B5EF4-FFF2-40B4-BE49-F238E27FC236}">
                <a16:creationId xmlns:a16="http://schemas.microsoft.com/office/drawing/2014/main" id="{9992FF80-EE8C-5A47-A647-CB50D9AB1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75" y="142875"/>
            <a:ext cx="4929188"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3" descr="23msgattack">
            <a:extLst>
              <a:ext uri="{FF2B5EF4-FFF2-40B4-BE49-F238E27FC236}">
                <a16:creationId xmlns:a16="http://schemas.microsoft.com/office/drawing/2014/main" id="{FB96AAF8-3772-CE42-B2C1-75DDFAABD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4763" y="3500438"/>
            <a:ext cx="49403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Номер слайда 5">
            <a:extLst>
              <a:ext uri="{FF2B5EF4-FFF2-40B4-BE49-F238E27FC236}">
                <a16:creationId xmlns:a16="http://schemas.microsoft.com/office/drawing/2014/main" id="{61926DD4-5375-0747-A587-60E6DFA0A2C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7ABC71F-C8D3-8648-B726-52E8CD39E43B}" type="slidenum">
              <a:rPr lang="ru-RU" altLang="ru-RU">
                <a:solidFill>
                  <a:srgbClr val="898989"/>
                </a:solidFill>
                <a:latin typeface="Calibri" panose="020F0502020204030204" pitchFamily="34" charset="0"/>
              </a:rPr>
              <a:pPr eaLnBrk="1" hangingPunct="1"/>
              <a:t>12</a:t>
            </a:fld>
            <a:endParaRPr lang="ru-RU" altLang="ru-RU">
              <a:solidFill>
                <a:srgbClr val="898989"/>
              </a:solidFill>
              <a:latin typeface="Calibri" panose="020F050202020403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Номер слайда 5">
            <a:extLst>
              <a:ext uri="{FF2B5EF4-FFF2-40B4-BE49-F238E27FC236}">
                <a16:creationId xmlns:a16="http://schemas.microsoft.com/office/drawing/2014/main" id="{483CFE4E-7484-084F-8645-31DF517EB5E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B0F9225-2955-F946-B0E0-A2A76C0EC72C}" type="slidenum">
              <a:rPr lang="ru-RU" altLang="ru-RU">
                <a:solidFill>
                  <a:srgbClr val="898989"/>
                </a:solidFill>
                <a:latin typeface="Calibri" panose="020F0502020204030204" pitchFamily="34" charset="0"/>
              </a:rPr>
              <a:pPr eaLnBrk="1" hangingPunct="1"/>
              <a:t>120</a:t>
            </a:fld>
            <a:endParaRPr lang="ru-RU" altLang="ru-RU">
              <a:solidFill>
                <a:srgbClr val="898989"/>
              </a:solidFill>
              <a:latin typeface="Calibri" panose="020F0502020204030204" pitchFamily="34" charset="0"/>
            </a:endParaRPr>
          </a:p>
        </p:txBody>
      </p:sp>
      <p:sp>
        <p:nvSpPr>
          <p:cNvPr id="10243" name="Заголовок 1">
            <a:extLst>
              <a:ext uri="{FF2B5EF4-FFF2-40B4-BE49-F238E27FC236}">
                <a16:creationId xmlns:a16="http://schemas.microsoft.com/office/drawing/2014/main" id="{7A6736FD-76E5-4545-A9B5-C6C79D1A33A5}"/>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2. СГС на основе гауссовских каналов.</a:t>
            </a:r>
            <a:br>
              <a:rPr lang="ru-RU"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Погружение: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амплитуда погружения.</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После прохождения </a:t>
            </a:r>
            <a:r>
              <a:rPr lang="en-US" altLang="ru-RU" sz="1800" i="1">
                <a:latin typeface="Arial" panose="020B0604020202020204" pitchFamily="34" charset="0"/>
                <a:cs typeface="Arial" panose="020B0604020202020204" pitchFamily="34" charset="0"/>
              </a:rPr>
              <a:t>C</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 гауссовскому каналу, получим: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(22)</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Атака по обнаружению СГС:</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a:t>
            </a:r>
            <a:r>
              <a:rPr lang="ru-RU" altLang="ru-RU" sz="1800" i="1">
                <a:latin typeface="Arial" panose="020B0604020202020204" pitchFamily="34" charset="0"/>
                <a:cs typeface="Arial" panose="020B0604020202020204" pitchFamily="34" charset="0"/>
              </a:rPr>
              <a:t>С(</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в точности известно атакующему).</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Тестирование двух гипотез:</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(23)</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Очевидный метод тестирования известен из математической статистики, но удобнее воспользоваться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техникой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относительной энтропии для двух гауссовских распределений.</a:t>
            </a:r>
          </a:p>
        </p:txBody>
      </p:sp>
      <p:sp>
        <p:nvSpPr>
          <p:cNvPr id="4" name="Номер слайда 3">
            <a:extLst>
              <a:ext uri="{FF2B5EF4-FFF2-40B4-BE49-F238E27FC236}">
                <a16:creationId xmlns:a16="http://schemas.microsoft.com/office/drawing/2014/main" id="{EFA8196B-ADFB-3A49-9B03-22EE80B96B0B}"/>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12A1A305-B5CA-FE4F-B190-C4E4D21EBDEC}" type="slidenum">
              <a:rPr lang="ru-RU" altLang="ru-RU" sz="1200">
                <a:solidFill>
                  <a:srgbClr val="898989"/>
                </a:solidFill>
                <a:latin typeface="Calibri" panose="020F0502020204030204" pitchFamily="34" charset="0"/>
              </a:rPr>
              <a:pPr algn="r" eaLnBrk="1" hangingPunct="1"/>
              <a:t>120</a:t>
            </a:fld>
            <a:endParaRPr lang="ru-RU" altLang="ru-RU" sz="1200">
              <a:solidFill>
                <a:srgbClr val="898989"/>
              </a:solidFill>
              <a:latin typeface="Calibri" panose="020F0502020204030204" pitchFamily="34" charset="0"/>
            </a:endParaRPr>
          </a:p>
        </p:txBody>
      </p:sp>
      <p:graphicFrame>
        <p:nvGraphicFramePr>
          <p:cNvPr id="10245" name="Object 4">
            <a:extLst>
              <a:ext uri="{FF2B5EF4-FFF2-40B4-BE49-F238E27FC236}">
                <a16:creationId xmlns:a16="http://schemas.microsoft.com/office/drawing/2014/main" id="{26F0EFA1-817D-5442-AF47-0566A9441810}"/>
              </a:ext>
            </a:extLst>
          </p:cNvPr>
          <p:cNvGraphicFramePr>
            <a:graphicFrameLocks noChangeAspect="1"/>
          </p:cNvGraphicFramePr>
          <p:nvPr/>
        </p:nvGraphicFramePr>
        <p:xfrm>
          <a:off x="1724026" y="1714501"/>
          <a:ext cx="4086225" cy="384175"/>
        </p:xfrm>
        <a:graphic>
          <a:graphicData uri="http://schemas.openxmlformats.org/presentationml/2006/ole">
            <mc:AlternateContent xmlns:mc="http://schemas.openxmlformats.org/markup-compatibility/2006">
              <mc:Choice xmlns:v="urn:schemas-microsoft-com:vml" Requires="v">
                <p:oleObj spid="_x0000_s129032" name="Equation" r:id="rId3" imgW="65239900" imgH="6146800" progId="Equation.DSMT4">
                  <p:embed/>
                </p:oleObj>
              </mc:Choice>
              <mc:Fallback>
                <p:oleObj name="Equation" r:id="rId3" imgW="65239900" imgH="6146800" progId="Equation.DSMT4">
                  <p:embed/>
                  <p:pic>
                    <p:nvPicPr>
                      <p:cNvPr id="10245" name="Object 4">
                        <a:extLst>
                          <a:ext uri="{FF2B5EF4-FFF2-40B4-BE49-F238E27FC236}">
                            <a16:creationId xmlns:a16="http://schemas.microsoft.com/office/drawing/2014/main" id="{26F0EFA1-817D-5442-AF47-0566A9441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026" y="1714501"/>
                        <a:ext cx="4086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6" name="Object 5">
            <a:extLst>
              <a:ext uri="{FF2B5EF4-FFF2-40B4-BE49-F238E27FC236}">
                <a16:creationId xmlns:a16="http://schemas.microsoft.com/office/drawing/2014/main" id="{205F3E33-CFBD-274D-ACDD-EF5B27358154}"/>
              </a:ext>
            </a:extLst>
          </p:cNvPr>
          <p:cNvGraphicFramePr>
            <a:graphicFrameLocks noChangeAspect="1"/>
          </p:cNvGraphicFramePr>
          <p:nvPr/>
        </p:nvGraphicFramePr>
        <p:xfrm>
          <a:off x="2189163" y="2027238"/>
          <a:ext cx="2692400" cy="349250"/>
        </p:xfrm>
        <a:graphic>
          <a:graphicData uri="http://schemas.openxmlformats.org/presentationml/2006/ole">
            <mc:AlternateContent xmlns:mc="http://schemas.openxmlformats.org/markup-compatibility/2006">
              <mc:Choice xmlns:v="urn:schemas-microsoft-com:vml" Requires="v">
                <p:oleObj spid="_x0000_s129033" name="Equation" r:id="rId5" imgW="43002200" imgH="5562600" progId="Equation.DSMT4">
                  <p:embed/>
                </p:oleObj>
              </mc:Choice>
              <mc:Fallback>
                <p:oleObj name="Equation" r:id="rId5" imgW="43002200" imgH="5562600" progId="Equation.DSMT4">
                  <p:embed/>
                  <p:pic>
                    <p:nvPicPr>
                      <p:cNvPr id="10246" name="Object 5">
                        <a:extLst>
                          <a:ext uri="{FF2B5EF4-FFF2-40B4-BE49-F238E27FC236}">
                            <a16:creationId xmlns:a16="http://schemas.microsoft.com/office/drawing/2014/main" id="{205F3E33-CFBD-274D-ACDD-EF5B273581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9163" y="2027238"/>
                        <a:ext cx="26924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10">
            <a:extLst>
              <a:ext uri="{FF2B5EF4-FFF2-40B4-BE49-F238E27FC236}">
                <a16:creationId xmlns:a16="http://schemas.microsoft.com/office/drawing/2014/main" id="{9655A023-21E8-CE40-AD6C-B9DB2CB7F721}"/>
              </a:ext>
            </a:extLst>
          </p:cNvPr>
          <p:cNvGraphicFramePr>
            <a:graphicFrameLocks noChangeAspect="1"/>
          </p:cNvGraphicFramePr>
          <p:nvPr/>
        </p:nvGraphicFramePr>
        <p:xfrm>
          <a:off x="1738313" y="2857501"/>
          <a:ext cx="3352800" cy="347663"/>
        </p:xfrm>
        <a:graphic>
          <a:graphicData uri="http://schemas.openxmlformats.org/presentationml/2006/ole">
            <mc:AlternateContent xmlns:mc="http://schemas.openxmlformats.org/markup-compatibility/2006">
              <mc:Choice xmlns:v="urn:schemas-microsoft-com:vml" Requires="v">
                <p:oleObj spid="_x0000_s129034" name="Equation" r:id="rId7" imgW="53543200" imgH="5562600" progId="Equation.DSMT4">
                  <p:embed/>
                </p:oleObj>
              </mc:Choice>
              <mc:Fallback>
                <p:oleObj name="Equation" r:id="rId7" imgW="53543200" imgH="5562600" progId="Equation.DSMT4">
                  <p:embed/>
                  <p:pic>
                    <p:nvPicPr>
                      <p:cNvPr id="10247" name="Object 10">
                        <a:extLst>
                          <a:ext uri="{FF2B5EF4-FFF2-40B4-BE49-F238E27FC236}">
                            <a16:creationId xmlns:a16="http://schemas.microsoft.com/office/drawing/2014/main" id="{9655A023-21E8-CE40-AD6C-B9DB2CB7F7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3" y="2857501"/>
                        <a:ext cx="335280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8" name="Object 11">
            <a:extLst>
              <a:ext uri="{FF2B5EF4-FFF2-40B4-BE49-F238E27FC236}">
                <a16:creationId xmlns:a16="http://schemas.microsoft.com/office/drawing/2014/main" id="{AA58DBE0-6C4D-F04E-B7D6-1B3B4879DD32}"/>
              </a:ext>
            </a:extLst>
          </p:cNvPr>
          <p:cNvGraphicFramePr>
            <a:graphicFrameLocks noChangeAspect="1"/>
          </p:cNvGraphicFramePr>
          <p:nvPr/>
        </p:nvGraphicFramePr>
        <p:xfrm>
          <a:off x="2176463" y="3114676"/>
          <a:ext cx="2343150" cy="385763"/>
        </p:xfrm>
        <a:graphic>
          <a:graphicData uri="http://schemas.openxmlformats.org/presentationml/2006/ole">
            <mc:AlternateContent xmlns:mc="http://schemas.openxmlformats.org/markup-compatibility/2006">
              <mc:Choice xmlns:v="urn:schemas-microsoft-com:vml" Requires="v">
                <p:oleObj spid="_x0000_s129035" name="Equation" r:id="rId9" imgW="37452300" imgH="6146800" progId="Equation.DSMT4">
                  <p:embed/>
                </p:oleObj>
              </mc:Choice>
              <mc:Fallback>
                <p:oleObj name="Equation" r:id="rId9" imgW="37452300" imgH="6146800" progId="Equation.DSMT4">
                  <p:embed/>
                  <p:pic>
                    <p:nvPicPr>
                      <p:cNvPr id="10248" name="Object 11">
                        <a:extLst>
                          <a:ext uri="{FF2B5EF4-FFF2-40B4-BE49-F238E27FC236}">
                            <a16:creationId xmlns:a16="http://schemas.microsoft.com/office/drawing/2014/main" id="{AA58DBE0-6C4D-F04E-B7D6-1B3B4879D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6463" y="3114676"/>
                        <a:ext cx="234315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9" name="Object 12">
            <a:extLst>
              <a:ext uri="{FF2B5EF4-FFF2-40B4-BE49-F238E27FC236}">
                <a16:creationId xmlns:a16="http://schemas.microsoft.com/office/drawing/2014/main" id="{45CAF8A3-E3B6-7847-9165-1DA8803BEEC9}"/>
              </a:ext>
            </a:extLst>
          </p:cNvPr>
          <p:cNvGraphicFramePr>
            <a:graphicFrameLocks noChangeAspect="1"/>
          </p:cNvGraphicFramePr>
          <p:nvPr/>
        </p:nvGraphicFramePr>
        <p:xfrm>
          <a:off x="2024064" y="3929064"/>
          <a:ext cx="2308225" cy="384175"/>
        </p:xfrm>
        <a:graphic>
          <a:graphicData uri="http://schemas.openxmlformats.org/presentationml/2006/ole">
            <mc:AlternateContent xmlns:mc="http://schemas.openxmlformats.org/markup-compatibility/2006">
              <mc:Choice xmlns:v="urn:schemas-microsoft-com:vml" Requires="v">
                <p:oleObj spid="_x0000_s129036" name="Equation" r:id="rId11" imgW="36868100" imgH="6146800" progId="Equation.DSMT4">
                  <p:embed/>
                </p:oleObj>
              </mc:Choice>
              <mc:Fallback>
                <p:oleObj name="Equation" r:id="rId11" imgW="36868100" imgH="6146800" progId="Equation.DSMT4">
                  <p:embed/>
                  <p:pic>
                    <p:nvPicPr>
                      <p:cNvPr id="10249" name="Object 12">
                        <a:extLst>
                          <a:ext uri="{FF2B5EF4-FFF2-40B4-BE49-F238E27FC236}">
                            <a16:creationId xmlns:a16="http://schemas.microsoft.com/office/drawing/2014/main" id="{45CAF8A3-E3B6-7847-9165-1DA8803BEE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24064" y="3929064"/>
                        <a:ext cx="2308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0" name="Object 7">
            <a:extLst>
              <a:ext uri="{FF2B5EF4-FFF2-40B4-BE49-F238E27FC236}">
                <a16:creationId xmlns:a16="http://schemas.microsoft.com/office/drawing/2014/main" id="{3D169E8A-495F-814A-8D77-94444F65B893}"/>
              </a:ext>
            </a:extLst>
          </p:cNvPr>
          <p:cNvGraphicFramePr>
            <a:graphicFrameLocks noChangeAspect="1"/>
          </p:cNvGraphicFramePr>
          <p:nvPr/>
        </p:nvGraphicFramePr>
        <p:xfrm>
          <a:off x="1925638" y="4830764"/>
          <a:ext cx="3956050" cy="384175"/>
        </p:xfrm>
        <a:graphic>
          <a:graphicData uri="http://schemas.openxmlformats.org/presentationml/2006/ole">
            <mc:AlternateContent xmlns:mc="http://schemas.openxmlformats.org/markup-compatibility/2006">
              <mc:Choice xmlns:v="urn:schemas-microsoft-com:vml" Requires="v">
                <p:oleObj spid="_x0000_s129037" name="Equation" r:id="rId13" imgW="63195200" imgH="6146800" progId="Equation.DSMT4">
                  <p:embed/>
                </p:oleObj>
              </mc:Choice>
              <mc:Fallback>
                <p:oleObj name="Equation" r:id="rId13" imgW="63195200" imgH="6146800" progId="Equation.DSMT4">
                  <p:embed/>
                  <p:pic>
                    <p:nvPicPr>
                      <p:cNvPr id="10250" name="Object 7">
                        <a:extLst>
                          <a:ext uri="{FF2B5EF4-FFF2-40B4-BE49-F238E27FC236}">
                            <a16:creationId xmlns:a16="http://schemas.microsoft.com/office/drawing/2014/main" id="{3D169E8A-495F-814A-8D77-94444F65B89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5638" y="4830764"/>
                        <a:ext cx="39560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1" name="Object 8">
            <a:extLst>
              <a:ext uri="{FF2B5EF4-FFF2-40B4-BE49-F238E27FC236}">
                <a16:creationId xmlns:a16="http://schemas.microsoft.com/office/drawing/2014/main" id="{B80C524A-E6B5-2144-A784-DD27D2A68240}"/>
              </a:ext>
            </a:extLst>
          </p:cNvPr>
          <p:cNvGraphicFramePr>
            <a:graphicFrameLocks noChangeAspect="1"/>
          </p:cNvGraphicFramePr>
          <p:nvPr/>
        </p:nvGraphicFramePr>
        <p:xfrm>
          <a:off x="1925638" y="5187951"/>
          <a:ext cx="4451350" cy="384175"/>
        </p:xfrm>
        <a:graphic>
          <a:graphicData uri="http://schemas.openxmlformats.org/presentationml/2006/ole">
            <mc:AlternateContent xmlns:mc="http://schemas.openxmlformats.org/markup-compatibility/2006">
              <mc:Choice xmlns:v="urn:schemas-microsoft-com:vml" Requires="v">
                <p:oleObj spid="_x0000_s129038" name="Equation" r:id="rId15" imgW="71094600" imgH="6146800" progId="Equation.DSMT4">
                  <p:embed/>
                </p:oleObj>
              </mc:Choice>
              <mc:Fallback>
                <p:oleObj name="Equation" r:id="rId15" imgW="71094600" imgH="6146800" progId="Equation.DSMT4">
                  <p:embed/>
                  <p:pic>
                    <p:nvPicPr>
                      <p:cNvPr id="10251" name="Object 8">
                        <a:extLst>
                          <a:ext uri="{FF2B5EF4-FFF2-40B4-BE49-F238E27FC236}">
                            <a16:creationId xmlns:a16="http://schemas.microsoft.com/office/drawing/2014/main" id="{B80C524A-E6B5-2144-A784-DD27D2A6824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5638" y="5187951"/>
                        <a:ext cx="44513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Номер слайда 5">
            <a:extLst>
              <a:ext uri="{FF2B5EF4-FFF2-40B4-BE49-F238E27FC236}">
                <a16:creationId xmlns:a16="http://schemas.microsoft.com/office/drawing/2014/main" id="{E3BC33A7-F159-4941-AC94-893CDD56080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3E7184E-2323-1E40-8D52-EC1FA9C7861D}" type="slidenum">
              <a:rPr lang="ru-RU" altLang="ru-RU">
                <a:solidFill>
                  <a:srgbClr val="898989"/>
                </a:solidFill>
                <a:latin typeface="Calibri" panose="020F0502020204030204" pitchFamily="34" charset="0"/>
              </a:rPr>
              <a:pPr eaLnBrk="1" hangingPunct="1"/>
              <a:t>121</a:t>
            </a:fld>
            <a:endParaRPr lang="ru-RU" altLang="ru-RU">
              <a:solidFill>
                <a:srgbClr val="898989"/>
              </a:solidFill>
              <a:latin typeface="Calibri" panose="020F0502020204030204" pitchFamily="34" charset="0"/>
            </a:endParaRPr>
          </a:p>
        </p:txBody>
      </p:sp>
      <p:sp>
        <p:nvSpPr>
          <p:cNvPr id="11267" name="Заголовок 1">
            <a:extLst>
              <a:ext uri="{FF2B5EF4-FFF2-40B4-BE49-F238E27FC236}">
                <a16:creationId xmlns:a16="http://schemas.microsoft.com/office/drawing/2014/main" id="{1B5F025B-B0A0-4C43-AD09-7DD188EE2D10}"/>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(24)</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После вычисления интеграла (24) и простых преобразований получаем </a:t>
            </a: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(25)</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(отношение сигнал/шум (</a:t>
            </a:r>
            <a:r>
              <a:rPr lang="en-US" altLang="ru-RU" sz="1800">
                <a:latin typeface="Arial" panose="020B0604020202020204" pitchFamily="34" charset="0"/>
                <a:cs typeface="Arial" panose="020B0604020202020204" pitchFamily="34" charset="0"/>
              </a:rPr>
              <a:t>SNR</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Для больших </a:t>
            </a:r>
            <a:r>
              <a:rPr lang="en-US" altLang="ru-RU" sz="1800">
                <a:latin typeface="Arial" panose="020B0604020202020204" pitchFamily="34" charset="0"/>
                <a:cs typeface="Arial" panose="020B0604020202020204" pitchFamily="34" charset="0"/>
              </a:rPr>
              <a:t>SNR, </a:t>
            </a:r>
            <a:r>
              <a:rPr lang="ru-RU" altLang="ru-RU" sz="1800">
                <a:latin typeface="Arial" panose="020B0604020202020204" pitchFamily="34" charset="0"/>
                <a:cs typeface="Arial" panose="020B0604020202020204" pitchFamily="34" charset="0"/>
              </a:rPr>
              <a:t>обеспечивающих секретность СГС, получаем из (25)</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(26)</a:t>
            </a: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Выразим из (26)      , как функцию </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a:t>
            </a:r>
            <a:r>
              <a:rPr lang="en-US"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D</a:t>
            </a:r>
            <a:r>
              <a:rPr lang="ru-RU" altLang="ru-RU" sz="1800">
                <a:latin typeface="Arial" panose="020B0604020202020204" pitchFamily="34" charset="0"/>
                <a:cs typeface="Arial" panose="020B0604020202020204" pitchFamily="34" charset="0"/>
              </a:rPr>
              <a:t>: </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(27)</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7A621557-85EF-8F42-9F09-2B82AABAC064}"/>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4C2D5E86-2957-8D4C-AF40-8CA909BE59DF}" type="slidenum">
              <a:rPr lang="ru-RU" altLang="ru-RU" sz="1200">
                <a:solidFill>
                  <a:srgbClr val="898989"/>
                </a:solidFill>
                <a:latin typeface="Calibri" panose="020F0502020204030204" pitchFamily="34" charset="0"/>
              </a:rPr>
              <a:pPr algn="r" eaLnBrk="1" hangingPunct="1"/>
              <a:t>121</a:t>
            </a:fld>
            <a:endParaRPr lang="ru-RU" altLang="ru-RU" sz="1200">
              <a:solidFill>
                <a:srgbClr val="898989"/>
              </a:solidFill>
              <a:latin typeface="Calibri" panose="020F0502020204030204" pitchFamily="34" charset="0"/>
            </a:endParaRPr>
          </a:p>
        </p:txBody>
      </p:sp>
      <p:graphicFrame>
        <p:nvGraphicFramePr>
          <p:cNvPr id="11269" name="Object 8">
            <a:extLst>
              <a:ext uri="{FF2B5EF4-FFF2-40B4-BE49-F238E27FC236}">
                <a16:creationId xmlns:a16="http://schemas.microsoft.com/office/drawing/2014/main" id="{AA30B2F8-F490-774A-B3BD-6679ABB49D0C}"/>
              </a:ext>
            </a:extLst>
          </p:cNvPr>
          <p:cNvGraphicFramePr>
            <a:graphicFrameLocks noChangeAspect="1"/>
          </p:cNvGraphicFramePr>
          <p:nvPr/>
        </p:nvGraphicFramePr>
        <p:xfrm>
          <a:off x="1749425" y="714376"/>
          <a:ext cx="4489450" cy="811213"/>
        </p:xfrm>
        <a:graphic>
          <a:graphicData uri="http://schemas.openxmlformats.org/presentationml/2006/ole">
            <mc:AlternateContent xmlns:mc="http://schemas.openxmlformats.org/markup-compatibility/2006">
              <mc:Choice xmlns:v="urn:schemas-microsoft-com:vml" Requires="v">
                <p:oleObj spid="_x0000_s130056" name="Equation" r:id="rId3" imgW="71678800" imgH="12877800" progId="Equation.DSMT4">
                  <p:embed/>
                </p:oleObj>
              </mc:Choice>
              <mc:Fallback>
                <p:oleObj name="Equation" r:id="rId3" imgW="71678800" imgH="12877800" progId="Equation.DSMT4">
                  <p:embed/>
                  <p:pic>
                    <p:nvPicPr>
                      <p:cNvPr id="11269" name="Object 8">
                        <a:extLst>
                          <a:ext uri="{FF2B5EF4-FFF2-40B4-BE49-F238E27FC236}">
                            <a16:creationId xmlns:a16="http://schemas.microsoft.com/office/drawing/2014/main" id="{AA30B2F8-F490-774A-B3BD-6679ABB49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425" y="714376"/>
                        <a:ext cx="4489450"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0" name="Object 5">
            <a:extLst>
              <a:ext uri="{FF2B5EF4-FFF2-40B4-BE49-F238E27FC236}">
                <a16:creationId xmlns:a16="http://schemas.microsoft.com/office/drawing/2014/main" id="{546A1E78-66FA-7F4F-94DC-342E765E5731}"/>
              </a:ext>
            </a:extLst>
          </p:cNvPr>
          <p:cNvGraphicFramePr>
            <a:graphicFrameLocks noChangeAspect="1"/>
          </p:cNvGraphicFramePr>
          <p:nvPr/>
        </p:nvGraphicFramePr>
        <p:xfrm>
          <a:off x="2203450" y="1435101"/>
          <a:ext cx="4249738" cy="422275"/>
        </p:xfrm>
        <a:graphic>
          <a:graphicData uri="http://schemas.openxmlformats.org/presentationml/2006/ole">
            <mc:AlternateContent xmlns:mc="http://schemas.openxmlformats.org/markup-compatibility/2006">
              <mc:Choice xmlns:v="urn:schemas-microsoft-com:vml" Requires="v">
                <p:oleObj spid="_x0000_s130057" name="Equation" r:id="rId5" imgW="67881500" imgH="6731000" progId="Equation.DSMT4">
                  <p:embed/>
                </p:oleObj>
              </mc:Choice>
              <mc:Fallback>
                <p:oleObj name="Equation" r:id="rId5" imgW="67881500" imgH="6731000" progId="Equation.DSMT4">
                  <p:embed/>
                  <p:pic>
                    <p:nvPicPr>
                      <p:cNvPr id="11270" name="Object 5">
                        <a:extLst>
                          <a:ext uri="{FF2B5EF4-FFF2-40B4-BE49-F238E27FC236}">
                            <a16:creationId xmlns:a16="http://schemas.microsoft.com/office/drawing/2014/main" id="{546A1E78-66FA-7F4F-94DC-342E765E57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3450" y="1435101"/>
                        <a:ext cx="4249738"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1" name="Object 7">
            <a:extLst>
              <a:ext uri="{FF2B5EF4-FFF2-40B4-BE49-F238E27FC236}">
                <a16:creationId xmlns:a16="http://schemas.microsoft.com/office/drawing/2014/main" id="{38561397-7DE3-6D49-BF03-1ACCEF402B45}"/>
              </a:ext>
            </a:extLst>
          </p:cNvPr>
          <p:cNvGraphicFramePr>
            <a:graphicFrameLocks noChangeAspect="1"/>
          </p:cNvGraphicFramePr>
          <p:nvPr/>
        </p:nvGraphicFramePr>
        <p:xfrm>
          <a:off x="1809751" y="2392363"/>
          <a:ext cx="3857625" cy="684212"/>
        </p:xfrm>
        <a:graphic>
          <a:graphicData uri="http://schemas.openxmlformats.org/presentationml/2006/ole">
            <mc:AlternateContent xmlns:mc="http://schemas.openxmlformats.org/markup-compatibility/2006">
              <mc:Choice xmlns:v="urn:schemas-microsoft-com:vml" Requires="v">
                <p:oleObj spid="_x0000_s130058" name="Equation" r:id="rId7" imgW="61734700" imgH="10820400" progId="Equation.DSMT4">
                  <p:embed/>
                </p:oleObj>
              </mc:Choice>
              <mc:Fallback>
                <p:oleObj name="Equation" r:id="rId7" imgW="61734700" imgH="10820400" progId="Equation.DSMT4">
                  <p:embed/>
                  <p:pic>
                    <p:nvPicPr>
                      <p:cNvPr id="11271" name="Object 7">
                        <a:extLst>
                          <a:ext uri="{FF2B5EF4-FFF2-40B4-BE49-F238E27FC236}">
                            <a16:creationId xmlns:a16="http://schemas.microsoft.com/office/drawing/2014/main" id="{38561397-7DE3-6D49-BF03-1ACCEF402B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751" y="2392363"/>
                        <a:ext cx="3857625"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2" name="Object 5">
            <a:extLst>
              <a:ext uri="{FF2B5EF4-FFF2-40B4-BE49-F238E27FC236}">
                <a16:creationId xmlns:a16="http://schemas.microsoft.com/office/drawing/2014/main" id="{07A57A1F-1A7B-9C4C-AABD-6C2BEF7FFF1B}"/>
              </a:ext>
            </a:extLst>
          </p:cNvPr>
          <p:cNvGraphicFramePr>
            <a:graphicFrameLocks noChangeAspect="1"/>
          </p:cNvGraphicFramePr>
          <p:nvPr/>
        </p:nvGraphicFramePr>
        <p:xfrm>
          <a:off x="2166939" y="3111500"/>
          <a:ext cx="1260475" cy="388938"/>
        </p:xfrm>
        <a:graphic>
          <a:graphicData uri="http://schemas.openxmlformats.org/presentationml/2006/ole">
            <mc:AlternateContent xmlns:mc="http://schemas.openxmlformats.org/markup-compatibility/2006">
              <mc:Choice xmlns:v="urn:schemas-microsoft-com:vml" Requires="v">
                <p:oleObj spid="_x0000_s130059" name="Equation" r:id="rId9" imgW="20193000" imgH="6146800" progId="Equation.DSMT4">
                  <p:embed/>
                </p:oleObj>
              </mc:Choice>
              <mc:Fallback>
                <p:oleObj name="Equation" r:id="rId9" imgW="20193000" imgH="6146800" progId="Equation.DSMT4">
                  <p:embed/>
                  <p:pic>
                    <p:nvPicPr>
                      <p:cNvPr id="11272" name="Object 5">
                        <a:extLst>
                          <a:ext uri="{FF2B5EF4-FFF2-40B4-BE49-F238E27FC236}">
                            <a16:creationId xmlns:a16="http://schemas.microsoft.com/office/drawing/2014/main" id="{07A57A1F-1A7B-9C4C-AABD-6C2BEF7FFF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6939" y="3111500"/>
                        <a:ext cx="1260475"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3" name="Object 9">
            <a:extLst>
              <a:ext uri="{FF2B5EF4-FFF2-40B4-BE49-F238E27FC236}">
                <a16:creationId xmlns:a16="http://schemas.microsoft.com/office/drawing/2014/main" id="{B71A5C6F-8F07-2345-B6B8-B8AC25381AAA}"/>
              </a:ext>
            </a:extLst>
          </p:cNvPr>
          <p:cNvGraphicFramePr>
            <a:graphicFrameLocks noChangeAspect="1"/>
          </p:cNvGraphicFramePr>
          <p:nvPr/>
        </p:nvGraphicFramePr>
        <p:xfrm>
          <a:off x="1809750" y="3987801"/>
          <a:ext cx="1354138" cy="720725"/>
        </p:xfrm>
        <a:graphic>
          <a:graphicData uri="http://schemas.openxmlformats.org/presentationml/2006/ole">
            <mc:AlternateContent xmlns:mc="http://schemas.openxmlformats.org/markup-compatibility/2006">
              <mc:Choice xmlns:v="urn:schemas-microsoft-com:vml" Requires="v">
                <p:oleObj spid="_x0000_s130060" name="Equation" r:id="rId11" imgW="21653500" imgH="11404600" progId="Equation.DSMT4">
                  <p:embed/>
                </p:oleObj>
              </mc:Choice>
              <mc:Fallback>
                <p:oleObj name="Equation" r:id="rId11" imgW="21653500" imgH="11404600" progId="Equation.DSMT4">
                  <p:embed/>
                  <p:pic>
                    <p:nvPicPr>
                      <p:cNvPr id="11273" name="Object 9">
                        <a:extLst>
                          <a:ext uri="{FF2B5EF4-FFF2-40B4-BE49-F238E27FC236}">
                            <a16:creationId xmlns:a16="http://schemas.microsoft.com/office/drawing/2014/main" id="{B71A5C6F-8F07-2345-B6B8-B8AC25381A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0" y="3987801"/>
                        <a:ext cx="1354138"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4" name="Object 10">
            <a:extLst>
              <a:ext uri="{FF2B5EF4-FFF2-40B4-BE49-F238E27FC236}">
                <a16:creationId xmlns:a16="http://schemas.microsoft.com/office/drawing/2014/main" id="{74FC97E1-DF4C-7246-9EBC-B01F87FF4E41}"/>
              </a:ext>
            </a:extLst>
          </p:cNvPr>
          <p:cNvGraphicFramePr>
            <a:graphicFrameLocks noChangeAspect="1"/>
          </p:cNvGraphicFramePr>
          <p:nvPr/>
        </p:nvGraphicFramePr>
        <p:xfrm>
          <a:off x="3524250" y="4791076"/>
          <a:ext cx="293688" cy="352425"/>
        </p:xfrm>
        <a:graphic>
          <a:graphicData uri="http://schemas.openxmlformats.org/presentationml/2006/ole">
            <mc:AlternateContent xmlns:mc="http://schemas.openxmlformats.org/markup-compatibility/2006">
              <mc:Choice xmlns:v="urn:schemas-microsoft-com:vml" Requires="v">
                <p:oleObj spid="_x0000_s130061" name="Equation" r:id="rId13" imgW="4686300" imgH="5562600" progId="Equation.DSMT4">
                  <p:embed/>
                </p:oleObj>
              </mc:Choice>
              <mc:Fallback>
                <p:oleObj name="Equation" r:id="rId13" imgW="4686300" imgH="5562600" progId="Equation.DSMT4">
                  <p:embed/>
                  <p:pic>
                    <p:nvPicPr>
                      <p:cNvPr id="11274" name="Object 10">
                        <a:extLst>
                          <a:ext uri="{FF2B5EF4-FFF2-40B4-BE49-F238E27FC236}">
                            <a16:creationId xmlns:a16="http://schemas.microsoft.com/office/drawing/2014/main" id="{74FC97E1-DF4C-7246-9EBC-B01F87FF4E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4250" y="4791076"/>
                        <a:ext cx="293688"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5" name="Object 11">
            <a:extLst>
              <a:ext uri="{FF2B5EF4-FFF2-40B4-BE49-F238E27FC236}">
                <a16:creationId xmlns:a16="http://schemas.microsoft.com/office/drawing/2014/main" id="{D22BCF4C-6A78-504B-8703-08E08F07FF13}"/>
              </a:ext>
            </a:extLst>
          </p:cNvPr>
          <p:cNvGraphicFramePr>
            <a:graphicFrameLocks noChangeAspect="1"/>
          </p:cNvGraphicFramePr>
          <p:nvPr/>
        </p:nvGraphicFramePr>
        <p:xfrm>
          <a:off x="1809750" y="5205414"/>
          <a:ext cx="1663700" cy="407987"/>
        </p:xfrm>
        <a:graphic>
          <a:graphicData uri="http://schemas.openxmlformats.org/presentationml/2006/ole">
            <mc:AlternateContent xmlns:mc="http://schemas.openxmlformats.org/markup-compatibility/2006">
              <mc:Choice xmlns:v="urn:schemas-microsoft-com:vml" Requires="v">
                <p:oleObj spid="_x0000_s130062" name="Equation" r:id="rId15" imgW="26619200" imgH="6438900" progId="Equation.DSMT4">
                  <p:embed/>
                </p:oleObj>
              </mc:Choice>
              <mc:Fallback>
                <p:oleObj name="Equation" r:id="rId15" imgW="26619200" imgH="6438900" progId="Equation.DSMT4">
                  <p:embed/>
                  <p:pic>
                    <p:nvPicPr>
                      <p:cNvPr id="11275" name="Object 11">
                        <a:extLst>
                          <a:ext uri="{FF2B5EF4-FFF2-40B4-BE49-F238E27FC236}">
                            <a16:creationId xmlns:a16="http://schemas.microsoft.com/office/drawing/2014/main" id="{D22BCF4C-6A78-504B-8703-08E08F07FF1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09750" y="5205414"/>
                        <a:ext cx="1663700"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5">
            <a:extLst>
              <a:ext uri="{FF2B5EF4-FFF2-40B4-BE49-F238E27FC236}">
                <a16:creationId xmlns:a16="http://schemas.microsoft.com/office/drawing/2014/main" id="{48216FA3-176F-8A43-813D-814E2FD57E5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910000-604D-0041-84B4-D8FF71B3BFA6}" type="slidenum">
              <a:rPr lang="ru-RU" altLang="ru-RU">
                <a:solidFill>
                  <a:srgbClr val="898989"/>
                </a:solidFill>
                <a:latin typeface="Calibri" panose="020F0502020204030204" pitchFamily="34" charset="0"/>
              </a:rPr>
              <a:pPr eaLnBrk="1" hangingPunct="1"/>
              <a:t>122</a:t>
            </a:fld>
            <a:endParaRPr lang="ru-RU" altLang="ru-RU">
              <a:solidFill>
                <a:srgbClr val="898989"/>
              </a:solidFill>
              <a:latin typeface="Calibri" panose="020F0502020204030204" pitchFamily="34" charset="0"/>
            </a:endParaRPr>
          </a:p>
        </p:txBody>
      </p:sp>
      <p:sp>
        <p:nvSpPr>
          <p:cNvPr id="12291" name="Заголовок 1">
            <a:extLst>
              <a:ext uri="{FF2B5EF4-FFF2-40B4-BE49-F238E27FC236}">
                <a16:creationId xmlns:a16="http://schemas.microsoft.com/office/drawing/2014/main" id="{C2A12DEB-49EC-2447-A237-2633165D13EE}"/>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Найдем вероятность ошибки </a:t>
            </a:r>
            <a:r>
              <a:rPr lang="en-US" altLang="ru-RU" sz="1800" b="1" i="1">
                <a:latin typeface="Arial" panose="020B0604020202020204" pitchFamily="34" charset="0"/>
                <a:cs typeface="Arial" panose="020B0604020202020204" pitchFamily="34" charset="0"/>
              </a:rPr>
              <a:t>P</a:t>
            </a:r>
            <a:r>
              <a:rPr lang="en-US" altLang="ru-RU" sz="1800" b="1" i="1" baseline="-25000">
                <a:latin typeface="Arial" panose="020B0604020202020204" pitchFamily="34" charset="0"/>
                <a:cs typeface="Arial" panose="020B0604020202020204" pitchFamily="34" charset="0"/>
              </a:rPr>
              <a:t>e</a:t>
            </a:r>
            <a:r>
              <a:rPr lang="en-US" altLang="ru-RU" sz="1800" b="1">
                <a:latin typeface="Arial" panose="020B0604020202020204" pitchFamily="34" charset="0"/>
                <a:cs typeface="Arial" panose="020B0604020202020204" pitchFamily="34" charset="0"/>
              </a:rPr>
              <a:t> </a:t>
            </a:r>
            <a:r>
              <a:rPr lang="ru-RU" altLang="ru-RU" sz="1800" b="1">
                <a:latin typeface="Arial" panose="020B0604020202020204" pitchFamily="34" charset="0"/>
                <a:cs typeface="Arial" panose="020B0604020202020204" pitchFamily="34" charset="0"/>
              </a:rPr>
              <a:t>при извлечении секретного бита легальным пользователем для информированного декодера.</a:t>
            </a:r>
            <a:br>
              <a:rPr lang="ru-RU" altLang="ru-RU" sz="1800" b="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Решающая схема.</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(28)</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Подставляя (21) и (22) в (28) получаем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(29)</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Вероятность ошибки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e</a:t>
            </a:r>
            <a:r>
              <a:rPr lang="en-US" altLang="ru-RU" sz="1800" i="1">
                <a:latin typeface="Arial" panose="020B0604020202020204" pitchFamily="34" charset="0"/>
                <a:cs typeface="Arial" panose="020B0604020202020204" pitchFamily="34" charset="0"/>
              </a:rPr>
              <a:t> = P(0/1) = P(1/0) </a:t>
            </a:r>
            <a:r>
              <a:rPr lang="ru-RU" altLang="ru-RU" sz="1800">
                <a:latin typeface="Arial" panose="020B0604020202020204" pitchFamily="34" charset="0"/>
                <a:cs typeface="Arial" panose="020B0604020202020204" pitchFamily="34" charset="0"/>
              </a:rPr>
              <a:t>легко находится из (29) с учетом того, что </a:t>
            </a:r>
            <a:r>
              <a:rPr lang="el-GR" altLang="ru-RU" sz="1800" i="1">
                <a:latin typeface="Arial" panose="020B0604020202020204" pitchFamily="34" charset="0"/>
                <a:cs typeface="Arial" panose="020B0604020202020204" pitchFamily="34" charset="0"/>
              </a:rPr>
              <a:t>Λ</a:t>
            </a:r>
            <a:r>
              <a:rPr lang="ru-RU" altLang="ru-RU" sz="1800">
                <a:latin typeface="Arial" panose="020B0604020202020204" pitchFamily="34" charset="0"/>
                <a:cs typeface="Arial" panose="020B0604020202020204" pitchFamily="34" charset="0"/>
              </a:rPr>
              <a:t> – гауссовская величина:</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(30)</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endParaRPr lang="ru-RU" altLang="ru-RU" sz="1800" baseline="-25000">
              <a:latin typeface="Arial" panose="020B0604020202020204" pitchFamily="34" charset="0"/>
              <a:cs typeface="Arial" panose="020B0604020202020204" pitchFamily="34" charset="0"/>
            </a:endParaRPr>
          </a:p>
        </p:txBody>
      </p:sp>
      <p:sp>
        <p:nvSpPr>
          <p:cNvPr id="7" name="Номер слайда 6">
            <a:extLst>
              <a:ext uri="{FF2B5EF4-FFF2-40B4-BE49-F238E27FC236}">
                <a16:creationId xmlns:a16="http://schemas.microsoft.com/office/drawing/2014/main" id="{FBDD02B2-A539-4746-8625-7070394B083A}"/>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3114FA0-56AC-9447-8058-BB542395D8DA}" type="slidenum">
              <a:rPr lang="ru-RU" altLang="ru-RU" sz="1200">
                <a:solidFill>
                  <a:srgbClr val="898989"/>
                </a:solidFill>
                <a:latin typeface="Calibri" panose="020F0502020204030204" pitchFamily="34" charset="0"/>
              </a:rPr>
              <a:pPr algn="r" eaLnBrk="1" hangingPunct="1"/>
              <a:t>122</a:t>
            </a:fld>
            <a:endParaRPr lang="ru-RU" altLang="ru-RU" sz="1200">
              <a:solidFill>
                <a:srgbClr val="898989"/>
              </a:solidFill>
              <a:latin typeface="Calibri" panose="020F0502020204030204" pitchFamily="34" charset="0"/>
            </a:endParaRPr>
          </a:p>
        </p:txBody>
      </p:sp>
      <p:graphicFrame>
        <p:nvGraphicFramePr>
          <p:cNvPr id="12293" name="Object 4">
            <a:extLst>
              <a:ext uri="{FF2B5EF4-FFF2-40B4-BE49-F238E27FC236}">
                <a16:creationId xmlns:a16="http://schemas.microsoft.com/office/drawing/2014/main" id="{63D30329-BD0B-9D4C-AE4F-83A680935A97}"/>
              </a:ext>
            </a:extLst>
          </p:cNvPr>
          <p:cNvGraphicFramePr>
            <a:graphicFrameLocks noChangeAspect="1"/>
          </p:cNvGraphicFramePr>
          <p:nvPr/>
        </p:nvGraphicFramePr>
        <p:xfrm>
          <a:off x="1738314" y="2071688"/>
          <a:ext cx="4452937" cy="792162"/>
        </p:xfrm>
        <a:graphic>
          <a:graphicData uri="http://schemas.openxmlformats.org/presentationml/2006/ole">
            <mc:AlternateContent xmlns:mc="http://schemas.openxmlformats.org/markup-compatibility/2006">
              <mc:Choice xmlns:v="urn:schemas-microsoft-com:vml" Requires="v">
                <p:oleObj spid="_x0000_s131077" name="Equation" r:id="rId3" imgW="71094600" imgH="12585700" progId="Equation.DSMT4">
                  <p:embed/>
                </p:oleObj>
              </mc:Choice>
              <mc:Fallback>
                <p:oleObj name="Equation" r:id="rId3" imgW="71094600" imgH="12585700" progId="Equation.DSMT4">
                  <p:embed/>
                  <p:pic>
                    <p:nvPicPr>
                      <p:cNvPr id="12293" name="Object 4">
                        <a:extLst>
                          <a:ext uri="{FF2B5EF4-FFF2-40B4-BE49-F238E27FC236}">
                            <a16:creationId xmlns:a16="http://schemas.microsoft.com/office/drawing/2014/main" id="{63D30329-BD0B-9D4C-AE4F-83A680935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14" y="2071688"/>
                        <a:ext cx="4452937"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4" name="Object 5">
            <a:extLst>
              <a:ext uri="{FF2B5EF4-FFF2-40B4-BE49-F238E27FC236}">
                <a16:creationId xmlns:a16="http://schemas.microsoft.com/office/drawing/2014/main" id="{E65F861E-BEAF-1D40-B574-D3CA59921396}"/>
              </a:ext>
            </a:extLst>
          </p:cNvPr>
          <p:cNvGraphicFramePr>
            <a:graphicFrameLocks noChangeAspect="1"/>
          </p:cNvGraphicFramePr>
          <p:nvPr/>
        </p:nvGraphicFramePr>
        <p:xfrm>
          <a:off x="1809751" y="3214688"/>
          <a:ext cx="3463925" cy="736600"/>
        </p:xfrm>
        <a:graphic>
          <a:graphicData uri="http://schemas.openxmlformats.org/presentationml/2006/ole">
            <mc:AlternateContent xmlns:mc="http://schemas.openxmlformats.org/markup-compatibility/2006">
              <mc:Choice xmlns:v="urn:schemas-microsoft-com:vml" Requires="v">
                <p:oleObj spid="_x0000_s131078" name="Equation" r:id="rId5" imgW="55295800" imgH="11696700" progId="Equation.DSMT4">
                  <p:embed/>
                </p:oleObj>
              </mc:Choice>
              <mc:Fallback>
                <p:oleObj name="Equation" r:id="rId5" imgW="55295800" imgH="11696700" progId="Equation.DSMT4">
                  <p:embed/>
                  <p:pic>
                    <p:nvPicPr>
                      <p:cNvPr id="12294" name="Object 5">
                        <a:extLst>
                          <a:ext uri="{FF2B5EF4-FFF2-40B4-BE49-F238E27FC236}">
                            <a16:creationId xmlns:a16="http://schemas.microsoft.com/office/drawing/2014/main" id="{E65F861E-BEAF-1D40-B574-D3CA59921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751" y="3214688"/>
                        <a:ext cx="3463925"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5" name="Object 6">
            <a:extLst>
              <a:ext uri="{FF2B5EF4-FFF2-40B4-BE49-F238E27FC236}">
                <a16:creationId xmlns:a16="http://schemas.microsoft.com/office/drawing/2014/main" id="{08F339A4-6399-454C-A3CB-C06D4986B74C}"/>
              </a:ext>
            </a:extLst>
          </p:cNvPr>
          <p:cNvGraphicFramePr>
            <a:graphicFrameLocks noChangeAspect="1"/>
          </p:cNvGraphicFramePr>
          <p:nvPr/>
        </p:nvGraphicFramePr>
        <p:xfrm>
          <a:off x="1881189" y="4572000"/>
          <a:ext cx="2052637" cy="865188"/>
        </p:xfrm>
        <a:graphic>
          <a:graphicData uri="http://schemas.openxmlformats.org/presentationml/2006/ole">
            <mc:AlternateContent xmlns:mc="http://schemas.openxmlformats.org/markup-compatibility/2006">
              <mc:Choice xmlns:v="urn:schemas-microsoft-com:vml" Requires="v">
                <p:oleObj spid="_x0000_s131079" name="Equation" r:id="rId7" imgW="32766000" imgH="13754100" progId="Equation.DSMT4">
                  <p:embed/>
                </p:oleObj>
              </mc:Choice>
              <mc:Fallback>
                <p:oleObj name="Equation" r:id="rId7" imgW="32766000" imgH="13754100" progId="Equation.DSMT4">
                  <p:embed/>
                  <p:pic>
                    <p:nvPicPr>
                      <p:cNvPr id="12295" name="Object 6">
                        <a:extLst>
                          <a:ext uri="{FF2B5EF4-FFF2-40B4-BE49-F238E27FC236}">
                            <a16:creationId xmlns:a16="http://schemas.microsoft.com/office/drawing/2014/main" id="{08F339A4-6399-454C-A3CB-C06D4986B7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89" y="4572000"/>
                        <a:ext cx="2052637"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6" name="Object 7">
            <a:extLst>
              <a:ext uri="{FF2B5EF4-FFF2-40B4-BE49-F238E27FC236}">
                <a16:creationId xmlns:a16="http://schemas.microsoft.com/office/drawing/2014/main" id="{8FDB2F19-C8BF-C842-A10C-7E9391C505F2}"/>
              </a:ext>
            </a:extLst>
          </p:cNvPr>
          <p:cNvGraphicFramePr>
            <a:graphicFrameLocks noChangeAspect="1"/>
          </p:cNvGraphicFramePr>
          <p:nvPr/>
        </p:nvGraphicFramePr>
        <p:xfrm>
          <a:off x="2166938" y="5357814"/>
          <a:ext cx="2125662" cy="809625"/>
        </p:xfrm>
        <a:graphic>
          <a:graphicData uri="http://schemas.openxmlformats.org/presentationml/2006/ole">
            <mc:AlternateContent xmlns:mc="http://schemas.openxmlformats.org/markup-compatibility/2006">
              <mc:Choice xmlns:v="urn:schemas-microsoft-com:vml" Requires="v">
                <p:oleObj spid="_x0000_s131080" name="Equation" r:id="rId9" imgW="33934400" imgH="12877800" progId="Equation.DSMT4">
                  <p:embed/>
                </p:oleObj>
              </mc:Choice>
              <mc:Fallback>
                <p:oleObj name="Equation" r:id="rId9" imgW="33934400" imgH="12877800" progId="Equation.DSMT4">
                  <p:embed/>
                  <p:pic>
                    <p:nvPicPr>
                      <p:cNvPr id="12296" name="Object 7">
                        <a:extLst>
                          <a:ext uri="{FF2B5EF4-FFF2-40B4-BE49-F238E27FC236}">
                            <a16:creationId xmlns:a16="http://schemas.microsoft.com/office/drawing/2014/main" id="{8FDB2F19-C8BF-C842-A10C-7E9391C505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6938" y="5357814"/>
                        <a:ext cx="2125662"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Номер слайда 5">
            <a:extLst>
              <a:ext uri="{FF2B5EF4-FFF2-40B4-BE49-F238E27FC236}">
                <a16:creationId xmlns:a16="http://schemas.microsoft.com/office/drawing/2014/main" id="{A1F090E9-5705-D042-8651-8C5AD0E729E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D2CCF49-1652-2A4F-B1F5-4B9752524DDB}" type="slidenum">
              <a:rPr lang="ru-RU" altLang="ru-RU">
                <a:solidFill>
                  <a:srgbClr val="898989"/>
                </a:solidFill>
                <a:latin typeface="Calibri" panose="020F0502020204030204" pitchFamily="34" charset="0"/>
              </a:rPr>
              <a:pPr eaLnBrk="1" hangingPunct="1"/>
              <a:t>123</a:t>
            </a:fld>
            <a:endParaRPr lang="ru-RU" altLang="ru-RU">
              <a:solidFill>
                <a:srgbClr val="898989"/>
              </a:solidFill>
              <a:latin typeface="Calibri" panose="020F0502020204030204" pitchFamily="34" charset="0"/>
            </a:endParaRPr>
          </a:p>
        </p:txBody>
      </p:sp>
      <p:sp>
        <p:nvSpPr>
          <p:cNvPr id="13315" name="Заголовок 1">
            <a:extLst>
              <a:ext uri="{FF2B5EF4-FFF2-40B4-BE49-F238E27FC236}">
                <a16:creationId xmlns:a16="http://schemas.microsoft.com/office/drawing/2014/main" id="{128694B1-E985-0140-B804-8D35F8F92D32}"/>
              </a:ext>
            </a:extLst>
          </p:cNvPr>
          <p:cNvSpPr>
            <a:spLocks noGrp="1"/>
          </p:cNvSpPr>
          <p:nvPr>
            <p:ph type="title"/>
          </p:nvPr>
        </p:nvSpPr>
        <p:spPr>
          <a:xfrm>
            <a:off x="1666875" y="142875"/>
            <a:ext cx="8858250" cy="6572250"/>
          </a:xfrm>
        </p:spPr>
        <p:txBody>
          <a:bodyPr/>
          <a:lstStyle/>
          <a:p>
            <a:pPr algn="l" eaLnBrk="1" hangingPunct="1"/>
            <a:r>
              <a:rPr lang="ru-RU" altLang="ru-RU" sz="1800">
                <a:latin typeface="Arial" panose="020B0604020202020204" pitchFamily="34" charset="0"/>
                <a:cs typeface="Arial" panose="020B0604020202020204" pitchFamily="34" charset="0"/>
              </a:rPr>
              <a:t>После простых вычислений </a:t>
            </a:r>
            <a:r>
              <a:rPr lang="en-US" altLang="ru-RU" sz="1800" i="1">
                <a:latin typeface="Arial" panose="020B0604020202020204" pitchFamily="34" charset="0"/>
                <a:cs typeface="Arial" panose="020B0604020202020204" pitchFamily="34" charset="0"/>
              </a:rPr>
              <a:t>E{</a:t>
            </a:r>
            <a:r>
              <a:rPr lang="el-GR" altLang="ru-RU" sz="1800" i="1">
                <a:latin typeface="Arial" panose="020B0604020202020204" pitchFamily="34" charset="0"/>
                <a:cs typeface="Arial" panose="020B0604020202020204" pitchFamily="34" charset="0"/>
              </a:rPr>
              <a:t>Λ</a:t>
            </a:r>
            <a:r>
              <a:rPr lang="en-US"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a:t>
            </a:r>
            <a:r>
              <a:rPr lang="en-US" altLang="ru-RU" sz="1800" i="1">
                <a:latin typeface="Arial" panose="020B0604020202020204" pitchFamily="34" charset="0"/>
                <a:cs typeface="Arial" panose="020B0604020202020204" pitchFamily="34" charset="0"/>
              </a:rPr>
              <a:t>Var{</a:t>
            </a:r>
            <a:r>
              <a:rPr lang="el-GR" altLang="ru-RU" sz="1800" i="1">
                <a:latin typeface="Arial" panose="020B0604020202020204" pitchFamily="34" charset="0"/>
                <a:cs typeface="Arial" panose="020B0604020202020204" pitchFamily="34" charset="0"/>
              </a:rPr>
              <a:t>Λ</a:t>
            </a:r>
            <a:r>
              <a:rPr lang="en-US"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получим</a:t>
            </a: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(31)</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Подставляя (27) в последнее равенство, получим</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(32)</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a:t>
            </a:r>
            <a:r>
              <a:rPr lang="ru-RU" altLang="ru-RU" sz="1800">
                <a:latin typeface="Arial" panose="020B0604020202020204" pitchFamily="34" charset="0"/>
                <a:cs typeface="Arial" panose="020B0604020202020204" pitchFamily="34" charset="0"/>
              </a:rPr>
              <a:t> Для формулы </a:t>
            </a:r>
            <a:r>
              <a:rPr lang="en-US" altLang="ru-RU" sz="1800" i="1">
                <a:latin typeface="Arial" panose="020B0604020202020204" pitchFamily="34" charset="0"/>
                <a:cs typeface="Arial" panose="020B0604020202020204" pitchFamily="34" charset="0"/>
              </a:rPr>
              <a:t>Q(x)</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справедлива граница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(33)</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Подставляя (33) в (32) получаем</a:t>
            </a: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(34)</a:t>
            </a: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 </a:t>
            </a:r>
            <a:r>
              <a:rPr lang="ru-RU" altLang="ru-RU" sz="1800">
                <a:latin typeface="Arial" panose="020B0604020202020204" pitchFamily="34" charset="0"/>
                <a:cs typeface="Arial" panose="020B0604020202020204" pitchFamily="34" charset="0"/>
              </a:rPr>
              <a:t>Выберем </a:t>
            </a:r>
            <a:r>
              <a:rPr lang="en-US" altLang="ru-RU" sz="1800" i="1">
                <a:latin typeface="Arial" panose="020B0604020202020204" pitchFamily="34" charset="0"/>
                <a:cs typeface="Arial" panose="020B0604020202020204" pitchFamily="34" charset="0"/>
              </a:rPr>
              <a:t>D=0.1, N=1000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Тогда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e</a:t>
            </a:r>
            <a:r>
              <a:rPr lang="en-US" altLang="ru-RU" sz="1800" i="1">
                <a:latin typeface="Arial" panose="020B0604020202020204" pitchFamily="34" charset="0"/>
                <a:cs typeface="Arial" panose="020B0604020202020204" pitchFamily="34" charset="0"/>
              </a:rPr>
              <a:t>≤3·10</a:t>
            </a:r>
            <a:r>
              <a:rPr lang="en-US" altLang="ru-RU" sz="1800" i="1" baseline="30000">
                <a:latin typeface="Arial" panose="020B0604020202020204" pitchFamily="34" charset="0"/>
                <a:cs typeface="Arial" panose="020B0604020202020204" pitchFamily="34" charset="0"/>
              </a:rPr>
              <a:t>-4</a:t>
            </a: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Вывод. </a:t>
            </a:r>
            <a:r>
              <a:rPr lang="ru-RU" altLang="ru-RU" sz="1800">
                <a:latin typeface="Arial" panose="020B0604020202020204" pitchFamily="34" charset="0"/>
                <a:cs typeface="Arial" panose="020B0604020202020204" pitchFamily="34" charset="0"/>
              </a:rPr>
              <a:t>Для любого уровня секретности </a:t>
            </a:r>
            <a:r>
              <a:rPr lang="en-US" altLang="ru-RU" sz="1800" i="1">
                <a:latin typeface="Arial" panose="020B0604020202020204" pitchFamily="34" charset="0"/>
                <a:cs typeface="Arial" panose="020B0604020202020204" pitchFamily="34" charset="0"/>
              </a:rPr>
              <a:t>D</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можно погрузить секретно любое 	количество бит </a:t>
            </a:r>
            <a:r>
              <a:rPr lang="en-US" altLang="ru-RU" sz="1800" i="1">
                <a:latin typeface="Arial" panose="020B0604020202020204" pitchFamily="34" charset="0"/>
                <a:cs typeface="Arial" panose="020B0604020202020204" pitchFamily="34" charset="0"/>
              </a:rPr>
              <a:t>m</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извлекаемых легальным пользователем с заданной 	надежность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e</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Открытая проблема. </a:t>
            </a:r>
            <a:br>
              <a:rPr lang="ru-RU" altLang="ru-RU" sz="1800" b="1">
                <a:latin typeface="Arial" panose="020B0604020202020204" pitchFamily="34" charset="0"/>
                <a:cs typeface="Arial" panose="020B0604020202020204" pitchFamily="34" charset="0"/>
              </a:rPr>
            </a:br>
            <a:r>
              <a:rPr lang="en-US" altLang="ru-RU" sz="1800" b="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Вывести соотношение аналогичное (32) для гауссовских каналов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различной зашумленности у легального пользователя и атакующего.</a:t>
            </a:r>
            <a:endParaRPr lang="ru-RU" altLang="ru-RU" sz="1800" b="1" i="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1A830A37-8CA5-4743-8872-8CD339885801}"/>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DB889D4A-814D-9A4A-B79F-0EDAFFB12663}" type="slidenum">
              <a:rPr lang="ru-RU" altLang="ru-RU" sz="1200">
                <a:solidFill>
                  <a:srgbClr val="898989"/>
                </a:solidFill>
                <a:latin typeface="Calibri" panose="020F0502020204030204" pitchFamily="34" charset="0"/>
              </a:rPr>
              <a:pPr algn="r" eaLnBrk="1" hangingPunct="1"/>
              <a:t>123</a:t>
            </a:fld>
            <a:endParaRPr lang="ru-RU" altLang="ru-RU" sz="1200">
              <a:solidFill>
                <a:srgbClr val="898989"/>
              </a:solidFill>
              <a:latin typeface="Calibri" panose="020F0502020204030204" pitchFamily="34" charset="0"/>
            </a:endParaRPr>
          </a:p>
        </p:txBody>
      </p:sp>
      <p:graphicFrame>
        <p:nvGraphicFramePr>
          <p:cNvPr id="13317" name="Object 5">
            <a:extLst>
              <a:ext uri="{FF2B5EF4-FFF2-40B4-BE49-F238E27FC236}">
                <a16:creationId xmlns:a16="http://schemas.microsoft.com/office/drawing/2014/main" id="{0E8A5A77-9517-6F45-A4C4-5EF55B06C135}"/>
              </a:ext>
            </a:extLst>
          </p:cNvPr>
          <p:cNvGraphicFramePr>
            <a:graphicFrameLocks noChangeAspect="1"/>
          </p:cNvGraphicFramePr>
          <p:nvPr/>
        </p:nvGraphicFramePr>
        <p:xfrm>
          <a:off x="1787525" y="714376"/>
          <a:ext cx="5094288" cy="938213"/>
        </p:xfrm>
        <a:graphic>
          <a:graphicData uri="http://schemas.openxmlformats.org/presentationml/2006/ole">
            <mc:AlternateContent xmlns:mc="http://schemas.openxmlformats.org/markup-compatibility/2006">
              <mc:Choice xmlns:v="urn:schemas-microsoft-com:vml" Requires="v">
                <p:oleObj spid="_x0000_s132101" name="Equation" r:id="rId3" imgW="81330800" imgH="14922500" progId="Equation.DSMT4">
                  <p:embed/>
                </p:oleObj>
              </mc:Choice>
              <mc:Fallback>
                <p:oleObj name="Equation" r:id="rId3" imgW="81330800" imgH="14922500" progId="Equation.DSMT4">
                  <p:embed/>
                  <p:pic>
                    <p:nvPicPr>
                      <p:cNvPr id="13317" name="Object 5">
                        <a:extLst>
                          <a:ext uri="{FF2B5EF4-FFF2-40B4-BE49-F238E27FC236}">
                            <a16:creationId xmlns:a16="http://schemas.microsoft.com/office/drawing/2014/main" id="{0E8A5A77-9517-6F45-A4C4-5EF55B06C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525" y="714376"/>
                        <a:ext cx="5094288"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8" name="Object 6">
            <a:extLst>
              <a:ext uri="{FF2B5EF4-FFF2-40B4-BE49-F238E27FC236}">
                <a16:creationId xmlns:a16="http://schemas.microsoft.com/office/drawing/2014/main" id="{103F2D00-F0B0-174B-9EF0-43ACFB76A393}"/>
              </a:ext>
            </a:extLst>
          </p:cNvPr>
          <p:cNvGraphicFramePr>
            <a:graphicFrameLocks noChangeAspect="1"/>
          </p:cNvGraphicFramePr>
          <p:nvPr/>
        </p:nvGraphicFramePr>
        <p:xfrm>
          <a:off x="1738313" y="2073276"/>
          <a:ext cx="2730500" cy="569913"/>
        </p:xfrm>
        <a:graphic>
          <a:graphicData uri="http://schemas.openxmlformats.org/presentationml/2006/ole">
            <mc:AlternateContent xmlns:mc="http://schemas.openxmlformats.org/markup-compatibility/2006">
              <mc:Choice xmlns:v="urn:schemas-microsoft-com:vml" Requires="v">
                <p:oleObj spid="_x0000_s132102" name="Equation" r:id="rId5" imgW="43599100" imgH="9067800" progId="Equation.DSMT4">
                  <p:embed/>
                </p:oleObj>
              </mc:Choice>
              <mc:Fallback>
                <p:oleObj name="Equation" r:id="rId5" imgW="43599100" imgH="9067800" progId="Equation.DSMT4">
                  <p:embed/>
                  <p:pic>
                    <p:nvPicPr>
                      <p:cNvPr id="13318" name="Object 6">
                        <a:extLst>
                          <a:ext uri="{FF2B5EF4-FFF2-40B4-BE49-F238E27FC236}">
                            <a16:creationId xmlns:a16="http://schemas.microsoft.com/office/drawing/2014/main" id="{103F2D00-F0B0-174B-9EF0-43ACFB76A3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8313" y="2073276"/>
                        <a:ext cx="2730500" cy="56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7">
            <a:extLst>
              <a:ext uri="{FF2B5EF4-FFF2-40B4-BE49-F238E27FC236}">
                <a16:creationId xmlns:a16="http://schemas.microsoft.com/office/drawing/2014/main" id="{343020D1-7E75-9440-82C5-7FCF74DF0DB9}"/>
              </a:ext>
            </a:extLst>
          </p:cNvPr>
          <p:cNvGraphicFramePr>
            <a:graphicFrameLocks noChangeAspect="1"/>
          </p:cNvGraphicFramePr>
          <p:nvPr/>
        </p:nvGraphicFramePr>
        <p:xfrm>
          <a:off x="2667000" y="2895600"/>
          <a:ext cx="2014538" cy="533400"/>
        </p:xfrm>
        <a:graphic>
          <a:graphicData uri="http://schemas.openxmlformats.org/presentationml/2006/ole">
            <mc:AlternateContent xmlns:mc="http://schemas.openxmlformats.org/markup-compatibility/2006">
              <mc:Choice xmlns:v="urn:schemas-microsoft-com:vml" Requires="v">
                <p:oleObj spid="_x0000_s132103" name="Equation" r:id="rId7" imgW="32181800" imgH="8483600" progId="Equation.DSMT4">
                  <p:embed/>
                </p:oleObj>
              </mc:Choice>
              <mc:Fallback>
                <p:oleObj name="Equation" r:id="rId7" imgW="32181800" imgH="8483600" progId="Equation.DSMT4">
                  <p:embed/>
                  <p:pic>
                    <p:nvPicPr>
                      <p:cNvPr id="13319" name="Object 7">
                        <a:extLst>
                          <a:ext uri="{FF2B5EF4-FFF2-40B4-BE49-F238E27FC236}">
                            <a16:creationId xmlns:a16="http://schemas.microsoft.com/office/drawing/2014/main" id="{343020D1-7E75-9440-82C5-7FCF74DF0D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895600"/>
                        <a:ext cx="201453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 name="Object 9">
            <a:extLst>
              <a:ext uri="{FF2B5EF4-FFF2-40B4-BE49-F238E27FC236}">
                <a16:creationId xmlns:a16="http://schemas.microsoft.com/office/drawing/2014/main" id="{32D43DC2-DF47-4E44-B81D-C2D78E814813}"/>
              </a:ext>
            </a:extLst>
          </p:cNvPr>
          <p:cNvGraphicFramePr>
            <a:graphicFrameLocks noChangeAspect="1"/>
          </p:cNvGraphicFramePr>
          <p:nvPr/>
        </p:nvGraphicFramePr>
        <p:xfrm>
          <a:off x="2667000" y="3714750"/>
          <a:ext cx="2876550" cy="458788"/>
        </p:xfrm>
        <a:graphic>
          <a:graphicData uri="http://schemas.openxmlformats.org/presentationml/2006/ole">
            <mc:AlternateContent xmlns:mc="http://schemas.openxmlformats.org/markup-compatibility/2006">
              <mc:Choice xmlns:v="urn:schemas-microsoft-com:vml" Requires="v">
                <p:oleObj spid="_x0000_s132104" name="Equation" r:id="rId9" imgW="45935900" imgH="7315200" progId="Equation.DSMT4">
                  <p:embed/>
                </p:oleObj>
              </mc:Choice>
              <mc:Fallback>
                <p:oleObj name="Equation" r:id="rId9" imgW="45935900" imgH="7315200" progId="Equation.DSMT4">
                  <p:embed/>
                  <p:pic>
                    <p:nvPicPr>
                      <p:cNvPr id="13320" name="Object 9">
                        <a:extLst>
                          <a:ext uri="{FF2B5EF4-FFF2-40B4-BE49-F238E27FC236}">
                            <a16:creationId xmlns:a16="http://schemas.microsoft.com/office/drawing/2014/main" id="{32D43DC2-DF47-4E44-B81D-C2D78E814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3714750"/>
                        <a:ext cx="2876550"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5">
            <a:extLst>
              <a:ext uri="{FF2B5EF4-FFF2-40B4-BE49-F238E27FC236}">
                <a16:creationId xmlns:a16="http://schemas.microsoft.com/office/drawing/2014/main" id="{E8727A6A-0992-DB41-90B1-8265819FA36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86709C-B5FA-3843-ABF8-2E7B5259D150}" type="slidenum">
              <a:rPr lang="ru-RU" altLang="ru-RU">
                <a:solidFill>
                  <a:srgbClr val="898989"/>
                </a:solidFill>
                <a:latin typeface="Calibri" panose="020F0502020204030204" pitchFamily="34" charset="0"/>
              </a:rPr>
              <a:pPr eaLnBrk="1" hangingPunct="1"/>
              <a:t>124</a:t>
            </a:fld>
            <a:endParaRPr lang="ru-RU" altLang="ru-RU">
              <a:solidFill>
                <a:srgbClr val="898989"/>
              </a:solidFill>
              <a:latin typeface="Calibri" panose="020F0502020204030204" pitchFamily="34" charset="0"/>
            </a:endParaRPr>
          </a:p>
        </p:txBody>
      </p:sp>
      <p:sp>
        <p:nvSpPr>
          <p:cNvPr id="14339" name="Заголовок 1">
            <a:extLst>
              <a:ext uri="{FF2B5EF4-FFF2-40B4-BE49-F238E27FC236}">
                <a16:creationId xmlns:a16="http://schemas.microsoft.com/office/drawing/2014/main" id="{F2E58911-BEDF-B447-8417-FCC11575C722}"/>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Общие выводы по СГС в каналах с шумом.</a:t>
            </a: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Это единственный случай, когда можно обеспечить секретность СГС при атаке с ПС, известным в точности.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Выбор типа канала (</a:t>
            </a:r>
            <a:r>
              <a:rPr lang="en-US" altLang="ru-RU" sz="1800">
                <a:latin typeface="Arial" panose="020B0604020202020204" pitchFamily="34" charset="0"/>
                <a:cs typeface="Arial" panose="020B0604020202020204" pitchFamily="34" charset="0"/>
              </a:rPr>
              <a:t>BSC </a:t>
            </a:r>
            <a:r>
              <a:rPr lang="ru-RU" altLang="ru-RU" sz="1800">
                <a:latin typeface="Arial" panose="020B0604020202020204" pitchFamily="34" charset="0"/>
                <a:cs typeface="Arial" panose="020B0604020202020204" pitchFamily="34" charset="0"/>
              </a:rPr>
              <a:t>или гауссовский) зависит от того, в каком месте линии связи можно вкладывать и извлекать информацию.</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3. Для построения СГС и атаки на нее не требуется знания статистики ПС.</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4. В случае </a:t>
            </a:r>
            <a:r>
              <a:rPr lang="en-US" altLang="ru-RU" sz="1800">
                <a:latin typeface="Arial" panose="020B0604020202020204" pitchFamily="34" charset="0"/>
                <a:cs typeface="Arial" panose="020B0604020202020204" pitchFamily="34" charset="0"/>
              </a:rPr>
              <a:t>BSC </a:t>
            </a:r>
            <a:r>
              <a:rPr lang="ru-RU" altLang="ru-RU" sz="1800">
                <a:latin typeface="Arial" panose="020B0604020202020204" pitchFamily="34" charset="0"/>
                <a:cs typeface="Arial" panose="020B0604020202020204" pitchFamily="34" charset="0"/>
              </a:rPr>
              <a:t>количество надежно и секретно погружаемых бит ограничено, тогда как для гауссовского случая можно надежно и секретно вложить любое количество бит, однако, скорость передачи стремиться к нулю при </a:t>
            </a:r>
            <a:r>
              <a:rPr lang="en-US" altLang="ru-RU" sz="1800" i="1">
                <a:latin typeface="Arial" panose="020B0604020202020204" pitchFamily="34" charset="0"/>
                <a:cs typeface="Arial" panose="020B0604020202020204" pitchFamily="34" charset="0"/>
              </a:rPr>
              <a:t>N → ∞</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5. Использование корректирующих кодов позволяет несколько увеличить скорость вложения, но она по-прежнему стремиться к нулю, в противоположность обычным системам связи, где по Теореме Шеннона можно получить сколь угодно высокую достоверность при постоянной ненулевой скорости меньшей, чем пропускная способность канала связи.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6. При увеличении количества </a:t>
            </a:r>
            <a:r>
              <a:rPr lang="en-US" altLang="ru-RU" sz="1800" i="1">
                <a:latin typeface="Arial" panose="020B0604020202020204" pitchFamily="34" charset="0"/>
                <a:cs typeface="Arial" panose="020B0604020202020204" pitchFamily="34" charset="0"/>
              </a:rPr>
              <a:t>m </a:t>
            </a:r>
            <a:r>
              <a:rPr lang="ru-RU" altLang="ru-RU" sz="1800">
                <a:latin typeface="Arial" panose="020B0604020202020204" pitchFamily="34" charset="0"/>
                <a:cs typeface="Arial" panose="020B0604020202020204" pitchFamily="34" charset="0"/>
              </a:rPr>
              <a:t>вкладываемых бит в гауссовском случае, обеспечение высокой секретности требует уменьшения амплитуды погружения, что может привести к практической нереализуемости СГС.</a:t>
            </a:r>
            <a:endParaRPr lang="ru-RU" altLang="ru-RU" sz="1800" b="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DBA73F82-0B24-7B44-9916-4C65BC487644}"/>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49862094-25AC-774B-A0AD-F91C0F986D59}" type="slidenum">
              <a:rPr lang="ru-RU" altLang="ru-RU" sz="1200">
                <a:solidFill>
                  <a:srgbClr val="898989"/>
                </a:solidFill>
                <a:latin typeface="Calibri" panose="020F0502020204030204" pitchFamily="34" charset="0"/>
              </a:rPr>
              <a:pPr algn="r" eaLnBrk="1" hangingPunct="1"/>
              <a:t>124</a:t>
            </a:fld>
            <a:endParaRPr lang="ru-RU" altLang="ru-RU" sz="1200">
              <a:solidFill>
                <a:srgbClr val="898989"/>
              </a:solidFill>
              <a:latin typeface="Calibri" panose="020F0502020204030204"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Номер слайда 5">
            <a:extLst>
              <a:ext uri="{FF2B5EF4-FFF2-40B4-BE49-F238E27FC236}">
                <a16:creationId xmlns:a16="http://schemas.microsoft.com/office/drawing/2014/main" id="{41476291-37C8-C64C-AC6F-21598C921EB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05025B1-0D62-B846-9097-50BF7538E417}" type="slidenum">
              <a:rPr lang="ru-RU" altLang="ru-RU">
                <a:solidFill>
                  <a:srgbClr val="898989"/>
                </a:solidFill>
                <a:latin typeface="Calibri" panose="020F0502020204030204" pitchFamily="34" charset="0"/>
              </a:rPr>
              <a:pPr eaLnBrk="1" hangingPunct="1"/>
              <a:t>125</a:t>
            </a:fld>
            <a:endParaRPr lang="ru-RU" altLang="ru-RU">
              <a:solidFill>
                <a:srgbClr val="898989"/>
              </a:solidFill>
              <a:latin typeface="Calibri" panose="020F0502020204030204" pitchFamily="34" charset="0"/>
            </a:endParaRPr>
          </a:p>
        </p:txBody>
      </p:sp>
      <p:pic>
        <p:nvPicPr>
          <p:cNvPr id="15363" name="Picture 13" descr="рис2_2_1">
            <a:extLst>
              <a:ext uri="{FF2B5EF4-FFF2-40B4-BE49-F238E27FC236}">
                <a16:creationId xmlns:a16="http://schemas.microsoft.com/office/drawing/2014/main" id="{8CB60282-6AB2-AC43-BB2C-3D6EFDE37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1196976"/>
            <a:ext cx="7488237"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Заголовок 1">
            <a:extLst>
              <a:ext uri="{FF2B5EF4-FFF2-40B4-BE49-F238E27FC236}">
                <a16:creationId xmlns:a16="http://schemas.microsoft.com/office/drawing/2014/main" id="{D461BF2C-903E-DA43-A5E7-AD137E853EDD}"/>
              </a:ext>
            </a:extLst>
          </p:cNvPr>
          <p:cNvSpPr>
            <a:spLocks/>
          </p:cNvSpPr>
          <p:nvPr/>
        </p:nvSpPr>
        <p:spPr bwMode="auto">
          <a:xfrm>
            <a:off x="1666875" y="142876"/>
            <a:ext cx="88582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b="1">
              <a:cs typeface="Arial" panose="020B0604020202020204" pitchFamily="34" charset="0"/>
            </a:endParaRPr>
          </a:p>
        </p:txBody>
      </p:sp>
      <p:grpSp>
        <p:nvGrpSpPr>
          <p:cNvPr id="15365" name="Group 14">
            <a:extLst>
              <a:ext uri="{FF2B5EF4-FFF2-40B4-BE49-F238E27FC236}">
                <a16:creationId xmlns:a16="http://schemas.microsoft.com/office/drawing/2014/main" id="{BF77A5A7-6B93-6A45-A350-43A935A6C3E9}"/>
              </a:ext>
            </a:extLst>
          </p:cNvPr>
          <p:cNvGrpSpPr>
            <a:grpSpLocks/>
          </p:cNvGrpSpPr>
          <p:nvPr/>
        </p:nvGrpSpPr>
        <p:grpSpPr bwMode="auto">
          <a:xfrm>
            <a:off x="2063750" y="404813"/>
            <a:ext cx="4910138" cy="779462"/>
            <a:chOff x="324" y="391"/>
            <a:chExt cx="3093" cy="491"/>
          </a:xfrm>
        </p:grpSpPr>
        <p:graphicFrame>
          <p:nvGraphicFramePr>
            <p:cNvPr id="15373" name="Object 4">
              <a:extLst>
                <a:ext uri="{FF2B5EF4-FFF2-40B4-BE49-F238E27FC236}">
                  <a16:creationId xmlns:a16="http://schemas.microsoft.com/office/drawing/2014/main" id="{818C5B0E-8B86-F045-9DFB-5F4DCDD01891}"/>
                </a:ext>
              </a:extLst>
            </p:cNvPr>
            <p:cNvGraphicFramePr>
              <a:graphicFrameLocks noChangeAspect="1"/>
            </p:cNvGraphicFramePr>
            <p:nvPr/>
          </p:nvGraphicFramePr>
          <p:xfrm>
            <a:off x="369" y="391"/>
            <a:ext cx="3048" cy="242"/>
          </p:xfrm>
          <a:graphic>
            <a:graphicData uri="http://schemas.openxmlformats.org/presentationml/2006/ole">
              <mc:AlternateContent xmlns:mc="http://schemas.openxmlformats.org/markup-compatibility/2006">
                <mc:Choice xmlns:v="urn:schemas-microsoft-com:vml" Requires="v">
                  <p:oleObj spid="_x0000_s135173" name="Equation" r:id="rId5" imgW="77241400" imgH="6146800" progId="Equation.DSMT4">
                    <p:embed/>
                  </p:oleObj>
                </mc:Choice>
                <mc:Fallback>
                  <p:oleObj name="Equation" r:id="rId5" imgW="77241400" imgH="6146800" progId="Equation.DSMT4">
                    <p:embed/>
                    <p:pic>
                      <p:nvPicPr>
                        <p:cNvPr id="15373" name="Object 4">
                          <a:extLst>
                            <a:ext uri="{FF2B5EF4-FFF2-40B4-BE49-F238E27FC236}">
                              <a16:creationId xmlns:a16="http://schemas.microsoft.com/office/drawing/2014/main" id="{818C5B0E-8B86-F045-9DFB-5F4DCDD018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 y="391"/>
                          <a:ext cx="304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4" name="Object 4">
              <a:extLst>
                <a:ext uri="{FF2B5EF4-FFF2-40B4-BE49-F238E27FC236}">
                  <a16:creationId xmlns:a16="http://schemas.microsoft.com/office/drawing/2014/main" id="{7E93DEEB-C164-7F45-A6BD-A8C1D1B9B945}"/>
                </a:ext>
              </a:extLst>
            </p:cNvPr>
            <p:cNvGraphicFramePr>
              <a:graphicFrameLocks noChangeAspect="1"/>
            </p:cNvGraphicFramePr>
            <p:nvPr/>
          </p:nvGraphicFramePr>
          <p:xfrm>
            <a:off x="324" y="663"/>
            <a:ext cx="2297" cy="219"/>
          </p:xfrm>
          <a:graphic>
            <a:graphicData uri="http://schemas.openxmlformats.org/presentationml/2006/ole">
              <mc:AlternateContent xmlns:mc="http://schemas.openxmlformats.org/markup-compatibility/2006">
                <mc:Choice xmlns:v="urn:schemas-microsoft-com:vml" Requires="v">
                  <p:oleObj spid="_x0000_s135174" name="Equation" r:id="rId7" imgW="58216800" imgH="5562600" progId="Equation.DSMT4">
                    <p:embed/>
                  </p:oleObj>
                </mc:Choice>
                <mc:Fallback>
                  <p:oleObj name="Equation" r:id="rId7" imgW="58216800" imgH="5562600" progId="Equation.DSMT4">
                    <p:embed/>
                    <p:pic>
                      <p:nvPicPr>
                        <p:cNvPr id="15374" name="Object 4">
                          <a:extLst>
                            <a:ext uri="{FF2B5EF4-FFF2-40B4-BE49-F238E27FC236}">
                              <a16:creationId xmlns:a16="http://schemas.microsoft.com/office/drawing/2014/main" id="{7E93DEEB-C164-7F45-A6BD-A8C1D1B9B9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 y="663"/>
                          <a:ext cx="2297"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366" name="Rectangle 9">
            <a:extLst>
              <a:ext uri="{FF2B5EF4-FFF2-40B4-BE49-F238E27FC236}">
                <a16:creationId xmlns:a16="http://schemas.microsoft.com/office/drawing/2014/main" id="{65BC1EE8-8C84-9C48-8F66-E06FF88584D0}"/>
              </a:ext>
            </a:extLst>
          </p:cNvPr>
          <p:cNvSpPr>
            <a:spLocks noChangeArrowheads="1"/>
          </p:cNvSpPr>
          <p:nvPr/>
        </p:nvSpPr>
        <p:spPr bwMode="auto">
          <a:xfrm>
            <a:off x="10077450" y="620713"/>
            <a:ext cx="590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t>(35)</a:t>
            </a:r>
            <a:endParaRPr lang="ru-RU" altLang="ru-RU"/>
          </a:p>
        </p:txBody>
      </p:sp>
      <p:grpSp>
        <p:nvGrpSpPr>
          <p:cNvPr id="15367" name="Group 12">
            <a:extLst>
              <a:ext uri="{FF2B5EF4-FFF2-40B4-BE49-F238E27FC236}">
                <a16:creationId xmlns:a16="http://schemas.microsoft.com/office/drawing/2014/main" id="{78FBA882-A103-3148-8D11-35D526D25521}"/>
              </a:ext>
            </a:extLst>
          </p:cNvPr>
          <p:cNvGrpSpPr>
            <a:grpSpLocks/>
          </p:cNvGrpSpPr>
          <p:nvPr/>
        </p:nvGrpSpPr>
        <p:grpSpPr bwMode="auto">
          <a:xfrm>
            <a:off x="1703388" y="4292600"/>
            <a:ext cx="8964612" cy="2349500"/>
            <a:chOff x="113" y="2840"/>
            <a:chExt cx="5647" cy="1480"/>
          </a:xfrm>
        </p:grpSpPr>
        <p:sp>
          <p:nvSpPr>
            <p:cNvPr id="15369" name="Rectangle 6">
              <a:extLst>
                <a:ext uri="{FF2B5EF4-FFF2-40B4-BE49-F238E27FC236}">
                  <a16:creationId xmlns:a16="http://schemas.microsoft.com/office/drawing/2014/main" id="{4F00CDE4-7186-1244-9564-80BF7A5D48F5}"/>
                </a:ext>
              </a:extLst>
            </p:cNvPr>
            <p:cNvSpPr>
              <a:spLocks noChangeArrowheads="1"/>
            </p:cNvSpPr>
            <p:nvPr/>
          </p:nvSpPr>
          <p:spPr bwMode="auto">
            <a:xfrm>
              <a:off x="113" y="2840"/>
              <a:ext cx="544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Для обнаружения СГ-РВ атакующий (при знании        ) должен выполнить тестирование:</a:t>
              </a:r>
            </a:p>
          </p:txBody>
        </p:sp>
        <p:graphicFrame>
          <p:nvGraphicFramePr>
            <p:cNvPr id="15370" name="Object 7">
              <a:extLst>
                <a:ext uri="{FF2B5EF4-FFF2-40B4-BE49-F238E27FC236}">
                  <a16:creationId xmlns:a16="http://schemas.microsoft.com/office/drawing/2014/main" id="{77920A19-5445-2343-8592-24AE222701B3}"/>
                </a:ext>
              </a:extLst>
            </p:cNvPr>
            <p:cNvGraphicFramePr>
              <a:graphicFrameLocks noChangeAspect="1"/>
            </p:cNvGraphicFramePr>
            <p:nvPr/>
          </p:nvGraphicFramePr>
          <p:xfrm>
            <a:off x="279" y="3203"/>
            <a:ext cx="3589" cy="1117"/>
          </p:xfrm>
          <a:graphic>
            <a:graphicData uri="http://schemas.openxmlformats.org/presentationml/2006/ole">
              <mc:AlternateContent xmlns:mc="http://schemas.openxmlformats.org/markup-compatibility/2006">
                <mc:Choice xmlns:v="urn:schemas-microsoft-com:vml" Requires="v">
                  <p:oleObj spid="_x0000_s135175" name="Equation" r:id="rId9" imgW="90995500" imgH="28384500" progId="Equation.DSMT4">
                    <p:embed/>
                  </p:oleObj>
                </mc:Choice>
                <mc:Fallback>
                  <p:oleObj name="Equation" r:id="rId9" imgW="90995500" imgH="28384500" progId="Equation.DSMT4">
                    <p:embed/>
                    <p:pic>
                      <p:nvPicPr>
                        <p:cNvPr id="15370" name="Object 7">
                          <a:extLst>
                            <a:ext uri="{FF2B5EF4-FFF2-40B4-BE49-F238E27FC236}">
                              <a16:creationId xmlns:a16="http://schemas.microsoft.com/office/drawing/2014/main" id="{77920A19-5445-2343-8592-24AE222701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 y="3203"/>
                          <a:ext cx="3589" cy="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1" name="Object 8">
              <a:extLst>
                <a:ext uri="{FF2B5EF4-FFF2-40B4-BE49-F238E27FC236}">
                  <a16:creationId xmlns:a16="http://schemas.microsoft.com/office/drawing/2014/main" id="{0C835BE0-A59F-DB47-8DBB-EEA109EED968}"/>
                </a:ext>
              </a:extLst>
            </p:cNvPr>
            <p:cNvGraphicFramePr>
              <a:graphicFrameLocks noChangeAspect="1"/>
            </p:cNvGraphicFramePr>
            <p:nvPr/>
          </p:nvGraphicFramePr>
          <p:xfrm>
            <a:off x="3470" y="2886"/>
            <a:ext cx="313" cy="181"/>
          </p:xfrm>
          <a:graphic>
            <a:graphicData uri="http://schemas.openxmlformats.org/presentationml/2006/ole">
              <mc:AlternateContent xmlns:mc="http://schemas.openxmlformats.org/markup-compatibility/2006">
                <mc:Choice xmlns:v="urn:schemas-microsoft-com:vml" Requires="v">
                  <p:oleObj spid="_x0000_s135176" name="Equation" r:id="rId11" imgW="9067800" imgH="5270500" progId="Equation.DSMT4">
                    <p:embed/>
                  </p:oleObj>
                </mc:Choice>
                <mc:Fallback>
                  <p:oleObj name="Equation" r:id="rId11" imgW="9067800" imgH="5270500" progId="Equation.DSMT4">
                    <p:embed/>
                    <p:pic>
                      <p:nvPicPr>
                        <p:cNvPr id="15371" name="Object 8">
                          <a:extLst>
                            <a:ext uri="{FF2B5EF4-FFF2-40B4-BE49-F238E27FC236}">
                              <a16:creationId xmlns:a16="http://schemas.microsoft.com/office/drawing/2014/main" id="{0C835BE0-A59F-DB47-8DBB-EEA109EED9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0" y="2886"/>
                          <a:ext cx="313"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2" name="Rectangle 10">
              <a:extLst>
                <a:ext uri="{FF2B5EF4-FFF2-40B4-BE49-F238E27FC236}">
                  <a16:creationId xmlns:a16="http://schemas.microsoft.com/office/drawing/2014/main" id="{E31B1731-53F4-E043-B7F4-1453BEE62420}"/>
                </a:ext>
              </a:extLst>
            </p:cNvPr>
            <p:cNvSpPr>
              <a:spLocks noChangeArrowheads="1"/>
            </p:cNvSpPr>
            <p:nvPr/>
          </p:nvSpPr>
          <p:spPr bwMode="auto">
            <a:xfrm>
              <a:off x="5388" y="3566"/>
              <a:ext cx="3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t>(36)</a:t>
              </a:r>
              <a:endParaRPr lang="ru-RU" altLang="ru-RU"/>
            </a:p>
          </p:txBody>
        </p:sp>
      </p:grpSp>
      <p:sp>
        <p:nvSpPr>
          <p:cNvPr id="15368" name="Rectangle 11">
            <a:extLst>
              <a:ext uri="{FF2B5EF4-FFF2-40B4-BE49-F238E27FC236}">
                <a16:creationId xmlns:a16="http://schemas.microsoft.com/office/drawing/2014/main" id="{0E843C95-8457-9945-8BE3-EB33F10F3261}"/>
              </a:ext>
            </a:extLst>
          </p:cNvPr>
          <p:cNvSpPr>
            <a:spLocks noChangeArrowheads="1"/>
          </p:cNvSpPr>
          <p:nvPr/>
        </p:nvSpPr>
        <p:spPr bwMode="auto">
          <a:xfrm>
            <a:off x="1703389" y="1"/>
            <a:ext cx="6467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b="1"/>
              <a:t>Стегосистема с рассредоточением во времени (СГ-РВ)</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Номер слайда 5">
            <a:extLst>
              <a:ext uri="{FF2B5EF4-FFF2-40B4-BE49-F238E27FC236}">
                <a16:creationId xmlns:a16="http://schemas.microsoft.com/office/drawing/2014/main" id="{AF3FEB5A-C1CC-6046-81FC-0165007AC30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FF288C3-CA38-6347-873C-0142300401D1}" type="slidenum">
              <a:rPr lang="ru-RU" altLang="ru-RU">
                <a:solidFill>
                  <a:srgbClr val="898989"/>
                </a:solidFill>
                <a:latin typeface="Calibri" panose="020F0502020204030204" pitchFamily="34" charset="0"/>
              </a:rPr>
              <a:pPr eaLnBrk="1" hangingPunct="1"/>
              <a:t>126</a:t>
            </a:fld>
            <a:endParaRPr lang="ru-RU" altLang="ru-RU">
              <a:solidFill>
                <a:srgbClr val="898989"/>
              </a:solidFill>
              <a:latin typeface="Calibri" panose="020F0502020204030204" pitchFamily="34" charset="0"/>
            </a:endParaRPr>
          </a:p>
        </p:txBody>
      </p:sp>
      <p:sp>
        <p:nvSpPr>
          <p:cNvPr id="16387" name="Rectangle 2">
            <a:extLst>
              <a:ext uri="{FF2B5EF4-FFF2-40B4-BE49-F238E27FC236}">
                <a16:creationId xmlns:a16="http://schemas.microsoft.com/office/drawing/2014/main" id="{0A0D5867-126F-294F-A799-38EDC7B0DD61}"/>
              </a:ext>
            </a:extLst>
          </p:cNvPr>
          <p:cNvSpPr>
            <a:spLocks noChangeArrowheads="1"/>
          </p:cNvSpPr>
          <p:nvPr/>
        </p:nvSpPr>
        <p:spPr bwMode="auto">
          <a:xfrm>
            <a:off x="1847850" y="0"/>
            <a:ext cx="882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i="1"/>
              <a:t>Оптимальное тестирование (обнаружение) по методу максимального правдоподобия</a:t>
            </a:r>
          </a:p>
        </p:txBody>
      </p:sp>
      <p:graphicFrame>
        <p:nvGraphicFramePr>
          <p:cNvPr id="16388" name="Object 12">
            <a:extLst>
              <a:ext uri="{FF2B5EF4-FFF2-40B4-BE49-F238E27FC236}">
                <a16:creationId xmlns:a16="http://schemas.microsoft.com/office/drawing/2014/main" id="{1ECE15A0-1385-8543-8AFD-679DB4D1D186}"/>
              </a:ext>
            </a:extLst>
          </p:cNvPr>
          <p:cNvGraphicFramePr>
            <a:graphicFrameLocks noChangeAspect="1"/>
          </p:cNvGraphicFramePr>
          <p:nvPr/>
        </p:nvGraphicFramePr>
        <p:xfrm>
          <a:off x="1919288" y="692151"/>
          <a:ext cx="4654550" cy="1160463"/>
        </p:xfrm>
        <a:graphic>
          <a:graphicData uri="http://schemas.openxmlformats.org/presentationml/2006/ole">
            <mc:AlternateContent xmlns:mc="http://schemas.openxmlformats.org/markup-compatibility/2006">
              <mc:Choice xmlns:v="urn:schemas-microsoft-com:vml" Requires="v">
                <p:oleObj spid="_x0000_s137220" name="Equation" r:id="rId4" imgW="74307700" imgH="18427700" progId="Equation.DSMT4">
                  <p:embed/>
                </p:oleObj>
              </mc:Choice>
              <mc:Fallback>
                <p:oleObj name="Equation" r:id="rId4" imgW="74307700" imgH="18427700" progId="Equation.DSMT4">
                  <p:embed/>
                  <p:pic>
                    <p:nvPicPr>
                      <p:cNvPr id="16388" name="Object 12">
                        <a:extLst>
                          <a:ext uri="{FF2B5EF4-FFF2-40B4-BE49-F238E27FC236}">
                            <a16:creationId xmlns:a16="http://schemas.microsoft.com/office/drawing/2014/main" id="{1ECE15A0-1385-8543-8AFD-679DB4D1D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692151"/>
                        <a:ext cx="465455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9" name="Rectangle 4">
            <a:extLst>
              <a:ext uri="{FF2B5EF4-FFF2-40B4-BE49-F238E27FC236}">
                <a16:creationId xmlns:a16="http://schemas.microsoft.com/office/drawing/2014/main" id="{1AFE7CAE-B713-7B41-B191-8F87DAFC0152}"/>
              </a:ext>
            </a:extLst>
          </p:cNvPr>
          <p:cNvSpPr>
            <a:spLocks noChangeArrowheads="1"/>
          </p:cNvSpPr>
          <p:nvPr/>
        </p:nvSpPr>
        <p:spPr bwMode="auto">
          <a:xfrm>
            <a:off x="10077450" y="1052513"/>
            <a:ext cx="590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t>(37)</a:t>
            </a:r>
            <a:endParaRPr lang="ru-RU" altLang="ru-RU"/>
          </a:p>
        </p:txBody>
      </p:sp>
      <p:sp>
        <p:nvSpPr>
          <p:cNvPr id="16390" name="Rectangle 5">
            <a:extLst>
              <a:ext uri="{FF2B5EF4-FFF2-40B4-BE49-F238E27FC236}">
                <a16:creationId xmlns:a16="http://schemas.microsoft.com/office/drawing/2014/main" id="{2F6D9689-A298-0644-9162-742A1CDFE60F}"/>
              </a:ext>
            </a:extLst>
          </p:cNvPr>
          <p:cNvSpPr>
            <a:spLocks noChangeArrowheads="1"/>
          </p:cNvSpPr>
          <p:nvPr/>
        </p:nvSpPr>
        <p:spPr bwMode="auto">
          <a:xfrm>
            <a:off x="1847851" y="1916113"/>
            <a:ext cx="36877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Подоптимальное тестирование*</a:t>
            </a:r>
            <a:r>
              <a:rPr lang="en-US" altLang="ru-RU"/>
              <a:t>:</a:t>
            </a:r>
            <a:endParaRPr lang="ru-RU" altLang="ru-RU"/>
          </a:p>
        </p:txBody>
      </p:sp>
      <p:graphicFrame>
        <p:nvGraphicFramePr>
          <p:cNvPr id="16391" name="Object 12">
            <a:extLst>
              <a:ext uri="{FF2B5EF4-FFF2-40B4-BE49-F238E27FC236}">
                <a16:creationId xmlns:a16="http://schemas.microsoft.com/office/drawing/2014/main" id="{9E5830CB-E668-4D49-B7AC-A868CC4824A4}"/>
              </a:ext>
            </a:extLst>
          </p:cNvPr>
          <p:cNvGraphicFramePr>
            <a:graphicFrameLocks noChangeAspect="1"/>
          </p:cNvGraphicFramePr>
          <p:nvPr/>
        </p:nvGraphicFramePr>
        <p:xfrm>
          <a:off x="1992314" y="2349501"/>
          <a:ext cx="3005137" cy="1196975"/>
        </p:xfrm>
        <a:graphic>
          <a:graphicData uri="http://schemas.openxmlformats.org/presentationml/2006/ole">
            <mc:AlternateContent xmlns:mc="http://schemas.openxmlformats.org/markup-compatibility/2006">
              <mc:Choice xmlns:v="urn:schemas-microsoft-com:vml" Requires="v">
                <p:oleObj spid="_x0000_s137221" name="Equation" r:id="rId6" imgW="47980600" imgH="19011900" progId="Equation.DSMT4">
                  <p:embed/>
                </p:oleObj>
              </mc:Choice>
              <mc:Fallback>
                <p:oleObj name="Equation" r:id="rId6" imgW="47980600" imgH="19011900" progId="Equation.DSMT4">
                  <p:embed/>
                  <p:pic>
                    <p:nvPicPr>
                      <p:cNvPr id="16391" name="Object 12">
                        <a:extLst>
                          <a:ext uri="{FF2B5EF4-FFF2-40B4-BE49-F238E27FC236}">
                            <a16:creationId xmlns:a16="http://schemas.microsoft.com/office/drawing/2014/main" id="{9E5830CB-E668-4D49-B7AC-A868CC4824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2314" y="2349501"/>
                        <a:ext cx="3005137"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2" name="Rectangle 7">
            <a:extLst>
              <a:ext uri="{FF2B5EF4-FFF2-40B4-BE49-F238E27FC236}">
                <a16:creationId xmlns:a16="http://schemas.microsoft.com/office/drawing/2014/main" id="{89DE4B13-D4E4-9F4E-9908-8E3DB42A2FD5}"/>
              </a:ext>
            </a:extLst>
          </p:cNvPr>
          <p:cNvSpPr>
            <a:spLocks noChangeArrowheads="1"/>
          </p:cNvSpPr>
          <p:nvPr/>
        </p:nvSpPr>
        <p:spPr bwMode="auto">
          <a:xfrm>
            <a:off x="4943476" y="2636838"/>
            <a:ext cx="37322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Этот метод физически очевиден</a:t>
            </a:r>
            <a:r>
              <a:rPr lang="en-US" altLang="ru-RU"/>
              <a:t>.</a:t>
            </a:r>
            <a:endParaRPr lang="ru-RU" altLang="ru-RU"/>
          </a:p>
        </p:txBody>
      </p:sp>
      <p:sp>
        <p:nvSpPr>
          <p:cNvPr id="16393" name="Rectangle 8">
            <a:extLst>
              <a:ext uri="{FF2B5EF4-FFF2-40B4-BE49-F238E27FC236}">
                <a16:creationId xmlns:a16="http://schemas.microsoft.com/office/drawing/2014/main" id="{2D221640-57FD-C14D-8C68-80F6837CC73F}"/>
              </a:ext>
            </a:extLst>
          </p:cNvPr>
          <p:cNvSpPr>
            <a:spLocks noChangeArrowheads="1"/>
          </p:cNvSpPr>
          <p:nvPr/>
        </p:nvSpPr>
        <p:spPr bwMode="auto">
          <a:xfrm>
            <a:off x="10077450" y="2636838"/>
            <a:ext cx="590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t>(38)</a:t>
            </a:r>
            <a:endParaRPr lang="ru-RU" altLang="ru-RU"/>
          </a:p>
        </p:txBody>
      </p:sp>
      <p:sp>
        <p:nvSpPr>
          <p:cNvPr id="16394" name="Rectangle 9">
            <a:extLst>
              <a:ext uri="{FF2B5EF4-FFF2-40B4-BE49-F238E27FC236}">
                <a16:creationId xmlns:a16="http://schemas.microsoft.com/office/drawing/2014/main" id="{34FBC7A5-5D2C-264D-8CC4-3159CBF49CA3}"/>
              </a:ext>
            </a:extLst>
          </p:cNvPr>
          <p:cNvSpPr>
            <a:spLocks noChangeArrowheads="1"/>
          </p:cNvSpPr>
          <p:nvPr/>
        </p:nvSpPr>
        <p:spPr bwMode="auto">
          <a:xfrm>
            <a:off x="1919288" y="3573463"/>
            <a:ext cx="87106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Эффективность обнаружения оценивается (как обычно) двумя вероятностями</a:t>
            </a:r>
            <a:r>
              <a:rPr lang="en-US" altLang="ru-RU"/>
              <a:t>: </a:t>
            </a:r>
            <a:endParaRPr lang="ru-RU" altLang="ru-RU"/>
          </a:p>
        </p:txBody>
      </p:sp>
      <p:graphicFrame>
        <p:nvGraphicFramePr>
          <p:cNvPr id="16395" name="Object 12">
            <a:extLst>
              <a:ext uri="{FF2B5EF4-FFF2-40B4-BE49-F238E27FC236}">
                <a16:creationId xmlns:a16="http://schemas.microsoft.com/office/drawing/2014/main" id="{AE70DCBC-1661-344C-986D-56CEB0F965B8}"/>
              </a:ext>
            </a:extLst>
          </p:cNvPr>
          <p:cNvGraphicFramePr>
            <a:graphicFrameLocks noChangeAspect="1"/>
          </p:cNvGraphicFramePr>
          <p:nvPr/>
        </p:nvGraphicFramePr>
        <p:xfrm>
          <a:off x="2003425" y="4005263"/>
          <a:ext cx="4986338" cy="792162"/>
        </p:xfrm>
        <a:graphic>
          <a:graphicData uri="http://schemas.openxmlformats.org/presentationml/2006/ole">
            <mc:AlternateContent xmlns:mc="http://schemas.openxmlformats.org/markup-compatibility/2006">
              <mc:Choice xmlns:v="urn:schemas-microsoft-com:vml" Requires="v">
                <p:oleObj spid="_x0000_s137222" name="Equation" r:id="rId8" imgW="79578200" imgH="12585700" progId="Equation.DSMT4">
                  <p:embed/>
                </p:oleObj>
              </mc:Choice>
              <mc:Fallback>
                <p:oleObj name="Equation" r:id="rId8" imgW="79578200" imgH="12585700" progId="Equation.DSMT4">
                  <p:embed/>
                  <p:pic>
                    <p:nvPicPr>
                      <p:cNvPr id="16395" name="Object 12">
                        <a:extLst>
                          <a:ext uri="{FF2B5EF4-FFF2-40B4-BE49-F238E27FC236}">
                            <a16:creationId xmlns:a16="http://schemas.microsoft.com/office/drawing/2014/main" id="{AE70DCBC-1661-344C-986D-56CEB0F965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3425" y="4005263"/>
                        <a:ext cx="4986338"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6" name="Rectangle 11">
            <a:extLst>
              <a:ext uri="{FF2B5EF4-FFF2-40B4-BE49-F238E27FC236}">
                <a16:creationId xmlns:a16="http://schemas.microsoft.com/office/drawing/2014/main" id="{D6ED48DA-C8CF-1B48-AA99-EDAAAD341FA1}"/>
              </a:ext>
            </a:extLst>
          </p:cNvPr>
          <p:cNvSpPr>
            <a:spLocks noChangeArrowheads="1"/>
          </p:cNvSpPr>
          <p:nvPr/>
        </p:nvSpPr>
        <p:spPr bwMode="auto">
          <a:xfrm>
            <a:off x="1703388" y="6021388"/>
            <a:ext cx="8964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 В работе </a:t>
            </a:r>
            <a:r>
              <a:rPr lang="en-US" altLang="ru-RU"/>
              <a:t>[   ] </a:t>
            </a:r>
            <a:r>
              <a:rPr lang="ru-RU" altLang="ru-RU"/>
              <a:t>доказывается, что оптимальное правило решения (37) дает точно такие же результаты, как и подоптимальное (38).</a:t>
            </a:r>
          </a:p>
        </p:txBody>
      </p:sp>
      <p:sp>
        <p:nvSpPr>
          <p:cNvPr id="16397" name="Line 13">
            <a:extLst>
              <a:ext uri="{FF2B5EF4-FFF2-40B4-BE49-F238E27FC236}">
                <a16:creationId xmlns:a16="http://schemas.microsoft.com/office/drawing/2014/main" id="{F22A0B56-F321-214E-8FD3-8F655D2CDB32}"/>
              </a:ext>
            </a:extLst>
          </p:cNvPr>
          <p:cNvSpPr>
            <a:spLocks noChangeShapeType="1"/>
          </p:cNvSpPr>
          <p:nvPr/>
        </p:nvSpPr>
        <p:spPr bwMode="auto">
          <a:xfrm>
            <a:off x="1703389" y="5949950"/>
            <a:ext cx="8785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омер слайда 5">
            <a:extLst>
              <a:ext uri="{FF2B5EF4-FFF2-40B4-BE49-F238E27FC236}">
                <a16:creationId xmlns:a16="http://schemas.microsoft.com/office/drawing/2014/main" id="{94344A95-5212-2744-820D-1E36ACBD656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B4827F-1BE4-6041-8B20-D5D1F70FC207}" type="slidenum">
              <a:rPr lang="ru-RU" altLang="ru-RU">
                <a:solidFill>
                  <a:srgbClr val="898989"/>
                </a:solidFill>
                <a:latin typeface="Calibri" panose="020F0502020204030204" pitchFamily="34" charset="0"/>
              </a:rPr>
              <a:pPr eaLnBrk="1" hangingPunct="1"/>
              <a:t>127</a:t>
            </a:fld>
            <a:endParaRPr lang="ru-RU" altLang="ru-RU">
              <a:solidFill>
                <a:srgbClr val="898989"/>
              </a:solidFill>
              <a:latin typeface="Calibri" panose="020F0502020204030204" pitchFamily="34" charset="0"/>
            </a:endParaRPr>
          </a:p>
        </p:txBody>
      </p:sp>
      <p:sp>
        <p:nvSpPr>
          <p:cNvPr id="17411" name="Rectangle 2">
            <a:extLst>
              <a:ext uri="{FF2B5EF4-FFF2-40B4-BE49-F238E27FC236}">
                <a16:creationId xmlns:a16="http://schemas.microsoft.com/office/drawing/2014/main" id="{B6B3B09F-D6C4-BC47-BC3B-1A4901A41FC2}"/>
              </a:ext>
            </a:extLst>
          </p:cNvPr>
          <p:cNvSpPr>
            <a:spLocks noChangeArrowheads="1"/>
          </p:cNvSpPr>
          <p:nvPr/>
        </p:nvSpPr>
        <p:spPr bwMode="auto">
          <a:xfrm>
            <a:off x="1703389" y="188913"/>
            <a:ext cx="87852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В работе </a:t>
            </a:r>
            <a:r>
              <a:rPr lang="en-US" altLang="ru-RU"/>
              <a:t>[  ] </a:t>
            </a:r>
            <a:r>
              <a:rPr lang="ru-RU" altLang="ru-RU"/>
              <a:t>доказывается,</a:t>
            </a:r>
            <a:r>
              <a:rPr lang="en-US" altLang="ru-RU"/>
              <a:t> </a:t>
            </a:r>
            <a:r>
              <a:rPr lang="ru-RU" altLang="ru-RU"/>
              <a:t>что если положить                       то для      будет справедлива оценка</a:t>
            </a:r>
            <a:r>
              <a:rPr lang="en-US" altLang="ru-RU"/>
              <a:t>:</a:t>
            </a:r>
            <a:endParaRPr lang="ru-RU" altLang="ru-RU"/>
          </a:p>
        </p:txBody>
      </p:sp>
      <p:graphicFrame>
        <p:nvGraphicFramePr>
          <p:cNvPr id="17412" name="Object 12">
            <a:extLst>
              <a:ext uri="{FF2B5EF4-FFF2-40B4-BE49-F238E27FC236}">
                <a16:creationId xmlns:a16="http://schemas.microsoft.com/office/drawing/2014/main" id="{F50611E0-F95E-8F43-838B-6CD91BDEA271}"/>
              </a:ext>
            </a:extLst>
          </p:cNvPr>
          <p:cNvGraphicFramePr>
            <a:graphicFrameLocks noChangeAspect="1"/>
          </p:cNvGraphicFramePr>
          <p:nvPr/>
        </p:nvGraphicFramePr>
        <p:xfrm>
          <a:off x="2424114" y="836614"/>
          <a:ext cx="6357937" cy="1639887"/>
        </p:xfrm>
        <a:graphic>
          <a:graphicData uri="http://schemas.openxmlformats.org/presentationml/2006/ole">
            <mc:AlternateContent xmlns:mc="http://schemas.openxmlformats.org/markup-compatibility/2006">
              <mc:Choice xmlns:v="urn:schemas-microsoft-com:vml" Requires="v">
                <p:oleObj spid="_x0000_s138249" name="Equation" r:id="rId3" imgW="101523800" imgH="26035000" progId="Equation.DSMT4">
                  <p:embed/>
                </p:oleObj>
              </mc:Choice>
              <mc:Fallback>
                <p:oleObj name="Equation" r:id="rId3" imgW="101523800" imgH="26035000" progId="Equation.DSMT4">
                  <p:embed/>
                  <p:pic>
                    <p:nvPicPr>
                      <p:cNvPr id="17412" name="Object 12">
                        <a:extLst>
                          <a:ext uri="{FF2B5EF4-FFF2-40B4-BE49-F238E27FC236}">
                            <a16:creationId xmlns:a16="http://schemas.microsoft.com/office/drawing/2014/main" id="{F50611E0-F95E-8F43-838B-6CD91BDEA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4" y="836614"/>
                        <a:ext cx="6357937"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3" name="Object 4">
            <a:extLst>
              <a:ext uri="{FF2B5EF4-FFF2-40B4-BE49-F238E27FC236}">
                <a16:creationId xmlns:a16="http://schemas.microsoft.com/office/drawing/2014/main" id="{86BC75B3-293C-A449-B659-ECC1EA10A945}"/>
              </a:ext>
            </a:extLst>
          </p:cNvPr>
          <p:cNvGraphicFramePr>
            <a:graphicFrameLocks noChangeAspect="1"/>
          </p:cNvGraphicFramePr>
          <p:nvPr/>
        </p:nvGraphicFramePr>
        <p:xfrm>
          <a:off x="8904289" y="188914"/>
          <a:ext cx="269875" cy="288925"/>
        </p:xfrm>
        <a:graphic>
          <a:graphicData uri="http://schemas.openxmlformats.org/presentationml/2006/ole">
            <mc:AlternateContent xmlns:mc="http://schemas.openxmlformats.org/markup-compatibility/2006">
              <mc:Choice xmlns:v="urn:schemas-microsoft-com:vml" Requires="v">
                <p:oleObj spid="_x0000_s138250" name="Equation" r:id="rId5" imgW="3797300" imgH="4102100" progId="Equation.DSMT4">
                  <p:embed/>
                </p:oleObj>
              </mc:Choice>
              <mc:Fallback>
                <p:oleObj name="Equation" r:id="rId5" imgW="3797300" imgH="4102100" progId="Equation.DSMT4">
                  <p:embed/>
                  <p:pic>
                    <p:nvPicPr>
                      <p:cNvPr id="17413" name="Object 4">
                        <a:extLst>
                          <a:ext uri="{FF2B5EF4-FFF2-40B4-BE49-F238E27FC236}">
                            <a16:creationId xmlns:a16="http://schemas.microsoft.com/office/drawing/2014/main" id="{86BC75B3-293C-A449-B659-ECC1EA10A9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4289" y="188914"/>
                        <a:ext cx="26987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5">
            <a:extLst>
              <a:ext uri="{FF2B5EF4-FFF2-40B4-BE49-F238E27FC236}">
                <a16:creationId xmlns:a16="http://schemas.microsoft.com/office/drawing/2014/main" id="{882399FE-20BB-F54B-AA78-565600EBE6BE}"/>
              </a:ext>
            </a:extLst>
          </p:cNvPr>
          <p:cNvGraphicFramePr>
            <a:graphicFrameLocks noChangeAspect="1"/>
          </p:cNvGraphicFramePr>
          <p:nvPr/>
        </p:nvGraphicFramePr>
        <p:xfrm>
          <a:off x="6743701" y="188913"/>
          <a:ext cx="1439863" cy="404812"/>
        </p:xfrm>
        <a:graphic>
          <a:graphicData uri="http://schemas.openxmlformats.org/presentationml/2006/ole">
            <mc:AlternateContent xmlns:mc="http://schemas.openxmlformats.org/markup-compatibility/2006">
              <mc:Choice xmlns:v="urn:schemas-microsoft-com:vml" Requires="v">
                <p:oleObj spid="_x0000_s138251" name="Equation" r:id="rId7" imgW="21653500" imgH="6146800" progId="Equation.DSMT4">
                  <p:embed/>
                </p:oleObj>
              </mc:Choice>
              <mc:Fallback>
                <p:oleObj name="Equation" r:id="rId7" imgW="21653500" imgH="6146800" progId="Equation.DSMT4">
                  <p:embed/>
                  <p:pic>
                    <p:nvPicPr>
                      <p:cNvPr id="17414" name="Object 5">
                        <a:extLst>
                          <a:ext uri="{FF2B5EF4-FFF2-40B4-BE49-F238E27FC236}">
                            <a16:creationId xmlns:a16="http://schemas.microsoft.com/office/drawing/2014/main" id="{882399FE-20BB-F54B-AA78-565600EBE6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701" y="188913"/>
                        <a:ext cx="1439863"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5" name="Rectangle 6">
            <a:extLst>
              <a:ext uri="{FF2B5EF4-FFF2-40B4-BE49-F238E27FC236}">
                <a16:creationId xmlns:a16="http://schemas.microsoft.com/office/drawing/2014/main" id="{4642E809-9036-5440-BAE7-3A045D6711B7}"/>
              </a:ext>
            </a:extLst>
          </p:cNvPr>
          <p:cNvSpPr>
            <a:spLocks noChangeArrowheads="1"/>
          </p:cNvSpPr>
          <p:nvPr/>
        </p:nvSpPr>
        <p:spPr bwMode="auto">
          <a:xfrm>
            <a:off x="10077450" y="1484313"/>
            <a:ext cx="590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t>(39)</a:t>
            </a:r>
            <a:endParaRPr lang="ru-RU" altLang="ru-RU"/>
          </a:p>
        </p:txBody>
      </p:sp>
      <p:graphicFrame>
        <p:nvGraphicFramePr>
          <p:cNvPr id="17416" name="Object 12">
            <a:extLst>
              <a:ext uri="{FF2B5EF4-FFF2-40B4-BE49-F238E27FC236}">
                <a16:creationId xmlns:a16="http://schemas.microsoft.com/office/drawing/2014/main" id="{34416D81-04DF-4547-A3F4-DEBE5D2833D2}"/>
              </a:ext>
            </a:extLst>
          </p:cNvPr>
          <p:cNvGraphicFramePr>
            <a:graphicFrameLocks noChangeAspect="1"/>
          </p:cNvGraphicFramePr>
          <p:nvPr/>
        </p:nvGraphicFramePr>
        <p:xfrm>
          <a:off x="1668464" y="2492376"/>
          <a:ext cx="8999537" cy="404813"/>
        </p:xfrm>
        <a:graphic>
          <a:graphicData uri="http://schemas.openxmlformats.org/presentationml/2006/ole">
            <mc:AlternateContent xmlns:mc="http://schemas.openxmlformats.org/markup-compatibility/2006">
              <mc:Choice xmlns:v="urn:schemas-microsoft-com:vml" Requires="v">
                <p:oleObj spid="_x0000_s138252" name="Equation" r:id="rId9" imgW="143649700" imgH="6438900" progId="Equation.DSMT4">
                  <p:embed/>
                </p:oleObj>
              </mc:Choice>
              <mc:Fallback>
                <p:oleObj name="Equation" r:id="rId9" imgW="143649700" imgH="6438900" progId="Equation.DSMT4">
                  <p:embed/>
                  <p:pic>
                    <p:nvPicPr>
                      <p:cNvPr id="17416" name="Object 12">
                        <a:extLst>
                          <a:ext uri="{FF2B5EF4-FFF2-40B4-BE49-F238E27FC236}">
                            <a16:creationId xmlns:a16="http://schemas.microsoft.com/office/drawing/2014/main" id="{34416D81-04DF-4547-A3F4-DEBE5D2833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8464" y="2492376"/>
                        <a:ext cx="8999537"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7" name="Rectangle 8">
            <a:extLst>
              <a:ext uri="{FF2B5EF4-FFF2-40B4-BE49-F238E27FC236}">
                <a16:creationId xmlns:a16="http://schemas.microsoft.com/office/drawing/2014/main" id="{C6E2A437-D307-944C-B43F-B1673B3AB489}"/>
              </a:ext>
            </a:extLst>
          </p:cNvPr>
          <p:cNvSpPr>
            <a:spLocks noChangeArrowheads="1"/>
          </p:cNvSpPr>
          <p:nvPr/>
        </p:nvSpPr>
        <p:spPr bwMode="auto">
          <a:xfrm>
            <a:off x="1703388" y="2924175"/>
            <a:ext cx="896461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Для вероятности ошибки бита, извлекаемого легальным пользователем (при его знании стегоключа и следовательно отсчетов с вложениями) справедливо соотношение </a:t>
            </a:r>
            <a:r>
              <a:rPr lang="en-US" altLang="ru-RU"/>
              <a:t>(31)</a:t>
            </a:r>
            <a:r>
              <a:rPr lang="ru-RU" altLang="ru-RU"/>
              <a:t>.</a:t>
            </a:r>
            <a:endParaRPr lang="ru-RU" altLang="ru-RU" i="1"/>
          </a:p>
        </p:txBody>
      </p:sp>
      <p:graphicFrame>
        <p:nvGraphicFramePr>
          <p:cNvPr id="17418" name="Object 12">
            <a:extLst>
              <a:ext uri="{FF2B5EF4-FFF2-40B4-BE49-F238E27FC236}">
                <a16:creationId xmlns:a16="http://schemas.microsoft.com/office/drawing/2014/main" id="{CECB7291-E60F-7F40-B533-15FD7F419AB8}"/>
              </a:ext>
            </a:extLst>
          </p:cNvPr>
          <p:cNvGraphicFramePr>
            <a:graphicFrameLocks noChangeAspect="1"/>
          </p:cNvGraphicFramePr>
          <p:nvPr/>
        </p:nvGraphicFramePr>
        <p:xfrm>
          <a:off x="6816725" y="3500438"/>
          <a:ext cx="349250" cy="349250"/>
        </p:xfrm>
        <a:graphic>
          <a:graphicData uri="http://schemas.openxmlformats.org/presentationml/2006/ole">
            <mc:AlternateContent xmlns:mc="http://schemas.openxmlformats.org/markup-compatibility/2006">
              <mc:Choice xmlns:v="urn:schemas-microsoft-com:vml" Requires="v">
                <p:oleObj spid="_x0000_s138253" name="Equation" r:id="rId11" imgW="5562600" imgH="5562600" progId="Equation.DSMT4">
                  <p:embed/>
                </p:oleObj>
              </mc:Choice>
              <mc:Fallback>
                <p:oleObj name="Equation" r:id="rId11" imgW="5562600" imgH="5562600" progId="Equation.DSMT4">
                  <p:embed/>
                  <p:pic>
                    <p:nvPicPr>
                      <p:cNvPr id="17418" name="Object 12">
                        <a:extLst>
                          <a:ext uri="{FF2B5EF4-FFF2-40B4-BE49-F238E27FC236}">
                            <a16:creationId xmlns:a16="http://schemas.microsoft.com/office/drawing/2014/main" id="{CECB7291-E60F-7F40-B533-15FD7F419A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16725" y="3500438"/>
                        <a:ext cx="34925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9" name="Rectangle 12">
            <a:extLst>
              <a:ext uri="{FF2B5EF4-FFF2-40B4-BE49-F238E27FC236}">
                <a16:creationId xmlns:a16="http://schemas.microsoft.com/office/drawing/2014/main" id="{A16CD781-02EA-0B4A-A6EA-01599AEABC4F}"/>
              </a:ext>
            </a:extLst>
          </p:cNvPr>
          <p:cNvSpPr>
            <a:spLocks noChangeArrowheads="1"/>
          </p:cNvSpPr>
          <p:nvPr/>
        </p:nvSpPr>
        <p:spPr bwMode="auto">
          <a:xfrm>
            <a:off x="1524000" y="4724401"/>
            <a:ext cx="1130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b="1"/>
              <a:t>Пример</a:t>
            </a:r>
            <a:r>
              <a:rPr lang="en-US" altLang="ru-RU"/>
              <a:t>.</a:t>
            </a:r>
            <a:endParaRPr lang="ru-RU" altLang="ru-RU"/>
          </a:p>
        </p:txBody>
      </p:sp>
      <p:graphicFrame>
        <p:nvGraphicFramePr>
          <p:cNvPr id="17420" name="Object 12">
            <a:extLst>
              <a:ext uri="{FF2B5EF4-FFF2-40B4-BE49-F238E27FC236}">
                <a16:creationId xmlns:a16="http://schemas.microsoft.com/office/drawing/2014/main" id="{B04E3BA1-CB38-5E47-A4AD-D8FFCBD86821}"/>
              </a:ext>
            </a:extLst>
          </p:cNvPr>
          <p:cNvGraphicFramePr>
            <a:graphicFrameLocks noChangeAspect="1"/>
          </p:cNvGraphicFramePr>
          <p:nvPr/>
        </p:nvGraphicFramePr>
        <p:xfrm>
          <a:off x="2566988" y="4724400"/>
          <a:ext cx="5535612" cy="387350"/>
        </p:xfrm>
        <a:graphic>
          <a:graphicData uri="http://schemas.openxmlformats.org/presentationml/2006/ole">
            <mc:AlternateContent xmlns:mc="http://schemas.openxmlformats.org/markup-compatibility/2006">
              <mc:Choice xmlns:v="urn:schemas-microsoft-com:vml" Requires="v">
                <p:oleObj spid="_x0000_s138254" name="Equation" r:id="rId13" imgW="88353900" imgH="6146800" progId="Equation.DSMT4">
                  <p:embed/>
                </p:oleObj>
              </mc:Choice>
              <mc:Fallback>
                <p:oleObj name="Equation" r:id="rId13" imgW="88353900" imgH="6146800" progId="Equation.DSMT4">
                  <p:embed/>
                  <p:pic>
                    <p:nvPicPr>
                      <p:cNvPr id="17420" name="Object 12">
                        <a:extLst>
                          <a:ext uri="{FF2B5EF4-FFF2-40B4-BE49-F238E27FC236}">
                            <a16:creationId xmlns:a16="http://schemas.microsoft.com/office/drawing/2014/main" id="{B04E3BA1-CB38-5E47-A4AD-D8FFCBD868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6988" y="4724400"/>
                        <a:ext cx="5535612"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21" name="Rectangle 14">
            <a:extLst>
              <a:ext uri="{FF2B5EF4-FFF2-40B4-BE49-F238E27FC236}">
                <a16:creationId xmlns:a16="http://schemas.microsoft.com/office/drawing/2014/main" id="{483A9B02-7A02-0144-9EE6-CECB9A237BF7}"/>
              </a:ext>
            </a:extLst>
          </p:cNvPr>
          <p:cNvSpPr>
            <a:spLocks noChangeArrowheads="1"/>
          </p:cNvSpPr>
          <p:nvPr/>
        </p:nvSpPr>
        <p:spPr bwMode="auto">
          <a:xfrm>
            <a:off x="2495551" y="5084764"/>
            <a:ext cx="74834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Тогда удается вложить </a:t>
            </a:r>
            <a:r>
              <a:rPr lang="en-US" altLang="ru-RU"/>
              <a:t>215 </a:t>
            </a:r>
            <a:r>
              <a:rPr lang="ru-RU" altLang="ru-RU"/>
              <a:t>бит с вероятностью ошибки извлечения </a:t>
            </a:r>
          </a:p>
          <a:p>
            <a:pPr eaLnBrk="1" hangingPunct="1"/>
            <a:r>
              <a:rPr lang="ru-RU" altLang="ru-RU"/>
              <a:t>и с вероятностью ошибки обнаружения СГ-РВ</a:t>
            </a:r>
            <a:endParaRPr lang="en-US" altLang="ru-RU"/>
          </a:p>
          <a:p>
            <a:pPr eaLnBrk="1" hangingPunct="1"/>
            <a:r>
              <a:rPr lang="en-US" altLang="ru-RU"/>
              <a:t>     </a:t>
            </a:r>
            <a:endParaRPr lang="ru-RU" altLang="ru-RU"/>
          </a:p>
        </p:txBody>
      </p:sp>
      <p:graphicFrame>
        <p:nvGraphicFramePr>
          <p:cNvPr id="17422" name="Object 12">
            <a:extLst>
              <a:ext uri="{FF2B5EF4-FFF2-40B4-BE49-F238E27FC236}">
                <a16:creationId xmlns:a16="http://schemas.microsoft.com/office/drawing/2014/main" id="{E23697F8-C018-9C4E-924A-27655630A44F}"/>
              </a:ext>
            </a:extLst>
          </p:cNvPr>
          <p:cNvGraphicFramePr>
            <a:graphicFrameLocks noChangeAspect="1"/>
          </p:cNvGraphicFramePr>
          <p:nvPr/>
        </p:nvGraphicFramePr>
        <p:xfrm>
          <a:off x="9912350" y="5084764"/>
          <a:ext cx="571500" cy="295275"/>
        </p:xfrm>
        <a:graphic>
          <a:graphicData uri="http://schemas.openxmlformats.org/presentationml/2006/ole">
            <mc:AlternateContent xmlns:mc="http://schemas.openxmlformats.org/markup-compatibility/2006">
              <mc:Choice xmlns:v="urn:schemas-microsoft-com:vml" Requires="v">
                <p:oleObj spid="_x0000_s138255" name="Equation" r:id="rId15" imgW="10236200" imgH="5270500" progId="Equation.DSMT4">
                  <p:embed/>
                </p:oleObj>
              </mc:Choice>
              <mc:Fallback>
                <p:oleObj name="Equation" r:id="rId15" imgW="10236200" imgH="5270500" progId="Equation.DSMT4">
                  <p:embed/>
                  <p:pic>
                    <p:nvPicPr>
                      <p:cNvPr id="17422" name="Object 12">
                        <a:extLst>
                          <a:ext uri="{FF2B5EF4-FFF2-40B4-BE49-F238E27FC236}">
                            <a16:creationId xmlns:a16="http://schemas.microsoft.com/office/drawing/2014/main" id="{E23697F8-C018-9C4E-924A-27655630A44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12350" y="5084764"/>
                        <a:ext cx="5715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3" name="Object 12">
            <a:extLst>
              <a:ext uri="{FF2B5EF4-FFF2-40B4-BE49-F238E27FC236}">
                <a16:creationId xmlns:a16="http://schemas.microsoft.com/office/drawing/2014/main" id="{957B9D28-B4DB-7447-A326-4C36B3AD94E5}"/>
              </a:ext>
            </a:extLst>
          </p:cNvPr>
          <p:cNvGraphicFramePr>
            <a:graphicFrameLocks noChangeAspect="1"/>
          </p:cNvGraphicFramePr>
          <p:nvPr/>
        </p:nvGraphicFramePr>
        <p:xfrm>
          <a:off x="7608889" y="5373688"/>
          <a:ext cx="865187" cy="330200"/>
        </p:xfrm>
        <a:graphic>
          <a:graphicData uri="http://schemas.openxmlformats.org/presentationml/2006/ole">
            <mc:AlternateContent xmlns:mc="http://schemas.openxmlformats.org/markup-compatibility/2006">
              <mc:Choice xmlns:v="urn:schemas-microsoft-com:vml" Requires="v">
                <p:oleObj spid="_x0000_s138256" name="Equation" r:id="rId17" imgW="13169900" imgH="4978400" progId="Equation.DSMT4">
                  <p:embed/>
                </p:oleObj>
              </mc:Choice>
              <mc:Fallback>
                <p:oleObj name="Equation" r:id="rId17" imgW="13169900" imgH="4978400" progId="Equation.DSMT4">
                  <p:embed/>
                  <p:pic>
                    <p:nvPicPr>
                      <p:cNvPr id="17423" name="Object 12">
                        <a:extLst>
                          <a:ext uri="{FF2B5EF4-FFF2-40B4-BE49-F238E27FC236}">
                            <a16:creationId xmlns:a16="http://schemas.microsoft.com/office/drawing/2014/main" id="{957B9D28-B4DB-7447-A326-4C36B3AD94E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08889" y="5373688"/>
                        <a:ext cx="865187"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424" name="Picture 17" descr="тире">
            <a:extLst>
              <a:ext uri="{FF2B5EF4-FFF2-40B4-BE49-F238E27FC236}">
                <a16:creationId xmlns:a16="http://schemas.microsoft.com/office/drawing/2014/main" id="{95424875-ABF3-8D49-B8A6-A5429A7CF5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66988" y="2636838"/>
            <a:ext cx="1905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Номер слайда 5">
            <a:extLst>
              <a:ext uri="{FF2B5EF4-FFF2-40B4-BE49-F238E27FC236}">
                <a16:creationId xmlns:a16="http://schemas.microsoft.com/office/drawing/2014/main" id="{F7E39538-0803-8B44-988E-A44E60369CD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D0E866-C02B-B94A-86EC-00465CC1087E}" type="slidenum">
              <a:rPr lang="ru-RU" altLang="ru-RU">
                <a:solidFill>
                  <a:srgbClr val="898989"/>
                </a:solidFill>
                <a:latin typeface="Calibri" panose="020F0502020204030204" pitchFamily="34" charset="0"/>
              </a:rPr>
              <a:pPr eaLnBrk="1" hangingPunct="1"/>
              <a:t>128</a:t>
            </a:fld>
            <a:endParaRPr lang="ru-RU" altLang="ru-RU">
              <a:solidFill>
                <a:srgbClr val="898989"/>
              </a:solidFill>
              <a:latin typeface="Calibri" panose="020F0502020204030204" pitchFamily="34" charset="0"/>
            </a:endParaRPr>
          </a:p>
        </p:txBody>
      </p:sp>
      <p:sp>
        <p:nvSpPr>
          <p:cNvPr id="18435" name="Rectangle 2">
            <a:extLst>
              <a:ext uri="{FF2B5EF4-FFF2-40B4-BE49-F238E27FC236}">
                <a16:creationId xmlns:a16="http://schemas.microsoft.com/office/drawing/2014/main" id="{4D6A04CF-41BE-CC41-B1A4-3D38D7B13A25}"/>
              </a:ext>
            </a:extLst>
          </p:cNvPr>
          <p:cNvSpPr>
            <a:spLocks noChangeArrowheads="1"/>
          </p:cNvSpPr>
          <p:nvPr/>
        </p:nvSpPr>
        <p:spPr bwMode="auto">
          <a:xfrm>
            <a:off x="1703388" y="0"/>
            <a:ext cx="8964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i="1"/>
              <a:t>Использование корректирующих кодов позволяет повысить эффективность СГ-РВ.</a:t>
            </a:r>
          </a:p>
        </p:txBody>
      </p:sp>
      <p:sp>
        <p:nvSpPr>
          <p:cNvPr id="18436" name="Rectangle 3">
            <a:extLst>
              <a:ext uri="{FF2B5EF4-FFF2-40B4-BE49-F238E27FC236}">
                <a16:creationId xmlns:a16="http://schemas.microsoft.com/office/drawing/2014/main" id="{0D28B1C5-40A7-D443-9FBD-7696A91F8856}"/>
              </a:ext>
            </a:extLst>
          </p:cNvPr>
          <p:cNvSpPr>
            <a:spLocks noChangeArrowheads="1"/>
          </p:cNvSpPr>
          <p:nvPr/>
        </p:nvSpPr>
        <p:spPr bwMode="auto">
          <a:xfrm>
            <a:off x="1774825" y="549276"/>
            <a:ext cx="558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В этом случае вложение выполняется по правилу</a:t>
            </a:r>
            <a:r>
              <a:rPr lang="en-US" altLang="ru-RU"/>
              <a:t>:</a:t>
            </a:r>
            <a:endParaRPr lang="ru-RU" altLang="ru-RU"/>
          </a:p>
        </p:txBody>
      </p:sp>
      <p:graphicFrame>
        <p:nvGraphicFramePr>
          <p:cNvPr id="18437" name="Object 4">
            <a:extLst>
              <a:ext uri="{FF2B5EF4-FFF2-40B4-BE49-F238E27FC236}">
                <a16:creationId xmlns:a16="http://schemas.microsoft.com/office/drawing/2014/main" id="{E1CBC9DD-5402-C844-BA63-B1820C4DF712}"/>
              </a:ext>
            </a:extLst>
          </p:cNvPr>
          <p:cNvGraphicFramePr>
            <a:graphicFrameLocks noChangeAspect="1"/>
          </p:cNvGraphicFramePr>
          <p:nvPr/>
        </p:nvGraphicFramePr>
        <p:xfrm>
          <a:off x="3062288" y="1171576"/>
          <a:ext cx="5207000" cy="1281113"/>
        </p:xfrm>
        <a:graphic>
          <a:graphicData uri="http://schemas.openxmlformats.org/presentationml/2006/ole">
            <mc:AlternateContent xmlns:mc="http://schemas.openxmlformats.org/markup-compatibility/2006">
              <mc:Choice xmlns:v="urn:schemas-microsoft-com:vml" Requires="v">
                <p:oleObj spid="_x0000_s139269" name="Equation" r:id="rId3" imgW="83096100" imgH="20485100" progId="Equation.DSMT4">
                  <p:embed/>
                </p:oleObj>
              </mc:Choice>
              <mc:Fallback>
                <p:oleObj name="Equation" r:id="rId3" imgW="83096100" imgH="20485100" progId="Equation.DSMT4">
                  <p:embed/>
                  <p:pic>
                    <p:nvPicPr>
                      <p:cNvPr id="18437" name="Object 4">
                        <a:extLst>
                          <a:ext uri="{FF2B5EF4-FFF2-40B4-BE49-F238E27FC236}">
                            <a16:creationId xmlns:a16="http://schemas.microsoft.com/office/drawing/2014/main" id="{E1CBC9DD-5402-C844-BA63-B1820C4DF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288" y="1171576"/>
                        <a:ext cx="5207000" cy="128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Rectangle 5">
            <a:extLst>
              <a:ext uri="{FF2B5EF4-FFF2-40B4-BE49-F238E27FC236}">
                <a16:creationId xmlns:a16="http://schemas.microsoft.com/office/drawing/2014/main" id="{BD327099-66B6-CD43-A562-18B633FAAA19}"/>
              </a:ext>
            </a:extLst>
          </p:cNvPr>
          <p:cNvSpPr>
            <a:spLocks noChangeArrowheads="1"/>
          </p:cNvSpPr>
          <p:nvPr/>
        </p:nvSpPr>
        <p:spPr bwMode="auto">
          <a:xfrm>
            <a:off x="10077450" y="1196976"/>
            <a:ext cx="590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t>(40)</a:t>
            </a:r>
            <a:endParaRPr lang="ru-RU" altLang="ru-RU"/>
          </a:p>
        </p:txBody>
      </p:sp>
      <p:sp>
        <p:nvSpPr>
          <p:cNvPr id="18439" name="Rectangle 6">
            <a:extLst>
              <a:ext uri="{FF2B5EF4-FFF2-40B4-BE49-F238E27FC236}">
                <a16:creationId xmlns:a16="http://schemas.microsoft.com/office/drawing/2014/main" id="{FE9C40DF-F07F-EF44-B2BD-47639A67D273}"/>
              </a:ext>
            </a:extLst>
          </p:cNvPr>
          <p:cNvSpPr>
            <a:spLocks noChangeArrowheads="1"/>
          </p:cNvSpPr>
          <p:nvPr/>
        </p:nvSpPr>
        <p:spPr bwMode="auto">
          <a:xfrm>
            <a:off x="1774825" y="2708276"/>
            <a:ext cx="828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Декодирование выполняется по правилу:</a:t>
            </a:r>
            <a:r>
              <a:rPr lang="en-US" altLang="ru-RU"/>
              <a:t> </a:t>
            </a:r>
            <a:endParaRPr lang="ru-RU" altLang="ru-RU"/>
          </a:p>
        </p:txBody>
      </p:sp>
      <p:graphicFrame>
        <p:nvGraphicFramePr>
          <p:cNvPr id="18440" name="Object 4">
            <a:extLst>
              <a:ext uri="{FF2B5EF4-FFF2-40B4-BE49-F238E27FC236}">
                <a16:creationId xmlns:a16="http://schemas.microsoft.com/office/drawing/2014/main" id="{B05A0C4F-D746-8443-9B3A-AB862B747D44}"/>
              </a:ext>
            </a:extLst>
          </p:cNvPr>
          <p:cNvGraphicFramePr>
            <a:graphicFrameLocks noChangeAspect="1"/>
          </p:cNvGraphicFramePr>
          <p:nvPr/>
        </p:nvGraphicFramePr>
        <p:xfrm>
          <a:off x="1919288" y="2997200"/>
          <a:ext cx="4087812" cy="731838"/>
        </p:xfrm>
        <a:graphic>
          <a:graphicData uri="http://schemas.openxmlformats.org/presentationml/2006/ole">
            <mc:AlternateContent xmlns:mc="http://schemas.openxmlformats.org/markup-compatibility/2006">
              <mc:Choice xmlns:v="urn:schemas-microsoft-com:vml" Requires="v">
                <p:oleObj spid="_x0000_s139270" name="Equation" r:id="rId5" imgW="65239900" imgH="11696700" progId="Equation.DSMT4">
                  <p:embed/>
                </p:oleObj>
              </mc:Choice>
              <mc:Fallback>
                <p:oleObj name="Equation" r:id="rId5" imgW="65239900" imgH="11696700" progId="Equation.DSMT4">
                  <p:embed/>
                  <p:pic>
                    <p:nvPicPr>
                      <p:cNvPr id="18440" name="Object 4">
                        <a:extLst>
                          <a:ext uri="{FF2B5EF4-FFF2-40B4-BE49-F238E27FC236}">
                            <a16:creationId xmlns:a16="http://schemas.microsoft.com/office/drawing/2014/main" id="{B05A0C4F-D746-8443-9B3A-AB862B747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8" y="2997200"/>
                        <a:ext cx="4087812"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1" name="Rectangle 8">
            <a:extLst>
              <a:ext uri="{FF2B5EF4-FFF2-40B4-BE49-F238E27FC236}">
                <a16:creationId xmlns:a16="http://schemas.microsoft.com/office/drawing/2014/main" id="{90DEA745-9254-BB4E-AFB3-101C23435E31}"/>
              </a:ext>
            </a:extLst>
          </p:cNvPr>
          <p:cNvSpPr>
            <a:spLocks noChangeArrowheads="1"/>
          </p:cNvSpPr>
          <p:nvPr/>
        </p:nvSpPr>
        <p:spPr bwMode="auto">
          <a:xfrm>
            <a:off x="10077450" y="3141663"/>
            <a:ext cx="590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t>(41)</a:t>
            </a:r>
            <a:endParaRPr lang="ru-RU" altLang="ru-RU"/>
          </a:p>
        </p:txBody>
      </p:sp>
      <p:sp>
        <p:nvSpPr>
          <p:cNvPr id="18442" name="Rectangle 9">
            <a:extLst>
              <a:ext uri="{FF2B5EF4-FFF2-40B4-BE49-F238E27FC236}">
                <a16:creationId xmlns:a16="http://schemas.microsoft.com/office/drawing/2014/main" id="{A98F8CC0-6EF7-754B-A488-73605DB32FFB}"/>
              </a:ext>
            </a:extLst>
          </p:cNvPr>
          <p:cNvSpPr>
            <a:spLocks noChangeArrowheads="1"/>
          </p:cNvSpPr>
          <p:nvPr/>
        </p:nvSpPr>
        <p:spPr bwMode="auto">
          <a:xfrm>
            <a:off x="1703388" y="3716338"/>
            <a:ext cx="82089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Вероятность ошибочного декодирования кодового слова (по аддитивной границе) </a:t>
            </a:r>
          </a:p>
        </p:txBody>
      </p:sp>
      <p:graphicFrame>
        <p:nvGraphicFramePr>
          <p:cNvPr id="18443" name="Object 4">
            <a:extLst>
              <a:ext uri="{FF2B5EF4-FFF2-40B4-BE49-F238E27FC236}">
                <a16:creationId xmlns:a16="http://schemas.microsoft.com/office/drawing/2014/main" id="{21CCC0E9-18B0-1841-860F-0134B80F0303}"/>
              </a:ext>
            </a:extLst>
          </p:cNvPr>
          <p:cNvGraphicFramePr>
            <a:graphicFrameLocks noChangeAspect="1"/>
          </p:cNvGraphicFramePr>
          <p:nvPr/>
        </p:nvGraphicFramePr>
        <p:xfrm>
          <a:off x="1774826" y="4149726"/>
          <a:ext cx="4911725" cy="1222375"/>
        </p:xfrm>
        <a:graphic>
          <a:graphicData uri="http://schemas.openxmlformats.org/presentationml/2006/ole">
            <mc:AlternateContent xmlns:mc="http://schemas.openxmlformats.org/markup-compatibility/2006">
              <mc:Choice xmlns:v="urn:schemas-microsoft-com:vml" Requires="v">
                <p:oleObj spid="_x0000_s139271" name="Equation" r:id="rId7" imgW="78409800" imgH="19596100" progId="Equation.DSMT4">
                  <p:embed/>
                </p:oleObj>
              </mc:Choice>
              <mc:Fallback>
                <p:oleObj name="Equation" r:id="rId7" imgW="78409800" imgH="19596100" progId="Equation.DSMT4">
                  <p:embed/>
                  <p:pic>
                    <p:nvPicPr>
                      <p:cNvPr id="18443" name="Object 4">
                        <a:extLst>
                          <a:ext uri="{FF2B5EF4-FFF2-40B4-BE49-F238E27FC236}">
                            <a16:creationId xmlns:a16="http://schemas.microsoft.com/office/drawing/2014/main" id="{21CCC0E9-18B0-1841-860F-0134B80F03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4826" y="4149726"/>
                        <a:ext cx="4911725"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4" name="Rectangle 11">
            <a:extLst>
              <a:ext uri="{FF2B5EF4-FFF2-40B4-BE49-F238E27FC236}">
                <a16:creationId xmlns:a16="http://schemas.microsoft.com/office/drawing/2014/main" id="{6786752C-29E5-B54C-AA59-3845DF5753BC}"/>
              </a:ext>
            </a:extLst>
          </p:cNvPr>
          <p:cNvSpPr>
            <a:spLocks noChangeArrowheads="1"/>
          </p:cNvSpPr>
          <p:nvPr/>
        </p:nvSpPr>
        <p:spPr bwMode="auto">
          <a:xfrm>
            <a:off x="1703388" y="5516563"/>
            <a:ext cx="1130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b="1"/>
              <a:t>Пример</a:t>
            </a:r>
            <a:r>
              <a:rPr lang="en-US" altLang="ru-RU"/>
              <a:t>.</a:t>
            </a:r>
            <a:endParaRPr lang="ru-RU" altLang="ru-RU"/>
          </a:p>
        </p:txBody>
      </p:sp>
      <p:graphicFrame>
        <p:nvGraphicFramePr>
          <p:cNvPr id="18445" name="Object 12">
            <a:extLst>
              <a:ext uri="{FF2B5EF4-FFF2-40B4-BE49-F238E27FC236}">
                <a16:creationId xmlns:a16="http://schemas.microsoft.com/office/drawing/2014/main" id="{4AF13701-B683-DF49-859D-461AD9CDF0AB}"/>
              </a:ext>
            </a:extLst>
          </p:cNvPr>
          <p:cNvGraphicFramePr>
            <a:graphicFrameLocks noChangeAspect="1"/>
          </p:cNvGraphicFramePr>
          <p:nvPr/>
        </p:nvGraphicFramePr>
        <p:xfrm>
          <a:off x="2855913" y="5516563"/>
          <a:ext cx="4710112" cy="387350"/>
        </p:xfrm>
        <a:graphic>
          <a:graphicData uri="http://schemas.openxmlformats.org/presentationml/2006/ole">
            <mc:AlternateContent xmlns:mc="http://schemas.openxmlformats.org/markup-compatibility/2006">
              <mc:Choice xmlns:v="urn:schemas-microsoft-com:vml" Requires="v">
                <p:oleObj spid="_x0000_s139272" name="Equation" r:id="rId9" imgW="75196700" imgH="6146800" progId="Equation.DSMT4">
                  <p:embed/>
                </p:oleObj>
              </mc:Choice>
              <mc:Fallback>
                <p:oleObj name="Equation" r:id="rId9" imgW="75196700" imgH="6146800" progId="Equation.DSMT4">
                  <p:embed/>
                  <p:pic>
                    <p:nvPicPr>
                      <p:cNvPr id="18445" name="Object 12">
                        <a:extLst>
                          <a:ext uri="{FF2B5EF4-FFF2-40B4-BE49-F238E27FC236}">
                            <a16:creationId xmlns:a16="http://schemas.microsoft.com/office/drawing/2014/main" id="{4AF13701-B683-DF49-859D-461AD9CDF0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5913" y="5516563"/>
                        <a:ext cx="4710112"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6" name="Rectangle 13">
            <a:extLst>
              <a:ext uri="{FF2B5EF4-FFF2-40B4-BE49-F238E27FC236}">
                <a16:creationId xmlns:a16="http://schemas.microsoft.com/office/drawing/2014/main" id="{5B98879F-59DF-C947-B98A-3EA8CFDACCA5}"/>
              </a:ext>
            </a:extLst>
          </p:cNvPr>
          <p:cNvSpPr>
            <a:spLocks noChangeArrowheads="1"/>
          </p:cNvSpPr>
          <p:nvPr/>
        </p:nvSpPr>
        <p:spPr bwMode="auto">
          <a:xfrm>
            <a:off x="2782888" y="5876925"/>
            <a:ext cx="788511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Тогда для симплексного кода с параметрами </a:t>
            </a:r>
            <a:r>
              <a:rPr lang="en-US" altLang="ru-RU"/>
              <a:t>(1023,10,512) </a:t>
            </a:r>
            <a:r>
              <a:rPr lang="ru-RU" altLang="ru-RU"/>
              <a:t>можно вложить</a:t>
            </a:r>
            <a:r>
              <a:rPr lang="en-US" altLang="ru-RU"/>
              <a:t> 442 </a:t>
            </a:r>
            <a:r>
              <a:rPr lang="ru-RU" altLang="ru-RU"/>
              <a:t>бита</a:t>
            </a:r>
            <a:r>
              <a:rPr lang="en-US" altLang="ru-RU"/>
              <a:t>. </a:t>
            </a:r>
          </a:p>
          <a:p>
            <a:pPr eaLnBrk="1" hangingPunct="1"/>
            <a:r>
              <a:rPr lang="en-US" altLang="ru-RU"/>
              <a:t>     </a:t>
            </a:r>
            <a:endParaRPr lang="ru-RU" altLang="ru-RU"/>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a:extLst>
              <a:ext uri="{FF2B5EF4-FFF2-40B4-BE49-F238E27FC236}">
                <a16:creationId xmlns:a16="http://schemas.microsoft.com/office/drawing/2014/main" id="{8E35D358-FF8C-3944-B9A0-BF1918CF23F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529031F-F8C4-F042-8C80-15A022D51096}" type="slidenum">
              <a:rPr lang="ru-RU" altLang="ru-RU">
                <a:solidFill>
                  <a:srgbClr val="898989"/>
                </a:solidFill>
                <a:latin typeface="Calibri" panose="020F0502020204030204" pitchFamily="34" charset="0"/>
              </a:rPr>
              <a:pPr eaLnBrk="1" hangingPunct="1"/>
              <a:t>129</a:t>
            </a:fld>
            <a:endParaRPr lang="ru-RU" altLang="ru-RU">
              <a:solidFill>
                <a:srgbClr val="898989"/>
              </a:solidFill>
              <a:latin typeface="Calibri" panose="020F0502020204030204" pitchFamily="34" charset="0"/>
            </a:endParaRPr>
          </a:p>
        </p:txBody>
      </p:sp>
      <p:pic>
        <p:nvPicPr>
          <p:cNvPr id="19459" name="Picture 5" descr="18рус">
            <a:extLst>
              <a:ext uri="{FF2B5EF4-FFF2-40B4-BE49-F238E27FC236}">
                <a16:creationId xmlns:a16="http://schemas.microsoft.com/office/drawing/2014/main" id="{CA7BF791-FB4C-8549-99C4-815DA2E99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765176"/>
            <a:ext cx="8820150"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
            <a:extLst>
              <a:ext uri="{FF2B5EF4-FFF2-40B4-BE49-F238E27FC236}">
                <a16:creationId xmlns:a16="http://schemas.microsoft.com/office/drawing/2014/main" id="{7CD04918-0909-A148-8AE2-0912D68C83BD}"/>
              </a:ext>
            </a:extLst>
          </p:cNvPr>
          <p:cNvSpPr>
            <a:spLocks noChangeArrowheads="1"/>
          </p:cNvSpPr>
          <p:nvPr/>
        </p:nvSpPr>
        <p:spPr bwMode="auto">
          <a:xfrm>
            <a:off x="1703388" y="188913"/>
            <a:ext cx="8964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Форма аудио сигнала в канале с шумом (а) и этого же сигнала с вложением по методу СГ-РВ при </a:t>
            </a:r>
            <a:r>
              <a:rPr lang="en-US" altLang="ru-RU"/>
              <a:t>                    </a:t>
            </a:r>
            <a:r>
              <a:rPr lang="ru-RU" altLang="ru-RU"/>
              <a:t>(б).</a:t>
            </a:r>
          </a:p>
        </p:txBody>
      </p:sp>
      <p:sp>
        <p:nvSpPr>
          <p:cNvPr id="19461" name="Rectangle 3">
            <a:extLst>
              <a:ext uri="{FF2B5EF4-FFF2-40B4-BE49-F238E27FC236}">
                <a16:creationId xmlns:a16="http://schemas.microsoft.com/office/drawing/2014/main" id="{C6F6B53C-7297-104D-98A4-8D234E5A875E}"/>
              </a:ext>
            </a:extLst>
          </p:cNvPr>
          <p:cNvSpPr>
            <a:spLocks noChangeArrowheads="1"/>
          </p:cNvSpPr>
          <p:nvPr/>
        </p:nvSpPr>
        <p:spPr bwMode="auto">
          <a:xfrm>
            <a:off x="1703388" y="5392738"/>
            <a:ext cx="8964612"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Видно, что визуально присутствие вложения не обнаруживается. (Для подсказки отсчеты с вложением помечены стрелками).</a:t>
            </a:r>
          </a:p>
          <a:p>
            <a:pPr eaLnBrk="1" hangingPunct="1"/>
            <a:r>
              <a:rPr lang="ru-RU" altLang="ru-RU"/>
              <a:t>Можно убедиться, что и на слух вложение не обнаруживается.</a:t>
            </a:r>
          </a:p>
          <a:p>
            <a:pPr eaLnBrk="1" hangingPunct="1"/>
            <a:r>
              <a:rPr lang="ru-RU" altLang="ru-RU"/>
              <a:t>(Невозможность обнаружения оптимальным статистическим методом была доказана ранее)</a:t>
            </a:r>
          </a:p>
        </p:txBody>
      </p:sp>
      <p:graphicFrame>
        <p:nvGraphicFramePr>
          <p:cNvPr id="19462" name="Object 12">
            <a:extLst>
              <a:ext uri="{FF2B5EF4-FFF2-40B4-BE49-F238E27FC236}">
                <a16:creationId xmlns:a16="http://schemas.microsoft.com/office/drawing/2014/main" id="{FE122715-DCAE-9347-907A-FADCF0A0AE8A}"/>
              </a:ext>
            </a:extLst>
          </p:cNvPr>
          <p:cNvGraphicFramePr>
            <a:graphicFrameLocks noChangeAspect="1"/>
          </p:cNvGraphicFramePr>
          <p:nvPr/>
        </p:nvGraphicFramePr>
        <p:xfrm>
          <a:off x="3792539" y="476250"/>
          <a:ext cx="1246187" cy="350838"/>
        </p:xfrm>
        <a:graphic>
          <a:graphicData uri="http://schemas.openxmlformats.org/presentationml/2006/ole">
            <mc:AlternateContent xmlns:mc="http://schemas.openxmlformats.org/markup-compatibility/2006">
              <mc:Choice xmlns:v="urn:schemas-microsoft-com:vml" Requires="v">
                <p:oleObj spid="_x0000_s140290" name="Equation" r:id="rId4" imgW="19900900" imgH="5562600" progId="Equation.DSMT4">
                  <p:embed/>
                </p:oleObj>
              </mc:Choice>
              <mc:Fallback>
                <p:oleObj name="Equation" r:id="rId4" imgW="19900900" imgH="5562600" progId="Equation.DSMT4">
                  <p:embed/>
                  <p:pic>
                    <p:nvPicPr>
                      <p:cNvPr id="19462" name="Object 12">
                        <a:extLst>
                          <a:ext uri="{FF2B5EF4-FFF2-40B4-BE49-F238E27FC236}">
                            <a16:creationId xmlns:a16="http://schemas.microsoft.com/office/drawing/2014/main" id="{FE122715-DCAE-9347-907A-FADCF0A0AE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539" y="476250"/>
                        <a:ext cx="1246187"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a:extLst>
              <a:ext uri="{FF2B5EF4-FFF2-40B4-BE49-F238E27FC236}">
                <a16:creationId xmlns:a16="http://schemas.microsoft.com/office/drawing/2014/main" id="{A6084658-D9A0-E644-A031-691B76BF755F}"/>
              </a:ext>
            </a:extLst>
          </p:cNvPr>
          <p:cNvSpPr>
            <a:spLocks noGrp="1"/>
          </p:cNvSpPr>
          <p:nvPr>
            <p:ph type="title"/>
          </p:nvPr>
        </p:nvSpPr>
        <p:spPr>
          <a:xfrm>
            <a:off x="1738314" y="142875"/>
            <a:ext cx="8715375" cy="6572250"/>
          </a:xfrm>
        </p:spPr>
        <p:txBody>
          <a:bodyPr anchor="t"/>
          <a:lstStyle/>
          <a:p>
            <a:pPr algn="l" eaLnBrk="1" hangingPunct="1"/>
            <a:r>
              <a:rPr lang="ru-RU" altLang="ru-RU" sz="1800">
                <a:latin typeface="Arial" panose="020B0604020202020204" pitchFamily="34" charset="0"/>
                <a:cs typeface="Arial" panose="020B0604020202020204" pitchFamily="34" charset="0"/>
              </a:rPr>
              <a:t>Изображение с вероятностью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вложения 25%</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Изображение с вероятностью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вложения 25%</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после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визуальной атаки</a:t>
            </a:r>
            <a:r>
              <a:rPr lang="en-US" altLang="ru-RU" sz="1800">
                <a:latin typeface="Arial" panose="020B0604020202020204" pitchFamily="34" charset="0"/>
                <a:cs typeface="Arial" panose="020B0604020202020204" pitchFamily="34" charset="0"/>
              </a:rPr>
              <a:t> </a:t>
            </a:r>
            <a:endParaRPr lang="ru-RU" altLang="ru-RU" sz="1800">
              <a:latin typeface="Arial" panose="020B0604020202020204" pitchFamily="34" charset="0"/>
              <a:cs typeface="Arial" panose="020B0604020202020204" pitchFamily="34" charset="0"/>
            </a:endParaRPr>
          </a:p>
        </p:txBody>
      </p:sp>
      <p:pic>
        <p:nvPicPr>
          <p:cNvPr id="7171" name="Picture 2" descr="26msg">
            <a:extLst>
              <a:ext uri="{FF2B5EF4-FFF2-40B4-BE49-F238E27FC236}">
                <a16:creationId xmlns:a16="http://schemas.microsoft.com/office/drawing/2014/main" id="{E6F66857-7E11-CF48-95B7-4EEABEBC4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901" y="142875"/>
            <a:ext cx="4856163"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3" descr="26msgattack">
            <a:extLst>
              <a:ext uri="{FF2B5EF4-FFF2-40B4-BE49-F238E27FC236}">
                <a16:creationId xmlns:a16="http://schemas.microsoft.com/office/drawing/2014/main" id="{6F11325D-C120-A741-AA94-C5F296134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313" y="3429001"/>
            <a:ext cx="485775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Номер слайда 5">
            <a:extLst>
              <a:ext uri="{FF2B5EF4-FFF2-40B4-BE49-F238E27FC236}">
                <a16:creationId xmlns:a16="http://schemas.microsoft.com/office/drawing/2014/main" id="{56CF4377-9EFD-FC43-B019-9456BF90901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4D5DD15-DDDD-CF4D-B5CB-DD7A70300058}" type="slidenum">
              <a:rPr lang="ru-RU" altLang="ru-RU">
                <a:solidFill>
                  <a:srgbClr val="898989"/>
                </a:solidFill>
                <a:latin typeface="Calibri" panose="020F0502020204030204" pitchFamily="34" charset="0"/>
              </a:rPr>
              <a:pPr eaLnBrk="1" hangingPunct="1"/>
              <a:t>13</a:t>
            </a:fld>
            <a:endParaRPr lang="ru-RU" altLang="ru-RU">
              <a:solidFill>
                <a:srgbClr val="898989"/>
              </a:solidFill>
              <a:latin typeface="Calibri" panose="020F050202020403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a:extLst>
              <a:ext uri="{FF2B5EF4-FFF2-40B4-BE49-F238E27FC236}">
                <a16:creationId xmlns:a16="http://schemas.microsoft.com/office/drawing/2014/main" id="{4B708C37-B14F-7741-874E-DEE6E18F4F17}"/>
              </a:ext>
            </a:extLst>
          </p:cNvPr>
          <p:cNvSpPr>
            <a:spLocks noGrp="1"/>
          </p:cNvSpPr>
          <p:nvPr>
            <p:ph type="title"/>
          </p:nvPr>
        </p:nvSpPr>
        <p:spPr>
          <a:xfrm>
            <a:off x="1666875" y="142875"/>
            <a:ext cx="8858250" cy="1557338"/>
          </a:xfrm>
        </p:spPr>
        <p:txBody>
          <a:bodyPr/>
          <a:lstStyle/>
          <a:p>
            <a:pPr algn="l" eaLnBrk="1" hangingPunct="1"/>
            <a:r>
              <a:rPr lang="ru-RU" altLang="ru-RU" sz="2000" b="1" dirty="0">
                <a:latin typeface="Arial" panose="020B0604020202020204" pitchFamily="34" charset="0"/>
                <a:cs typeface="Arial" panose="020B0604020202020204" pitchFamily="34" charset="0"/>
              </a:rPr>
              <a:t>Лекция </a:t>
            </a:r>
            <a:r>
              <a:rPr lang="en-US" altLang="ru-RU" sz="2000" b="1" dirty="0">
                <a:latin typeface="Arial" panose="020B0604020202020204" pitchFamily="34" charset="0"/>
                <a:cs typeface="Arial" panose="020B0604020202020204" pitchFamily="34" charset="0"/>
              </a:rPr>
              <a:t>7</a:t>
            </a:r>
            <a:r>
              <a:rPr lang="ru-RU" altLang="ru-RU" sz="2000" b="1" dirty="0">
                <a:latin typeface="Arial" panose="020B0604020202020204" pitchFamily="34" charset="0"/>
                <a:cs typeface="Arial" panose="020B0604020202020204" pitchFamily="34" charset="0"/>
              </a:rPr>
              <a:t>. «Слепой» </a:t>
            </a:r>
            <a:r>
              <a:rPr lang="ru-RU" altLang="ru-RU" sz="2000" b="1" dirty="0" err="1">
                <a:latin typeface="Arial" panose="020B0604020202020204" pitchFamily="34" charset="0"/>
                <a:cs typeface="Arial" panose="020B0604020202020204" pitchFamily="34" charset="0"/>
              </a:rPr>
              <a:t>стегоанализ</a:t>
            </a:r>
            <a:r>
              <a:rPr lang="ru-RU" altLang="ru-RU" sz="2000" b="1" dirty="0">
                <a:latin typeface="Arial" panose="020B0604020202020204" pitchFamily="34" charset="0"/>
                <a:cs typeface="Arial" panose="020B0604020202020204" pitchFamily="34" charset="0"/>
              </a:rPr>
              <a:t> (</a:t>
            </a:r>
            <a:r>
              <a:rPr lang="en-US" altLang="ru-RU" sz="2000" b="1" dirty="0">
                <a:latin typeface="Arial" panose="020B0604020202020204" pitchFamily="34" charset="0"/>
                <a:cs typeface="Arial" panose="020B0604020202020204" pitchFamily="34" charset="0"/>
              </a:rPr>
              <a:t>Blind steganalysis [ ]</a:t>
            </a:r>
            <a:r>
              <a:rPr lang="ru-RU" altLang="ru-RU" sz="2000" b="1" dirty="0">
                <a:latin typeface="Arial" panose="020B0604020202020204" pitchFamily="34" charset="0"/>
                <a:cs typeface="Arial" panose="020B0604020202020204" pitchFamily="34" charset="0"/>
              </a:rPr>
              <a:t>)</a:t>
            </a:r>
            <a:br>
              <a:rPr lang="ru-RU" altLang="ru-RU" sz="2000" b="1" dirty="0">
                <a:latin typeface="Arial" panose="020B0604020202020204" pitchFamily="34" charset="0"/>
                <a:cs typeface="Arial" panose="020B0604020202020204" pitchFamily="34" charset="0"/>
              </a:rPr>
            </a:br>
            <a:br>
              <a:rPr lang="ru-RU" altLang="ru-RU" sz="2000" b="1" dirty="0">
                <a:latin typeface="Arial" panose="020B0604020202020204" pitchFamily="34" charset="0"/>
                <a:cs typeface="Arial" panose="020B0604020202020204" pitchFamily="34" charset="0"/>
              </a:rPr>
            </a:br>
            <a:br>
              <a:rPr lang="ru-RU" altLang="ru-RU" sz="2000" b="1" dirty="0">
                <a:latin typeface="Arial" panose="020B0604020202020204" pitchFamily="34" charset="0"/>
                <a:cs typeface="Arial" panose="020B0604020202020204" pitchFamily="34" charset="0"/>
              </a:rPr>
            </a:br>
            <a:r>
              <a:rPr lang="ru-RU" altLang="ru-RU" sz="2000" i="1" dirty="0">
                <a:latin typeface="Arial" panose="020B0604020202020204" pitchFamily="34" charset="0"/>
                <a:cs typeface="Arial" panose="020B0604020202020204" pitchFamily="34" charset="0"/>
              </a:rPr>
              <a:t>Классификация методов стегоанализа:</a:t>
            </a:r>
            <a:r>
              <a:rPr lang="ru-RU" altLang="ru-RU" sz="2000" b="1" dirty="0">
                <a:latin typeface="Arial" panose="020B0604020202020204" pitchFamily="34" charset="0"/>
                <a:cs typeface="Arial" panose="020B0604020202020204" pitchFamily="34" charset="0"/>
              </a:rPr>
              <a:t> </a:t>
            </a:r>
            <a:endParaRPr lang="ru-RU" altLang="ru-RU" sz="2000" i="1" dirty="0">
              <a:latin typeface="Arial" panose="020B0604020202020204" pitchFamily="34" charset="0"/>
              <a:cs typeface="Arial" panose="020B0604020202020204" pitchFamily="34" charset="0"/>
            </a:endParaRPr>
          </a:p>
        </p:txBody>
      </p:sp>
      <p:sp>
        <p:nvSpPr>
          <p:cNvPr id="4099" name="Номер слайда 3">
            <a:extLst>
              <a:ext uri="{FF2B5EF4-FFF2-40B4-BE49-F238E27FC236}">
                <a16:creationId xmlns:a16="http://schemas.microsoft.com/office/drawing/2014/main" id="{8D8B34CD-907E-3244-B910-1C6CCF2635F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DE718F4-7DFC-AD44-95EA-2322BB3ACEE8}" type="slidenum">
              <a:rPr lang="ru-RU" altLang="ru-RU" sz="1200">
                <a:solidFill>
                  <a:srgbClr val="898989"/>
                </a:solidFill>
              </a:rPr>
              <a:pPr>
                <a:spcBef>
                  <a:spcPct val="0"/>
                </a:spcBef>
                <a:buFontTx/>
                <a:buNone/>
              </a:pPr>
              <a:t>130</a:t>
            </a:fld>
            <a:endParaRPr lang="ru-RU" altLang="ru-RU" sz="1200">
              <a:solidFill>
                <a:srgbClr val="898989"/>
              </a:solidFill>
            </a:endParaRPr>
          </a:p>
        </p:txBody>
      </p:sp>
      <p:sp>
        <p:nvSpPr>
          <p:cNvPr id="4100" name="Заголовок 1">
            <a:extLst>
              <a:ext uri="{FF2B5EF4-FFF2-40B4-BE49-F238E27FC236}">
                <a16:creationId xmlns:a16="http://schemas.microsoft.com/office/drawing/2014/main" id="{FAA91EF7-8C9E-F54A-A0E8-029D90B710EE}"/>
              </a:ext>
            </a:extLst>
          </p:cNvPr>
          <p:cNvSpPr>
            <a:spLocks/>
          </p:cNvSpPr>
          <p:nvPr/>
        </p:nvSpPr>
        <p:spPr bwMode="auto">
          <a:xfrm>
            <a:off x="1666875" y="1870075"/>
            <a:ext cx="885825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38200" indent="-838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cs typeface="Arial" panose="020B0604020202020204" pitchFamily="34" charset="0"/>
              </a:rPr>
              <a:t>	1. </a:t>
            </a:r>
            <a:r>
              <a:rPr lang="ru-RU" altLang="ru-RU" sz="1800">
                <a:latin typeface="Arial" panose="020B0604020202020204" pitchFamily="34" charset="0"/>
                <a:cs typeface="Arial" panose="020B0604020202020204" pitchFamily="34" charset="0"/>
              </a:rPr>
              <a:t>Направленный </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targeted</a:t>
            </a:r>
            <a:r>
              <a:rPr lang="ru-RU"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стегоанализ.</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(Изучается стегосистема и выясняются статистические отличия ПС и СГ. Примерами являются </a:t>
            </a:r>
            <a:r>
              <a:rPr lang="el-GR" altLang="ru-RU" sz="1800">
                <a:latin typeface="Arial" panose="020B0604020202020204" pitchFamily="34" charset="0"/>
                <a:cs typeface="Arial" panose="020B0604020202020204" pitchFamily="34" charset="0"/>
              </a:rPr>
              <a:t>χ</a:t>
            </a:r>
            <a:r>
              <a:rPr lang="ru-RU" altLang="ru-RU" sz="1800" baseline="30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атака на </a:t>
            </a:r>
            <a:r>
              <a:rPr lang="en-US" altLang="ru-RU" sz="1800">
                <a:latin typeface="Arial" panose="020B0604020202020204" pitchFamily="34" charset="0"/>
                <a:cs typeface="Arial" panose="020B0604020202020204" pitchFamily="34" charset="0"/>
              </a:rPr>
              <a:t>JSTEG</a:t>
            </a:r>
            <a:r>
              <a:rPr lang="ru-RU" altLang="ru-RU" sz="1800">
                <a:latin typeface="Arial" panose="020B0604020202020204" pitchFamily="34" charset="0"/>
                <a:cs typeface="Arial" panose="020B0604020202020204" pitchFamily="34" charset="0"/>
              </a:rPr>
              <a:t> и парновыборочная атака на СГС-НЗБ)</a:t>
            </a:r>
            <a:r>
              <a:rPr lang="en-US"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2. </a:t>
            </a:r>
            <a:r>
              <a:rPr lang="ru-RU" altLang="ru-RU" sz="1800">
                <a:latin typeface="Arial" panose="020B0604020202020204" pitchFamily="34" charset="0"/>
                <a:cs typeface="Arial" panose="020B0604020202020204" pitchFamily="34" charset="0"/>
              </a:rPr>
              <a:t>Различающий </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distinguishing</a:t>
            </a:r>
            <a:r>
              <a:rPr lang="ru-RU" altLang="ru-RU" sz="1800" i="1">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стегоанализ.</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(СГ обрабатывается таким образом, чтобы получить аппроксимацию ПС, которое использовалось в данной СГ. Далее сравниваются СГ и аппроксимация.)</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3. </a:t>
            </a:r>
            <a:r>
              <a:rPr lang="ru-RU" altLang="ru-RU" sz="1800">
                <a:latin typeface="Arial" panose="020B0604020202020204" pitchFamily="34" charset="0"/>
                <a:cs typeface="Arial" panose="020B0604020202020204" pitchFamily="34" charset="0"/>
              </a:rPr>
              <a:t>«Слепой» стегоанализ.</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(Производится «обучение» идентификатора СГ по большому количеству СГ и ПС, что позволяет выработать в некотором смысле оптимальный алгоритм, принимающий решение о том, является ли представленный образец ПС или СГ (См. далее в лекции «Векторный классификатор» (</a:t>
            </a:r>
            <a:r>
              <a:rPr lang="en-US" altLang="ru-RU" sz="1800">
                <a:latin typeface="Arial" panose="020B0604020202020204" pitchFamily="34" charset="0"/>
                <a:cs typeface="Arial" panose="020B0604020202020204" pitchFamily="34" charset="0"/>
              </a:rPr>
              <a:t>Support Vector Machine</a:t>
            </a:r>
            <a:r>
              <a:rPr lang="ru-RU" altLang="ru-RU" sz="1800">
                <a:latin typeface="Arial" panose="020B0604020202020204" pitchFamily="34" charset="0"/>
                <a:cs typeface="Arial" panose="020B0604020202020204" pitchFamily="34" charset="0"/>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a:extLst>
              <a:ext uri="{FF2B5EF4-FFF2-40B4-BE49-F238E27FC236}">
                <a16:creationId xmlns:a16="http://schemas.microsoft.com/office/drawing/2014/main" id="{56DFE84B-C125-3247-AEA6-C637E23A2A36}"/>
              </a:ext>
            </a:extLst>
          </p:cNvPr>
          <p:cNvSpPr>
            <a:spLocks noGrp="1"/>
          </p:cNvSpPr>
          <p:nvPr>
            <p:ph type="title" idx="4294967295"/>
          </p:nvPr>
        </p:nvSpPr>
        <p:spPr>
          <a:xfrm>
            <a:off x="1666875" y="142875"/>
            <a:ext cx="8858250" cy="838200"/>
          </a:xfrm>
        </p:spPr>
        <p:txBody>
          <a:bodyPr/>
          <a:lstStyle/>
          <a:p>
            <a:pPr algn="l" eaLnBrk="1" hangingPunct="1"/>
            <a:r>
              <a:rPr lang="ru-RU" altLang="ru-RU" sz="2000" b="1">
                <a:latin typeface="Arial" panose="020B0604020202020204" pitchFamily="34" charset="0"/>
                <a:cs typeface="Arial" panose="020B0604020202020204" pitchFamily="34" charset="0"/>
              </a:rPr>
              <a:t>Аппроксимация ПС по представленной СГ </a:t>
            </a:r>
            <a:r>
              <a:rPr lang="en-US" altLang="ru-RU" sz="2000" b="1">
                <a:latin typeface="Arial" panose="020B0604020202020204" pitchFamily="34" charset="0"/>
                <a:cs typeface="Arial" panose="020B0604020202020204" pitchFamily="34" charset="0"/>
              </a:rPr>
              <a:t>[</a:t>
            </a:r>
            <a:r>
              <a:rPr lang="ru-RU" altLang="ru-RU" sz="2000" b="1">
                <a:latin typeface="Arial" panose="020B0604020202020204" pitchFamily="34" charset="0"/>
                <a:cs typeface="Arial" panose="020B0604020202020204" pitchFamily="34" charset="0"/>
              </a:rPr>
              <a:t> </a:t>
            </a:r>
            <a:r>
              <a:rPr lang="en-US" altLang="ru-RU" sz="2000" b="1">
                <a:latin typeface="Arial" panose="020B0604020202020204" pitchFamily="34" charset="0"/>
                <a:cs typeface="Arial" panose="020B0604020202020204" pitchFamily="34" charset="0"/>
              </a:rPr>
              <a:t>]</a:t>
            </a:r>
            <a:r>
              <a:rPr lang="ru-RU" altLang="ru-RU" sz="2000" b="1">
                <a:latin typeface="Arial" panose="020B0604020202020204" pitchFamily="34" charset="0"/>
                <a:cs typeface="Arial" panose="020B0604020202020204" pitchFamily="34" charset="0"/>
              </a:rPr>
              <a:t>.</a:t>
            </a:r>
            <a:endParaRPr lang="ru-RU" altLang="ru-RU" sz="2000" i="1">
              <a:latin typeface="Arial" panose="020B0604020202020204" pitchFamily="34" charset="0"/>
              <a:cs typeface="Arial" panose="020B0604020202020204" pitchFamily="34" charset="0"/>
            </a:endParaRPr>
          </a:p>
        </p:txBody>
      </p:sp>
      <p:sp>
        <p:nvSpPr>
          <p:cNvPr id="6147" name="Номер слайда 3">
            <a:extLst>
              <a:ext uri="{FF2B5EF4-FFF2-40B4-BE49-F238E27FC236}">
                <a16:creationId xmlns:a16="http://schemas.microsoft.com/office/drawing/2014/main" id="{DA48DAA0-6E01-3543-9323-301AAD08E6CA}"/>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EB374C0F-FD63-DF49-AEE4-865011D37119}" type="slidenum">
              <a:rPr lang="ru-RU" altLang="ru-RU" sz="1200">
                <a:solidFill>
                  <a:srgbClr val="898989"/>
                </a:solidFill>
              </a:rPr>
              <a:pPr algn="r" eaLnBrk="1" hangingPunct="1">
                <a:spcBef>
                  <a:spcPct val="0"/>
                </a:spcBef>
                <a:buFontTx/>
                <a:buNone/>
              </a:pPr>
              <a:t>131</a:t>
            </a:fld>
            <a:endParaRPr lang="ru-RU" altLang="ru-RU" sz="1200">
              <a:solidFill>
                <a:srgbClr val="898989"/>
              </a:solidFill>
            </a:endParaRPr>
          </a:p>
        </p:txBody>
      </p:sp>
      <p:sp>
        <p:nvSpPr>
          <p:cNvPr id="6148" name="Заголовок 1">
            <a:extLst>
              <a:ext uri="{FF2B5EF4-FFF2-40B4-BE49-F238E27FC236}">
                <a16:creationId xmlns:a16="http://schemas.microsoft.com/office/drawing/2014/main" id="{E7F6DE02-A675-B045-A9E7-A558BFB05E5C}"/>
              </a:ext>
            </a:extLst>
          </p:cNvPr>
          <p:cNvSpPr>
            <a:spLocks/>
          </p:cNvSpPr>
          <p:nvPr/>
        </p:nvSpPr>
        <p:spPr bwMode="auto">
          <a:xfrm>
            <a:off x="1524000" y="3670300"/>
            <a:ext cx="8858250"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38200" indent="-838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i="1">
                <a:latin typeface="Arial" panose="020B0604020202020204" pitchFamily="34" charset="0"/>
                <a:cs typeface="Arial" panose="020B0604020202020204" pitchFamily="34" charset="0"/>
              </a:rPr>
              <a:t>Интуитивное обоснование такой аппроксимации ПС.</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«Вырезанное» СГ-изображение аналогично по восприятию ПС и тогда его </a:t>
            </a:r>
            <a:r>
              <a:rPr lang="en-US" altLang="ru-RU" sz="1800">
                <a:latin typeface="Arial" panose="020B0604020202020204" pitchFamily="34" charset="0"/>
                <a:cs typeface="Arial" panose="020B0604020202020204" pitchFamily="34" charset="0"/>
              </a:rPr>
              <a:t>DCT-</a:t>
            </a:r>
            <a:r>
              <a:rPr lang="ru-RU" altLang="ru-RU" sz="1800">
                <a:latin typeface="Arial" panose="020B0604020202020204" pitchFamily="34" charset="0"/>
                <a:cs typeface="Arial" panose="020B0604020202020204" pitchFamily="34" charset="0"/>
              </a:rPr>
              <a:t>коэффициенты должны иметь примерно ту же статистику, что и исходное ПС. Действительно, решетка декомпрессии 8х8 «не видит» предыдущую </a:t>
            </a:r>
            <a:r>
              <a:rPr lang="en-US" altLang="ru-RU" sz="1800">
                <a:latin typeface="Arial" panose="020B0604020202020204" pitchFamily="34" charset="0"/>
                <a:cs typeface="Arial" panose="020B0604020202020204" pitchFamily="34" charset="0"/>
              </a:rPr>
              <a:t>JPEG-</a:t>
            </a:r>
            <a:r>
              <a:rPr lang="ru-RU" altLang="ru-RU" sz="1800">
                <a:latin typeface="Arial" panose="020B0604020202020204" pitchFamily="34" charset="0"/>
                <a:cs typeface="Arial" panose="020B0604020202020204" pitchFamily="34" charset="0"/>
              </a:rPr>
              <a:t>компрессию и поэтому новые </a:t>
            </a:r>
            <a:r>
              <a:rPr lang="en-US" altLang="ru-RU" sz="1800">
                <a:latin typeface="Arial" panose="020B0604020202020204" pitchFamily="34" charset="0"/>
                <a:cs typeface="Arial" panose="020B0604020202020204" pitchFamily="34" charset="0"/>
              </a:rPr>
              <a:t>DCT-</a:t>
            </a:r>
            <a:r>
              <a:rPr lang="ru-RU" altLang="ru-RU" sz="1800">
                <a:latin typeface="Arial" panose="020B0604020202020204" pitchFamily="34" charset="0"/>
                <a:cs typeface="Arial" panose="020B0604020202020204" pitchFamily="34" charset="0"/>
              </a:rPr>
              <a:t>коэффициенты не будут подвержены влиянию погружения информации</a:t>
            </a:r>
          </a:p>
        </p:txBody>
      </p:sp>
      <p:sp>
        <p:nvSpPr>
          <p:cNvPr id="6149" name="Rectangle 6">
            <a:extLst>
              <a:ext uri="{FF2B5EF4-FFF2-40B4-BE49-F238E27FC236}">
                <a16:creationId xmlns:a16="http://schemas.microsoft.com/office/drawing/2014/main" id="{E16588AA-B811-E341-8716-EFEBA45F5F6B}"/>
              </a:ext>
            </a:extLst>
          </p:cNvPr>
          <p:cNvSpPr>
            <a:spLocks noChangeArrowheads="1"/>
          </p:cNvSpPr>
          <p:nvPr/>
        </p:nvSpPr>
        <p:spPr bwMode="auto">
          <a:xfrm>
            <a:off x="2279650" y="1052513"/>
            <a:ext cx="1295400" cy="100806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6150" name="Rectangle 7">
            <a:extLst>
              <a:ext uri="{FF2B5EF4-FFF2-40B4-BE49-F238E27FC236}">
                <a16:creationId xmlns:a16="http://schemas.microsoft.com/office/drawing/2014/main" id="{29614B18-E247-6B4B-90AE-EC36955E7DC7}"/>
              </a:ext>
            </a:extLst>
          </p:cNvPr>
          <p:cNvSpPr>
            <a:spLocks noChangeArrowheads="1"/>
          </p:cNvSpPr>
          <p:nvPr/>
        </p:nvSpPr>
        <p:spPr bwMode="auto">
          <a:xfrm>
            <a:off x="3935413" y="1052513"/>
            <a:ext cx="1295400" cy="100806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6151" name="Rectangle 8">
            <a:extLst>
              <a:ext uri="{FF2B5EF4-FFF2-40B4-BE49-F238E27FC236}">
                <a16:creationId xmlns:a16="http://schemas.microsoft.com/office/drawing/2014/main" id="{40654F72-213B-0549-BEF1-6387FCA121E9}"/>
              </a:ext>
            </a:extLst>
          </p:cNvPr>
          <p:cNvSpPr>
            <a:spLocks noChangeArrowheads="1"/>
          </p:cNvSpPr>
          <p:nvPr/>
        </p:nvSpPr>
        <p:spPr bwMode="auto">
          <a:xfrm>
            <a:off x="5735639" y="1052513"/>
            <a:ext cx="1296987" cy="100806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6152" name="Rectangle 9">
            <a:extLst>
              <a:ext uri="{FF2B5EF4-FFF2-40B4-BE49-F238E27FC236}">
                <a16:creationId xmlns:a16="http://schemas.microsoft.com/office/drawing/2014/main" id="{3D53AD60-3EDA-6540-94F0-EA26358D43AD}"/>
              </a:ext>
            </a:extLst>
          </p:cNvPr>
          <p:cNvSpPr>
            <a:spLocks noChangeArrowheads="1"/>
          </p:cNvSpPr>
          <p:nvPr/>
        </p:nvSpPr>
        <p:spPr bwMode="auto">
          <a:xfrm>
            <a:off x="7391400" y="1052513"/>
            <a:ext cx="1296988" cy="100806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6153" name="Rectangle 10">
            <a:extLst>
              <a:ext uri="{FF2B5EF4-FFF2-40B4-BE49-F238E27FC236}">
                <a16:creationId xmlns:a16="http://schemas.microsoft.com/office/drawing/2014/main" id="{15E5835F-C7F5-4F45-92E8-D588F7A004BA}"/>
              </a:ext>
            </a:extLst>
          </p:cNvPr>
          <p:cNvSpPr>
            <a:spLocks noChangeArrowheads="1"/>
          </p:cNvSpPr>
          <p:nvPr/>
        </p:nvSpPr>
        <p:spPr bwMode="auto">
          <a:xfrm>
            <a:off x="2279650" y="2708276"/>
            <a:ext cx="1512888" cy="10080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6154" name="Rectangle 11">
            <a:extLst>
              <a:ext uri="{FF2B5EF4-FFF2-40B4-BE49-F238E27FC236}">
                <a16:creationId xmlns:a16="http://schemas.microsoft.com/office/drawing/2014/main" id="{18BEE7A5-F2EC-C349-94A7-6E19D661DC21}"/>
              </a:ext>
            </a:extLst>
          </p:cNvPr>
          <p:cNvSpPr>
            <a:spLocks noChangeArrowheads="1"/>
          </p:cNvSpPr>
          <p:nvPr/>
        </p:nvSpPr>
        <p:spPr bwMode="auto">
          <a:xfrm>
            <a:off x="7175500" y="2708276"/>
            <a:ext cx="1512888" cy="10080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6155" name="Rectangle 12">
            <a:extLst>
              <a:ext uri="{FF2B5EF4-FFF2-40B4-BE49-F238E27FC236}">
                <a16:creationId xmlns:a16="http://schemas.microsoft.com/office/drawing/2014/main" id="{F5FA46F8-F5A5-0A48-9AAA-BF7D143088EE}"/>
              </a:ext>
            </a:extLst>
          </p:cNvPr>
          <p:cNvSpPr>
            <a:spLocks noChangeArrowheads="1"/>
          </p:cNvSpPr>
          <p:nvPr/>
        </p:nvSpPr>
        <p:spPr bwMode="auto">
          <a:xfrm>
            <a:off x="4872038" y="2708276"/>
            <a:ext cx="1223962" cy="10080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6156" name="Line 13">
            <a:extLst>
              <a:ext uri="{FF2B5EF4-FFF2-40B4-BE49-F238E27FC236}">
                <a16:creationId xmlns:a16="http://schemas.microsoft.com/office/drawing/2014/main" id="{50AE8456-7B0F-0F42-A306-1FDEF23C60C2}"/>
              </a:ext>
            </a:extLst>
          </p:cNvPr>
          <p:cNvSpPr>
            <a:spLocks noChangeShapeType="1"/>
          </p:cNvSpPr>
          <p:nvPr/>
        </p:nvSpPr>
        <p:spPr bwMode="auto">
          <a:xfrm>
            <a:off x="3575051" y="1557338"/>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157" name="Line 14">
            <a:extLst>
              <a:ext uri="{FF2B5EF4-FFF2-40B4-BE49-F238E27FC236}">
                <a16:creationId xmlns:a16="http://schemas.microsoft.com/office/drawing/2014/main" id="{AC5D334E-91A3-2840-88A6-958CCD2C9AAA}"/>
              </a:ext>
            </a:extLst>
          </p:cNvPr>
          <p:cNvSpPr>
            <a:spLocks noChangeShapeType="1"/>
          </p:cNvSpPr>
          <p:nvPr/>
        </p:nvSpPr>
        <p:spPr bwMode="auto">
          <a:xfrm>
            <a:off x="5230814" y="1557338"/>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158" name="Line 15">
            <a:extLst>
              <a:ext uri="{FF2B5EF4-FFF2-40B4-BE49-F238E27FC236}">
                <a16:creationId xmlns:a16="http://schemas.microsoft.com/office/drawing/2014/main" id="{698C57E0-2A3C-A24C-AD8D-20E521635D5D}"/>
              </a:ext>
            </a:extLst>
          </p:cNvPr>
          <p:cNvSpPr>
            <a:spLocks noChangeShapeType="1"/>
          </p:cNvSpPr>
          <p:nvPr/>
        </p:nvSpPr>
        <p:spPr bwMode="auto">
          <a:xfrm>
            <a:off x="7032626" y="1557338"/>
            <a:ext cx="358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159" name="Line 16">
            <a:extLst>
              <a:ext uri="{FF2B5EF4-FFF2-40B4-BE49-F238E27FC236}">
                <a16:creationId xmlns:a16="http://schemas.microsoft.com/office/drawing/2014/main" id="{25DB7C2D-E335-2D4C-BAB1-EDC43314D77F}"/>
              </a:ext>
            </a:extLst>
          </p:cNvPr>
          <p:cNvSpPr>
            <a:spLocks noChangeShapeType="1"/>
          </p:cNvSpPr>
          <p:nvPr/>
        </p:nvSpPr>
        <p:spPr bwMode="auto">
          <a:xfrm>
            <a:off x="3000375" y="2060575"/>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160" name="Line 17">
            <a:extLst>
              <a:ext uri="{FF2B5EF4-FFF2-40B4-BE49-F238E27FC236}">
                <a16:creationId xmlns:a16="http://schemas.microsoft.com/office/drawing/2014/main" id="{E82FE283-D9BE-DF43-ACE5-61FD807BC18B}"/>
              </a:ext>
            </a:extLst>
          </p:cNvPr>
          <p:cNvSpPr>
            <a:spLocks noChangeShapeType="1"/>
          </p:cNvSpPr>
          <p:nvPr/>
        </p:nvSpPr>
        <p:spPr bwMode="auto">
          <a:xfrm>
            <a:off x="7967663" y="2060575"/>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161" name="Line 18">
            <a:extLst>
              <a:ext uri="{FF2B5EF4-FFF2-40B4-BE49-F238E27FC236}">
                <a16:creationId xmlns:a16="http://schemas.microsoft.com/office/drawing/2014/main" id="{9F732F01-E3EC-554F-A0DE-776CE24C010A}"/>
              </a:ext>
            </a:extLst>
          </p:cNvPr>
          <p:cNvSpPr>
            <a:spLocks noChangeShapeType="1"/>
          </p:cNvSpPr>
          <p:nvPr/>
        </p:nvSpPr>
        <p:spPr bwMode="auto">
          <a:xfrm>
            <a:off x="3792538" y="3213100"/>
            <a:ext cx="10795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162" name="Line 19">
            <a:extLst>
              <a:ext uri="{FF2B5EF4-FFF2-40B4-BE49-F238E27FC236}">
                <a16:creationId xmlns:a16="http://schemas.microsoft.com/office/drawing/2014/main" id="{2830AC7E-169F-9547-A9BD-CF71A002508C}"/>
              </a:ext>
            </a:extLst>
          </p:cNvPr>
          <p:cNvSpPr>
            <a:spLocks noChangeShapeType="1"/>
          </p:cNvSpPr>
          <p:nvPr/>
        </p:nvSpPr>
        <p:spPr bwMode="auto">
          <a:xfrm>
            <a:off x="6096000" y="3213100"/>
            <a:ext cx="10795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163" name="Text Box 20">
            <a:extLst>
              <a:ext uri="{FF2B5EF4-FFF2-40B4-BE49-F238E27FC236}">
                <a16:creationId xmlns:a16="http://schemas.microsoft.com/office/drawing/2014/main" id="{F4E93827-3657-414A-A850-50E4E125520A}"/>
              </a:ext>
            </a:extLst>
          </p:cNvPr>
          <p:cNvSpPr txBox="1">
            <a:spLocks noChangeArrowheads="1"/>
          </p:cNvSpPr>
          <p:nvPr/>
        </p:nvSpPr>
        <p:spPr bwMode="auto">
          <a:xfrm>
            <a:off x="2279651" y="1125538"/>
            <a:ext cx="13684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1400">
                <a:latin typeface="Arial" panose="020B0604020202020204" pitchFamily="34" charset="0"/>
              </a:rPr>
              <a:t>Изображение в формате </a:t>
            </a:r>
            <a:r>
              <a:rPr lang="en-US" altLang="ru-RU" sz="1400">
                <a:latin typeface="Arial" panose="020B0604020202020204" pitchFamily="34" charset="0"/>
              </a:rPr>
              <a:t>JPEG</a:t>
            </a:r>
            <a:endParaRPr lang="ru-RU" altLang="ru-RU" sz="1400">
              <a:latin typeface="Arial" panose="020B0604020202020204" pitchFamily="34" charset="0"/>
            </a:endParaRPr>
          </a:p>
        </p:txBody>
      </p:sp>
      <p:sp>
        <p:nvSpPr>
          <p:cNvPr id="6164" name="Text Box 21">
            <a:extLst>
              <a:ext uri="{FF2B5EF4-FFF2-40B4-BE49-F238E27FC236}">
                <a16:creationId xmlns:a16="http://schemas.microsoft.com/office/drawing/2014/main" id="{E0EEE2DE-89AE-5441-9B86-73A3B957F1DF}"/>
              </a:ext>
            </a:extLst>
          </p:cNvPr>
          <p:cNvSpPr txBox="1">
            <a:spLocks noChangeArrowheads="1"/>
          </p:cNvSpPr>
          <p:nvPr/>
        </p:nvSpPr>
        <p:spPr bwMode="auto">
          <a:xfrm>
            <a:off x="4079876" y="1117600"/>
            <a:ext cx="12239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1400">
                <a:latin typeface="Arial" panose="020B0604020202020204" pitchFamily="34" charset="0"/>
              </a:rPr>
              <a:t>Преобр. к формату </a:t>
            </a:r>
            <a:r>
              <a:rPr lang="en-US" altLang="ru-RU" sz="1400">
                <a:latin typeface="Arial" panose="020B0604020202020204" pitchFamily="34" charset="0"/>
              </a:rPr>
              <a:t>BMP</a:t>
            </a:r>
            <a:endParaRPr lang="ru-RU" altLang="ru-RU" sz="1400">
              <a:latin typeface="Arial" panose="020B0604020202020204" pitchFamily="34" charset="0"/>
            </a:endParaRPr>
          </a:p>
        </p:txBody>
      </p:sp>
      <p:sp>
        <p:nvSpPr>
          <p:cNvPr id="6165" name="Line 22">
            <a:extLst>
              <a:ext uri="{FF2B5EF4-FFF2-40B4-BE49-F238E27FC236}">
                <a16:creationId xmlns:a16="http://schemas.microsoft.com/office/drawing/2014/main" id="{7A009479-2F51-2C48-AC18-1E6108355407}"/>
              </a:ext>
            </a:extLst>
          </p:cNvPr>
          <p:cNvSpPr>
            <a:spLocks noChangeShapeType="1"/>
          </p:cNvSpPr>
          <p:nvPr/>
        </p:nvSpPr>
        <p:spPr bwMode="auto">
          <a:xfrm>
            <a:off x="5880100" y="836613"/>
            <a:ext cx="0" cy="12239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6166" name="Line 24">
            <a:extLst>
              <a:ext uri="{FF2B5EF4-FFF2-40B4-BE49-F238E27FC236}">
                <a16:creationId xmlns:a16="http://schemas.microsoft.com/office/drawing/2014/main" id="{E356CCE1-EF59-B544-98D2-EC49C7335A59}"/>
              </a:ext>
            </a:extLst>
          </p:cNvPr>
          <p:cNvSpPr>
            <a:spLocks noChangeShapeType="1"/>
          </p:cNvSpPr>
          <p:nvPr/>
        </p:nvSpPr>
        <p:spPr bwMode="auto">
          <a:xfrm>
            <a:off x="5519739" y="1196975"/>
            <a:ext cx="151288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6167" name="Line 25">
            <a:extLst>
              <a:ext uri="{FF2B5EF4-FFF2-40B4-BE49-F238E27FC236}">
                <a16:creationId xmlns:a16="http://schemas.microsoft.com/office/drawing/2014/main" id="{F90BBF0A-BBB5-3441-A715-B36E35A76B25}"/>
              </a:ext>
            </a:extLst>
          </p:cNvPr>
          <p:cNvSpPr>
            <a:spLocks noChangeShapeType="1"/>
          </p:cNvSpPr>
          <p:nvPr/>
        </p:nvSpPr>
        <p:spPr bwMode="auto">
          <a:xfrm>
            <a:off x="5735638" y="836613"/>
            <a:ext cx="0" cy="12239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6168" name="Line 26">
            <a:extLst>
              <a:ext uri="{FF2B5EF4-FFF2-40B4-BE49-F238E27FC236}">
                <a16:creationId xmlns:a16="http://schemas.microsoft.com/office/drawing/2014/main" id="{299C733A-146A-6F48-90E3-E7B210CF54B1}"/>
              </a:ext>
            </a:extLst>
          </p:cNvPr>
          <p:cNvSpPr>
            <a:spLocks noChangeShapeType="1"/>
          </p:cNvSpPr>
          <p:nvPr/>
        </p:nvSpPr>
        <p:spPr bwMode="auto">
          <a:xfrm>
            <a:off x="5519739" y="1052513"/>
            <a:ext cx="13684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6169" name="Line 27">
            <a:extLst>
              <a:ext uri="{FF2B5EF4-FFF2-40B4-BE49-F238E27FC236}">
                <a16:creationId xmlns:a16="http://schemas.microsoft.com/office/drawing/2014/main" id="{7224863F-9FDE-FC44-91A5-F5E83678EAEC}"/>
              </a:ext>
            </a:extLst>
          </p:cNvPr>
          <p:cNvSpPr>
            <a:spLocks noChangeShapeType="1"/>
          </p:cNvSpPr>
          <p:nvPr/>
        </p:nvSpPr>
        <p:spPr bwMode="auto">
          <a:xfrm>
            <a:off x="5591175" y="981075"/>
            <a:ext cx="0"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70" name="Line 28">
            <a:extLst>
              <a:ext uri="{FF2B5EF4-FFF2-40B4-BE49-F238E27FC236}">
                <a16:creationId xmlns:a16="http://schemas.microsoft.com/office/drawing/2014/main" id="{1CE00D8C-4CC7-A046-B7DB-22AE66B08922}"/>
              </a:ext>
            </a:extLst>
          </p:cNvPr>
          <p:cNvSpPr>
            <a:spLocks noChangeShapeType="1"/>
          </p:cNvSpPr>
          <p:nvPr/>
        </p:nvSpPr>
        <p:spPr bwMode="auto">
          <a:xfrm>
            <a:off x="5664200" y="908050"/>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71" name="Line 29">
            <a:extLst>
              <a:ext uri="{FF2B5EF4-FFF2-40B4-BE49-F238E27FC236}">
                <a16:creationId xmlns:a16="http://schemas.microsoft.com/office/drawing/2014/main" id="{52ED8A58-202D-584C-AA7F-444534116E23}"/>
              </a:ext>
            </a:extLst>
          </p:cNvPr>
          <p:cNvSpPr>
            <a:spLocks noChangeShapeType="1"/>
          </p:cNvSpPr>
          <p:nvPr/>
        </p:nvSpPr>
        <p:spPr bwMode="auto">
          <a:xfrm>
            <a:off x="5591175" y="981075"/>
            <a:ext cx="0" cy="71438"/>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ru-RU"/>
          </a:p>
        </p:txBody>
      </p:sp>
      <p:sp>
        <p:nvSpPr>
          <p:cNvPr id="6172" name="Line 30">
            <a:extLst>
              <a:ext uri="{FF2B5EF4-FFF2-40B4-BE49-F238E27FC236}">
                <a16:creationId xmlns:a16="http://schemas.microsoft.com/office/drawing/2014/main" id="{3BD5002F-D2E0-1D42-9F85-BDEA205C36D0}"/>
              </a:ext>
            </a:extLst>
          </p:cNvPr>
          <p:cNvSpPr>
            <a:spLocks noChangeShapeType="1"/>
          </p:cNvSpPr>
          <p:nvPr/>
        </p:nvSpPr>
        <p:spPr bwMode="auto">
          <a:xfrm flipV="1">
            <a:off x="5591175" y="1195389"/>
            <a:ext cx="0" cy="73025"/>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ru-RU"/>
          </a:p>
        </p:txBody>
      </p:sp>
      <p:sp>
        <p:nvSpPr>
          <p:cNvPr id="6173" name="Line 31">
            <a:extLst>
              <a:ext uri="{FF2B5EF4-FFF2-40B4-BE49-F238E27FC236}">
                <a16:creationId xmlns:a16="http://schemas.microsoft.com/office/drawing/2014/main" id="{17597A05-AA5E-9840-A10D-16CBF6F70C0A}"/>
              </a:ext>
            </a:extLst>
          </p:cNvPr>
          <p:cNvSpPr>
            <a:spLocks noChangeShapeType="1"/>
          </p:cNvSpPr>
          <p:nvPr/>
        </p:nvSpPr>
        <p:spPr bwMode="auto">
          <a:xfrm>
            <a:off x="5664200" y="908050"/>
            <a:ext cx="71438"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ru-RU"/>
          </a:p>
        </p:txBody>
      </p:sp>
      <p:sp>
        <p:nvSpPr>
          <p:cNvPr id="6174" name="Line 32">
            <a:extLst>
              <a:ext uri="{FF2B5EF4-FFF2-40B4-BE49-F238E27FC236}">
                <a16:creationId xmlns:a16="http://schemas.microsoft.com/office/drawing/2014/main" id="{C3874115-BE3B-D646-A435-696763DF4FF7}"/>
              </a:ext>
            </a:extLst>
          </p:cNvPr>
          <p:cNvSpPr>
            <a:spLocks noChangeShapeType="1"/>
          </p:cNvSpPr>
          <p:nvPr/>
        </p:nvSpPr>
        <p:spPr bwMode="auto">
          <a:xfrm flipH="1" flipV="1">
            <a:off x="5880100" y="908050"/>
            <a:ext cx="71438"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ru-RU"/>
          </a:p>
        </p:txBody>
      </p:sp>
      <p:sp>
        <p:nvSpPr>
          <p:cNvPr id="6175" name="Line 33">
            <a:extLst>
              <a:ext uri="{FF2B5EF4-FFF2-40B4-BE49-F238E27FC236}">
                <a16:creationId xmlns:a16="http://schemas.microsoft.com/office/drawing/2014/main" id="{B929D948-AA4A-4745-9A77-732BDC70EB03}"/>
              </a:ext>
            </a:extLst>
          </p:cNvPr>
          <p:cNvSpPr>
            <a:spLocks noChangeShapeType="1"/>
          </p:cNvSpPr>
          <p:nvPr/>
        </p:nvSpPr>
        <p:spPr bwMode="auto">
          <a:xfrm flipH="1" flipV="1">
            <a:off x="5448301" y="836613"/>
            <a:ext cx="142875"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76" name="Line 34">
            <a:extLst>
              <a:ext uri="{FF2B5EF4-FFF2-40B4-BE49-F238E27FC236}">
                <a16:creationId xmlns:a16="http://schemas.microsoft.com/office/drawing/2014/main" id="{F2CC46B4-069A-8C4F-BDA0-6D338605C1E7}"/>
              </a:ext>
            </a:extLst>
          </p:cNvPr>
          <p:cNvSpPr>
            <a:spLocks noChangeShapeType="1"/>
          </p:cNvSpPr>
          <p:nvPr/>
        </p:nvSpPr>
        <p:spPr bwMode="auto">
          <a:xfrm>
            <a:off x="5448300" y="836614"/>
            <a:ext cx="21590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77" name="Line 35">
            <a:extLst>
              <a:ext uri="{FF2B5EF4-FFF2-40B4-BE49-F238E27FC236}">
                <a16:creationId xmlns:a16="http://schemas.microsoft.com/office/drawing/2014/main" id="{290B616A-6FED-4F4A-A706-F4B6F9AD9C83}"/>
              </a:ext>
            </a:extLst>
          </p:cNvPr>
          <p:cNvSpPr>
            <a:spLocks noChangeShapeType="1"/>
          </p:cNvSpPr>
          <p:nvPr/>
        </p:nvSpPr>
        <p:spPr bwMode="auto">
          <a:xfrm flipV="1">
            <a:off x="5448301" y="765175"/>
            <a:ext cx="576263"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78" name="Text Box 36">
            <a:extLst>
              <a:ext uri="{FF2B5EF4-FFF2-40B4-BE49-F238E27FC236}">
                <a16:creationId xmlns:a16="http://schemas.microsoft.com/office/drawing/2014/main" id="{C82D7888-7695-C94B-A7D0-DB8B428F2980}"/>
              </a:ext>
            </a:extLst>
          </p:cNvPr>
          <p:cNvSpPr txBox="1">
            <a:spLocks noChangeArrowheads="1"/>
          </p:cNvSpPr>
          <p:nvPr/>
        </p:nvSpPr>
        <p:spPr bwMode="auto">
          <a:xfrm>
            <a:off x="5951539" y="633414"/>
            <a:ext cx="8778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200">
                <a:latin typeface="Arial" panose="020B0604020202020204" pitchFamily="34" charset="0"/>
              </a:rPr>
              <a:t>4 пикселя</a:t>
            </a:r>
          </a:p>
        </p:txBody>
      </p:sp>
      <p:sp>
        <p:nvSpPr>
          <p:cNvPr id="6179" name="Text Box 37">
            <a:extLst>
              <a:ext uri="{FF2B5EF4-FFF2-40B4-BE49-F238E27FC236}">
                <a16:creationId xmlns:a16="http://schemas.microsoft.com/office/drawing/2014/main" id="{0F08ACB6-C90C-0443-8420-00ED6E7562AF}"/>
              </a:ext>
            </a:extLst>
          </p:cNvPr>
          <p:cNvSpPr txBox="1">
            <a:spLocks noChangeArrowheads="1"/>
          </p:cNvSpPr>
          <p:nvPr/>
        </p:nvSpPr>
        <p:spPr bwMode="auto">
          <a:xfrm>
            <a:off x="5808663" y="1268413"/>
            <a:ext cx="129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1400">
                <a:latin typeface="Arial" panose="020B0604020202020204" pitchFamily="34" charset="0"/>
              </a:rPr>
              <a:t>Преобр. «вырезания»</a:t>
            </a:r>
          </a:p>
        </p:txBody>
      </p:sp>
      <p:sp>
        <p:nvSpPr>
          <p:cNvPr id="6180" name="Text Box 38">
            <a:extLst>
              <a:ext uri="{FF2B5EF4-FFF2-40B4-BE49-F238E27FC236}">
                <a16:creationId xmlns:a16="http://schemas.microsoft.com/office/drawing/2014/main" id="{13B891CD-4E53-D548-A778-50B55CC1B531}"/>
              </a:ext>
            </a:extLst>
          </p:cNvPr>
          <p:cNvSpPr txBox="1">
            <a:spLocks noChangeArrowheads="1"/>
          </p:cNvSpPr>
          <p:nvPr/>
        </p:nvSpPr>
        <p:spPr bwMode="auto">
          <a:xfrm>
            <a:off x="7464426" y="1125538"/>
            <a:ext cx="12239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1400">
                <a:latin typeface="Arial" panose="020B0604020202020204" pitchFamily="34" charset="0"/>
              </a:rPr>
              <a:t>Преобр. к формату </a:t>
            </a:r>
            <a:r>
              <a:rPr lang="en-US" altLang="ru-RU" sz="1400">
                <a:latin typeface="Arial" panose="020B0604020202020204" pitchFamily="34" charset="0"/>
              </a:rPr>
              <a:t>JPEG</a:t>
            </a:r>
            <a:endParaRPr lang="ru-RU" altLang="ru-RU" sz="1400">
              <a:latin typeface="Arial" panose="020B0604020202020204" pitchFamily="34" charset="0"/>
            </a:endParaRPr>
          </a:p>
        </p:txBody>
      </p:sp>
      <p:sp>
        <p:nvSpPr>
          <p:cNvPr id="6181" name="Text Box 39">
            <a:extLst>
              <a:ext uri="{FF2B5EF4-FFF2-40B4-BE49-F238E27FC236}">
                <a16:creationId xmlns:a16="http://schemas.microsoft.com/office/drawing/2014/main" id="{603D173E-C6B0-324F-B8BC-A655C0B8A9B5}"/>
              </a:ext>
            </a:extLst>
          </p:cNvPr>
          <p:cNvSpPr txBox="1">
            <a:spLocks noChangeArrowheads="1"/>
          </p:cNvSpPr>
          <p:nvPr/>
        </p:nvSpPr>
        <p:spPr bwMode="auto">
          <a:xfrm>
            <a:off x="2208213" y="2852738"/>
            <a:ext cx="15113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1400">
                <a:latin typeface="Arial" panose="020B0604020202020204" pitchFamily="34" charset="0"/>
              </a:rPr>
              <a:t>Формирование векторного функционала </a:t>
            </a:r>
            <a:r>
              <a:rPr lang="en-US" altLang="ru-RU" sz="1400" b="1">
                <a:latin typeface="Arial" panose="020B0604020202020204" pitchFamily="34" charset="0"/>
              </a:rPr>
              <a:t>F</a:t>
            </a:r>
            <a:endParaRPr lang="ru-RU" altLang="ru-RU" sz="1400" b="1">
              <a:latin typeface="Arial" panose="020B0604020202020204" pitchFamily="34" charset="0"/>
            </a:endParaRPr>
          </a:p>
        </p:txBody>
      </p:sp>
      <p:sp>
        <p:nvSpPr>
          <p:cNvPr id="6182" name="Text Box 40">
            <a:extLst>
              <a:ext uri="{FF2B5EF4-FFF2-40B4-BE49-F238E27FC236}">
                <a16:creationId xmlns:a16="http://schemas.microsoft.com/office/drawing/2014/main" id="{20F2551D-2C9C-DA42-96EF-ABA5A4DA716E}"/>
              </a:ext>
            </a:extLst>
          </p:cNvPr>
          <p:cNvSpPr txBox="1">
            <a:spLocks noChangeArrowheads="1"/>
          </p:cNvSpPr>
          <p:nvPr/>
        </p:nvSpPr>
        <p:spPr bwMode="auto">
          <a:xfrm>
            <a:off x="7175500" y="2852738"/>
            <a:ext cx="15113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1400">
                <a:latin typeface="Arial" panose="020B0604020202020204" pitchFamily="34" charset="0"/>
              </a:rPr>
              <a:t>Формирование векторного функционала </a:t>
            </a:r>
            <a:r>
              <a:rPr lang="en-US" altLang="ru-RU" sz="1400" b="1">
                <a:latin typeface="Arial" panose="020B0604020202020204" pitchFamily="34" charset="0"/>
              </a:rPr>
              <a:t>F</a:t>
            </a:r>
            <a:endParaRPr lang="ru-RU" altLang="ru-RU" sz="1400" b="1">
              <a:latin typeface="Arial" panose="020B0604020202020204" pitchFamily="34" charset="0"/>
            </a:endParaRPr>
          </a:p>
        </p:txBody>
      </p:sp>
      <p:sp>
        <p:nvSpPr>
          <p:cNvPr id="6183" name="Text Box 41">
            <a:extLst>
              <a:ext uri="{FF2B5EF4-FFF2-40B4-BE49-F238E27FC236}">
                <a16:creationId xmlns:a16="http://schemas.microsoft.com/office/drawing/2014/main" id="{4F907748-BB09-B544-B61C-DA58F5FE0649}"/>
              </a:ext>
            </a:extLst>
          </p:cNvPr>
          <p:cNvSpPr txBox="1">
            <a:spLocks noChangeArrowheads="1"/>
          </p:cNvSpPr>
          <p:nvPr/>
        </p:nvSpPr>
        <p:spPr bwMode="auto">
          <a:xfrm>
            <a:off x="4872038" y="2924175"/>
            <a:ext cx="1511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1400">
                <a:latin typeface="Arial" panose="020B0604020202020204" pitchFamily="34" charset="0"/>
              </a:rPr>
              <a:t>Сравнение </a:t>
            </a:r>
            <a:r>
              <a:rPr lang="en-US" altLang="ru-RU" sz="1400">
                <a:latin typeface="Arial" panose="020B0604020202020204" pitchFamily="34" charset="0"/>
              </a:rPr>
              <a:t>||F(J</a:t>
            </a:r>
            <a:r>
              <a:rPr lang="en-US" altLang="ru-RU" sz="1400" baseline="-25000">
                <a:latin typeface="Arial" panose="020B0604020202020204" pitchFamily="34" charset="0"/>
              </a:rPr>
              <a:t>1</a:t>
            </a:r>
            <a:r>
              <a:rPr lang="en-US" altLang="ru-RU" sz="1400">
                <a:latin typeface="Arial" panose="020B0604020202020204" pitchFamily="34" charset="0"/>
              </a:rPr>
              <a:t>)-F(J</a:t>
            </a:r>
            <a:r>
              <a:rPr lang="en-US" altLang="ru-RU" sz="1400" baseline="-25000">
                <a:latin typeface="Arial" panose="020B0604020202020204" pitchFamily="34" charset="0"/>
              </a:rPr>
              <a:t>2</a:t>
            </a:r>
            <a:r>
              <a:rPr lang="en-US" altLang="ru-RU" sz="1400">
                <a:latin typeface="Arial" panose="020B0604020202020204" pitchFamily="34" charset="0"/>
              </a:rPr>
              <a:t>)||</a:t>
            </a:r>
            <a:endParaRPr lang="ru-RU" altLang="ru-RU" sz="1400" b="1">
              <a:latin typeface="Arial" panose="020B0604020202020204" pitchFamily="34" charset="0"/>
            </a:endParaRPr>
          </a:p>
        </p:txBody>
      </p:sp>
      <p:sp>
        <p:nvSpPr>
          <p:cNvPr id="6184" name="Rectangle 43">
            <a:extLst>
              <a:ext uri="{FF2B5EF4-FFF2-40B4-BE49-F238E27FC236}">
                <a16:creationId xmlns:a16="http://schemas.microsoft.com/office/drawing/2014/main" id="{35C1DD53-5E30-FA45-93D9-8ADEB89A2028}"/>
              </a:ext>
            </a:extLst>
          </p:cNvPr>
          <p:cNvSpPr>
            <a:spLocks noChangeArrowheads="1"/>
          </p:cNvSpPr>
          <p:nvPr/>
        </p:nvSpPr>
        <p:spPr bwMode="auto">
          <a:xfrm>
            <a:off x="2711450" y="2116139"/>
            <a:ext cx="341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a:latin typeface="Arial" panose="020B0604020202020204" pitchFamily="34" charset="0"/>
              </a:rPr>
              <a:t>J</a:t>
            </a:r>
            <a:r>
              <a:rPr lang="en-US" altLang="ru-RU" sz="1400" baseline="-25000">
                <a:latin typeface="Arial" panose="020B0604020202020204" pitchFamily="34" charset="0"/>
              </a:rPr>
              <a:t>1</a:t>
            </a:r>
            <a:endParaRPr lang="ru-RU" altLang="ru-RU" sz="1400" baseline="-25000">
              <a:latin typeface="Arial" panose="020B0604020202020204" pitchFamily="34" charset="0"/>
            </a:endParaRPr>
          </a:p>
        </p:txBody>
      </p:sp>
      <p:sp>
        <p:nvSpPr>
          <p:cNvPr id="6185" name="Rectangle 44">
            <a:extLst>
              <a:ext uri="{FF2B5EF4-FFF2-40B4-BE49-F238E27FC236}">
                <a16:creationId xmlns:a16="http://schemas.microsoft.com/office/drawing/2014/main" id="{FAA4493B-CCF3-1547-A4DE-04AF176CE183}"/>
              </a:ext>
            </a:extLst>
          </p:cNvPr>
          <p:cNvSpPr>
            <a:spLocks noChangeArrowheads="1"/>
          </p:cNvSpPr>
          <p:nvPr/>
        </p:nvSpPr>
        <p:spPr bwMode="auto">
          <a:xfrm>
            <a:off x="7967663" y="2060575"/>
            <a:ext cx="336550" cy="4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a:latin typeface="Arial" panose="020B0604020202020204" pitchFamily="34" charset="0"/>
              </a:rPr>
              <a:t>J</a:t>
            </a:r>
            <a:r>
              <a:rPr lang="en-US" altLang="ru-RU" sz="1400" baseline="-25000">
                <a:latin typeface="Arial" panose="020B0604020202020204" pitchFamily="34" charset="0"/>
              </a:rPr>
              <a:t>2</a:t>
            </a:r>
            <a:endParaRPr lang="ru-RU" altLang="ru-RU" sz="1400" baseline="-25000">
              <a:latin typeface="Arial" panose="020B0604020202020204" pitchFamily="34" charset="0"/>
            </a:endParaRPr>
          </a:p>
        </p:txBody>
      </p:sp>
      <p:sp>
        <p:nvSpPr>
          <p:cNvPr id="6186" name="Text Box 45">
            <a:extLst>
              <a:ext uri="{FF2B5EF4-FFF2-40B4-BE49-F238E27FC236}">
                <a16:creationId xmlns:a16="http://schemas.microsoft.com/office/drawing/2014/main" id="{26B9333D-62E9-E24E-B6CD-9670353471F6}"/>
              </a:ext>
            </a:extLst>
          </p:cNvPr>
          <p:cNvSpPr txBox="1">
            <a:spLocks noChangeArrowheads="1"/>
          </p:cNvSpPr>
          <p:nvPr/>
        </p:nvSpPr>
        <p:spPr bwMode="auto">
          <a:xfrm>
            <a:off x="4973638" y="3813175"/>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Рис. 1</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a:extLst>
              <a:ext uri="{FF2B5EF4-FFF2-40B4-BE49-F238E27FC236}">
                <a16:creationId xmlns:a16="http://schemas.microsoft.com/office/drawing/2014/main" id="{B822A140-9FDD-854A-981F-E2C4CCDCA077}"/>
              </a:ext>
            </a:extLst>
          </p:cNvPr>
          <p:cNvSpPr>
            <a:spLocks noGrp="1"/>
          </p:cNvSpPr>
          <p:nvPr>
            <p:ph type="title" idx="4294967295"/>
          </p:nvPr>
        </p:nvSpPr>
        <p:spPr>
          <a:xfrm>
            <a:off x="1666875" y="142875"/>
            <a:ext cx="8858250" cy="838200"/>
          </a:xfrm>
        </p:spPr>
        <p:txBody>
          <a:bodyPr/>
          <a:lstStyle/>
          <a:p>
            <a:pPr algn="l" eaLnBrk="1" hangingPunct="1"/>
            <a:r>
              <a:rPr lang="ru-RU" altLang="ru-RU" sz="2000" b="1">
                <a:latin typeface="Arial" panose="020B0604020202020204" pitchFamily="34" charset="0"/>
                <a:cs typeface="Arial" panose="020B0604020202020204" pitchFamily="34" charset="0"/>
              </a:rPr>
              <a:t>Векторный классификатор (</a:t>
            </a:r>
            <a:r>
              <a:rPr lang="en-US" altLang="ru-RU" sz="2000" b="1">
                <a:latin typeface="Arial" panose="020B0604020202020204" pitchFamily="34" charset="0"/>
                <a:cs typeface="Arial" panose="020B0604020202020204" pitchFamily="34" charset="0"/>
              </a:rPr>
              <a:t>Support Vector Machine-SVM</a:t>
            </a:r>
            <a:r>
              <a:rPr lang="ru-RU" altLang="ru-RU" sz="2000" b="1">
                <a:latin typeface="Arial" panose="020B0604020202020204" pitchFamily="34" charset="0"/>
                <a:cs typeface="Arial" panose="020B0604020202020204" pitchFamily="34" charset="0"/>
              </a:rPr>
              <a:t>)</a:t>
            </a:r>
            <a:br>
              <a:rPr lang="ru-RU" altLang="ru-RU" sz="2000" b="1">
                <a:latin typeface="Arial" panose="020B0604020202020204" pitchFamily="34" charset="0"/>
                <a:cs typeface="Arial" panose="020B0604020202020204" pitchFamily="34" charset="0"/>
              </a:rPr>
            </a:br>
            <a:r>
              <a:rPr lang="ru-RU" altLang="ru-RU" sz="2000" b="1">
                <a:latin typeface="Arial" panose="020B0604020202020204" pitchFamily="34" charset="0"/>
                <a:cs typeface="Arial" panose="020B0604020202020204" pitchFamily="34" charset="0"/>
              </a:rPr>
              <a:t>Метод опорных векторов (МОВ)</a:t>
            </a:r>
            <a:r>
              <a:rPr lang="en-US" altLang="ru-RU" sz="2000" b="1">
                <a:latin typeface="Arial" panose="020B0604020202020204" pitchFamily="34" charset="0"/>
                <a:cs typeface="Arial" panose="020B0604020202020204" pitchFamily="34" charset="0"/>
              </a:rPr>
              <a:t>.</a:t>
            </a:r>
            <a:endParaRPr lang="ru-RU" altLang="ru-RU" sz="2000" i="1">
              <a:latin typeface="Arial" panose="020B0604020202020204" pitchFamily="34" charset="0"/>
              <a:cs typeface="Arial" panose="020B0604020202020204" pitchFamily="34" charset="0"/>
            </a:endParaRPr>
          </a:p>
        </p:txBody>
      </p:sp>
      <p:sp>
        <p:nvSpPr>
          <p:cNvPr id="7171" name="Номер слайда 3">
            <a:extLst>
              <a:ext uri="{FF2B5EF4-FFF2-40B4-BE49-F238E27FC236}">
                <a16:creationId xmlns:a16="http://schemas.microsoft.com/office/drawing/2014/main" id="{B975FB0D-AAE7-CF45-9135-797508BD85C2}"/>
              </a:ext>
            </a:extLst>
          </p:cNvPr>
          <p:cNvSpPr txBox="1">
            <a:spLocks noGrp="1"/>
          </p:cNvSpPr>
          <p:nvPr/>
        </p:nvSpPr>
        <p:spPr bwMode="auto">
          <a:xfrm>
            <a:off x="8040688" y="6426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D9BE3118-43AF-184D-ACEE-3AF8C7D8E9C5}" type="slidenum">
              <a:rPr lang="ru-RU" altLang="ru-RU" sz="1200">
                <a:solidFill>
                  <a:srgbClr val="898989"/>
                </a:solidFill>
              </a:rPr>
              <a:pPr algn="r" eaLnBrk="1" hangingPunct="1">
                <a:spcBef>
                  <a:spcPct val="0"/>
                </a:spcBef>
                <a:buFontTx/>
                <a:buNone/>
              </a:pPr>
              <a:t>132</a:t>
            </a:fld>
            <a:endParaRPr lang="ru-RU" altLang="ru-RU" sz="1200">
              <a:solidFill>
                <a:srgbClr val="898989"/>
              </a:solidFill>
            </a:endParaRPr>
          </a:p>
        </p:txBody>
      </p:sp>
      <p:sp>
        <p:nvSpPr>
          <p:cNvPr id="7172" name="Заголовок 1">
            <a:extLst>
              <a:ext uri="{FF2B5EF4-FFF2-40B4-BE49-F238E27FC236}">
                <a16:creationId xmlns:a16="http://schemas.microsoft.com/office/drawing/2014/main" id="{D042363A-9831-9E49-A600-AA7B94DBBC3B}"/>
              </a:ext>
            </a:extLst>
          </p:cNvPr>
          <p:cNvSpPr>
            <a:spLocks/>
          </p:cNvSpPr>
          <p:nvPr/>
        </p:nvSpPr>
        <p:spPr bwMode="auto">
          <a:xfrm>
            <a:off x="1343025" y="4581525"/>
            <a:ext cx="88582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38200" indent="-838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i="1">
                <a:latin typeface="Arial" panose="020B0604020202020204" pitchFamily="34" charset="0"/>
                <a:cs typeface="Arial" panose="020B0604020202020204" pitchFamily="34" charset="0"/>
              </a:rPr>
              <a:t>  	Две фазы обнаружения: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Тренировка: </a:t>
            </a:r>
            <a:r>
              <a:rPr lang="en-US" altLang="ru-RU" sz="1800">
                <a:latin typeface="Arial" panose="020B0604020202020204" pitchFamily="34" charset="0"/>
                <a:cs typeface="Arial" panose="020B0604020202020204" pitchFamily="34" charset="0"/>
              </a:rPr>
              <a:t>{</a:t>
            </a:r>
            <a:r>
              <a:rPr lang="en-US" altLang="ru-RU" sz="1800" b="1">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,y</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i=1,2,..k, y</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{-1,1}, </a:t>
            </a:r>
            <a:r>
              <a:rPr lang="en-US" altLang="ru-RU" sz="1800" b="1">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a:t>
            </a:r>
            <a:r>
              <a:rPr lang="en-US" altLang="ru-RU" sz="1800" b="1">
                <a:latin typeface="Arial" panose="020B0604020202020204" pitchFamily="34" charset="0"/>
                <a:cs typeface="Arial" panose="020B0604020202020204" pitchFamily="34" charset="0"/>
              </a:rPr>
              <a:t>R</a:t>
            </a:r>
            <a:r>
              <a:rPr lang="en-US" altLang="ru-RU" sz="1800" baseline="-25000">
                <a:latin typeface="Arial" panose="020B0604020202020204" pitchFamily="34" charset="0"/>
                <a:cs typeface="Arial" panose="020B0604020202020204" pitchFamily="34" charset="0"/>
              </a:rPr>
              <a:t>d</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вектор характерных признаков</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y</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=1, </a:t>
            </a:r>
            <a:r>
              <a:rPr lang="ru-RU" altLang="ru-RU" sz="1800">
                <a:latin typeface="Arial" panose="020B0604020202020204" pitchFamily="34" charset="0"/>
                <a:cs typeface="Arial" panose="020B0604020202020204" pitchFamily="34" charset="0"/>
              </a:rPr>
              <a:t>если </a:t>
            </a:r>
            <a:r>
              <a:rPr lang="en-US" altLang="ru-RU" sz="1800" b="1">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СГ</a:t>
            </a:r>
            <a:r>
              <a:rPr lang="en-US" altLang="ru-RU" sz="1800">
                <a:latin typeface="Arial" panose="020B0604020202020204" pitchFamily="34" charset="0"/>
                <a:cs typeface="Arial" panose="020B0604020202020204" pitchFamily="34" charset="0"/>
              </a:rPr>
              <a:t>, y</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=-1, </a:t>
            </a:r>
            <a:r>
              <a:rPr lang="ru-RU" altLang="ru-RU" sz="1800">
                <a:latin typeface="Arial" panose="020B0604020202020204" pitchFamily="34" charset="0"/>
                <a:cs typeface="Arial" panose="020B0604020202020204" pitchFamily="34" charset="0"/>
              </a:rPr>
              <a:t>если </a:t>
            </a:r>
            <a:r>
              <a:rPr lang="en-US" altLang="ru-RU" sz="1800" b="1">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ПС</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Принятие решения: </a:t>
            </a:r>
            <a:r>
              <a:rPr lang="en-US" altLang="ru-RU" sz="1800">
                <a:latin typeface="Arial" panose="020B0604020202020204" pitchFamily="34" charset="0"/>
                <a:cs typeface="Arial" panose="020B0604020202020204" pitchFamily="34" charset="0"/>
              </a:rPr>
              <a:t>S(n)→</a:t>
            </a:r>
            <a:r>
              <a:rPr lang="en-US" altLang="ru-RU" sz="1800" b="1">
                <a:latin typeface="Arial" panose="020B0604020202020204" pitchFamily="34" charset="0"/>
                <a:cs typeface="Arial" panose="020B0604020202020204" pitchFamily="34" charset="0"/>
              </a:rPr>
              <a:t>x</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ПС или СГС (?)</a:t>
            </a:r>
            <a:endParaRPr lang="en-US" altLang="ru-RU" sz="1800">
              <a:latin typeface="Arial" panose="020B0604020202020204" pitchFamily="34" charset="0"/>
              <a:cs typeface="Arial" panose="020B0604020202020204" pitchFamily="34" charset="0"/>
            </a:endParaRPr>
          </a:p>
        </p:txBody>
      </p:sp>
      <p:sp>
        <p:nvSpPr>
          <p:cNvPr id="7173" name="Rectangle 43">
            <a:extLst>
              <a:ext uri="{FF2B5EF4-FFF2-40B4-BE49-F238E27FC236}">
                <a16:creationId xmlns:a16="http://schemas.microsoft.com/office/drawing/2014/main" id="{04061671-BE11-7A40-AEEC-32FE48F74F95}"/>
              </a:ext>
            </a:extLst>
          </p:cNvPr>
          <p:cNvSpPr>
            <a:spLocks noChangeArrowheads="1"/>
          </p:cNvSpPr>
          <p:nvPr/>
        </p:nvSpPr>
        <p:spPr bwMode="auto">
          <a:xfrm>
            <a:off x="1703389" y="908051"/>
            <a:ext cx="7845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i="1">
                <a:latin typeface="Arial" panose="020B0604020202020204" pitchFamily="34" charset="0"/>
                <a:cs typeface="Arial" panose="020B0604020202020204" pitchFamily="34" charset="0"/>
              </a:rPr>
              <a:t>Постановка задачи обнаружения СГС с предварительным обучением.</a:t>
            </a:r>
          </a:p>
        </p:txBody>
      </p:sp>
      <p:sp>
        <p:nvSpPr>
          <p:cNvPr id="7174" name="Rectangle 44">
            <a:extLst>
              <a:ext uri="{FF2B5EF4-FFF2-40B4-BE49-F238E27FC236}">
                <a16:creationId xmlns:a16="http://schemas.microsoft.com/office/drawing/2014/main" id="{4290253A-D7F3-F143-A6AA-CD8A059B9090}"/>
              </a:ext>
            </a:extLst>
          </p:cNvPr>
          <p:cNvSpPr>
            <a:spLocks noChangeArrowheads="1"/>
          </p:cNvSpPr>
          <p:nvPr/>
        </p:nvSpPr>
        <p:spPr bwMode="auto">
          <a:xfrm>
            <a:off x="1847850" y="1628776"/>
            <a:ext cx="1150938" cy="27352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175" name="Rectangle 45">
            <a:extLst>
              <a:ext uri="{FF2B5EF4-FFF2-40B4-BE49-F238E27FC236}">
                <a16:creationId xmlns:a16="http://schemas.microsoft.com/office/drawing/2014/main" id="{B88A173D-36FD-4945-8917-124D2DCFB8D7}"/>
              </a:ext>
            </a:extLst>
          </p:cNvPr>
          <p:cNvSpPr>
            <a:spLocks noChangeArrowheads="1"/>
          </p:cNvSpPr>
          <p:nvPr/>
        </p:nvSpPr>
        <p:spPr bwMode="auto">
          <a:xfrm>
            <a:off x="2076450" y="1844675"/>
            <a:ext cx="719138" cy="431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ru-RU" altLang="ru-RU" sz="1800">
                <a:latin typeface="Arial" panose="020B0604020202020204" pitchFamily="34" charset="0"/>
              </a:rPr>
              <a:t>1</a:t>
            </a:r>
          </a:p>
        </p:txBody>
      </p:sp>
      <p:sp>
        <p:nvSpPr>
          <p:cNvPr id="7176" name="Rectangle 46">
            <a:extLst>
              <a:ext uri="{FF2B5EF4-FFF2-40B4-BE49-F238E27FC236}">
                <a16:creationId xmlns:a16="http://schemas.microsoft.com/office/drawing/2014/main" id="{9C32DBE2-A099-E749-8B01-8700004EA61E}"/>
              </a:ext>
            </a:extLst>
          </p:cNvPr>
          <p:cNvSpPr>
            <a:spLocks noChangeArrowheads="1"/>
          </p:cNvSpPr>
          <p:nvPr/>
        </p:nvSpPr>
        <p:spPr bwMode="auto">
          <a:xfrm>
            <a:off x="2076450" y="3571875"/>
            <a:ext cx="719138" cy="4333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ru-RU" sz="1800">
                <a:latin typeface="Arial" panose="020B0604020202020204" pitchFamily="34" charset="0"/>
              </a:rPr>
              <a:t>l</a:t>
            </a:r>
            <a:endParaRPr lang="ru-RU" altLang="ru-RU" sz="1800">
              <a:latin typeface="Arial" panose="020B0604020202020204" pitchFamily="34" charset="0"/>
            </a:endParaRPr>
          </a:p>
        </p:txBody>
      </p:sp>
      <p:sp>
        <p:nvSpPr>
          <p:cNvPr id="7177" name="Rectangle 47">
            <a:extLst>
              <a:ext uri="{FF2B5EF4-FFF2-40B4-BE49-F238E27FC236}">
                <a16:creationId xmlns:a16="http://schemas.microsoft.com/office/drawing/2014/main" id="{7904A82D-DB0A-CB40-8A60-9B5080AC639D}"/>
              </a:ext>
            </a:extLst>
          </p:cNvPr>
          <p:cNvSpPr>
            <a:spLocks noChangeArrowheads="1"/>
          </p:cNvSpPr>
          <p:nvPr/>
        </p:nvSpPr>
        <p:spPr bwMode="auto">
          <a:xfrm>
            <a:off x="4079875" y="2203451"/>
            <a:ext cx="1728788" cy="10080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ru-RU" altLang="ru-RU" sz="1600">
                <a:latin typeface="Arial" panose="020B0604020202020204" pitchFamily="34" charset="0"/>
              </a:rPr>
              <a:t>Алгоритм </a:t>
            </a:r>
          </a:p>
          <a:p>
            <a:pPr algn="ctr" eaLnBrk="1" hangingPunct="1">
              <a:spcBef>
                <a:spcPct val="0"/>
              </a:spcBef>
              <a:buFontTx/>
              <a:buNone/>
            </a:pPr>
            <a:r>
              <a:rPr lang="ru-RU" altLang="ru-RU" sz="1600">
                <a:latin typeface="Arial" panose="020B0604020202020204" pitchFamily="34" charset="0"/>
              </a:rPr>
              <a:t>погружения для </a:t>
            </a:r>
          </a:p>
          <a:p>
            <a:pPr algn="ctr" eaLnBrk="1" hangingPunct="1">
              <a:spcBef>
                <a:spcPct val="0"/>
              </a:spcBef>
              <a:buFontTx/>
              <a:buNone/>
            </a:pPr>
            <a:r>
              <a:rPr lang="ru-RU" altLang="ru-RU" sz="1600">
                <a:latin typeface="Arial" panose="020B0604020202020204" pitchFamily="34" charset="0"/>
              </a:rPr>
              <a:t>заданной СГС</a:t>
            </a:r>
          </a:p>
        </p:txBody>
      </p:sp>
      <p:sp>
        <p:nvSpPr>
          <p:cNvPr id="7178" name="Rectangle 48">
            <a:extLst>
              <a:ext uri="{FF2B5EF4-FFF2-40B4-BE49-F238E27FC236}">
                <a16:creationId xmlns:a16="http://schemas.microsoft.com/office/drawing/2014/main" id="{B3EE91F2-4A61-5D43-8D3E-9A7DAA6A85A5}"/>
              </a:ext>
            </a:extLst>
          </p:cNvPr>
          <p:cNvSpPr>
            <a:spLocks noChangeArrowheads="1"/>
          </p:cNvSpPr>
          <p:nvPr/>
        </p:nvSpPr>
        <p:spPr bwMode="auto">
          <a:xfrm>
            <a:off x="4224338" y="4003676"/>
            <a:ext cx="1439862" cy="5762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ru-RU" altLang="ru-RU" sz="1600">
                <a:latin typeface="Arial" panose="020B0604020202020204" pitchFamily="34" charset="0"/>
              </a:rPr>
              <a:t>Тестируемое </a:t>
            </a:r>
          </a:p>
          <a:p>
            <a:pPr algn="ctr" eaLnBrk="1" hangingPunct="1">
              <a:spcBef>
                <a:spcPct val="0"/>
              </a:spcBef>
              <a:buFontTx/>
              <a:buNone/>
            </a:pPr>
            <a:r>
              <a:rPr lang="ru-RU" altLang="ru-RU" sz="1600">
                <a:latin typeface="Arial" panose="020B0604020202020204" pitchFamily="34" charset="0"/>
              </a:rPr>
              <a:t>изображение</a:t>
            </a:r>
          </a:p>
        </p:txBody>
      </p:sp>
      <p:sp>
        <p:nvSpPr>
          <p:cNvPr id="7179" name="Rectangle 49">
            <a:extLst>
              <a:ext uri="{FF2B5EF4-FFF2-40B4-BE49-F238E27FC236}">
                <a16:creationId xmlns:a16="http://schemas.microsoft.com/office/drawing/2014/main" id="{ECE099DE-9928-0C4F-8785-A67E7843124E}"/>
              </a:ext>
            </a:extLst>
          </p:cNvPr>
          <p:cNvSpPr>
            <a:spLocks noChangeArrowheads="1"/>
          </p:cNvSpPr>
          <p:nvPr/>
        </p:nvSpPr>
        <p:spPr bwMode="auto">
          <a:xfrm>
            <a:off x="6816725" y="2276475"/>
            <a:ext cx="1295400" cy="15113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ru-RU" altLang="ru-RU" sz="1600">
                <a:latin typeface="Arial" panose="020B0604020202020204" pitchFamily="34" charset="0"/>
              </a:rPr>
              <a:t>Выделение</a:t>
            </a:r>
          </a:p>
          <a:p>
            <a:pPr algn="ctr" eaLnBrk="1" hangingPunct="1">
              <a:spcBef>
                <a:spcPct val="0"/>
              </a:spcBef>
              <a:buFontTx/>
              <a:buNone/>
            </a:pPr>
            <a:r>
              <a:rPr lang="ru-RU" altLang="ru-RU" sz="1600">
                <a:latin typeface="Arial" panose="020B0604020202020204" pitchFamily="34" charset="0"/>
              </a:rPr>
              <a:t>характерных</a:t>
            </a:r>
          </a:p>
          <a:p>
            <a:pPr algn="ctr" eaLnBrk="1" hangingPunct="1">
              <a:spcBef>
                <a:spcPct val="0"/>
              </a:spcBef>
              <a:buFontTx/>
              <a:buNone/>
            </a:pPr>
            <a:r>
              <a:rPr lang="ru-RU" altLang="ru-RU" sz="1600">
                <a:latin typeface="Arial" panose="020B0604020202020204" pitchFamily="34" charset="0"/>
              </a:rPr>
              <a:t>признаков</a:t>
            </a:r>
          </a:p>
        </p:txBody>
      </p:sp>
      <p:sp>
        <p:nvSpPr>
          <p:cNvPr id="7180" name="Rectangle 50">
            <a:extLst>
              <a:ext uri="{FF2B5EF4-FFF2-40B4-BE49-F238E27FC236}">
                <a16:creationId xmlns:a16="http://schemas.microsoft.com/office/drawing/2014/main" id="{ECE087FE-049F-414E-B1D3-468A681DAEC4}"/>
              </a:ext>
            </a:extLst>
          </p:cNvPr>
          <p:cNvSpPr>
            <a:spLocks noChangeArrowheads="1"/>
          </p:cNvSpPr>
          <p:nvPr/>
        </p:nvSpPr>
        <p:spPr bwMode="auto">
          <a:xfrm>
            <a:off x="8616951" y="2276475"/>
            <a:ext cx="1008063" cy="15113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ru-RU" sz="1800">
                <a:latin typeface="Arial" panose="020B0604020202020204" pitchFamily="34" charset="0"/>
              </a:rPr>
              <a:t>SVM</a:t>
            </a:r>
            <a:endParaRPr lang="ru-RU" altLang="ru-RU" sz="1800">
              <a:latin typeface="Arial" panose="020B0604020202020204" pitchFamily="34" charset="0"/>
            </a:endParaRPr>
          </a:p>
        </p:txBody>
      </p:sp>
      <p:sp>
        <p:nvSpPr>
          <p:cNvPr id="7181" name="Rectangle 51">
            <a:extLst>
              <a:ext uri="{FF2B5EF4-FFF2-40B4-BE49-F238E27FC236}">
                <a16:creationId xmlns:a16="http://schemas.microsoft.com/office/drawing/2014/main" id="{807C55AB-4C1B-9440-923F-F83F0BC58FD2}"/>
              </a:ext>
            </a:extLst>
          </p:cNvPr>
          <p:cNvSpPr>
            <a:spLocks noChangeArrowheads="1"/>
          </p:cNvSpPr>
          <p:nvPr/>
        </p:nvSpPr>
        <p:spPr bwMode="auto">
          <a:xfrm>
            <a:off x="6672264" y="2060576"/>
            <a:ext cx="3311525" cy="2087563"/>
          </a:xfrm>
          <a:prstGeom prst="rect">
            <a:avLst/>
          </a:pr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ru-RU" altLang="ru-RU" sz="1800" b="1">
              <a:latin typeface="Arial" panose="020B0604020202020204" pitchFamily="34" charset="0"/>
            </a:endParaRPr>
          </a:p>
        </p:txBody>
      </p:sp>
      <p:sp>
        <p:nvSpPr>
          <p:cNvPr id="7182" name="Line 52">
            <a:extLst>
              <a:ext uri="{FF2B5EF4-FFF2-40B4-BE49-F238E27FC236}">
                <a16:creationId xmlns:a16="http://schemas.microsoft.com/office/drawing/2014/main" id="{06A5898F-74BD-8342-B80C-39867791629C}"/>
              </a:ext>
            </a:extLst>
          </p:cNvPr>
          <p:cNvSpPr>
            <a:spLocks noChangeShapeType="1"/>
          </p:cNvSpPr>
          <p:nvPr/>
        </p:nvSpPr>
        <p:spPr bwMode="auto">
          <a:xfrm>
            <a:off x="2795588" y="2060575"/>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183" name="Oval 53">
            <a:extLst>
              <a:ext uri="{FF2B5EF4-FFF2-40B4-BE49-F238E27FC236}">
                <a16:creationId xmlns:a16="http://schemas.microsoft.com/office/drawing/2014/main" id="{51A8BCE2-52BD-D044-BA53-8831215970E4}"/>
              </a:ext>
            </a:extLst>
          </p:cNvPr>
          <p:cNvSpPr>
            <a:spLocks noChangeArrowheads="1"/>
          </p:cNvSpPr>
          <p:nvPr/>
        </p:nvSpPr>
        <p:spPr bwMode="auto">
          <a:xfrm flipH="1" flipV="1">
            <a:off x="3360739" y="2022475"/>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184" name="Line 54">
            <a:extLst>
              <a:ext uri="{FF2B5EF4-FFF2-40B4-BE49-F238E27FC236}">
                <a16:creationId xmlns:a16="http://schemas.microsoft.com/office/drawing/2014/main" id="{D2A65D7B-2485-C640-8BC7-6E4035402CF0}"/>
              </a:ext>
            </a:extLst>
          </p:cNvPr>
          <p:cNvSpPr>
            <a:spLocks noChangeShapeType="1"/>
          </p:cNvSpPr>
          <p:nvPr/>
        </p:nvSpPr>
        <p:spPr bwMode="auto">
          <a:xfrm>
            <a:off x="2795588" y="3787775"/>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185" name="Oval 55">
            <a:extLst>
              <a:ext uri="{FF2B5EF4-FFF2-40B4-BE49-F238E27FC236}">
                <a16:creationId xmlns:a16="http://schemas.microsoft.com/office/drawing/2014/main" id="{2CDCE78A-3908-AD4A-9A81-FF3A546CED6B}"/>
              </a:ext>
            </a:extLst>
          </p:cNvPr>
          <p:cNvSpPr>
            <a:spLocks noChangeArrowheads="1"/>
          </p:cNvSpPr>
          <p:nvPr/>
        </p:nvSpPr>
        <p:spPr bwMode="auto">
          <a:xfrm flipH="1" flipV="1">
            <a:off x="3360739" y="3749675"/>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186" name="Line 56">
            <a:extLst>
              <a:ext uri="{FF2B5EF4-FFF2-40B4-BE49-F238E27FC236}">
                <a16:creationId xmlns:a16="http://schemas.microsoft.com/office/drawing/2014/main" id="{63687D50-D379-594D-985E-37970D0881EC}"/>
              </a:ext>
            </a:extLst>
          </p:cNvPr>
          <p:cNvSpPr>
            <a:spLocks noChangeShapeType="1"/>
          </p:cNvSpPr>
          <p:nvPr/>
        </p:nvSpPr>
        <p:spPr bwMode="auto">
          <a:xfrm>
            <a:off x="2795588" y="2995613"/>
            <a:ext cx="57626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7187" name="Oval 57">
            <a:extLst>
              <a:ext uri="{FF2B5EF4-FFF2-40B4-BE49-F238E27FC236}">
                <a16:creationId xmlns:a16="http://schemas.microsoft.com/office/drawing/2014/main" id="{576B7EBD-2543-A54E-AA35-F7C77C65133D}"/>
              </a:ext>
            </a:extLst>
          </p:cNvPr>
          <p:cNvSpPr>
            <a:spLocks noChangeArrowheads="1"/>
          </p:cNvSpPr>
          <p:nvPr/>
        </p:nvSpPr>
        <p:spPr bwMode="auto">
          <a:xfrm flipH="1" flipV="1">
            <a:off x="3360739" y="2957513"/>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188" name="Oval 59">
            <a:extLst>
              <a:ext uri="{FF2B5EF4-FFF2-40B4-BE49-F238E27FC236}">
                <a16:creationId xmlns:a16="http://schemas.microsoft.com/office/drawing/2014/main" id="{0C1FE5F2-D38D-C04D-BFEC-1D901EE11CA3}"/>
              </a:ext>
            </a:extLst>
          </p:cNvPr>
          <p:cNvSpPr>
            <a:spLocks noChangeArrowheads="1"/>
          </p:cNvSpPr>
          <p:nvPr/>
        </p:nvSpPr>
        <p:spPr bwMode="auto">
          <a:xfrm flipH="1" flipV="1">
            <a:off x="2363789" y="2636838"/>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189" name="Oval 60">
            <a:extLst>
              <a:ext uri="{FF2B5EF4-FFF2-40B4-BE49-F238E27FC236}">
                <a16:creationId xmlns:a16="http://schemas.microsoft.com/office/drawing/2014/main" id="{89420ED4-19EC-CB4F-8612-700629C03986}"/>
              </a:ext>
            </a:extLst>
          </p:cNvPr>
          <p:cNvSpPr>
            <a:spLocks noChangeArrowheads="1"/>
          </p:cNvSpPr>
          <p:nvPr/>
        </p:nvSpPr>
        <p:spPr bwMode="auto">
          <a:xfrm flipH="1" flipV="1">
            <a:off x="2363789" y="2852738"/>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190" name="Oval 61">
            <a:extLst>
              <a:ext uri="{FF2B5EF4-FFF2-40B4-BE49-F238E27FC236}">
                <a16:creationId xmlns:a16="http://schemas.microsoft.com/office/drawing/2014/main" id="{A936C7EE-C4C0-0A45-9E8F-40C77A40DF2D}"/>
              </a:ext>
            </a:extLst>
          </p:cNvPr>
          <p:cNvSpPr>
            <a:spLocks noChangeArrowheads="1"/>
          </p:cNvSpPr>
          <p:nvPr/>
        </p:nvSpPr>
        <p:spPr bwMode="auto">
          <a:xfrm flipH="1" flipV="1">
            <a:off x="2363789" y="3068638"/>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191" name="Line 62">
            <a:extLst>
              <a:ext uri="{FF2B5EF4-FFF2-40B4-BE49-F238E27FC236}">
                <a16:creationId xmlns:a16="http://schemas.microsoft.com/office/drawing/2014/main" id="{705D8A93-7EA9-D34E-AC03-E08A5DE24E03}"/>
              </a:ext>
            </a:extLst>
          </p:cNvPr>
          <p:cNvSpPr>
            <a:spLocks noChangeShapeType="1"/>
          </p:cNvSpPr>
          <p:nvPr/>
        </p:nvSpPr>
        <p:spPr bwMode="auto">
          <a:xfrm>
            <a:off x="5808664" y="2708275"/>
            <a:ext cx="287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192" name="Oval 63">
            <a:extLst>
              <a:ext uri="{FF2B5EF4-FFF2-40B4-BE49-F238E27FC236}">
                <a16:creationId xmlns:a16="http://schemas.microsoft.com/office/drawing/2014/main" id="{71C349A4-911A-9846-B990-3526047F2E52}"/>
              </a:ext>
            </a:extLst>
          </p:cNvPr>
          <p:cNvSpPr>
            <a:spLocks noChangeArrowheads="1"/>
          </p:cNvSpPr>
          <p:nvPr/>
        </p:nvSpPr>
        <p:spPr bwMode="auto">
          <a:xfrm flipH="1" flipV="1">
            <a:off x="6084889" y="2670175"/>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193" name="Line 64">
            <a:extLst>
              <a:ext uri="{FF2B5EF4-FFF2-40B4-BE49-F238E27FC236}">
                <a16:creationId xmlns:a16="http://schemas.microsoft.com/office/drawing/2014/main" id="{C84584B0-EAD5-7F44-B9C2-E050CED5C715}"/>
              </a:ext>
            </a:extLst>
          </p:cNvPr>
          <p:cNvSpPr>
            <a:spLocks noChangeShapeType="1"/>
          </p:cNvSpPr>
          <p:nvPr/>
        </p:nvSpPr>
        <p:spPr bwMode="auto">
          <a:xfrm>
            <a:off x="3792539" y="2708275"/>
            <a:ext cx="287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194" name="Oval 65">
            <a:extLst>
              <a:ext uri="{FF2B5EF4-FFF2-40B4-BE49-F238E27FC236}">
                <a16:creationId xmlns:a16="http://schemas.microsoft.com/office/drawing/2014/main" id="{945B1BCE-6D4F-A54F-AD59-1F7AB7FA05F0}"/>
              </a:ext>
            </a:extLst>
          </p:cNvPr>
          <p:cNvSpPr>
            <a:spLocks noChangeArrowheads="1"/>
          </p:cNvSpPr>
          <p:nvPr/>
        </p:nvSpPr>
        <p:spPr bwMode="auto">
          <a:xfrm flipH="1" flipV="1">
            <a:off x="3760789" y="2670175"/>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195" name="Line 66">
            <a:extLst>
              <a:ext uri="{FF2B5EF4-FFF2-40B4-BE49-F238E27FC236}">
                <a16:creationId xmlns:a16="http://schemas.microsoft.com/office/drawing/2014/main" id="{D67C3A29-4187-FE4A-9573-0E8CCE19E60F}"/>
              </a:ext>
            </a:extLst>
          </p:cNvPr>
          <p:cNvSpPr>
            <a:spLocks noChangeShapeType="1"/>
          </p:cNvSpPr>
          <p:nvPr/>
        </p:nvSpPr>
        <p:spPr bwMode="auto">
          <a:xfrm>
            <a:off x="3792538" y="2708276"/>
            <a:ext cx="0"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196" name="Line 67">
            <a:extLst>
              <a:ext uri="{FF2B5EF4-FFF2-40B4-BE49-F238E27FC236}">
                <a16:creationId xmlns:a16="http://schemas.microsoft.com/office/drawing/2014/main" id="{7D2127ED-1B04-EB47-A6C1-FE49A24A6818}"/>
              </a:ext>
            </a:extLst>
          </p:cNvPr>
          <p:cNvSpPr>
            <a:spLocks noChangeShapeType="1"/>
          </p:cNvSpPr>
          <p:nvPr/>
        </p:nvSpPr>
        <p:spPr bwMode="auto">
          <a:xfrm>
            <a:off x="3792538" y="3429000"/>
            <a:ext cx="2303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197" name="Oval 68">
            <a:extLst>
              <a:ext uri="{FF2B5EF4-FFF2-40B4-BE49-F238E27FC236}">
                <a16:creationId xmlns:a16="http://schemas.microsoft.com/office/drawing/2014/main" id="{F66B542A-C081-624F-87DB-B54A54B76CA0}"/>
              </a:ext>
            </a:extLst>
          </p:cNvPr>
          <p:cNvSpPr>
            <a:spLocks noChangeArrowheads="1"/>
          </p:cNvSpPr>
          <p:nvPr/>
        </p:nvSpPr>
        <p:spPr bwMode="auto">
          <a:xfrm flipH="1" flipV="1">
            <a:off x="6089650" y="3394075"/>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198" name="Line 69">
            <a:extLst>
              <a:ext uri="{FF2B5EF4-FFF2-40B4-BE49-F238E27FC236}">
                <a16:creationId xmlns:a16="http://schemas.microsoft.com/office/drawing/2014/main" id="{81450314-54EF-D34E-A00E-9F143B6AF744}"/>
              </a:ext>
            </a:extLst>
          </p:cNvPr>
          <p:cNvSpPr>
            <a:spLocks noChangeShapeType="1"/>
          </p:cNvSpPr>
          <p:nvPr/>
        </p:nvSpPr>
        <p:spPr bwMode="auto">
          <a:xfrm flipH="1" flipV="1">
            <a:off x="3432176" y="2060575"/>
            <a:ext cx="3603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99" name="Freeform 71">
            <a:extLst>
              <a:ext uri="{FF2B5EF4-FFF2-40B4-BE49-F238E27FC236}">
                <a16:creationId xmlns:a16="http://schemas.microsoft.com/office/drawing/2014/main" id="{487C6D7B-378D-444D-9F91-E01921CAB2B7}"/>
              </a:ext>
            </a:extLst>
          </p:cNvPr>
          <p:cNvSpPr>
            <a:spLocks/>
          </p:cNvSpPr>
          <p:nvPr/>
        </p:nvSpPr>
        <p:spPr bwMode="auto">
          <a:xfrm>
            <a:off x="3432175" y="2492375"/>
            <a:ext cx="433388" cy="323850"/>
          </a:xfrm>
          <a:custGeom>
            <a:avLst/>
            <a:gdLst>
              <a:gd name="T0" fmla="*/ 1032006366 w 182"/>
              <a:gd name="T1" fmla="*/ 95415579 h 159"/>
              <a:gd name="T2" fmla="*/ 255165519 w 182"/>
              <a:gd name="T3" fmla="*/ 95415579 h 159"/>
              <a:gd name="T4" fmla="*/ 0 w 182"/>
              <a:gd name="T5" fmla="*/ 659615236 h 159"/>
              <a:gd name="T6" fmla="*/ 0 60000 65536"/>
              <a:gd name="T7" fmla="*/ 0 60000 65536"/>
              <a:gd name="T8" fmla="*/ 0 60000 65536"/>
              <a:gd name="T9" fmla="*/ 0 w 182"/>
              <a:gd name="T10" fmla="*/ 0 h 159"/>
              <a:gd name="T11" fmla="*/ 182 w 182"/>
              <a:gd name="T12" fmla="*/ 159 h 159"/>
            </a:gdLst>
            <a:ahLst/>
            <a:cxnLst>
              <a:cxn ang="T6">
                <a:pos x="T0" y="T1"/>
              </a:cxn>
              <a:cxn ang="T7">
                <a:pos x="T2" y="T3"/>
              </a:cxn>
              <a:cxn ang="T8">
                <a:pos x="T4" y="T5"/>
              </a:cxn>
            </a:cxnLst>
            <a:rect l="T9" t="T10" r="T11" b="T12"/>
            <a:pathLst>
              <a:path w="182" h="159">
                <a:moveTo>
                  <a:pt x="182" y="23"/>
                </a:moveTo>
                <a:cubicBezTo>
                  <a:pt x="128" y="11"/>
                  <a:pt x="75" y="0"/>
                  <a:pt x="45" y="23"/>
                </a:cubicBezTo>
                <a:cubicBezTo>
                  <a:pt x="15" y="46"/>
                  <a:pt x="7" y="102"/>
                  <a:pt x="0" y="159"/>
                </a:cubicBezTo>
              </a:path>
            </a:pathLst>
          </a:custGeom>
          <a:noFill/>
          <a:ln w="9525">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7200" name="Line 72">
            <a:extLst>
              <a:ext uri="{FF2B5EF4-FFF2-40B4-BE49-F238E27FC236}">
                <a16:creationId xmlns:a16="http://schemas.microsoft.com/office/drawing/2014/main" id="{1BFAA717-76EF-1B4E-9356-0CECC17B30E6}"/>
              </a:ext>
            </a:extLst>
          </p:cNvPr>
          <p:cNvSpPr>
            <a:spLocks noChangeShapeType="1"/>
          </p:cNvSpPr>
          <p:nvPr/>
        </p:nvSpPr>
        <p:spPr bwMode="auto">
          <a:xfrm>
            <a:off x="6527801" y="3068638"/>
            <a:ext cx="288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201" name="Oval 73">
            <a:extLst>
              <a:ext uri="{FF2B5EF4-FFF2-40B4-BE49-F238E27FC236}">
                <a16:creationId xmlns:a16="http://schemas.microsoft.com/office/drawing/2014/main" id="{6C0E4CB4-AF0A-CC49-8387-27AE261F1628}"/>
              </a:ext>
            </a:extLst>
          </p:cNvPr>
          <p:cNvSpPr>
            <a:spLocks noChangeArrowheads="1"/>
          </p:cNvSpPr>
          <p:nvPr/>
        </p:nvSpPr>
        <p:spPr bwMode="auto">
          <a:xfrm flipH="1" flipV="1">
            <a:off x="6508750" y="3030538"/>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202" name="Line 74">
            <a:extLst>
              <a:ext uri="{FF2B5EF4-FFF2-40B4-BE49-F238E27FC236}">
                <a16:creationId xmlns:a16="http://schemas.microsoft.com/office/drawing/2014/main" id="{C98FBF9A-5DA1-1C46-97C5-65C706963282}"/>
              </a:ext>
            </a:extLst>
          </p:cNvPr>
          <p:cNvSpPr>
            <a:spLocks noChangeShapeType="1"/>
          </p:cNvSpPr>
          <p:nvPr/>
        </p:nvSpPr>
        <p:spPr bwMode="auto">
          <a:xfrm flipH="1" flipV="1">
            <a:off x="6167438" y="2708276"/>
            <a:ext cx="360362"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203" name="Freeform 75">
            <a:extLst>
              <a:ext uri="{FF2B5EF4-FFF2-40B4-BE49-F238E27FC236}">
                <a16:creationId xmlns:a16="http://schemas.microsoft.com/office/drawing/2014/main" id="{DA0D7078-7421-4747-A2B9-CB9AE9E38EF7}"/>
              </a:ext>
            </a:extLst>
          </p:cNvPr>
          <p:cNvSpPr>
            <a:spLocks/>
          </p:cNvSpPr>
          <p:nvPr/>
        </p:nvSpPr>
        <p:spPr bwMode="auto">
          <a:xfrm>
            <a:off x="6238876" y="2924175"/>
            <a:ext cx="288925" cy="215900"/>
          </a:xfrm>
          <a:custGeom>
            <a:avLst/>
            <a:gdLst>
              <a:gd name="T0" fmla="*/ 458668438 w 182"/>
              <a:gd name="T1" fmla="*/ 42407377 h 159"/>
              <a:gd name="T2" fmla="*/ 113407825 w 182"/>
              <a:gd name="T3" fmla="*/ 42407377 h 159"/>
              <a:gd name="T4" fmla="*/ 0 w 182"/>
              <a:gd name="T5" fmla="*/ 293162327 h 159"/>
              <a:gd name="T6" fmla="*/ 0 60000 65536"/>
              <a:gd name="T7" fmla="*/ 0 60000 65536"/>
              <a:gd name="T8" fmla="*/ 0 60000 65536"/>
              <a:gd name="T9" fmla="*/ 0 w 182"/>
              <a:gd name="T10" fmla="*/ 0 h 159"/>
              <a:gd name="T11" fmla="*/ 182 w 182"/>
              <a:gd name="T12" fmla="*/ 159 h 159"/>
            </a:gdLst>
            <a:ahLst/>
            <a:cxnLst>
              <a:cxn ang="T6">
                <a:pos x="T0" y="T1"/>
              </a:cxn>
              <a:cxn ang="T7">
                <a:pos x="T2" y="T3"/>
              </a:cxn>
              <a:cxn ang="T8">
                <a:pos x="T4" y="T5"/>
              </a:cxn>
            </a:cxnLst>
            <a:rect l="T9" t="T10" r="T11" b="T12"/>
            <a:pathLst>
              <a:path w="182" h="159">
                <a:moveTo>
                  <a:pt x="182" y="23"/>
                </a:moveTo>
                <a:cubicBezTo>
                  <a:pt x="128" y="11"/>
                  <a:pt x="75" y="0"/>
                  <a:pt x="45" y="23"/>
                </a:cubicBezTo>
                <a:cubicBezTo>
                  <a:pt x="15" y="46"/>
                  <a:pt x="7" y="102"/>
                  <a:pt x="0" y="159"/>
                </a:cubicBezTo>
              </a:path>
            </a:pathLst>
          </a:custGeom>
          <a:noFill/>
          <a:ln w="9525">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7204" name="Line 76">
            <a:extLst>
              <a:ext uri="{FF2B5EF4-FFF2-40B4-BE49-F238E27FC236}">
                <a16:creationId xmlns:a16="http://schemas.microsoft.com/office/drawing/2014/main" id="{21E1B49A-AFC1-D94D-9C45-CE40003982B0}"/>
              </a:ext>
            </a:extLst>
          </p:cNvPr>
          <p:cNvSpPr>
            <a:spLocks noChangeShapeType="1"/>
          </p:cNvSpPr>
          <p:nvPr/>
        </p:nvSpPr>
        <p:spPr bwMode="auto">
          <a:xfrm>
            <a:off x="5664201" y="4292600"/>
            <a:ext cx="3527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205" name="Line 77">
            <a:extLst>
              <a:ext uri="{FF2B5EF4-FFF2-40B4-BE49-F238E27FC236}">
                <a16:creationId xmlns:a16="http://schemas.microsoft.com/office/drawing/2014/main" id="{457660FB-A2F7-2047-B809-CCF76F2022C7}"/>
              </a:ext>
            </a:extLst>
          </p:cNvPr>
          <p:cNvSpPr>
            <a:spLocks noChangeShapeType="1"/>
          </p:cNvSpPr>
          <p:nvPr/>
        </p:nvSpPr>
        <p:spPr bwMode="auto">
          <a:xfrm flipV="1">
            <a:off x="9191625" y="3787776"/>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206" name="Oval 78">
            <a:extLst>
              <a:ext uri="{FF2B5EF4-FFF2-40B4-BE49-F238E27FC236}">
                <a16:creationId xmlns:a16="http://schemas.microsoft.com/office/drawing/2014/main" id="{22DC0477-630E-F346-B90B-279B05E2ADA6}"/>
              </a:ext>
            </a:extLst>
          </p:cNvPr>
          <p:cNvSpPr>
            <a:spLocks noChangeArrowheads="1"/>
          </p:cNvSpPr>
          <p:nvPr/>
        </p:nvSpPr>
        <p:spPr bwMode="auto">
          <a:xfrm flipH="1" flipV="1">
            <a:off x="8328025" y="2924175"/>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207" name="Oval 79">
            <a:extLst>
              <a:ext uri="{FF2B5EF4-FFF2-40B4-BE49-F238E27FC236}">
                <a16:creationId xmlns:a16="http://schemas.microsoft.com/office/drawing/2014/main" id="{6CAAFA19-F920-6B44-9B97-4D5F50B19DE8}"/>
              </a:ext>
            </a:extLst>
          </p:cNvPr>
          <p:cNvSpPr>
            <a:spLocks noChangeArrowheads="1"/>
          </p:cNvSpPr>
          <p:nvPr/>
        </p:nvSpPr>
        <p:spPr bwMode="auto">
          <a:xfrm flipH="1" flipV="1">
            <a:off x="8328025" y="3140075"/>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208" name="Oval 80">
            <a:extLst>
              <a:ext uri="{FF2B5EF4-FFF2-40B4-BE49-F238E27FC236}">
                <a16:creationId xmlns:a16="http://schemas.microsoft.com/office/drawing/2014/main" id="{303A19BF-218C-1E46-B9C5-C4007A3944E8}"/>
              </a:ext>
            </a:extLst>
          </p:cNvPr>
          <p:cNvSpPr>
            <a:spLocks noChangeArrowheads="1"/>
          </p:cNvSpPr>
          <p:nvPr/>
        </p:nvSpPr>
        <p:spPr bwMode="auto">
          <a:xfrm flipH="1" flipV="1">
            <a:off x="8328025" y="3355975"/>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7209" name="Line 81">
            <a:extLst>
              <a:ext uri="{FF2B5EF4-FFF2-40B4-BE49-F238E27FC236}">
                <a16:creationId xmlns:a16="http://schemas.microsoft.com/office/drawing/2014/main" id="{CE2EA8F9-DC36-824D-B284-A1E9BB4BF577}"/>
              </a:ext>
            </a:extLst>
          </p:cNvPr>
          <p:cNvSpPr>
            <a:spLocks noChangeShapeType="1"/>
          </p:cNvSpPr>
          <p:nvPr/>
        </p:nvSpPr>
        <p:spPr bwMode="auto">
          <a:xfrm>
            <a:off x="8112126" y="2420938"/>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210" name="Line 82">
            <a:extLst>
              <a:ext uri="{FF2B5EF4-FFF2-40B4-BE49-F238E27FC236}">
                <a16:creationId xmlns:a16="http://schemas.microsoft.com/office/drawing/2014/main" id="{8065DB8A-79D0-754B-9182-879712C53A1C}"/>
              </a:ext>
            </a:extLst>
          </p:cNvPr>
          <p:cNvSpPr>
            <a:spLocks noChangeShapeType="1"/>
          </p:cNvSpPr>
          <p:nvPr/>
        </p:nvSpPr>
        <p:spPr bwMode="auto">
          <a:xfrm>
            <a:off x="8112126" y="2636838"/>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211" name="Line 83">
            <a:extLst>
              <a:ext uri="{FF2B5EF4-FFF2-40B4-BE49-F238E27FC236}">
                <a16:creationId xmlns:a16="http://schemas.microsoft.com/office/drawing/2014/main" id="{10C1C503-4C9C-FD48-BFB0-F19569F473AB}"/>
              </a:ext>
            </a:extLst>
          </p:cNvPr>
          <p:cNvSpPr>
            <a:spLocks noChangeShapeType="1"/>
          </p:cNvSpPr>
          <p:nvPr/>
        </p:nvSpPr>
        <p:spPr bwMode="auto">
          <a:xfrm>
            <a:off x="8112126" y="3644900"/>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212" name="Line 84">
            <a:extLst>
              <a:ext uri="{FF2B5EF4-FFF2-40B4-BE49-F238E27FC236}">
                <a16:creationId xmlns:a16="http://schemas.microsoft.com/office/drawing/2014/main" id="{C21FEB9B-37C9-264F-9546-027D625AC94C}"/>
              </a:ext>
            </a:extLst>
          </p:cNvPr>
          <p:cNvSpPr>
            <a:spLocks noChangeShapeType="1"/>
          </p:cNvSpPr>
          <p:nvPr/>
        </p:nvSpPr>
        <p:spPr bwMode="auto">
          <a:xfrm>
            <a:off x="9625014" y="2995613"/>
            <a:ext cx="5032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213" name="Text Box 86">
            <a:extLst>
              <a:ext uri="{FF2B5EF4-FFF2-40B4-BE49-F238E27FC236}">
                <a16:creationId xmlns:a16="http://schemas.microsoft.com/office/drawing/2014/main" id="{7152533F-6739-BA45-81DB-1546CA1073C2}"/>
              </a:ext>
            </a:extLst>
          </p:cNvPr>
          <p:cNvSpPr txBox="1">
            <a:spLocks noChangeArrowheads="1"/>
          </p:cNvSpPr>
          <p:nvPr/>
        </p:nvSpPr>
        <p:spPr bwMode="auto">
          <a:xfrm>
            <a:off x="1703389" y="1319213"/>
            <a:ext cx="1722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400">
                <a:latin typeface="Arial" panose="020B0604020202020204" pitchFamily="34" charset="0"/>
              </a:rPr>
              <a:t>База изображений</a:t>
            </a:r>
          </a:p>
        </p:txBody>
      </p:sp>
      <p:sp>
        <p:nvSpPr>
          <p:cNvPr id="7214" name="Text Box 87">
            <a:extLst>
              <a:ext uri="{FF2B5EF4-FFF2-40B4-BE49-F238E27FC236}">
                <a16:creationId xmlns:a16="http://schemas.microsoft.com/office/drawing/2014/main" id="{8DB80634-9A4C-2341-8ED0-B207E096AF3D}"/>
              </a:ext>
            </a:extLst>
          </p:cNvPr>
          <p:cNvSpPr txBox="1">
            <a:spLocks noChangeArrowheads="1"/>
          </p:cNvSpPr>
          <p:nvPr/>
        </p:nvSpPr>
        <p:spPr bwMode="auto">
          <a:xfrm>
            <a:off x="3216275" y="1700214"/>
            <a:ext cx="5998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a:latin typeface="Arial" panose="020B0604020202020204" pitchFamily="34" charset="0"/>
              </a:rPr>
              <a:t>C</a:t>
            </a:r>
            <a:r>
              <a:rPr lang="ru-RU" altLang="ru-RU" sz="1400" baseline="-25000">
                <a:latin typeface="Arial" panose="020B0604020202020204" pitchFamily="34" charset="0"/>
              </a:rPr>
              <a:t>1</a:t>
            </a:r>
            <a:r>
              <a:rPr lang="ru-RU" altLang="ru-RU" sz="1400">
                <a:latin typeface="Arial" panose="020B0604020202020204" pitchFamily="34" charset="0"/>
              </a:rPr>
              <a:t>(</a:t>
            </a:r>
            <a:r>
              <a:rPr lang="en-US" altLang="ru-RU" sz="1400">
                <a:latin typeface="Arial" panose="020B0604020202020204" pitchFamily="34" charset="0"/>
              </a:rPr>
              <a:t>n</a:t>
            </a:r>
            <a:r>
              <a:rPr lang="ru-RU" altLang="ru-RU" sz="1400">
                <a:latin typeface="Arial" panose="020B0604020202020204" pitchFamily="34" charset="0"/>
              </a:rPr>
              <a:t>)</a:t>
            </a:r>
          </a:p>
        </p:txBody>
      </p:sp>
      <p:sp>
        <p:nvSpPr>
          <p:cNvPr id="7215" name="Text Box 88">
            <a:extLst>
              <a:ext uri="{FF2B5EF4-FFF2-40B4-BE49-F238E27FC236}">
                <a16:creationId xmlns:a16="http://schemas.microsoft.com/office/drawing/2014/main" id="{56786235-3299-3441-8323-5449E897C157}"/>
              </a:ext>
            </a:extLst>
          </p:cNvPr>
          <p:cNvSpPr txBox="1">
            <a:spLocks noChangeArrowheads="1"/>
          </p:cNvSpPr>
          <p:nvPr/>
        </p:nvSpPr>
        <p:spPr bwMode="auto">
          <a:xfrm>
            <a:off x="3143250" y="3357563"/>
            <a:ext cx="585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a:latin typeface="Arial" panose="020B0604020202020204" pitchFamily="34" charset="0"/>
              </a:rPr>
              <a:t>C</a:t>
            </a:r>
            <a:r>
              <a:rPr lang="en-US" altLang="ru-RU" sz="1400" baseline="-25000">
                <a:latin typeface="Arial" panose="020B0604020202020204" pitchFamily="34" charset="0"/>
              </a:rPr>
              <a:t>k</a:t>
            </a:r>
            <a:r>
              <a:rPr lang="ru-RU" altLang="ru-RU" sz="1400">
                <a:latin typeface="Arial" panose="020B0604020202020204" pitchFamily="34" charset="0"/>
              </a:rPr>
              <a:t>(</a:t>
            </a:r>
            <a:r>
              <a:rPr lang="en-US" altLang="ru-RU" sz="1400">
                <a:latin typeface="Arial" panose="020B0604020202020204" pitchFamily="34" charset="0"/>
              </a:rPr>
              <a:t>n</a:t>
            </a:r>
            <a:r>
              <a:rPr lang="ru-RU" altLang="ru-RU" sz="1400">
                <a:latin typeface="Arial" panose="020B0604020202020204" pitchFamily="34" charset="0"/>
              </a:rPr>
              <a:t>)</a:t>
            </a:r>
          </a:p>
        </p:txBody>
      </p:sp>
      <p:sp>
        <p:nvSpPr>
          <p:cNvPr id="7216" name="Text Box 89">
            <a:extLst>
              <a:ext uri="{FF2B5EF4-FFF2-40B4-BE49-F238E27FC236}">
                <a16:creationId xmlns:a16="http://schemas.microsoft.com/office/drawing/2014/main" id="{625AFAAE-6129-4345-95A6-90E9749146EF}"/>
              </a:ext>
            </a:extLst>
          </p:cNvPr>
          <p:cNvSpPr txBox="1">
            <a:spLocks noChangeArrowheads="1"/>
          </p:cNvSpPr>
          <p:nvPr/>
        </p:nvSpPr>
        <p:spPr bwMode="auto">
          <a:xfrm>
            <a:off x="5880100" y="2133601"/>
            <a:ext cx="5902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a:latin typeface="Arial" panose="020B0604020202020204" pitchFamily="34" charset="0"/>
              </a:rPr>
              <a:t>S</a:t>
            </a:r>
            <a:r>
              <a:rPr lang="en-US" altLang="ru-RU" sz="1400" baseline="-25000">
                <a:latin typeface="Arial" panose="020B0604020202020204" pitchFamily="34" charset="0"/>
              </a:rPr>
              <a:t>1</a:t>
            </a:r>
            <a:r>
              <a:rPr lang="ru-RU" altLang="ru-RU" sz="1400">
                <a:latin typeface="Arial" panose="020B0604020202020204" pitchFamily="34" charset="0"/>
              </a:rPr>
              <a:t>(</a:t>
            </a:r>
            <a:r>
              <a:rPr lang="en-US" altLang="ru-RU" sz="1400">
                <a:latin typeface="Arial" panose="020B0604020202020204" pitchFamily="34" charset="0"/>
              </a:rPr>
              <a:t>n</a:t>
            </a:r>
            <a:r>
              <a:rPr lang="ru-RU" altLang="ru-RU" sz="1400">
                <a:latin typeface="Arial" panose="020B0604020202020204" pitchFamily="34" charset="0"/>
              </a:rPr>
              <a:t>)</a:t>
            </a:r>
          </a:p>
        </p:txBody>
      </p:sp>
      <p:sp>
        <p:nvSpPr>
          <p:cNvPr id="7217" name="Text Box 90">
            <a:extLst>
              <a:ext uri="{FF2B5EF4-FFF2-40B4-BE49-F238E27FC236}">
                <a16:creationId xmlns:a16="http://schemas.microsoft.com/office/drawing/2014/main" id="{2614097C-1ABD-B341-9886-0177CAAFEA1D}"/>
              </a:ext>
            </a:extLst>
          </p:cNvPr>
          <p:cNvSpPr txBox="1">
            <a:spLocks noChangeArrowheads="1"/>
          </p:cNvSpPr>
          <p:nvPr/>
        </p:nvSpPr>
        <p:spPr bwMode="auto">
          <a:xfrm>
            <a:off x="5951539" y="3573464"/>
            <a:ext cx="5822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a:latin typeface="Arial" panose="020B0604020202020204" pitchFamily="34" charset="0"/>
              </a:rPr>
              <a:t>S</a:t>
            </a:r>
            <a:r>
              <a:rPr lang="en-US" altLang="ru-RU" sz="1400" baseline="-25000">
                <a:latin typeface="Arial" panose="020B0604020202020204" pitchFamily="34" charset="0"/>
              </a:rPr>
              <a:t>k</a:t>
            </a:r>
            <a:r>
              <a:rPr lang="ru-RU" altLang="ru-RU" sz="1400">
                <a:latin typeface="Arial" panose="020B0604020202020204" pitchFamily="34" charset="0"/>
              </a:rPr>
              <a:t>(</a:t>
            </a:r>
            <a:r>
              <a:rPr lang="en-US" altLang="ru-RU" sz="1400">
                <a:latin typeface="Arial" panose="020B0604020202020204" pitchFamily="34" charset="0"/>
              </a:rPr>
              <a:t>n</a:t>
            </a:r>
            <a:r>
              <a:rPr lang="ru-RU" altLang="ru-RU" sz="1400">
                <a:latin typeface="Arial" panose="020B0604020202020204" pitchFamily="34" charset="0"/>
              </a:rPr>
              <a:t>)</a:t>
            </a:r>
          </a:p>
        </p:txBody>
      </p:sp>
      <p:sp>
        <p:nvSpPr>
          <p:cNvPr id="7218" name="Text Box 91">
            <a:extLst>
              <a:ext uri="{FF2B5EF4-FFF2-40B4-BE49-F238E27FC236}">
                <a16:creationId xmlns:a16="http://schemas.microsoft.com/office/drawing/2014/main" id="{C54EC496-7446-0541-B4A3-91CFEE9AACD8}"/>
              </a:ext>
            </a:extLst>
          </p:cNvPr>
          <p:cNvSpPr txBox="1">
            <a:spLocks noChangeArrowheads="1"/>
          </p:cNvSpPr>
          <p:nvPr/>
        </p:nvSpPr>
        <p:spPr bwMode="auto">
          <a:xfrm>
            <a:off x="10040939" y="2565400"/>
            <a:ext cx="53405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400">
                <a:latin typeface="Arial" panose="020B0604020202020204" pitchFamily="34" charset="0"/>
              </a:rPr>
              <a:t>ПС </a:t>
            </a:r>
          </a:p>
          <a:p>
            <a:pPr eaLnBrk="1" hangingPunct="1">
              <a:spcBef>
                <a:spcPct val="0"/>
              </a:spcBef>
              <a:buFontTx/>
              <a:buNone/>
            </a:pPr>
            <a:r>
              <a:rPr lang="ru-RU" altLang="ru-RU" sz="1400">
                <a:latin typeface="Arial" panose="020B0604020202020204" pitchFamily="34" charset="0"/>
              </a:rPr>
              <a:t>или</a:t>
            </a:r>
          </a:p>
          <a:p>
            <a:pPr eaLnBrk="1" hangingPunct="1">
              <a:spcBef>
                <a:spcPct val="0"/>
              </a:spcBef>
              <a:buFontTx/>
              <a:buNone/>
            </a:pPr>
            <a:r>
              <a:rPr lang="ru-RU" altLang="ru-RU" sz="1400">
                <a:latin typeface="Arial" panose="020B0604020202020204" pitchFamily="34" charset="0"/>
              </a:rPr>
              <a:t>СГС</a:t>
            </a:r>
          </a:p>
        </p:txBody>
      </p:sp>
      <p:sp>
        <p:nvSpPr>
          <p:cNvPr id="7219" name="Text Box 92">
            <a:extLst>
              <a:ext uri="{FF2B5EF4-FFF2-40B4-BE49-F238E27FC236}">
                <a16:creationId xmlns:a16="http://schemas.microsoft.com/office/drawing/2014/main" id="{E6FF53EB-64AF-DE46-A652-CEC25230A5B2}"/>
              </a:ext>
            </a:extLst>
          </p:cNvPr>
          <p:cNvSpPr txBox="1">
            <a:spLocks noChangeArrowheads="1"/>
          </p:cNvSpPr>
          <p:nvPr/>
        </p:nvSpPr>
        <p:spPr bwMode="auto">
          <a:xfrm>
            <a:off x="5016500" y="4652963"/>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Рис. 2</a:t>
            </a:r>
          </a:p>
        </p:txBody>
      </p:sp>
      <p:graphicFrame>
        <p:nvGraphicFramePr>
          <p:cNvPr id="7220" name="Object 93">
            <a:extLst>
              <a:ext uri="{FF2B5EF4-FFF2-40B4-BE49-F238E27FC236}">
                <a16:creationId xmlns:a16="http://schemas.microsoft.com/office/drawing/2014/main" id="{B4A95F13-E158-B84C-9744-4F85C10D58A9}"/>
              </a:ext>
            </a:extLst>
          </p:cNvPr>
          <p:cNvGraphicFramePr>
            <a:graphicFrameLocks noChangeAspect="1"/>
          </p:cNvGraphicFramePr>
          <p:nvPr/>
        </p:nvGraphicFramePr>
        <p:xfrm>
          <a:off x="5684838" y="5294313"/>
          <a:ext cx="144462" cy="144462"/>
        </p:xfrm>
        <a:graphic>
          <a:graphicData uri="http://schemas.openxmlformats.org/presentationml/2006/ole">
            <mc:AlternateContent xmlns:mc="http://schemas.openxmlformats.org/markup-compatibility/2006">
              <mc:Choice xmlns:v="urn:schemas-microsoft-com:vml" Requires="v">
                <p:oleObj spid="_x0000_s144388" name="Формула" r:id="rId3" imgW="2921000" imgH="2921000" progId="Equation.3">
                  <p:embed/>
                </p:oleObj>
              </mc:Choice>
              <mc:Fallback>
                <p:oleObj name="Формула" r:id="rId3" imgW="2921000" imgH="2921000" progId="Equation.3">
                  <p:embed/>
                  <p:pic>
                    <p:nvPicPr>
                      <p:cNvPr id="7220" name="Object 93">
                        <a:extLst>
                          <a:ext uri="{FF2B5EF4-FFF2-40B4-BE49-F238E27FC236}">
                            <a16:creationId xmlns:a16="http://schemas.microsoft.com/office/drawing/2014/main" id="{B4A95F13-E158-B84C-9744-4F85C10D58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838" y="5294313"/>
                        <a:ext cx="144462" cy="144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21" name="Object 94">
            <a:extLst>
              <a:ext uri="{FF2B5EF4-FFF2-40B4-BE49-F238E27FC236}">
                <a16:creationId xmlns:a16="http://schemas.microsoft.com/office/drawing/2014/main" id="{BD469A92-BBEB-B947-874A-E740166C80C2}"/>
              </a:ext>
            </a:extLst>
          </p:cNvPr>
          <p:cNvGraphicFramePr>
            <a:graphicFrameLocks noChangeAspect="1"/>
          </p:cNvGraphicFramePr>
          <p:nvPr/>
        </p:nvGraphicFramePr>
        <p:xfrm>
          <a:off x="6719888" y="5281613"/>
          <a:ext cx="144462" cy="144462"/>
        </p:xfrm>
        <a:graphic>
          <a:graphicData uri="http://schemas.openxmlformats.org/presentationml/2006/ole">
            <mc:AlternateContent xmlns:mc="http://schemas.openxmlformats.org/markup-compatibility/2006">
              <mc:Choice xmlns:v="urn:schemas-microsoft-com:vml" Requires="v">
                <p:oleObj spid="_x0000_s144389" name="Формула" r:id="rId5" imgW="2921000" imgH="2921000" progId="Equation.3">
                  <p:embed/>
                </p:oleObj>
              </mc:Choice>
              <mc:Fallback>
                <p:oleObj name="Формула" r:id="rId5" imgW="2921000" imgH="2921000" progId="Equation.3">
                  <p:embed/>
                  <p:pic>
                    <p:nvPicPr>
                      <p:cNvPr id="7221" name="Object 94">
                        <a:extLst>
                          <a:ext uri="{FF2B5EF4-FFF2-40B4-BE49-F238E27FC236}">
                            <a16:creationId xmlns:a16="http://schemas.microsoft.com/office/drawing/2014/main" id="{BD469A92-BBEB-B947-874A-E740166C8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888" y="5281613"/>
                        <a:ext cx="144462" cy="144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22" name="Object 95">
            <a:extLst>
              <a:ext uri="{FF2B5EF4-FFF2-40B4-BE49-F238E27FC236}">
                <a16:creationId xmlns:a16="http://schemas.microsoft.com/office/drawing/2014/main" id="{65A8E5B9-4C86-6F47-AB0B-466488B96ABA}"/>
              </a:ext>
            </a:extLst>
          </p:cNvPr>
          <p:cNvGraphicFramePr>
            <a:graphicFrameLocks noChangeAspect="1"/>
          </p:cNvGraphicFramePr>
          <p:nvPr/>
        </p:nvGraphicFramePr>
        <p:xfrm>
          <a:off x="5508626" y="5837238"/>
          <a:ext cx="144463" cy="144462"/>
        </p:xfrm>
        <a:graphic>
          <a:graphicData uri="http://schemas.openxmlformats.org/presentationml/2006/ole">
            <mc:AlternateContent xmlns:mc="http://schemas.openxmlformats.org/markup-compatibility/2006">
              <mc:Choice xmlns:v="urn:schemas-microsoft-com:vml" Requires="v">
                <p:oleObj spid="_x0000_s144390" name="Формула" r:id="rId6" imgW="2921000" imgH="2921000" progId="Equation.3">
                  <p:embed/>
                </p:oleObj>
              </mc:Choice>
              <mc:Fallback>
                <p:oleObj name="Формула" r:id="rId6" imgW="2921000" imgH="2921000" progId="Equation.3">
                  <p:embed/>
                  <p:pic>
                    <p:nvPicPr>
                      <p:cNvPr id="7222" name="Object 95">
                        <a:extLst>
                          <a:ext uri="{FF2B5EF4-FFF2-40B4-BE49-F238E27FC236}">
                            <a16:creationId xmlns:a16="http://schemas.microsoft.com/office/drawing/2014/main" id="{65A8E5B9-4C86-6F47-AB0B-466488B96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6" y="5837238"/>
                        <a:ext cx="144463" cy="144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ECDF5EE0-FB11-FE4C-8E54-F875C66C4E87}"/>
              </a:ext>
            </a:extLst>
          </p:cNvPr>
          <p:cNvSpPr>
            <a:spLocks noGrp="1"/>
          </p:cNvSpPr>
          <p:nvPr>
            <p:ph type="title"/>
          </p:nvPr>
        </p:nvSpPr>
        <p:spPr>
          <a:xfrm>
            <a:off x="1666875" y="142875"/>
            <a:ext cx="8858250" cy="1917700"/>
          </a:xfrm>
        </p:spPr>
        <p:txBody>
          <a:bodyPr/>
          <a:lstStyle/>
          <a:p>
            <a:pPr algn="l" eaLnBrk="1" hangingPunct="1"/>
            <a:r>
              <a:rPr lang="ru-RU" altLang="ru-RU" sz="1800" b="1">
                <a:latin typeface="Arial" panose="020B0604020202020204" pitchFamily="34" charset="0"/>
                <a:cs typeface="Arial" panose="020B0604020202020204" pitchFamily="34" charset="0"/>
              </a:rPr>
              <a:t>Построение классификатора на основе </a:t>
            </a:r>
            <a:r>
              <a:rPr lang="en-US" altLang="ru-RU" sz="1800" b="1">
                <a:latin typeface="Arial" panose="020B0604020202020204" pitchFamily="34" charset="0"/>
                <a:cs typeface="Arial" panose="020B0604020202020204" pitchFamily="34" charset="0"/>
              </a:rPr>
              <a:t>SVM.</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Основные типы </a:t>
            </a:r>
            <a:r>
              <a:rPr lang="en-US" altLang="ru-RU" sz="1800" i="1">
                <a:latin typeface="Arial" panose="020B0604020202020204" pitchFamily="34" charset="0"/>
                <a:cs typeface="Arial" panose="020B0604020202020204" pitchFamily="34" charset="0"/>
              </a:rPr>
              <a:t>SVM</a:t>
            </a:r>
            <a:r>
              <a:rPr lang="ru-RU" altLang="ru-RU" sz="1800" i="1">
                <a:latin typeface="Arial" panose="020B0604020202020204" pitchFamily="34" charset="0"/>
                <a:cs typeface="Arial" panose="020B0604020202020204" pitchFamily="34" charset="0"/>
              </a:rPr>
              <a:t>:</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 Линейные сепарабельные </a:t>
            </a:r>
            <a:r>
              <a:rPr lang="en-US" altLang="ru-RU" sz="1800">
                <a:latin typeface="Arial" panose="020B0604020202020204" pitchFamily="34" charset="0"/>
                <a:cs typeface="Arial" panose="020B0604020202020204" pitchFamily="34" charset="0"/>
              </a:rPr>
              <a:t>SVM</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2. </a:t>
            </a:r>
            <a:r>
              <a:rPr lang="ru-RU" altLang="ru-RU" sz="1800">
                <a:latin typeface="Arial" panose="020B0604020202020204" pitchFamily="34" charset="0"/>
                <a:cs typeface="Arial" panose="020B0604020202020204" pitchFamily="34" charset="0"/>
              </a:rPr>
              <a:t>Линейные несепарабельные </a:t>
            </a:r>
            <a:r>
              <a:rPr lang="en-US" altLang="ru-RU" sz="1800">
                <a:latin typeface="Arial" panose="020B0604020202020204" pitchFamily="34" charset="0"/>
                <a:cs typeface="Arial" panose="020B0604020202020204" pitchFamily="34" charset="0"/>
              </a:rPr>
              <a:t>SVM</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3. </a:t>
            </a:r>
            <a:r>
              <a:rPr lang="ru-RU" altLang="ru-RU" sz="1800">
                <a:latin typeface="Arial" panose="020B0604020202020204" pitchFamily="34" charset="0"/>
                <a:cs typeface="Arial" panose="020B0604020202020204" pitchFamily="34" charset="0"/>
              </a:rPr>
              <a:t>Нелинейные </a:t>
            </a:r>
            <a:r>
              <a:rPr lang="en-US" altLang="ru-RU" sz="1800">
                <a:latin typeface="Arial" panose="020B0604020202020204" pitchFamily="34" charset="0"/>
                <a:cs typeface="Arial" panose="020B0604020202020204" pitchFamily="34" charset="0"/>
              </a:rPr>
              <a:t>SVM</a:t>
            </a:r>
            <a:br>
              <a:rPr lang="en-US"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Иллюстрация типов </a:t>
            </a:r>
            <a:r>
              <a:rPr lang="en-US" altLang="ru-RU" sz="1800" i="1">
                <a:latin typeface="Arial" panose="020B0604020202020204" pitchFamily="34" charset="0"/>
                <a:cs typeface="Arial" panose="020B0604020202020204" pitchFamily="34" charset="0"/>
              </a:rPr>
              <a:t>SVM </a:t>
            </a:r>
            <a:r>
              <a:rPr lang="ru-RU" altLang="ru-RU" sz="1800" i="1">
                <a:latin typeface="Arial" panose="020B0604020202020204" pitchFamily="34" charset="0"/>
                <a:cs typeface="Arial" panose="020B0604020202020204" pitchFamily="34" charset="0"/>
              </a:rPr>
              <a:t>для двумерного пространства признаков.</a:t>
            </a:r>
            <a:endParaRPr lang="ru-RU" altLang="ru-RU" sz="1800">
              <a:latin typeface="Arial" panose="020B0604020202020204" pitchFamily="34" charset="0"/>
              <a:cs typeface="Arial" panose="020B0604020202020204" pitchFamily="34" charset="0"/>
            </a:endParaRPr>
          </a:p>
        </p:txBody>
      </p:sp>
      <p:sp>
        <p:nvSpPr>
          <p:cNvPr id="8195" name="Номер слайда 3">
            <a:extLst>
              <a:ext uri="{FF2B5EF4-FFF2-40B4-BE49-F238E27FC236}">
                <a16:creationId xmlns:a16="http://schemas.microsoft.com/office/drawing/2014/main" id="{25FF776B-4DB0-D24B-B427-9FF0FF62247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4A173C-1DDB-F048-AD4E-77E1509F1B2E}" type="slidenum">
              <a:rPr lang="ru-RU" altLang="ru-RU" sz="1200">
                <a:solidFill>
                  <a:srgbClr val="898989"/>
                </a:solidFill>
              </a:rPr>
              <a:pPr>
                <a:spcBef>
                  <a:spcPct val="0"/>
                </a:spcBef>
                <a:buFontTx/>
                <a:buNone/>
              </a:pPr>
              <a:t>133</a:t>
            </a:fld>
            <a:endParaRPr lang="ru-RU" altLang="ru-RU" sz="1200">
              <a:solidFill>
                <a:srgbClr val="898989"/>
              </a:solidFill>
            </a:endParaRPr>
          </a:p>
        </p:txBody>
      </p:sp>
      <p:sp>
        <p:nvSpPr>
          <p:cNvPr id="8196" name="Rectangle 5">
            <a:extLst>
              <a:ext uri="{FF2B5EF4-FFF2-40B4-BE49-F238E27FC236}">
                <a16:creationId xmlns:a16="http://schemas.microsoft.com/office/drawing/2014/main" id="{3936B367-9E36-1C45-AD0B-481B4304DB33}"/>
              </a:ext>
            </a:extLst>
          </p:cNvPr>
          <p:cNvSpPr>
            <a:spLocks noChangeArrowheads="1"/>
          </p:cNvSpPr>
          <p:nvPr/>
        </p:nvSpPr>
        <p:spPr bwMode="auto">
          <a:xfrm>
            <a:off x="2135189" y="2276476"/>
            <a:ext cx="2357437" cy="2447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197" name="Rectangle 6">
            <a:extLst>
              <a:ext uri="{FF2B5EF4-FFF2-40B4-BE49-F238E27FC236}">
                <a16:creationId xmlns:a16="http://schemas.microsoft.com/office/drawing/2014/main" id="{36747CA8-94F2-5E43-86E4-2FA5507867C6}"/>
              </a:ext>
            </a:extLst>
          </p:cNvPr>
          <p:cNvSpPr>
            <a:spLocks noChangeArrowheads="1"/>
          </p:cNvSpPr>
          <p:nvPr/>
        </p:nvSpPr>
        <p:spPr bwMode="auto">
          <a:xfrm>
            <a:off x="4656139" y="2276476"/>
            <a:ext cx="2357437" cy="2447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198" name="Rectangle 7">
            <a:extLst>
              <a:ext uri="{FF2B5EF4-FFF2-40B4-BE49-F238E27FC236}">
                <a16:creationId xmlns:a16="http://schemas.microsoft.com/office/drawing/2014/main" id="{4F3F1465-6E48-5145-98B9-53ED123AD379}"/>
              </a:ext>
            </a:extLst>
          </p:cNvPr>
          <p:cNvSpPr>
            <a:spLocks noChangeArrowheads="1"/>
          </p:cNvSpPr>
          <p:nvPr/>
        </p:nvSpPr>
        <p:spPr bwMode="auto">
          <a:xfrm>
            <a:off x="7175500" y="2276476"/>
            <a:ext cx="2357438" cy="2447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199" name="Line 8">
            <a:extLst>
              <a:ext uri="{FF2B5EF4-FFF2-40B4-BE49-F238E27FC236}">
                <a16:creationId xmlns:a16="http://schemas.microsoft.com/office/drawing/2014/main" id="{986617D5-1422-9C4C-8B50-0E8028B5C174}"/>
              </a:ext>
            </a:extLst>
          </p:cNvPr>
          <p:cNvSpPr>
            <a:spLocks noChangeShapeType="1"/>
          </p:cNvSpPr>
          <p:nvPr/>
        </p:nvSpPr>
        <p:spPr bwMode="auto">
          <a:xfrm>
            <a:off x="2424113" y="3644901"/>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8200" name="Line 9">
            <a:extLst>
              <a:ext uri="{FF2B5EF4-FFF2-40B4-BE49-F238E27FC236}">
                <a16:creationId xmlns:a16="http://schemas.microsoft.com/office/drawing/2014/main" id="{5F835325-386B-C948-8436-5AA51BB2606A}"/>
              </a:ext>
            </a:extLst>
          </p:cNvPr>
          <p:cNvSpPr>
            <a:spLocks noChangeShapeType="1"/>
          </p:cNvSpPr>
          <p:nvPr/>
        </p:nvSpPr>
        <p:spPr bwMode="auto">
          <a:xfrm>
            <a:off x="2279651" y="407670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8201" name="Line 10">
            <a:extLst>
              <a:ext uri="{FF2B5EF4-FFF2-40B4-BE49-F238E27FC236}">
                <a16:creationId xmlns:a16="http://schemas.microsoft.com/office/drawing/2014/main" id="{D6247678-B08D-BE41-A561-5C74E48E6706}"/>
              </a:ext>
            </a:extLst>
          </p:cNvPr>
          <p:cNvSpPr>
            <a:spLocks noChangeShapeType="1"/>
          </p:cNvSpPr>
          <p:nvPr/>
        </p:nvSpPr>
        <p:spPr bwMode="auto">
          <a:xfrm>
            <a:off x="5016500" y="3717926"/>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8202" name="Line 11">
            <a:extLst>
              <a:ext uri="{FF2B5EF4-FFF2-40B4-BE49-F238E27FC236}">
                <a16:creationId xmlns:a16="http://schemas.microsoft.com/office/drawing/2014/main" id="{6FA06701-EDBB-8644-9879-28E579442562}"/>
              </a:ext>
            </a:extLst>
          </p:cNvPr>
          <p:cNvSpPr>
            <a:spLocks noChangeShapeType="1"/>
          </p:cNvSpPr>
          <p:nvPr/>
        </p:nvSpPr>
        <p:spPr bwMode="auto">
          <a:xfrm>
            <a:off x="4872038" y="4149725"/>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8203" name="Line 12">
            <a:extLst>
              <a:ext uri="{FF2B5EF4-FFF2-40B4-BE49-F238E27FC236}">
                <a16:creationId xmlns:a16="http://schemas.microsoft.com/office/drawing/2014/main" id="{6FF4ADBD-43C9-E542-A842-0015DF572AF8}"/>
              </a:ext>
            </a:extLst>
          </p:cNvPr>
          <p:cNvSpPr>
            <a:spLocks noChangeShapeType="1"/>
          </p:cNvSpPr>
          <p:nvPr/>
        </p:nvSpPr>
        <p:spPr bwMode="auto">
          <a:xfrm>
            <a:off x="7464425" y="378936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8204" name="Line 13">
            <a:extLst>
              <a:ext uri="{FF2B5EF4-FFF2-40B4-BE49-F238E27FC236}">
                <a16:creationId xmlns:a16="http://schemas.microsoft.com/office/drawing/2014/main" id="{F4B0082E-32C6-7D44-B5D6-1937A9DFA5B4}"/>
              </a:ext>
            </a:extLst>
          </p:cNvPr>
          <p:cNvSpPr>
            <a:spLocks noChangeShapeType="1"/>
          </p:cNvSpPr>
          <p:nvPr/>
        </p:nvSpPr>
        <p:spPr bwMode="auto">
          <a:xfrm>
            <a:off x="7319963" y="4221163"/>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8205" name="Oval 14">
            <a:extLst>
              <a:ext uri="{FF2B5EF4-FFF2-40B4-BE49-F238E27FC236}">
                <a16:creationId xmlns:a16="http://schemas.microsoft.com/office/drawing/2014/main" id="{C9CD0AB2-B18E-084D-943C-D0C1575DF186}"/>
              </a:ext>
            </a:extLst>
          </p:cNvPr>
          <p:cNvSpPr>
            <a:spLocks noChangeArrowheads="1"/>
          </p:cNvSpPr>
          <p:nvPr/>
        </p:nvSpPr>
        <p:spPr bwMode="auto">
          <a:xfrm flipH="1" flipV="1">
            <a:off x="3432175" y="2781300"/>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06" name="Oval 15">
            <a:extLst>
              <a:ext uri="{FF2B5EF4-FFF2-40B4-BE49-F238E27FC236}">
                <a16:creationId xmlns:a16="http://schemas.microsoft.com/office/drawing/2014/main" id="{D851EFD7-A21A-304D-B284-C3A1203FA087}"/>
              </a:ext>
            </a:extLst>
          </p:cNvPr>
          <p:cNvSpPr>
            <a:spLocks noChangeArrowheads="1"/>
          </p:cNvSpPr>
          <p:nvPr/>
        </p:nvSpPr>
        <p:spPr bwMode="auto">
          <a:xfrm flipH="1" flipV="1">
            <a:off x="2640014" y="2924175"/>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07" name="Oval 16">
            <a:extLst>
              <a:ext uri="{FF2B5EF4-FFF2-40B4-BE49-F238E27FC236}">
                <a16:creationId xmlns:a16="http://schemas.microsoft.com/office/drawing/2014/main" id="{AB9CEFA0-F6F1-E64B-81A7-632962E28849}"/>
              </a:ext>
            </a:extLst>
          </p:cNvPr>
          <p:cNvSpPr>
            <a:spLocks noChangeArrowheads="1"/>
          </p:cNvSpPr>
          <p:nvPr/>
        </p:nvSpPr>
        <p:spPr bwMode="auto">
          <a:xfrm flipH="1" flipV="1">
            <a:off x="3216275" y="2927350"/>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08" name="Oval 17">
            <a:extLst>
              <a:ext uri="{FF2B5EF4-FFF2-40B4-BE49-F238E27FC236}">
                <a16:creationId xmlns:a16="http://schemas.microsoft.com/office/drawing/2014/main" id="{6BDD5530-8ABA-DB47-AE25-2A915B876EA0}"/>
              </a:ext>
            </a:extLst>
          </p:cNvPr>
          <p:cNvSpPr>
            <a:spLocks noChangeArrowheads="1"/>
          </p:cNvSpPr>
          <p:nvPr/>
        </p:nvSpPr>
        <p:spPr bwMode="auto">
          <a:xfrm flipH="1" flipV="1">
            <a:off x="3575050" y="3141663"/>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09" name="Oval 18">
            <a:extLst>
              <a:ext uri="{FF2B5EF4-FFF2-40B4-BE49-F238E27FC236}">
                <a16:creationId xmlns:a16="http://schemas.microsoft.com/office/drawing/2014/main" id="{EFC2B7BC-6F0C-5C48-B5A8-008B914FCF24}"/>
              </a:ext>
            </a:extLst>
          </p:cNvPr>
          <p:cNvSpPr>
            <a:spLocks noChangeArrowheads="1"/>
          </p:cNvSpPr>
          <p:nvPr/>
        </p:nvSpPr>
        <p:spPr bwMode="auto">
          <a:xfrm flipH="1" flipV="1">
            <a:off x="3648075" y="2924175"/>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10" name="Oval 19">
            <a:extLst>
              <a:ext uri="{FF2B5EF4-FFF2-40B4-BE49-F238E27FC236}">
                <a16:creationId xmlns:a16="http://schemas.microsoft.com/office/drawing/2014/main" id="{7EB1EAFE-C98C-5D44-9CFA-B022C2C7E18E}"/>
              </a:ext>
            </a:extLst>
          </p:cNvPr>
          <p:cNvSpPr>
            <a:spLocks noChangeArrowheads="1"/>
          </p:cNvSpPr>
          <p:nvPr/>
        </p:nvSpPr>
        <p:spPr bwMode="auto">
          <a:xfrm flipH="1" flipV="1">
            <a:off x="3792539" y="3573463"/>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11" name="Oval 20">
            <a:extLst>
              <a:ext uri="{FF2B5EF4-FFF2-40B4-BE49-F238E27FC236}">
                <a16:creationId xmlns:a16="http://schemas.microsoft.com/office/drawing/2014/main" id="{FDB7428E-3F08-5042-865D-F8DB69B29979}"/>
              </a:ext>
            </a:extLst>
          </p:cNvPr>
          <p:cNvSpPr>
            <a:spLocks noChangeArrowheads="1"/>
          </p:cNvSpPr>
          <p:nvPr/>
        </p:nvSpPr>
        <p:spPr bwMode="auto">
          <a:xfrm flipH="1" flipV="1">
            <a:off x="4008439" y="3716338"/>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12" name="Oval 21">
            <a:extLst>
              <a:ext uri="{FF2B5EF4-FFF2-40B4-BE49-F238E27FC236}">
                <a16:creationId xmlns:a16="http://schemas.microsoft.com/office/drawing/2014/main" id="{20F07B0B-DBCC-B04E-B6D7-BA991EA6CD7F}"/>
              </a:ext>
            </a:extLst>
          </p:cNvPr>
          <p:cNvSpPr>
            <a:spLocks noChangeArrowheads="1"/>
          </p:cNvSpPr>
          <p:nvPr/>
        </p:nvSpPr>
        <p:spPr bwMode="auto">
          <a:xfrm flipH="1" flipV="1">
            <a:off x="3935414" y="3213100"/>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13" name="Oval 22">
            <a:extLst>
              <a:ext uri="{FF2B5EF4-FFF2-40B4-BE49-F238E27FC236}">
                <a16:creationId xmlns:a16="http://schemas.microsoft.com/office/drawing/2014/main" id="{7047E0EE-AF1A-BD4F-8F5C-2EC55EEE4B78}"/>
              </a:ext>
            </a:extLst>
          </p:cNvPr>
          <p:cNvSpPr>
            <a:spLocks noChangeArrowheads="1"/>
          </p:cNvSpPr>
          <p:nvPr/>
        </p:nvSpPr>
        <p:spPr bwMode="auto">
          <a:xfrm flipH="1" flipV="1">
            <a:off x="3935414" y="2924175"/>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14" name="Oval 23">
            <a:extLst>
              <a:ext uri="{FF2B5EF4-FFF2-40B4-BE49-F238E27FC236}">
                <a16:creationId xmlns:a16="http://schemas.microsoft.com/office/drawing/2014/main" id="{1F3C43D4-99DE-CF4A-886E-A84CCD04A321}"/>
              </a:ext>
            </a:extLst>
          </p:cNvPr>
          <p:cNvSpPr>
            <a:spLocks noChangeArrowheads="1"/>
          </p:cNvSpPr>
          <p:nvPr/>
        </p:nvSpPr>
        <p:spPr bwMode="auto">
          <a:xfrm flipH="1" flipV="1">
            <a:off x="2711450" y="3357563"/>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15" name="Oval 24">
            <a:extLst>
              <a:ext uri="{FF2B5EF4-FFF2-40B4-BE49-F238E27FC236}">
                <a16:creationId xmlns:a16="http://schemas.microsoft.com/office/drawing/2014/main" id="{A4C1D45A-AE89-9943-9C60-68BAE020826D}"/>
              </a:ext>
            </a:extLst>
          </p:cNvPr>
          <p:cNvSpPr>
            <a:spLocks noChangeArrowheads="1"/>
          </p:cNvSpPr>
          <p:nvPr/>
        </p:nvSpPr>
        <p:spPr bwMode="auto">
          <a:xfrm flipH="1" flipV="1">
            <a:off x="2927350" y="3429000"/>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16" name="Oval 25">
            <a:extLst>
              <a:ext uri="{FF2B5EF4-FFF2-40B4-BE49-F238E27FC236}">
                <a16:creationId xmlns:a16="http://schemas.microsoft.com/office/drawing/2014/main" id="{98386BBD-9DC5-8944-AB64-10278B692E3E}"/>
              </a:ext>
            </a:extLst>
          </p:cNvPr>
          <p:cNvSpPr>
            <a:spLocks noChangeArrowheads="1"/>
          </p:cNvSpPr>
          <p:nvPr/>
        </p:nvSpPr>
        <p:spPr bwMode="auto">
          <a:xfrm flipH="1" flipV="1">
            <a:off x="2928939" y="2997200"/>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17" name="Oval 26">
            <a:extLst>
              <a:ext uri="{FF2B5EF4-FFF2-40B4-BE49-F238E27FC236}">
                <a16:creationId xmlns:a16="http://schemas.microsoft.com/office/drawing/2014/main" id="{BFA2CE33-F179-6948-AEF5-1A1C007A6369}"/>
              </a:ext>
            </a:extLst>
          </p:cNvPr>
          <p:cNvSpPr>
            <a:spLocks noChangeArrowheads="1"/>
          </p:cNvSpPr>
          <p:nvPr/>
        </p:nvSpPr>
        <p:spPr bwMode="auto">
          <a:xfrm flipH="1" flipV="1">
            <a:off x="3071814" y="3716338"/>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18" name="Oval 27">
            <a:extLst>
              <a:ext uri="{FF2B5EF4-FFF2-40B4-BE49-F238E27FC236}">
                <a16:creationId xmlns:a16="http://schemas.microsoft.com/office/drawing/2014/main" id="{43110A62-54E9-944A-BE80-B53320B28664}"/>
              </a:ext>
            </a:extLst>
          </p:cNvPr>
          <p:cNvSpPr>
            <a:spLocks noChangeArrowheads="1"/>
          </p:cNvSpPr>
          <p:nvPr/>
        </p:nvSpPr>
        <p:spPr bwMode="auto">
          <a:xfrm flipH="1" flipV="1">
            <a:off x="3287714" y="3789363"/>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19" name="Oval 28">
            <a:extLst>
              <a:ext uri="{FF2B5EF4-FFF2-40B4-BE49-F238E27FC236}">
                <a16:creationId xmlns:a16="http://schemas.microsoft.com/office/drawing/2014/main" id="{521EAF28-8B36-E84D-AE53-14E6DCF96D38}"/>
              </a:ext>
            </a:extLst>
          </p:cNvPr>
          <p:cNvSpPr>
            <a:spLocks noChangeArrowheads="1"/>
          </p:cNvSpPr>
          <p:nvPr/>
        </p:nvSpPr>
        <p:spPr bwMode="auto">
          <a:xfrm flipH="1" flipV="1">
            <a:off x="3216275" y="3500438"/>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20" name="Oval 29">
            <a:extLst>
              <a:ext uri="{FF2B5EF4-FFF2-40B4-BE49-F238E27FC236}">
                <a16:creationId xmlns:a16="http://schemas.microsoft.com/office/drawing/2014/main" id="{26A18C2C-1F84-4240-83F9-0DEB128B318E}"/>
              </a:ext>
            </a:extLst>
          </p:cNvPr>
          <p:cNvSpPr>
            <a:spLocks noChangeArrowheads="1"/>
          </p:cNvSpPr>
          <p:nvPr/>
        </p:nvSpPr>
        <p:spPr bwMode="auto">
          <a:xfrm flipH="1" flipV="1">
            <a:off x="3216275" y="4005263"/>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21" name="Oval 30">
            <a:extLst>
              <a:ext uri="{FF2B5EF4-FFF2-40B4-BE49-F238E27FC236}">
                <a16:creationId xmlns:a16="http://schemas.microsoft.com/office/drawing/2014/main" id="{E1F66AE4-0F5C-7041-951D-F4378CE9D049}"/>
              </a:ext>
            </a:extLst>
          </p:cNvPr>
          <p:cNvSpPr>
            <a:spLocks noChangeArrowheads="1"/>
          </p:cNvSpPr>
          <p:nvPr/>
        </p:nvSpPr>
        <p:spPr bwMode="auto">
          <a:xfrm flipH="1" flipV="1">
            <a:off x="3721100" y="3863975"/>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22" name="Line 31">
            <a:extLst>
              <a:ext uri="{FF2B5EF4-FFF2-40B4-BE49-F238E27FC236}">
                <a16:creationId xmlns:a16="http://schemas.microsoft.com/office/drawing/2014/main" id="{FDB7A8B6-6BD1-804D-9449-7513E82C0442}"/>
              </a:ext>
            </a:extLst>
          </p:cNvPr>
          <p:cNvSpPr>
            <a:spLocks noChangeShapeType="1"/>
          </p:cNvSpPr>
          <p:nvPr/>
        </p:nvSpPr>
        <p:spPr bwMode="auto">
          <a:xfrm>
            <a:off x="2711451" y="2565401"/>
            <a:ext cx="1439863" cy="15843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8223" name="Line 32">
            <a:extLst>
              <a:ext uri="{FF2B5EF4-FFF2-40B4-BE49-F238E27FC236}">
                <a16:creationId xmlns:a16="http://schemas.microsoft.com/office/drawing/2014/main" id="{5F8CBF02-6FB8-B142-9203-6783D955AEC5}"/>
              </a:ext>
            </a:extLst>
          </p:cNvPr>
          <p:cNvSpPr>
            <a:spLocks noChangeShapeType="1"/>
          </p:cNvSpPr>
          <p:nvPr/>
        </p:nvSpPr>
        <p:spPr bwMode="auto">
          <a:xfrm>
            <a:off x="2782888" y="2492376"/>
            <a:ext cx="1439862" cy="158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8224" name="Line 33">
            <a:extLst>
              <a:ext uri="{FF2B5EF4-FFF2-40B4-BE49-F238E27FC236}">
                <a16:creationId xmlns:a16="http://schemas.microsoft.com/office/drawing/2014/main" id="{2AEE8D4A-E16B-1F46-B69E-342D791CCB8D}"/>
              </a:ext>
            </a:extLst>
          </p:cNvPr>
          <p:cNvSpPr>
            <a:spLocks noChangeShapeType="1"/>
          </p:cNvSpPr>
          <p:nvPr/>
        </p:nvSpPr>
        <p:spPr bwMode="auto">
          <a:xfrm>
            <a:off x="2640013" y="2636839"/>
            <a:ext cx="1439862" cy="158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8225" name="Oval 34">
            <a:extLst>
              <a:ext uri="{FF2B5EF4-FFF2-40B4-BE49-F238E27FC236}">
                <a16:creationId xmlns:a16="http://schemas.microsoft.com/office/drawing/2014/main" id="{47B859BE-5B04-594D-8296-88E4DA04EF46}"/>
              </a:ext>
            </a:extLst>
          </p:cNvPr>
          <p:cNvSpPr>
            <a:spLocks noChangeArrowheads="1"/>
          </p:cNvSpPr>
          <p:nvPr/>
        </p:nvSpPr>
        <p:spPr bwMode="auto">
          <a:xfrm flipH="1" flipV="1">
            <a:off x="5808664" y="2709863"/>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26" name="Oval 35">
            <a:extLst>
              <a:ext uri="{FF2B5EF4-FFF2-40B4-BE49-F238E27FC236}">
                <a16:creationId xmlns:a16="http://schemas.microsoft.com/office/drawing/2014/main" id="{41462426-6A0A-354F-9F59-B71E75F7CA97}"/>
              </a:ext>
            </a:extLst>
          </p:cNvPr>
          <p:cNvSpPr>
            <a:spLocks noChangeArrowheads="1"/>
          </p:cNvSpPr>
          <p:nvPr/>
        </p:nvSpPr>
        <p:spPr bwMode="auto">
          <a:xfrm flipH="1" flipV="1">
            <a:off x="5016500" y="2852738"/>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27" name="Oval 36">
            <a:extLst>
              <a:ext uri="{FF2B5EF4-FFF2-40B4-BE49-F238E27FC236}">
                <a16:creationId xmlns:a16="http://schemas.microsoft.com/office/drawing/2014/main" id="{E3E5BBD5-D5CE-E741-9531-27943C813E2E}"/>
              </a:ext>
            </a:extLst>
          </p:cNvPr>
          <p:cNvSpPr>
            <a:spLocks noChangeArrowheads="1"/>
          </p:cNvSpPr>
          <p:nvPr/>
        </p:nvSpPr>
        <p:spPr bwMode="auto">
          <a:xfrm flipH="1" flipV="1">
            <a:off x="5592764" y="2855913"/>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28" name="Oval 37">
            <a:extLst>
              <a:ext uri="{FF2B5EF4-FFF2-40B4-BE49-F238E27FC236}">
                <a16:creationId xmlns:a16="http://schemas.microsoft.com/office/drawing/2014/main" id="{4C3EB12A-3FC9-DB49-AEF9-EB8E9850B0B6}"/>
              </a:ext>
            </a:extLst>
          </p:cNvPr>
          <p:cNvSpPr>
            <a:spLocks noChangeArrowheads="1"/>
          </p:cNvSpPr>
          <p:nvPr/>
        </p:nvSpPr>
        <p:spPr bwMode="auto">
          <a:xfrm flipH="1" flipV="1">
            <a:off x="5951539" y="3070225"/>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29" name="Oval 38">
            <a:extLst>
              <a:ext uri="{FF2B5EF4-FFF2-40B4-BE49-F238E27FC236}">
                <a16:creationId xmlns:a16="http://schemas.microsoft.com/office/drawing/2014/main" id="{6BDF486A-64B0-D345-B39D-A001307CCADC}"/>
              </a:ext>
            </a:extLst>
          </p:cNvPr>
          <p:cNvSpPr>
            <a:spLocks noChangeArrowheads="1"/>
          </p:cNvSpPr>
          <p:nvPr/>
        </p:nvSpPr>
        <p:spPr bwMode="auto">
          <a:xfrm flipH="1" flipV="1">
            <a:off x="6024564" y="2852738"/>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30" name="Oval 39">
            <a:extLst>
              <a:ext uri="{FF2B5EF4-FFF2-40B4-BE49-F238E27FC236}">
                <a16:creationId xmlns:a16="http://schemas.microsoft.com/office/drawing/2014/main" id="{B798E091-B806-3C4B-B310-B4150E64A1C9}"/>
              </a:ext>
            </a:extLst>
          </p:cNvPr>
          <p:cNvSpPr>
            <a:spLocks noChangeArrowheads="1"/>
          </p:cNvSpPr>
          <p:nvPr/>
        </p:nvSpPr>
        <p:spPr bwMode="auto">
          <a:xfrm flipH="1" flipV="1">
            <a:off x="6169025" y="3502025"/>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31" name="Oval 40">
            <a:extLst>
              <a:ext uri="{FF2B5EF4-FFF2-40B4-BE49-F238E27FC236}">
                <a16:creationId xmlns:a16="http://schemas.microsoft.com/office/drawing/2014/main" id="{74EDDF41-6614-E543-AE70-E055339E1EE7}"/>
              </a:ext>
            </a:extLst>
          </p:cNvPr>
          <p:cNvSpPr>
            <a:spLocks noChangeArrowheads="1"/>
          </p:cNvSpPr>
          <p:nvPr/>
        </p:nvSpPr>
        <p:spPr bwMode="auto">
          <a:xfrm flipH="1" flipV="1">
            <a:off x="6384925" y="3644900"/>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32" name="Oval 41">
            <a:extLst>
              <a:ext uri="{FF2B5EF4-FFF2-40B4-BE49-F238E27FC236}">
                <a16:creationId xmlns:a16="http://schemas.microsoft.com/office/drawing/2014/main" id="{7720AFA5-9E42-D347-9E0E-47C0357B1127}"/>
              </a:ext>
            </a:extLst>
          </p:cNvPr>
          <p:cNvSpPr>
            <a:spLocks noChangeArrowheads="1"/>
          </p:cNvSpPr>
          <p:nvPr/>
        </p:nvSpPr>
        <p:spPr bwMode="auto">
          <a:xfrm flipH="1" flipV="1">
            <a:off x="6311900" y="3141663"/>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33" name="Oval 42">
            <a:extLst>
              <a:ext uri="{FF2B5EF4-FFF2-40B4-BE49-F238E27FC236}">
                <a16:creationId xmlns:a16="http://schemas.microsoft.com/office/drawing/2014/main" id="{278871BD-27ED-5D46-ACB6-94040E55DB51}"/>
              </a:ext>
            </a:extLst>
          </p:cNvPr>
          <p:cNvSpPr>
            <a:spLocks noChangeArrowheads="1"/>
          </p:cNvSpPr>
          <p:nvPr/>
        </p:nvSpPr>
        <p:spPr bwMode="auto">
          <a:xfrm flipH="1" flipV="1">
            <a:off x="6311900" y="2852738"/>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34" name="Oval 43">
            <a:extLst>
              <a:ext uri="{FF2B5EF4-FFF2-40B4-BE49-F238E27FC236}">
                <a16:creationId xmlns:a16="http://schemas.microsoft.com/office/drawing/2014/main" id="{DC6FBB42-E0E2-814C-BD83-044532BF936C}"/>
              </a:ext>
            </a:extLst>
          </p:cNvPr>
          <p:cNvSpPr>
            <a:spLocks noChangeArrowheads="1"/>
          </p:cNvSpPr>
          <p:nvPr/>
        </p:nvSpPr>
        <p:spPr bwMode="auto">
          <a:xfrm flipH="1" flipV="1">
            <a:off x="5087939" y="3286125"/>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35" name="Oval 44">
            <a:extLst>
              <a:ext uri="{FF2B5EF4-FFF2-40B4-BE49-F238E27FC236}">
                <a16:creationId xmlns:a16="http://schemas.microsoft.com/office/drawing/2014/main" id="{18645A33-B5D3-0149-BE7A-B835D7E011AA}"/>
              </a:ext>
            </a:extLst>
          </p:cNvPr>
          <p:cNvSpPr>
            <a:spLocks noChangeArrowheads="1"/>
          </p:cNvSpPr>
          <p:nvPr/>
        </p:nvSpPr>
        <p:spPr bwMode="auto">
          <a:xfrm flipH="1" flipV="1">
            <a:off x="5303839" y="3357563"/>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36" name="Oval 45">
            <a:extLst>
              <a:ext uri="{FF2B5EF4-FFF2-40B4-BE49-F238E27FC236}">
                <a16:creationId xmlns:a16="http://schemas.microsoft.com/office/drawing/2014/main" id="{F066013F-594B-C14C-B14D-8AD1CC4443DB}"/>
              </a:ext>
            </a:extLst>
          </p:cNvPr>
          <p:cNvSpPr>
            <a:spLocks noChangeArrowheads="1"/>
          </p:cNvSpPr>
          <p:nvPr/>
        </p:nvSpPr>
        <p:spPr bwMode="auto">
          <a:xfrm flipH="1" flipV="1">
            <a:off x="5305425" y="2925763"/>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37" name="Oval 46">
            <a:extLst>
              <a:ext uri="{FF2B5EF4-FFF2-40B4-BE49-F238E27FC236}">
                <a16:creationId xmlns:a16="http://schemas.microsoft.com/office/drawing/2014/main" id="{5AC391CE-EC24-AA4C-93D4-7802786B3D31}"/>
              </a:ext>
            </a:extLst>
          </p:cNvPr>
          <p:cNvSpPr>
            <a:spLocks noChangeArrowheads="1"/>
          </p:cNvSpPr>
          <p:nvPr/>
        </p:nvSpPr>
        <p:spPr bwMode="auto">
          <a:xfrm flipH="1" flipV="1">
            <a:off x="5448300" y="3644900"/>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38" name="Oval 47">
            <a:extLst>
              <a:ext uri="{FF2B5EF4-FFF2-40B4-BE49-F238E27FC236}">
                <a16:creationId xmlns:a16="http://schemas.microsoft.com/office/drawing/2014/main" id="{55DA95D5-75B7-E343-9312-ACA3BDAB6C9A}"/>
              </a:ext>
            </a:extLst>
          </p:cNvPr>
          <p:cNvSpPr>
            <a:spLocks noChangeArrowheads="1"/>
          </p:cNvSpPr>
          <p:nvPr/>
        </p:nvSpPr>
        <p:spPr bwMode="auto">
          <a:xfrm flipH="1" flipV="1">
            <a:off x="5664200" y="3717925"/>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39" name="Oval 48">
            <a:extLst>
              <a:ext uri="{FF2B5EF4-FFF2-40B4-BE49-F238E27FC236}">
                <a16:creationId xmlns:a16="http://schemas.microsoft.com/office/drawing/2014/main" id="{08011184-6D66-EA40-8E1E-5EE479D3B36C}"/>
              </a:ext>
            </a:extLst>
          </p:cNvPr>
          <p:cNvSpPr>
            <a:spLocks noChangeArrowheads="1"/>
          </p:cNvSpPr>
          <p:nvPr/>
        </p:nvSpPr>
        <p:spPr bwMode="auto">
          <a:xfrm flipH="1" flipV="1">
            <a:off x="5592764" y="3429000"/>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40" name="Oval 49">
            <a:extLst>
              <a:ext uri="{FF2B5EF4-FFF2-40B4-BE49-F238E27FC236}">
                <a16:creationId xmlns:a16="http://schemas.microsoft.com/office/drawing/2014/main" id="{26A315F3-1B87-7C4F-BE9D-EFE9FD553EA7}"/>
              </a:ext>
            </a:extLst>
          </p:cNvPr>
          <p:cNvSpPr>
            <a:spLocks noChangeArrowheads="1"/>
          </p:cNvSpPr>
          <p:nvPr/>
        </p:nvSpPr>
        <p:spPr bwMode="auto">
          <a:xfrm flipH="1" flipV="1">
            <a:off x="5592764" y="3933825"/>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41" name="Oval 50">
            <a:extLst>
              <a:ext uri="{FF2B5EF4-FFF2-40B4-BE49-F238E27FC236}">
                <a16:creationId xmlns:a16="http://schemas.microsoft.com/office/drawing/2014/main" id="{B1C5B6A5-4F38-904E-A111-81D20D586E50}"/>
              </a:ext>
            </a:extLst>
          </p:cNvPr>
          <p:cNvSpPr>
            <a:spLocks noChangeArrowheads="1"/>
          </p:cNvSpPr>
          <p:nvPr/>
        </p:nvSpPr>
        <p:spPr bwMode="auto">
          <a:xfrm flipH="1" flipV="1">
            <a:off x="6024564" y="3719513"/>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42" name="Line 51">
            <a:extLst>
              <a:ext uri="{FF2B5EF4-FFF2-40B4-BE49-F238E27FC236}">
                <a16:creationId xmlns:a16="http://schemas.microsoft.com/office/drawing/2014/main" id="{641CCA59-DD19-D74C-BB6B-1F2AF05752AA}"/>
              </a:ext>
            </a:extLst>
          </p:cNvPr>
          <p:cNvSpPr>
            <a:spLocks noChangeShapeType="1"/>
          </p:cNvSpPr>
          <p:nvPr/>
        </p:nvSpPr>
        <p:spPr bwMode="auto">
          <a:xfrm>
            <a:off x="5087938" y="2493964"/>
            <a:ext cx="1439862" cy="15843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8243" name="Line 52">
            <a:extLst>
              <a:ext uri="{FF2B5EF4-FFF2-40B4-BE49-F238E27FC236}">
                <a16:creationId xmlns:a16="http://schemas.microsoft.com/office/drawing/2014/main" id="{02FAB3A9-02D1-E440-804A-423AAE895A1A}"/>
              </a:ext>
            </a:extLst>
          </p:cNvPr>
          <p:cNvSpPr>
            <a:spLocks noChangeShapeType="1"/>
          </p:cNvSpPr>
          <p:nvPr/>
        </p:nvSpPr>
        <p:spPr bwMode="auto">
          <a:xfrm>
            <a:off x="5159376" y="2420939"/>
            <a:ext cx="1439863" cy="158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8244" name="Line 53">
            <a:extLst>
              <a:ext uri="{FF2B5EF4-FFF2-40B4-BE49-F238E27FC236}">
                <a16:creationId xmlns:a16="http://schemas.microsoft.com/office/drawing/2014/main" id="{FF9E096F-3290-5946-9155-30628BC93619}"/>
              </a:ext>
            </a:extLst>
          </p:cNvPr>
          <p:cNvSpPr>
            <a:spLocks noChangeShapeType="1"/>
          </p:cNvSpPr>
          <p:nvPr/>
        </p:nvSpPr>
        <p:spPr bwMode="auto">
          <a:xfrm>
            <a:off x="5016501" y="2565401"/>
            <a:ext cx="1439863" cy="158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8245" name="Line 54">
            <a:extLst>
              <a:ext uri="{FF2B5EF4-FFF2-40B4-BE49-F238E27FC236}">
                <a16:creationId xmlns:a16="http://schemas.microsoft.com/office/drawing/2014/main" id="{C6944523-5583-F24F-8456-4AD00D8DAC2D}"/>
              </a:ext>
            </a:extLst>
          </p:cNvPr>
          <p:cNvSpPr>
            <a:spLocks noChangeShapeType="1"/>
          </p:cNvSpPr>
          <p:nvPr/>
        </p:nvSpPr>
        <p:spPr bwMode="auto">
          <a:xfrm flipV="1">
            <a:off x="2424113" y="3357564"/>
            <a:ext cx="1008062" cy="719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8246" name="Oval 55">
            <a:extLst>
              <a:ext uri="{FF2B5EF4-FFF2-40B4-BE49-F238E27FC236}">
                <a16:creationId xmlns:a16="http://schemas.microsoft.com/office/drawing/2014/main" id="{92F51E64-3993-FA46-A764-5E940EF09B16}"/>
              </a:ext>
            </a:extLst>
          </p:cNvPr>
          <p:cNvSpPr>
            <a:spLocks noChangeArrowheads="1"/>
          </p:cNvSpPr>
          <p:nvPr/>
        </p:nvSpPr>
        <p:spPr bwMode="auto">
          <a:xfrm flipH="1" flipV="1">
            <a:off x="6240464" y="4076700"/>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47" name="Oval 56">
            <a:extLst>
              <a:ext uri="{FF2B5EF4-FFF2-40B4-BE49-F238E27FC236}">
                <a16:creationId xmlns:a16="http://schemas.microsoft.com/office/drawing/2014/main" id="{0C2BBB0B-7A8F-024A-A3E2-0BEC9E008093}"/>
              </a:ext>
            </a:extLst>
          </p:cNvPr>
          <p:cNvSpPr>
            <a:spLocks noChangeArrowheads="1"/>
          </p:cNvSpPr>
          <p:nvPr/>
        </p:nvSpPr>
        <p:spPr bwMode="auto">
          <a:xfrm flipH="1" flipV="1">
            <a:off x="6096000" y="3284538"/>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48" name="Oval 57">
            <a:extLst>
              <a:ext uri="{FF2B5EF4-FFF2-40B4-BE49-F238E27FC236}">
                <a16:creationId xmlns:a16="http://schemas.microsoft.com/office/drawing/2014/main" id="{A1B33C74-5F51-494B-B36B-2951324FA51F}"/>
              </a:ext>
            </a:extLst>
          </p:cNvPr>
          <p:cNvSpPr>
            <a:spLocks noChangeArrowheads="1"/>
          </p:cNvSpPr>
          <p:nvPr/>
        </p:nvSpPr>
        <p:spPr bwMode="auto">
          <a:xfrm flipH="1" flipV="1">
            <a:off x="6024564" y="3213101"/>
            <a:ext cx="217487" cy="212725"/>
          </a:xfrm>
          <a:prstGeom prst="ellipse">
            <a:avLst/>
          </a:prstGeom>
          <a:noFill/>
          <a:ln w="952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49" name="Oval 58">
            <a:extLst>
              <a:ext uri="{FF2B5EF4-FFF2-40B4-BE49-F238E27FC236}">
                <a16:creationId xmlns:a16="http://schemas.microsoft.com/office/drawing/2014/main" id="{E21A31F2-C3A8-4247-B313-471A8679A713}"/>
              </a:ext>
            </a:extLst>
          </p:cNvPr>
          <p:cNvSpPr>
            <a:spLocks noChangeArrowheads="1"/>
          </p:cNvSpPr>
          <p:nvPr/>
        </p:nvSpPr>
        <p:spPr bwMode="auto">
          <a:xfrm flipH="1" flipV="1">
            <a:off x="6167439" y="4005264"/>
            <a:ext cx="217487" cy="212725"/>
          </a:xfrm>
          <a:prstGeom prst="ellipse">
            <a:avLst/>
          </a:prstGeom>
          <a:noFill/>
          <a:ln w="952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50" name="Oval 83">
            <a:extLst>
              <a:ext uri="{FF2B5EF4-FFF2-40B4-BE49-F238E27FC236}">
                <a16:creationId xmlns:a16="http://schemas.microsoft.com/office/drawing/2014/main" id="{2FBF33E5-066B-3141-8742-6102364EDB3A}"/>
              </a:ext>
            </a:extLst>
          </p:cNvPr>
          <p:cNvSpPr>
            <a:spLocks noChangeArrowheads="1"/>
          </p:cNvSpPr>
          <p:nvPr/>
        </p:nvSpPr>
        <p:spPr bwMode="auto">
          <a:xfrm flipH="1" flipV="1">
            <a:off x="8328025" y="2781300"/>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51" name="Oval 84">
            <a:extLst>
              <a:ext uri="{FF2B5EF4-FFF2-40B4-BE49-F238E27FC236}">
                <a16:creationId xmlns:a16="http://schemas.microsoft.com/office/drawing/2014/main" id="{5F062507-D089-A34B-893D-9EBD98F988E2}"/>
              </a:ext>
            </a:extLst>
          </p:cNvPr>
          <p:cNvSpPr>
            <a:spLocks noChangeArrowheads="1"/>
          </p:cNvSpPr>
          <p:nvPr/>
        </p:nvSpPr>
        <p:spPr bwMode="auto">
          <a:xfrm flipH="1" flipV="1">
            <a:off x="7535864" y="2924175"/>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52" name="Oval 85">
            <a:extLst>
              <a:ext uri="{FF2B5EF4-FFF2-40B4-BE49-F238E27FC236}">
                <a16:creationId xmlns:a16="http://schemas.microsoft.com/office/drawing/2014/main" id="{4C03E13B-63D7-FD4A-8C52-4B574E0FC964}"/>
              </a:ext>
            </a:extLst>
          </p:cNvPr>
          <p:cNvSpPr>
            <a:spLocks noChangeArrowheads="1"/>
          </p:cNvSpPr>
          <p:nvPr/>
        </p:nvSpPr>
        <p:spPr bwMode="auto">
          <a:xfrm flipH="1" flipV="1">
            <a:off x="8112125" y="2927350"/>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53" name="Oval 86">
            <a:extLst>
              <a:ext uri="{FF2B5EF4-FFF2-40B4-BE49-F238E27FC236}">
                <a16:creationId xmlns:a16="http://schemas.microsoft.com/office/drawing/2014/main" id="{975820A7-F926-2747-A889-EE6714DCD249}"/>
              </a:ext>
            </a:extLst>
          </p:cNvPr>
          <p:cNvSpPr>
            <a:spLocks noChangeArrowheads="1"/>
          </p:cNvSpPr>
          <p:nvPr/>
        </p:nvSpPr>
        <p:spPr bwMode="auto">
          <a:xfrm flipH="1" flipV="1">
            <a:off x="8470900" y="3141663"/>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54" name="Oval 87">
            <a:extLst>
              <a:ext uri="{FF2B5EF4-FFF2-40B4-BE49-F238E27FC236}">
                <a16:creationId xmlns:a16="http://schemas.microsoft.com/office/drawing/2014/main" id="{84C29259-FFA4-0A44-9EF5-5E0DA540C1FD}"/>
              </a:ext>
            </a:extLst>
          </p:cNvPr>
          <p:cNvSpPr>
            <a:spLocks noChangeArrowheads="1"/>
          </p:cNvSpPr>
          <p:nvPr/>
        </p:nvSpPr>
        <p:spPr bwMode="auto">
          <a:xfrm flipH="1" flipV="1">
            <a:off x="8543925" y="2924175"/>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55" name="Oval 88">
            <a:extLst>
              <a:ext uri="{FF2B5EF4-FFF2-40B4-BE49-F238E27FC236}">
                <a16:creationId xmlns:a16="http://schemas.microsoft.com/office/drawing/2014/main" id="{6217F747-8166-C147-AD8B-58D4B934EE63}"/>
              </a:ext>
            </a:extLst>
          </p:cNvPr>
          <p:cNvSpPr>
            <a:spLocks noChangeArrowheads="1"/>
          </p:cNvSpPr>
          <p:nvPr/>
        </p:nvSpPr>
        <p:spPr bwMode="auto">
          <a:xfrm flipH="1" flipV="1">
            <a:off x="8761414" y="3573463"/>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56" name="Oval 89">
            <a:extLst>
              <a:ext uri="{FF2B5EF4-FFF2-40B4-BE49-F238E27FC236}">
                <a16:creationId xmlns:a16="http://schemas.microsoft.com/office/drawing/2014/main" id="{F396329E-40F4-EA4D-9A2C-0C7F26AD538E}"/>
              </a:ext>
            </a:extLst>
          </p:cNvPr>
          <p:cNvSpPr>
            <a:spLocks noChangeArrowheads="1"/>
          </p:cNvSpPr>
          <p:nvPr/>
        </p:nvSpPr>
        <p:spPr bwMode="auto">
          <a:xfrm flipH="1" flipV="1">
            <a:off x="8904289" y="3716338"/>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57" name="Oval 90">
            <a:extLst>
              <a:ext uri="{FF2B5EF4-FFF2-40B4-BE49-F238E27FC236}">
                <a16:creationId xmlns:a16="http://schemas.microsoft.com/office/drawing/2014/main" id="{30B90838-C917-5641-9CAD-6274EB239AFB}"/>
              </a:ext>
            </a:extLst>
          </p:cNvPr>
          <p:cNvSpPr>
            <a:spLocks noChangeArrowheads="1"/>
          </p:cNvSpPr>
          <p:nvPr/>
        </p:nvSpPr>
        <p:spPr bwMode="auto">
          <a:xfrm flipH="1" flipV="1">
            <a:off x="8831264" y="3213100"/>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58" name="Oval 91">
            <a:extLst>
              <a:ext uri="{FF2B5EF4-FFF2-40B4-BE49-F238E27FC236}">
                <a16:creationId xmlns:a16="http://schemas.microsoft.com/office/drawing/2014/main" id="{9D7D83F8-13AC-9440-B581-2ACD1D8AC123}"/>
              </a:ext>
            </a:extLst>
          </p:cNvPr>
          <p:cNvSpPr>
            <a:spLocks noChangeArrowheads="1"/>
          </p:cNvSpPr>
          <p:nvPr/>
        </p:nvSpPr>
        <p:spPr bwMode="auto">
          <a:xfrm flipH="1" flipV="1">
            <a:off x="8831264" y="2924175"/>
            <a:ext cx="71437"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59" name="Oval 92">
            <a:extLst>
              <a:ext uri="{FF2B5EF4-FFF2-40B4-BE49-F238E27FC236}">
                <a16:creationId xmlns:a16="http://schemas.microsoft.com/office/drawing/2014/main" id="{AE22B948-0C37-A945-87EC-C54F534D0958}"/>
              </a:ext>
            </a:extLst>
          </p:cNvPr>
          <p:cNvSpPr>
            <a:spLocks noChangeArrowheads="1"/>
          </p:cNvSpPr>
          <p:nvPr/>
        </p:nvSpPr>
        <p:spPr bwMode="auto">
          <a:xfrm flipH="1" flipV="1">
            <a:off x="7607300" y="3357563"/>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60" name="Oval 93">
            <a:extLst>
              <a:ext uri="{FF2B5EF4-FFF2-40B4-BE49-F238E27FC236}">
                <a16:creationId xmlns:a16="http://schemas.microsoft.com/office/drawing/2014/main" id="{2AE288DB-35C3-B64B-A408-F80A99C27F8B}"/>
              </a:ext>
            </a:extLst>
          </p:cNvPr>
          <p:cNvSpPr>
            <a:spLocks noChangeArrowheads="1"/>
          </p:cNvSpPr>
          <p:nvPr/>
        </p:nvSpPr>
        <p:spPr bwMode="auto">
          <a:xfrm flipH="1" flipV="1">
            <a:off x="7823200" y="3429000"/>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61" name="Oval 94">
            <a:extLst>
              <a:ext uri="{FF2B5EF4-FFF2-40B4-BE49-F238E27FC236}">
                <a16:creationId xmlns:a16="http://schemas.microsoft.com/office/drawing/2014/main" id="{A0458C69-7C23-2C47-A879-52CC05A599EA}"/>
              </a:ext>
            </a:extLst>
          </p:cNvPr>
          <p:cNvSpPr>
            <a:spLocks noChangeArrowheads="1"/>
          </p:cNvSpPr>
          <p:nvPr/>
        </p:nvSpPr>
        <p:spPr bwMode="auto">
          <a:xfrm flipH="1" flipV="1">
            <a:off x="7824789" y="2997200"/>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62" name="Oval 95">
            <a:extLst>
              <a:ext uri="{FF2B5EF4-FFF2-40B4-BE49-F238E27FC236}">
                <a16:creationId xmlns:a16="http://schemas.microsoft.com/office/drawing/2014/main" id="{FA7D2F7B-25F7-3D4C-9AE1-CA696A9DE566}"/>
              </a:ext>
            </a:extLst>
          </p:cNvPr>
          <p:cNvSpPr>
            <a:spLocks noChangeArrowheads="1"/>
          </p:cNvSpPr>
          <p:nvPr/>
        </p:nvSpPr>
        <p:spPr bwMode="auto">
          <a:xfrm flipH="1" flipV="1">
            <a:off x="7967664" y="3716338"/>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63" name="Oval 96">
            <a:extLst>
              <a:ext uri="{FF2B5EF4-FFF2-40B4-BE49-F238E27FC236}">
                <a16:creationId xmlns:a16="http://schemas.microsoft.com/office/drawing/2014/main" id="{43A11B8E-D492-DE4E-84C7-55E033AEAF6D}"/>
              </a:ext>
            </a:extLst>
          </p:cNvPr>
          <p:cNvSpPr>
            <a:spLocks noChangeArrowheads="1"/>
          </p:cNvSpPr>
          <p:nvPr/>
        </p:nvSpPr>
        <p:spPr bwMode="auto">
          <a:xfrm flipH="1" flipV="1">
            <a:off x="8183564" y="3789363"/>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64" name="Oval 97">
            <a:extLst>
              <a:ext uri="{FF2B5EF4-FFF2-40B4-BE49-F238E27FC236}">
                <a16:creationId xmlns:a16="http://schemas.microsoft.com/office/drawing/2014/main" id="{69DFE6EF-EBBE-344F-9146-538B10F88ECA}"/>
              </a:ext>
            </a:extLst>
          </p:cNvPr>
          <p:cNvSpPr>
            <a:spLocks noChangeArrowheads="1"/>
          </p:cNvSpPr>
          <p:nvPr/>
        </p:nvSpPr>
        <p:spPr bwMode="auto">
          <a:xfrm flipH="1" flipV="1">
            <a:off x="8112125" y="3500438"/>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65" name="Oval 98">
            <a:extLst>
              <a:ext uri="{FF2B5EF4-FFF2-40B4-BE49-F238E27FC236}">
                <a16:creationId xmlns:a16="http://schemas.microsoft.com/office/drawing/2014/main" id="{3FD8A776-4F08-1F4C-8F74-01978E411CA9}"/>
              </a:ext>
            </a:extLst>
          </p:cNvPr>
          <p:cNvSpPr>
            <a:spLocks noChangeArrowheads="1"/>
          </p:cNvSpPr>
          <p:nvPr/>
        </p:nvSpPr>
        <p:spPr bwMode="auto">
          <a:xfrm flipH="1" flipV="1">
            <a:off x="8112125" y="4005263"/>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66" name="Oval 99">
            <a:extLst>
              <a:ext uri="{FF2B5EF4-FFF2-40B4-BE49-F238E27FC236}">
                <a16:creationId xmlns:a16="http://schemas.microsoft.com/office/drawing/2014/main" id="{2242DEDB-9056-0B4D-ACC5-9C700A7D5304}"/>
              </a:ext>
            </a:extLst>
          </p:cNvPr>
          <p:cNvSpPr>
            <a:spLocks noChangeArrowheads="1"/>
          </p:cNvSpPr>
          <p:nvPr/>
        </p:nvSpPr>
        <p:spPr bwMode="auto">
          <a:xfrm flipH="1" flipV="1">
            <a:off x="8543925" y="3790950"/>
            <a:ext cx="71438"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67" name="Oval 103">
            <a:extLst>
              <a:ext uri="{FF2B5EF4-FFF2-40B4-BE49-F238E27FC236}">
                <a16:creationId xmlns:a16="http://schemas.microsoft.com/office/drawing/2014/main" id="{C40EE513-7B52-364A-9822-029A56DFD695}"/>
              </a:ext>
            </a:extLst>
          </p:cNvPr>
          <p:cNvSpPr>
            <a:spLocks noChangeArrowheads="1"/>
          </p:cNvSpPr>
          <p:nvPr/>
        </p:nvSpPr>
        <p:spPr bwMode="auto">
          <a:xfrm flipH="1" flipV="1">
            <a:off x="8832850" y="4076700"/>
            <a:ext cx="71438" cy="6985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68" name="Oval 104">
            <a:extLst>
              <a:ext uri="{FF2B5EF4-FFF2-40B4-BE49-F238E27FC236}">
                <a16:creationId xmlns:a16="http://schemas.microsoft.com/office/drawing/2014/main" id="{FE14C05D-90B9-FB49-A388-C79AF51C5253}"/>
              </a:ext>
            </a:extLst>
          </p:cNvPr>
          <p:cNvSpPr>
            <a:spLocks noChangeArrowheads="1"/>
          </p:cNvSpPr>
          <p:nvPr/>
        </p:nvSpPr>
        <p:spPr bwMode="auto">
          <a:xfrm flipH="1" flipV="1">
            <a:off x="8472489" y="3355975"/>
            <a:ext cx="71437" cy="698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69" name="Line 107">
            <a:extLst>
              <a:ext uri="{FF2B5EF4-FFF2-40B4-BE49-F238E27FC236}">
                <a16:creationId xmlns:a16="http://schemas.microsoft.com/office/drawing/2014/main" id="{FB936FBE-E7ED-DE4D-94AB-6BF88E0E1D16}"/>
              </a:ext>
            </a:extLst>
          </p:cNvPr>
          <p:cNvSpPr>
            <a:spLocks noChangeShapeType="1"/>
          </p:cNvSpPr>
          <p:nvPr/>
        </p:nvSpPr>
        <p:spPr bwMode="auto">
          <a:xfrm flipV="1">
            <a:off x="5016501" y="3500439"/>
            <a:ext cx="100647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8270" name="Freeform 109">
            <a:extLst>
              <a:ext uri="{FF2B5EF4-FFF2-40B4-BE49-F238E27FC236}">
                <a16:creationId xmlns:a16="http://schemas.microsoft.com/office/drawing/2014/main" id="{7745C141-E79C-6344-9384-2E145B9BAE8F}"/>
              </a:ext>
            </a:extLst>
          </p:cNvPr>
          <p:cNvSpPr>
            <a:spLocks/>
          </p:cNvSpPr>
          <p:nvPr/>
        </p:nvSpPr>
        <p:spPr bwMode="auto">
          <a:xfrm>
            <a:off x="7535863" y="2852738"/>
            <a:ext cx="1200150" cy="1439862"/>
          </a:xfrm>
          <a:custGeom>
            <a:avLst/>
            <a:gdLst>
              <a:gd name="T0" fmla="*/ 0 w 756"/>
              <a:gd name="T1" fmla="*/ 0 h 907"/>
              <a:gd name="T2" fmla="*/ 1600300013 w 756"/>
              <a:gd name="T3" fmla="*/ 685482262 h 907"/>
              <a:gd name="T4" fmla="*/ 1829633438 w 756"/>
              <a:gd name="T5" fmla="*/ 2147483646 h 907"/>
              <a:gd name="T6" fmla="*/ 0 60000 65536"/>
              <a:gd name="T7" fmla="*/ 0 60000 65536"/>
              <a:gd name="T8" fmla="*/ 0 60000 65536"/>
              <a:gd name="T9" fmla="*/ 0 w 756"/>
              <a:gd name="T10" fmla="*/ 0 h 907"/>
              <a:gd name="T11" fmla="*/ 756 w 756"/>
              <a:gd name="T12" fmla="*/ 907 h 907"/>
            </a:gdLst>
            <a:ahLst/>
            <a:cxnLst>
              <a:cxn ang="T6">
                <a:pos x="T0" y="T1"/>
              </a:cxn>
              <a:cxn ang="T7">
                <a:pos x="T2" y="T3"/>
              </a:cxn>
              <a:cxn ang="T8">
                <a:pos x="T4" y="T5"/>
              </a:cxn>
            </a:cxnLst>
            <a:rect l="T9" t="T10" r="T11" b="T12"/>
            <a:pathLst>
              <a:path w="756" h="907">
                <a:moveTo>
                  <a:pt x="0" y="0"/>
                </a:moveTo>
                <a:cubicBezTo>
                  <a:pt x="257" y="60"/>
                  <a:pt x="514" y="121"/>
                  <a:pt x="635" y="272"/>
                </a:cubicBezTo>
                <a:cubicBezTo>
                  <a:pt x="756" y="423"/>
                  <a:pt x="703" y="779"/>
                  <a:pt x="726" y="907"/>
                </a:cubicBezTo>
              </a:path>
            </a:pathLst>
          </a:custGeom>
          <a:noFill/>
          <a:ln w="9525" cap="flat">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8271" name="Text Box 110">
            <a:extLst>
              <a:ext uri="{FF2B5EF4-FFF2-40B4-BE49-F238E27FC236}">
                <a16:creationId xmlns:a16="http://schemas.microsoft.com/office/drawing/2014/main" id="{8426E559-98C5-F249-8F38-2455A847C4C0}"/>
              </a:ext>
            </a:extLst>
          </p:cNvPr>
          <p:cNvSpPr txBox="1">
            <a:spLocks noChangeArrowheads="1"/>
          </p:cNvSpPr>
          <p:nvPr/>
        </p:nvSpPr>
        <p:spPr bwMode="auto">
          <a:xfrm>
            <a:off x="5087938" y="5108575"/>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Рис. 3</a:t>
            </a:r>
          </a:p>
        </p:txBody>
      </p:sp>
      <p:sp>
        <p:nvSpPr>
          <p:cNvPr id="8272" name="Text Box 111">
            <a:extLst>
              <a:ext uri="{FF2B5EF4-FFF2-40B4-BE49-F238E27FC236}">
                <a16:creationId xmlns:a16="http://schemas.microsoft.com/office/drawing/2014/main" id="{49414BB6-ACA5-2D4A-88C2-B96DE5D7922D}"/>
              </a:ext>
            </a:extLst>
          </p:cNvPr>
          <p:cNvSpPr txBox="1">
            <a:spLocks noChangeArrowheads="1"/>
          </p:cNvSpPr>
          <p:nvPr/>
        </p:nvSpPr>
        <p:spPr bwMode="auto">
          <a:xfrm>
            <a:off x="2855913" y="4797425"/>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а) Тип 1</a:t>
            </a:r>
          </a:p>
        </p:txBody>
      </p:sp>
      <p:sp>
        <p:nvSpPr>
          <p:cNvPr id="8273" name="Text Box 112">
            <a:extLst>
              <a:ext uri="{FF2B5EF4-FFF2-40B4-BE49-F238E27FC236}">
                <a16:creationId xmlns:a16="http://schemas.microsoft.com/office/drawing/2014/main" id="{6A2FD8C2-5D05-9949-AA25-9AA2A7A5A794}"/>
              </a:ext>
            </a:extLst>
          </p:cNvPr>
          <p:cNvSpPr txBox="1">
            <a:spLocks noChangeArrowheads="1"/>
          </p:cNvSpPr>
          <p:nvPr/>
        </p:nvSpPr>
        <p:spPr bwMode="auto">
          <a:xfrm>
            <a:off x="5303839" y="4797425"/>
            <a:ext cx="942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б) Тип 2</a:t>
            </a:r>
          </a:p>
        </p:txBody>
      </p:sp>
      <p:sp>
        <p:nvSpPr>
          <p:cNvPr id="8274" name="Text Box 113">
            <a:extLst>
              <a:ext uri="{FF2B5EF4-FFF2-40B4-BE49-F238E27FC236}">
                <a16:creationId xmlns:a16="http://schemas.microsoft.com/office/drawing/2014/main" id="{A81025F0-51C0-ED40-BF75-948AEF139137}"/>
              </a:ext>
            </a:extLst>
          </p:cNvPr>
          <p:cNvSpPr txBox="1">
            <a:spLocks noChangeArrowheads="1"/>
          </p:cNvSpPr>
          <p:nvPr/>
        </p:nvSpPr>
        <p:spPr bwMode="auto">
          <a:xfrm>
            <a:off x="7751764" y="4797425"/>
            <a:ext cx="9350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в) Тип 3</a:t>
            </a:r>
          </a:p>
        </p:txBody>
      </p:sp>
      <p:sp>
        <p:nvSpPr>
          <p:cNvPr id="8275" name="Заголовок 1">
            <a:extLst>
              <a:ext uri="{FF2B5EF4-FFF2-40B4-BE49-F238E27FC236}">
                <a16:creationId xmlns:a16="http://schemas.microsoft.com/office/drawing/2014/main" id="{A2A5C377-1F8A-2142-B328-06231C368839}"/>
              </a:ext>
            </a:extLst>
          </p:cNvPr>
          <p:cNvSpPr>
            <a:spLocks/>
          </p:cNvSpPr>
          <p:nvPr/>
        </p:nvSpPr>
        <p:spPr bwMode="auto">
          <a:xfrm>
            <a:off x="1703388" y="5516564"/>
            <a:ext cx="885825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cs typeface="Arial" panose="020B0604020202020204" pitchFamily="34" charset="0"/>
              </a:rPr>
              <a:t>SVM </a:t>
            </a:r>
            <a:r>
              <a:rPr lang="ru-RU" altLang="ru-RU" sz="1800">
                <a:latin typeface="Arial" panose="020B0604020202020204" pitchFamily="34" charset="0"/>
                <a:cs typeface="Arial" panose="020B0604020202020204" pitchFamily="34" charset="0"/>
              </a:rPr>
              <a:t>строит гиперплоскость (1,2) или гиперкривую (3), которые наилучшим образом разделяют пары (</a:t>
            </a:r>
            <a:r>
              <a:rPr lang="en-US" altLang="ru-RU" sz="1800" b="1">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+1</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a:t>
            </a:r>
            <a:r>
              <a:rPr lang="en-US" altLang="ru-RU" sz="1800">
                <a:latin typeface="Arial" panose="020B0604020202020204" pitchFamily="34" charset="0"/>
                <a:cs typeface="Arial" panose="020B0604020202020204" pitchFamily="34" charset="0"/>
              </a:rPr>
              <a:t>(</a:t>
            </a:r>
            <a:r>
              <a:rPr lang="en-US" altLang="ru-RU" sz="1800" b="1">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-1).</a:t>
            </a:r>
            <a:endParaRPr lang="ru-RU" altLang="ru-RU" sz="1800">
              <a:latin typeface="Arial" panose="020B0604020202020204" pitchFamily="34" charset="0"/>
              <a:cs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a:extLst>
              <a:ext uri="{FF2B5EF4-FFF2-40B4-BE49-F238E27FC236}">
                <a16:creationId xmlns:a16="http://schemas.microsoft.com/office/drawing/2014/main" id="{482CB784-FB66-6241-9ACB-CD95124E7627}"/>
              </a:ext>
            </a:extLst>
          </p:cNvPr>
          <p:cNvSpPr>
            <a:spLocks noGrp="1"/>
          </p:cNvSpPr>
          <p:nvPr>
            <p:ph type="title" idx="4294967295"/>
          </p:nvPr>
        </p:nvSpPr>
        <p:spPr>
          <a:xfrm>
            <a:off x="1630363" y="142875"/>
            <a:ext cx="8858250" cy="5157788"/>
          </a:xfrm>
        </p:spPr>
        <p:txBody>
          <a:bodyPr/>
          <a:lstStyle/>
          <a:p>
            <a:pPr algn="l" eaLnBrk="1" hangingPunct="1"/>
            <a:r>
              <a:rPr lang="ru-RU" altLang="ru-RU" sz="2000" b="1">
                <a:latin typeface="Arial" panose="020B0604020202020204" pitchFamily="34" charset="0"/>
                <a:cs typeface="Arial" panose="020B0604020202020204" pitchFamily="34" charset="0"/>
              </a:rPr>
              <a:t>Реализация </a:t>
            </a:r>
            <a:r>
              <a:rPr lang="en-US" altLang="ru-RU" sz="2000" b="1">
                <a:latin typeface="Arial" panose="020B0604020202020204" pitchFamily="34" charset="0"/>
                <a:cs typeface="Arial" panose="020B0604020202020204" pitchFamily="34" charset="0"/>
              </a:rPr>
              <a:t>SVM </a:t>
            </a:r>
            <a:r>
              <a:rPr lang="ru-RU" altLang="ru-RU" sz="2000" b="1">
                <a:latin typeface="Arial" panose="020B0604020202020204" pitchFamily="34" charset="0"/>
                <a:cs typeface="Arial" panose="020B0604020202020204" pitchFamily="34" charset="0"/>
              </a:rPr>
              <a:t>для трех случаев.</a:t>
            </a:r>
            <a:br>
              <a:rPr lang="en-US" altLang="ru-RU" sz="2000" b="1">
                <a:latin typeface="Arial" panose="020B0604020202020204" pitchFamily="34" charset="0"/>
                <a:cs typeface="Arial" panose="020B0604020202020204" pitchFamily="34" charset="0"/>
              </a:rPr>
            </a:br>
            <a:br>
              <a:rPr lang="ru-RU" altLang="ru-RU" sz="2000" b="1">
                <a:latin typeface="Arial" panose="020B0604020202020204" pitchFamily="34" charset="0"/>
                <a:cs typeface="Arial" panose="020B0604020202020204" pitchFamily="34" charset="0"/>
              </a:rPr>
            </a:br>
            <a:r>
              <a:rPr lang="ru-RU" altLang="ru-RU" sz="2000" i="1">
                <a:latin typeface="Arial" panose="020B0604020202020204" pitchFamily="34" charset="0"/>
                <a:cs typeface="Arial" panose="020B0604020202020204" pitchFamily="34" charset="0"/>
              </a:rPr>
              <a:t>1. Линейная сепарабельная </a:t>
            </a:r>
            <a:r>
              <a:rPr lang="en-US" altLang="ru-RU" sz="2000" i="1">
                <a:latin typeface="Arial" panose="020B0604020202020204" pitchFamily="34" charset="0"/>
                <a:cs typeface="Arial" panose="020B0604020202020204" pitchFamily="34" charset="0"/>
              </a:rPr>
              <a:t>SVM.</a:t>
            </a:r>
            <a:br>
              <a:rPr lang="ru-RU" altLang="ru-RU" sz="2000" i="1">
                <a:latin typeface="Arial" panose="020B0604020202020204" pitchFamily="34" charset="0"/>
                <a:cs typeface="Arial" panose="020B0604020202020204" pitchFamily="34" charset="0"/>
              </a:rPr>
            </a:br>
            <a:br>
              <a:rPr lang="ru-RU" altLang="ru-RU" sz="20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Уравнение гиперплоскости в </a:t>
            </a:r>
            <a:r>
              <a:rPr lang="en-US" altLang="ru-RU" sz="1800">
                <a:latin typeface="Arial" panose="020B0604020202020204" pitchFamily="34" charset="0"/>
                <a:cs typeface="Arial" panose="020B0604020202020204" pitchFamily="34" charset="0"/>
              </a:rPr>
              <a:t>R</a:t>
            </a:r>
            <a:r>
              <a:rPr lang="en-US" altLang="ru-RU" sz="1800" baseline="30000">
                <a:latin typeface="Arial" panose="020B0604020202020204" pitchFamily="34" charset="0"/>
                <a:cs typeface="Arial" panose="020B0604020202020204" pitchFamily="34" charset="0"/>
              </a:rPr>
              <a:t>d</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b="1">
                <a:latin typeface="Arial" panose="020B0604020202020204" pitchFamily="34" charset="0"/>
                <a:cs typeface="Arial" panose="020B0604020202020204" pitchFamily="34" charset="0"/>
              </a:rPr>
              <a:t>wx</a:t>
            </a:r>
            <a:r>
              <a:rPr lang="en-US" altLang="ru-RU" sz="1800">
                <a:latin typeface="Arial" panose="020B0604020202020204" pitchFamily="34" charset="0"/>
                <a:cs typeface="Arial" panose="020B0604020202020204" pitchFamily="34" charset="0"/>
              </a:rPr>
              <a:t>+b=0,</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где </a:t>
            </a:r>
            <a:r>
              <a:rPr lang="en-US" altLang="ru-RU" sz="1800" b="1">
                <a:latin typeface="Arial" panose="020B0604020202020204" pitchFamily="34" charset="0"/>
                <a:cs typeface="Arial" panose="020B0604020202020204" pitchFamily="34" charset="0"/>
              </a:rPr>
              <a:t>w</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w</a:t>
            </a:r>
            <a:r>
              <a:rPr lang="en-US" altLang="ru-RU" sz="1800" baseline="-25000">
                <a:latin typeface="Arial" panose="020B0604020202020204" pitchFamily="34" charset="0"/>
                <a:cs typeface="Arial" panose="020B0604020202020204" pitchFamily="34" charset="0"/>
              </a:rPr>
              <a:t>1</a:t>
            </a:r>
            <a:r>
              <a:rPr lang="en-US" altLang="ru-RU" sz="1800">
                <a:latin typeface="Arial" panose="020B0604020202020204" pitchFamily="34" charset="0"/>
                <a:cs typeface="Arial" panose="020B0604020202020204" pitchFamily="34" charset="0"/>
              </a:rPr>
              <a:t>, w</a:t>
            </a:r>
            <a:r>
              <a:rPr lang="en-US" altLang="ru-RU" sz="1800" baseline="-25000">
                <a:latin typeface="Arial" panose="020B0604020202020204" pitchFamily="34" charset="0"/>
                <a:cs typeface="Arial" panose="020B0604020202020204" pitchFamily="34" charset="0"/>
              </a:rPr>
              <a:t>2</a:t>
            </a:r>
            <a:r>
              <a:rPr lang="en-US" altLang="ru-RU" sz="1800">
                <a:latin typeface="Arial" panose="020B0604020202020204" pitchFamily="34" charset="0"/>
                <a:cs typeface="Arial" panose="020B0604020202020204" pitchFamily="34" charset="0"/>
              </a:rPr>
              <a:t>,.., w</a:t>
            </a:r>
            <a:r>
              <a:rPr lang="en-US" altLang="ru-RU" sz="1800" baseline="-25000">
                <a:latin typeface="Arial" panose="020B0604020202020204" pitchFamily="34" charset="0"/>
                <a:cs typeface="Arial" panose="020B0604020202020204" pitchFamily="34" charset="0"/>
              </a:rPr>
              <a:t>d</a:t>
            </a:r>
            <a:r>
              <a:rPr lang="en-US"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en-US" altLang="ru-RU" sz="1800" b="1">
                <a:latin typeface="Arial" panose="020B0604020202020204" pitchFamily="34" charset="0"/>
                <a:cs typeface="Arial" panose="020B0604020202020204" pitchFamily="34" charset="0"/>
              </a:rPr>
              <a:t>x</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1</a:t>
            </a:r>
            <a:r>
              <a:rPr lang="en-US" altLang="ru-RU" sz="1800">
                <a:latin typeface="Arial" panose="020B0604020202020204" pitchFamily="34" charset="0"/>
                <a:cs typeface="Arial" panose="020B0604020202020204" pitchFamily="34" charset="0"/>
              </a:rPr>
              <a:t>, x</a:t>
            </a:r>
            <a:r>
              <a:rPr lang="en-US" altLang="ru-RU" sz="1800" baseline="-25000">
                <a:latin typeface="Arial" panose="020B0604020202020204" pitchFamily="34" charset="0"/>
                <a:cs typeface="Arial" panose="020B0604020202020204" pitchFamily="34" charset="0"/>
              </a:rPr>
              <a:t>2</a:t>
            </a:r>
            <a:r>
              <a:rPr lang="en-US" altLang="ru-RU" sz="1800">
                <a:latin typeface="Arial" panose="020B0604020202020204" pitchFamily="34" charset="0"/>
                <a:cs typeface="Arial" panose="020B0604020202020204" pitchFamily="34" charset="0"/>
              </a:rPr>
              <a:t>,.., x</a:t>
            </a:r>
            <a:r>
              <a:rPr lang="en-US" altLang="ru-RU" sz="1800" baseline="-25000">
                <a:latin typeface="Arial" panose="020B0604020202020204" pitchFamily="34" charset="0"/>
                <a:cs typeface="Arial" panose="020B0604020202020204" pitchFamily="34" charset="0"/>
              </a:rPr>
              <a:t>d</a:t>
            </a:r>
            <a:r>
              <a:rPr lang="en-US"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b    R</a:t>
            </a:r>
            <a:r>
              <a:rPr lang="en-US" altLang="ru-RU" sz="1800" baseline="30000">
                <a:latin typeface="Arial" panose="020B0604020202020204" pitchFamily="34" charset="0"/>
                <a:cs typeface="Arial" panose="020B0604020202020204" pitchFamily="34" charset="0"/>
              </a:rPr>
              <a:t>1</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вещественное число</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Определение. </a:t>
            </a:r>
            <a:r>
              <a:rPr lang="ru-RU" altLang="ru-RU" sz="1800">
                <a:latin typeface="Arial" panose="020B0604020202020204" pitchFamily="34" charset="0"/>
                <a:cs typeface="Arial" panose="020B0604020202020204" pitchFamily="34" charset="0"/>
              </a:rPr>
              <a:t>Интервалом разделения гиперплоскостью множеств </a:t>
            </a:r>
            <a:r>
              <a:rPr lang="en-US" altLang="ru-RU" sz="1800">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+1</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a:t>
            </a:r>
            <a:r>
              <a:rPr lang="en-US" altLang="ru-RU" sz="1800" b="1">
                <a:latin typeface="Arial" panose="020B0604020202020204" pitchFamily="34" charset="0"/>
                <a:cs typeface="Arial" panose="020B0604020202020204" pitchFamily="34" charset="0"/>
              </a:rPr>
              <a:t>x</a:t>
            </a:r>
            <a:r>
              <a:rPr lang="en-US" altLang="ru-RU" sz="1800" b="1"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+1</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a:t>
            </a:r>
            <a:r>
              <a:rPr lang="en-US" altLang="ru-RU" sz="1800">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a:t>
            </a:r>
            <a:r>
              <a:rPr lang="en-US" altLang="ru-RU" sz="1800" b="1">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-1), i=1,2,..,k (“margin”)</a:t>
            </a:r>
            <a:r>
              <a:rPr lang="ru-RU" altLang="ru-RU" sz="1800">
                <a:latin typeface="Arial" panose="020B0604020202020204" pitchFamily="34" charset="0"/>
                <a:cs typeface="Arial" panose="020B0604020202020204" pitchFamily="34" charset="0"/>
              </a:rPr>
              <a:t> будем называть сумму </a:t>
            </a:r>
            <a:r>
              <a:rPr lang="en-US" altLang="ru-RU" sz="1800">
                <a:latin typeface="Arial" panose="020B0604020202020204" pitchFamily="34" charset="0"/>
                <a:cs typeface="Arial" panose="020B0604020202020204" pitchFamily="34" charset="0"/>
              </a:rPr>
              <a:t>m=m</a:t>
            </a:r>
            <a:r>
              <a:rPr lang="en-US" altLang="ru-RU" sz="1800" baseline="-250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+m</a:t>
            </a:r>
            <a:r>
              <a:rPr lang="en-US" altLang="ru-RU" sz="1800" baseline="-250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где </a:t>
            </a:r>
            <a:r>
              <a:rPr lang="en-US" altLang="ru-RU" sz="1800">
                <a:latin typeface="Arial" panose="020B0604020202020204" pitchFamily="34" charset="0"/>
                <a:cs typeface="Arial" panose="020B0604020202020204" pitchFamily="34" charset="0"/>
              </a:rPr>
              <a:t>m</a:t>
            </a:r>
            <a:r>
              <a:rPr lang="en-US" altLang="ru-RU" sz="1800" baseline="-250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это кратчайшее расстояние от гиперплоскости до ближайшей </a:t>
            </a:r>
            <a:r>
              <a:rPr lang="en-US" altLang="ru-RU" sz="1800" b="1">
                <a:latin typeface="Arial" panose="020B0604020202020204" pitchFamily="34" charset="0"/>
                <a:cs typeface="Arial" panose="020B0604020202020204" pitchFamily="34" charset="0"/>
              </a:rPr>
              <a:t>x</a:t>
            </a:r>
            <a:r>
              <a:rPr lang="en-US" altLang="ru-RU" sz="1800" b="1" baseline="-25000">
                <a:latin typeface="Arial" panose="020B0604020202020204" pitchFamily="34" charset="0"/>
                <a:cs typeface="Arial" panose="020B0604020202020204" pitchFamily="34" charset="0"/>
              </a:rPr>
              <a:t>i</a:t>
            </a:r>
            <a:r>
              <a:rPr lang="ru-RU" altLang="ru-RU" sz="1800" b="1" baseline="-250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а </a:t>
            </a:r>
            <a:r>
              <a:rPr lang="en-US" altLang="ru-RU" sz="1800">
                <a:latin typeface="Arial" panose="020B0604020202020204" pitchFamily="34" charset="0"/>
                <a:cs typeface="Arial" panose="020B0604020202020204" pitchFamily="34" charset="0"/>
              </a:rPr>
              <a:t>m</a:t>
            </a:r>
            <a:r>
              <a:rPr lang="en-US" altLang="ru-RU" sz="1800" baseline="-250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это кратчайшее расстояние от гиперплоскости до ближайшей </a:t>
            </a:r>
            <a:r>
              <a:rPr lang="en-US" altLang="ru-RU" sz="1800" b="1">
                <a:latin typeface="Arial" panose="020B0604020202020204" pitchFamily="34" charset="0"/>
                <a:cs typeface="Arial" panose="020B0604020202020204" pitchFamily="34" charset="0"/>
              </a:rPr>
              <a:t>x</a:t>
            </a:r>
            <a:r>
              <a:rPr lang="en-US" altLang="ru-RU" sz="1800" b="1" baseline="-25000">
                <a:latin typeface="Arial" panose="020B0604020202020204" pitchFamily="34" charset="0"/>
                <a:cs typeface="Arial" panose="020B0604020202020204" pitchFamily="34" charset="0"/>
              </a:rPr>
              <a:t>i</a:t>
            </a:r>
            <a:r>
              <a:rPr lang="ru-RU" altLang="ru-RU" sz="1800" b="1" baseline="-250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X</a:t>
            </a:r>
            <a:r>
              <a:rPr lang="ru-RU" altLang="ru-RU" sz="1800" baseline="-25000">
                <a:latin typeface="Arial" panose="020B0604020202020204" pitchFamily="34" charset="0"/>
                <a:cs typeface="Arial" panose="020B0604020202020204" pitchFamily="34" charset="0"/>
              </a:rPr>
              <a:t>-</a:t>
            </a:r>
            <a:r>
              <a:rPr lang="en-US" altLang="ru-RU" sz="1800"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SVM </a:t>
            </a:r>
            <a:r>
              <a:rPr lang="ru-RU" altLang="ru-RU" sz="1800">
                <a:latin typeface="Arial" panose="020B0604020202020204" pitchFamily="34" charset="0"/>
                <a:cs typeface="Arial" panose="020B0604020202020204" pitchFamily="34" charset="0"/>
              </a:rPr>
              <a:t>для случая 1 строит гиперплоскость, которая максимизирует </a:t>
            </a:r>
            <a:r>
              <a:rPr lang="en-US" altLang="ru-RU" sz="1800">
                <a:latin typeface="Arial" panose="020B0604020202020204" pitchFamily="34" charset="0"/>
                <a:cs typeface="Arial" panose="020B0604020202020204" pitchFamily="34" charset="0"/>
              </a:rPr>
              <a:t>m (margin).</a:t>
            </a:r>
            <a:endParaRPr lang="ru-RU" altLang="ru-RU" sz="1800" baseline="-25000">
              <a:latin typeface="Arial" panose="020B0604020202020204" pitchFamily="34" charset="0"/>
              <a:cs typeface="Arial" panose="020B0604020202020204" pitchFamily="34" charset="0"/>
            </a:endParaRPr>
          </a:p>
        </p:txBody>
      </p:sp>
      <p:sp>
        <p:nvSpPr>
          <p:cNvPr id="9219" name="Номер слайда 3">
            <a:extLst>
              <a:ext uri="{FF2B5EF4-FFF2-40B4-BE49-F238E27FC236}">
                <a16:creationId xmlns:a16="http://schemas.microsoft.com/office/drawing/2014/main" id="{575E38A7-AC21-9042-8E4D-E73018B8360E}"/>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F48896B6-AE88-7A4C-ABFE-358167B0BE23}" type="slidenum">
              <a:rPr lang="ru-RU" altLang="ru-RU" sz="1200">
                <a:solidFill>
                  <a:srgbClr val="898989"/>
                </a:solidFill>
              </a:rPr>
              <a:pPr algn="r" eaLnBrk="1" hangingPunct="1">
                <a:spcBef>
                  <a:spcPct val="0"/>
                </a:spcBef>
                <a:buFontTx/>
                <a:buNone/>
              </a:pPr>
              <a:t>134</a:t>
            </a:fld>
            <a:endParaRPr lang="ru-RU" altLang="ru-RU" sz="1200">
              <a:solidFill>
                <a:srgbClr val="898989"/>
              </a:solidFill>
            </a:endParaRPr>
          </a:p>
        </p:txBody>
      </p:sp>
      <p:graphicFrame>
        <p:nvGraphicFramePr>
          <p:cNvPr id="9220" name="Object 84">
            <a:extLst>
              <a:ext uri="{FF2B5EF4-FFF2-40B4-BE49-F238E27FC236}">
                <a16:creationId xmlns:a16="http://schemas.microsoft.com/office/drawing/2014/main" id="{7FE496E5-4680-214D-8776-B2E27365A2EC}"/>
              </a:ext>
            </a:extLst>
          </p:cNvPr>
          <p:cNvGraphicFramePr>
            <a:graphicFrameLocks noChangeAspect="1"/>
          </p:cNvGraphicFramePr>
          <p:nvPr/>
        </p:nvGraphicFramePr>
        <p:xfrm>
          <a:off x="3216276" y="2997201"/>
          <a:ext cx="144463" cy="144463"/>
        </p:xfrm>
        <a:graphic>
          <a:graphicData uri="http://schemas.openxmlformats.org/presentationml/2006/ole">
            <mc:AlternateContent xmlns:mc="http://schemas.openxmlformats.org/markup-compatibility/2006">
              <mc:Choice xmlns:v="urn:schemas-microsoft-com:vml" Requires="v">
                <p:oleObj spid="_x0000_s146437" name="Формула" r:id="rId3" imgW="2921000" imgH="2921000" progId="Equation.3">
                  <p:embed/>
                </p:oleObj>
              </mc:Choice>
              <mc:Fallback>
                <p:oleObj name="Формула" r:id="rId3" imgW="2921000" imgH="2921000" progId="Equation.3">
                  <p:embed/>
                  <p:pic>
                    <p:nvPicPr>
                      <p:cNvPr id="9220" name="Object 84">
                        <a:extLst>
                          <a:ext uri="{FF2B5EF4-FFF2-40B4-BE49-F238E27FC236}">
                            <a16:creationId xmlns:a16="http://schemas.microsoft.com/office/drawing/2014/main" id="{7FE496E5-4680-214D-8776-B2E27365A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6" y="2997201"/>
                        <a:ext cx="144463" cy="144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85">
            <a:extLst>
              <a:ext uri="{FF2B5EF4-FFF2-40B4-BE49-F238E27FC236}">
                <a16:creationId xmlns:a16="http://schemas.microsoft.com/office/drawing/2014/main" id="{ABE8FA40-A0AF-FB47-841A-B871792FF71A}"/>
              </a:ext>
            </a:extLst>
          </p:cNvPr>
          <p:cNvGraphicFramePr>
            <a:graphicFrameLocks noChangeAspect="1"/>
          </p:cNvGraphicFramePr>
          <p:nvPr/>
        </p:nvGraphicFramePr>
        <p:xfrm>
          <a:off x="8170863" y="3814763"/>
          <a:ext cx="144462" cy="144462"/>
        </p:xfrm>
        <a:graphic>
          <a:graphicData uri="http://schemas.openxmlformats.org/presentationml/2006/ole">
            <mc:AlternateContent xmlns:mc="http://schemas.openxmlformats.org/markup-compatibility/2006">
              <mc:Choice xmlns:v="urn:schemas-microsoft-com:vml" Requires="v">
                <p:oleObj spid="_x0000_s146438" name="Формула" r:id="rId5" imgW="2921000" imgH="2921000" progId="Equation.3">
                  <p:embed/>
                </p:oleObj>
              </mc:Choice>
              <mc:Fallback>
                <p:oleObj name="Формула" r:id="rId5" imgW="2921000" imgH="2921000" progId="Equation.3">
                  <p:embed/>
                  <p:pic>
                    <p:nvPicPr>
                      <p:cNvPr id="9221" name="Object 85">
                        <a:extLst>
                          <a:ext uri="{FF2B5EF4-FFF2-40B4-BE49-F238E27FC236}">
                            <a16:creationId xmlns:a16="http://schemas.microsoft.com/office/drawing/2014/main" id="{ABE8FA40-A0AF-FB47-841A-B871792FF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0863" y="3814763"/>
                        <a:ext cx="144462" cy="144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86">
            <a:extLst>
              <a:ext uri="{FF2B5EF4-FFF2-40B4-BE49-F238E27FC236}">
                <a16:creationId xmlns:a16="http://schemas.microsoft.com/office/drawing/2014/main" id="{EDD49CD3-7F44-0248-9945-0C4CFE5E8AB2}"/>
              </a:ext>
            </a:extLst>
          </p:cNvPr>
          <p:cNvGraphicFramePr>
            <a:graphicFrameLocks noChangeAspect="1"/>
          </p:cNvGraphicFramePr>
          <p:nvPr/>
        </p:nvGraphicFramePr>
        <p:xfrm>
          <a:off x="8183563" y="4076701"/>
          <a:ext cx="144462" cy="144463"/>
        </p:xfrm>
        <a:graphic>
          <a:graphicData uri="http://schemas.openxmlformats.org/presentationml/2006/ole">
            <mc:AlternateContent xmlns:mc="http://schemas.openxmlformats.org/markup-compatibility/2006">
              <mc:Choice xmlns:v="urn:schemas-microsoft-com:vml" Requires="v">
                <p:oleObj spid="_x0000_s146439" name="Формула" r:id="rId6" imgW="2921000" imgH="2921000" progId="Equation.3">
                  <p:embed/>
                </p:oleObj>
              </mc:Choice>
              <mc:Fallback>
                <p:oleObj name="Формула" r:id="rId6" imgW="2921000" imgH="2921000" progId="Equation.3">
                  <p:embed/>
                  <p:pic>
                    <p:nvPicPr>
                      <p:cNvPr id="9222" name="Object 86">
                        <a:extLst>
                          <a:ext uri="{FF2B5EF4-FFF2-40B4-BE49-F238E27FC236}">
                            <a16:creationId xmlns:a16="http://schemas.microsoft.com/office/drawing/2014/main" id="{EDD49CD3-7F44-0248-9945-0C4CFE5E8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563" y="4076701"/>
                        <a:ext cx="144462" cy="144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 name="Object 87">
            <a:extLst>
              <a:ext uri="{FF2B5EF4-FFF2-40B4-BE49-F238E27FC236}">
                <a16:creationId xmlns:a16="http://schemas.microsoft.com/office/drawing/2014/main" id="{44E26E88-67D0-8D4D-BA28-07D77A4B0E1B}"/>
              </a:ext>
            </a:extLst>
          </p:cNvPr>
          <p:cNvGraphicFramePr>
            <a:graphicFrameLocks noChangeAspect="1"/>
          </p:cNvGraphicFramePr>
          <p:nvPr/>
        </p:nvGraphicFramePr>
        <p:xfrm>
          <a:off x="6167439" y="2132014"/>
          <a:ext cx="396875" cy="1081087"/>
        </p:xfrm>
        <a:graphic>
          <a:graphicData uri="http://schemas.openxmlformats.org/presentationml/2006/ole">
            <mc:AlternateContent xmlns:mc="http://schemas.openxmlformats.org/markup-compatibility/2006">
              <mc:Choice xmlns:v="urn:schemas-microsoft-com:vml" Requires="v">
                <p:oleObj spid="_x0000_s146440" name="Формула" r:id="rId7" imgW="4394200" imgH="19900900" progId="Equation.3">
                  <p:embed/>
                </p:oleObj>
              </mc:Choice>
              <mc:Fallback>
                <p:oleObj name="Формула" r:id="rId7" imgW="4394200" imgH="19900900" progId="Equation.3">
                  <p:embed/>
                  <p:pic>
                    <p:nvPicPr>
                      <p:cNvPr id="9223" name="Object 87">
                        <a:extLst>
                          <a:ext uri="{FF2B5EF4-FFF2-40B4-BE49-F238E27FC236}">
                            <a16:creationId xmlns:a16="http://schemas.microsoft.com/office/drawing/2014/main" id="{44E26E88-67D0-8D4D-BA28-07D77A4B0E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7439" y="2132014"/>
                        <a:ext cx="396875"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4" name="Text Box 88">
            <a:extLst>
              <a:ext uri="{FF2B5EF4-FFF2-40B4-BE49-F238E27FC236}">
                <a16:creationId xmlns:a16="http://schemas.microsoft.com/office/drawing/2014/main" id="{BE3799D4-4A41-DA4B-84FB-698994958484}"/>
              </a:ext>
            </a:extLst>
          </p:cNvPr>
          <p:cNvSpPr txBox="1">
            <a:spLocks noChangeArrowheads="1"/>
          </p:cNvSpPr>
          <p:nvPr/>
        </p:nvSpPr>
        <p:spPr bwMode="auto">
          <a:xfrm>
            <a:off x="6456364" y="2060576"/>
            <a:ext cx="35274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1400">
                <a:latin typeface="Arial" panose="020B0604020202020204" pitchFamily="34" charset="0"/>
              </a:rPr>
              <a:t>Наглядно </a:t>
            </a:r>
            <a:r>
              <a:rPr lang="en-US" altLang="ru-RU" sz="1400" b="1">
                <a:latin typeface="Arial" panose="020B0604020202020204" pitchFamily="34" charset="0"/>
              </a:rPr>
              <a:t>w </a:t>
            </a:r>
            <a:r>
              <a:rPr lang="ru-RU" altLang="ru-RU" sz="1400">
                <a:latin typeface="Arial" panose="020B0604020202020204" pitchFamily="34" charset="0"/>
              </a:rPr>
              <a:t>это перпендикуляр к гиперплоскости, а </a:t>
            </a:r>
            <a:r>
              <a:rPr lang="en-US" altLang="ru-RU" sz="1400">
                <a:latin typeface="Arial" panose="020B0604020202020204" pitchFamily="34" charset="0"/>
              </a:rPr>
              <a:t>|b|/||</a:t>
            </a:r>
            <a:r>
              <a:rPr lang="en-US" altLang="ru-RU" sz="1400" b="1">
                <a:latin typeface="Arial" panose="020B0604020202020204" pitchFamily="34" charset="0"/>
              </a:rPr>
              <a:t>w</a:t>
            </a:r>
            <a:r>
              <a:rPr lang="en-US" altLang="ru-RU" sz="1400">
                <a:latin typeface="Arial" panose="020B0604020202020204" pitchFamily="34" charset="0"/>
              </a:rPr>
              <a:t>|| - </a:t>
            </a:r>
            <a:r>
              <a:rPr lang="ru-RU" altLang="ru-RU" sz="1400">
                <a:latin typeface="Arial" panose="020B0604020202020204" pitchFamily="34" charset="0"/>
              </a:rPr>
              <a:t>это кратчайшее расстояние от гиперплоскости до начала координат, </a:t>
            </a:r>
            <a:r>
              <a:rPr lang="en-US" altLang="ru-RU" sz="1400">
                <a:latin typeface="Arial" panose="020B0604020202020204" pitchFamily="34" charset="0"/>
              </a:rPr>
              <a:t>||.||</a:t>
            </a:r>
            <a:r>
              <a:rPr lang="ru-RU" altLang="ru-RU" sz="1400">
                <a:latin typeface="Arial" panose="020B0604020202020204" pitchFamily="34" charset="0"/>
              </a:rPr>
              <a:t> - евклидова метрика в </a:t>
            </a:r>
            <a:r>
              <a:rPr lang="en-US" altLang="ru-RU" sz="1400">
                <a:latin typeface="Arial" panose="020B0604020202020204" pitchFamily="34" charset="0"/>
              </a:rPr>
              <a:t>R</a:t>
            </a:r>
            <a:r>
              <a:rPr lang="en-US" altLang="ru-RU" sz="1400" baseline="30000">
                <a:latin typeface="Arial" panose="020B0604020202020204" pitchFamily="34" charset="0"/>
              </a:rPr>
              <a:t>d</a:t>
            </a:r>
            <a:endParaRPr lang="ru-RU" altLang="ru-RU" sz="1400" baseline="30000">
              <a:latin typeface="Arial" panose="020B0604020202020204" pitchFamily="34" charset="0"/>
            </a:endParaRPr>
          </a:p>
        </p:txBody>
      </p:sp>
      <p:sp>
        <p:nvSpPr>
          <p:cNvPr id="9225" name="Text Box 89">
            <a:extLst>
              <a:ext uri="{FF2B5EF4-FFF2-40B4-BE49-F238E27FC236}">
                <a16:creationId xmlns:a16="http://schemas.microsoft.com/office/drawing/2014/main" id="{887CE063-B9C1-D54E-990D-59F6AFF2802F}"/>
              </a:ext>
            </a:extLst>
          </p:cNvPr>
          <p:cNvSpPr txBox="1">
            <a:spLocks noChangeArrowheads="1"/>
          </p:cNvSpPr>
          <p:nvPr/>
        </p:nvSpPr>
        <p:spPr bwMode="auto">
          <a:xfrm>
            <a:off x="9625014" y="2060575"/>
            <a:ext cx="433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(1)</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a:extLst>
              <a:ext uri="{FF2B5EF4-FFF2-40B4-BE49-F238E27FC236}">
                <a16:creationId xmlns:a16="http://schemas.microsoft.com/office/drawing/2014/main" id="{A85F2A76-B55D-F54B-B0AA-09CBF68EC2CC}"/>
              </a:ext>
            </a:extLst>
          </p:cNvPr>
          <p:cNvSpPr>
            <a:spLocks noGrp="1"/>
          </p:cNvSpPr>
          <p:nvPr>
            <p:ph type="title" idx="4294967295"/>
          </p:nvPr>
        </p:nvSpPr>
        <p:spPr>
          <a:xfrm>
            <a:off x="1630363" y="142876"/>
            <a:ext cx="8858250" cy="1414463"/>
          </a:xfrm>
        </p:spPr>
        <p:txBody>
          <a:bodyPr/>
          <a:lstStyle/>
          <a:p>
            <a:pPr algn="l" eaLnBrk="1" hangingPunct="1"/>
            <a:br>
              <a:rPr lang="ru-RU" altLang="ru-RU" sz="20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 гиперплоскость, разделяющая выборки ПС и СГ существует (как в случае типа 1), то должны выполняться условия:</a:t>
            </a:r>
            <a:br>
              <a:rPr lang="ru-RU" altLang="ru-RU" sz="1800">
                <a:latin typeface="Arial" panose="020B0604020202020204" pitchFamily="34" charset="0"/>
                <a:cs typeface="Arial" panose="020B0604020202020204" pitchFamily="34" charset="0"/>
              </a:rPr>
            </a:br>
            <a:endParaRPr lang="ru-RU" altLang="ru-RU" sz="1800" baseline="-25000">
              <a:latin typeface="Arial" panose="020B0604020202020204" pitchFamily="34" charset="0"/>
              <a:cs typeface="Arial" panose="020B0604020202020204" pitchFamily="34" charset="0"/>
            </a:endParaRPr>
          </a:p>
        </p:txBody>
      </p:sp>
      <p:sp>
        <p:nvSpPr>
          <p:cNvPr id="10243" name="Номер слайда 3">
            <a:extLst>
              <a:ext uri="{FF2B5EF4-FFF2-40B4-BE49-F238E27FC236}">
                <a16:creationId xmlns:a16="http://schemas.microsoft.com/office/drawing/2014/main" id="{8558016C-845F-6F42-BF2E-5BC3D08D74F8}"/>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CF64F636-A5B2-8541-AD4D-55D2E466C9A0}" type="slidenum">
              <a:rPr lang="ru-RU" altLang="ru-RU" sz="1200">
                <a:solidFill>
                  <a:srgbClr val="898989"/>
                </a:solidFill>
              </a:rPr>
              <a:pPr algn="r" eaLnBrk="1" hangingPunct="1">
                <a:spcBef>
                  <a:spcPct val="0"/>
                </a:spcBef>
                <a:buFontTx/>
                <a:buNone/>
              </a:pPr>
              <a:t>135</a:t>
            </a:fld>
            <a:endParaRPr lang="ru-RU" altLang="ru-RU" sz="1200">
              <a:solidFill>
                <a:srgbClr val="898989"/>
              </a:solidFill>
            </a:endParaRPr>
          </a:p>
        </p:txBody>
      </p:sp>
      <p:graphicFrame>
        <p:nvGraphicFramePr>
          <p:cNvPr id="10244" name="Object 10">
            <a:extLst>
              <a:ext uri="{FF2B5EF4-FFF2-40B4-BE49-F238E27FC236}">
                <a16:creationId xmlns:a16="http://schemas.microsoft.com/office/drawing/2014/main" id="{71373823-7041-3646-91EB-F75CCEB0F0EC}"/>
              </a:ext>
            </a:extLst>
          </p:cNvPr>
          <p:cNvGraphicFramePr>
            <a:graphicFrameLocks noChangeAspect="1"/>
          </p:cNvGraphicFramePr>
          <p:nvPr/>
        </p:nvGraphicFramePr>
        <p:xfrm>
          <a:off x="2279651" y="1412875"/>
          <a:ext cx="5616575" cy="742950"/>
        </p:xfrm>
        <a:graphic>
          <a:graphicData uri="http://schemas.openxmlformats.org/presentationml/2006/ole">
            <mc:AlternateContent xmlns:mc="http://schemas.openxmlformats.org/markup-compatibility/2006">
              <mc:Choice xmlns:v="urn:schemas-microsoft-com:vml" Requires="v">
                <p:oleObj spid="_x0000_s147459" name="Формула" r:id="rId3" imgW="83972400" imgH="11112500" progId="Equation.3">
                  <p:embed/>
                </p:oleObj>
              </mc:Choice>
              <mc:Fallback>
                <p:oleObj name="Формула" r:id="rId3" imgW="83972400" imgH="11112500" progId="Equation.3">
                  <p:embed/>
                  <p:pic>
                    <p:nvPicPr>
                      <p:cNvPr id="10244" name="Object 10">
                        <a:extLst>
                          <a:ext uri="{FF2B5EF4-FFF2-40B4-BE49-F238E27FC236}">
                            <a16:creationId xmlns:a16="http://schemas.microsoft.com/office/drawing/2014/main" id="{71373823-7041-3646-91EB-F75CCEB0F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1" y="1412875"/>
                        <a:ext cx="561657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5" name="Text Box 11">
            <a:extLst>
              <a:ext uri="{FF2B5EF4-FFF2-40B4-BE49-F238E27FC236}">
                <a16:creationId xmlns:a16="http://schemas.microsoft.com/office/drawing/2014/main" id="{25CCBD26-0DA0-2843-B5CE-6FE35F760B05}"/>
              </a:ext>
            </a:extLst>
          </p:cNvPr>
          <p:cNvSpPr txBox="1">
            <a:spLocks noChangeArrowheads="1"/>
          </p:cNvSpPr>
          <p:nvPr/>
        </p:nvSpPr>
        <p:spPr bwMode="auto">
          <a:xfrm>
            <a:off x="9336089" y="1628775"/>
            <a:ext cx="433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a:t>
            </a:r>
            <a:r>
              <a:rPr lang="en-US" altLang="ru-RU" sz="1600">
                <a:latin typeface="Arial" panose="020B0604020202020204" pitchFamily="34" charset="0"/>
              </a:rPr>
              <a:t>2</a:t>
            </a:r>
            <a:r>
              <a:rPr lang="ru-RU" altLang="ru-RU" sz="1600">
                <a:latin typeface="Arial" panose="020B0604020202020204" pitchFamily="34" charset="0"/>
              </a:rPr>
              <a:t>)</a:t>
            </a:r>
          </a:p>
        </p:txBody>
      </p:sp>
      <p:sp>
        <p:nvSpPr>
          <p:cNvPr id="10246" name="Заголовок 1">
            <a:extLst>
              <a:ext uri="{FF2B5EF4-FFF2-40B4-BE49-F238E27FC236}">
                <a16:creationId xmlns:a16="http://schemas.microsoft.com/office/drawing/2014/main" id="{770840EB-BEB6-1E48-B374-AD3A41236F03}"/>
              </a:ext>
            </a:extLst>
          </p:cNvPr>
          <p:cNvSpPr>
            <a:spLocks/>
          </p:cNvSpPr>
          <p:nvPr/>
        </p:nvSpPr>
        <p:spPr bwMode="auto">
          <a:xfrm>
            <a:off x="1703388" y="2276476"/>
            <a:ext cx="87868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br>
              <a:rPr lang="ru-RU" altLang="ru-RU" sz="20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Для любой гиперплоскости, удовлетворяющей (2) </a:t>
            </a:r>
            <a:r>
              <a:rPr lang="en-US" altLang="ru-RU" sz="1800">
                <a:latin typeface="Arial" panose="020B0604020202020204" pitchFamily="34" charset="0"/>
                <a:cs typeface="Arial" panose="020B0604020202020204" pitchFamily="34" charset="0"/>
              </a:rPr>
              <a:t>margin </a:t>
            </a:r>
            <a:r>
              <a:rPr lang="ru-RU" altLang="ru-RU" sz="1800">
                <a:latin typeface="Arial" panose="020B0604020202020204" pitchFamily="34" charset="0"/>
                <a:cs typeface="Arial" panose="020B0604020202020204" pitchFamily="34" charset="0"/>
              </a:rPr>
              <a:t>(«маржа») будет равна 2</a:t>
            </a:r>
            <a:r>
              <a:rPr lang="en-US" altLang="ru-RU" sz="1800">
                <a:latin typeface="Arial" panose="020B0604020202020204" pitchFamily="34" charset="0"/>
                <a:cs typeface="Arial" panose="020B0604020202020204" pitchFamily="34" charset="0"/>
              </a:rPr>
              <a:t>/||</a:t>
            </a:r>
            <a:r>
              <a:rPr lang="en-US" altLang="ru-RU" sz="1800" b="1">
                <a:latin typeface="Arial" panose="020B0604020202020204" pitchFamily="34" charset="0"/>
                <a:cs typeface="Arial" panose="020B0604020202020204" pitchFamily="34" charset="0"/>
              </a:rPr>
              <a:t>w</a:t>
            </a:r>
            <a:r>
              <a:rPr lang="en-US"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Минимизация «маржи» эквивалентна минимизации по </a:t>
            </a:r>
            <a:r>
              <a:rPr lang="en-US" altLang="ru-RU" sz="1800" b="1">
                <a:latin typeface="Arial" panose="020B0604020202020204" pitchFamily="34" charset="0"/>
                <a:cs typeface="Arial" panose="020B0604020202020204" pitchFamily="34" charset="0"/>
              </a:rPr>
              <a:t>w</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a:t>
            </a:r>
            <a:r>
              <a:rPr lang="en-US" altLang="ru-RU" sz="1800">
                <a:latin typeface="Arial" panose="020B0604020202020204" pitchFamily="34" charset="0"/>
                <a:cs typeface="Arial" panose="020B0604020202020204" pitchFamily="34" charset="0"/>
              </a:rPr>
              <a:t>b</a:t>
            </a:r>
            <a:r>
              <a:rPr lang="ru-RU" altLang="ru-RU" sz="1800">
                <a:latin typeface="Arial" panose="020B0604020202020204" pitchFamily="34" charset="0"/>
                <a:cs typeface="Arial" panose="020B0604020202020204" pitchFamily="34" charset="0"/>
              </a:rPr>
              <a:t> Лагранжиана:</a:t>
            </a:r>
            <a:br>
              <a:rPr lang="en-US" altLang="ru-RU" sz="1800">
                <a:latin typeface="Arial" panose="020B0604020202020204" pitchFamily="34" charset="0"/>
                <a:cs typeface="Arial" panose="020B0604020202020204" pitchFamily="34" charset="0"/>
              </a:rPr>
            </a:br>
            <a:endParaRPr lang="ru-RU" altLang="ru-RU" sz="1800" baseline="-25000">
              <a:latin typeface="Arial" panose="020B0604020202020204" pitchFamily="34" charset="0"/>
              <a:cs typeface="Arial" panose="020B0604020202020204" pitchFamily="34" charset="0"/>
            </a:endParaRPr>
          </a:p>
        </p:txBody>
      </p:sp>
      <p:graphicFrame>
        <p:nvGraphicFramePr>
          <p:cNvPr id="10247" name="Object 13">
            <a:extLst>
              <a:ext uri="{FF2B5EF4-FFF2-40B4-BE49-F238E27FC236}">
                <a16:creationId xmlns:a16="http://schemas.microsoft.com/office/drawing/2014/main" id="{7C5515A2-54CC-7147-8490-A1397481A422}"/>
              </a:ext>
            </a:extLst>
          </p:cNvPr>
          <p:cNvGraphicFramePr>
            <a:graphicFrameLocks noChangeAspect="1"/>
          </p:cNvGraphicFramePr>
          <p:nvPr/>
        </p:nvGraphicFramePr>
        <p:xfrm>
          <a:off x="2063751" y="3573463"/>
          <a:ext cx="5726113" cy="766762"/>
        </p:xfrm>
        <a:graphic>
          <a:graphicData uri="http://schemas.openxmlformats.org/presentationml/2006/ole">
            <mc:AlternateContent xmlns:mc="http://schemas.openxmlformats.org/markup-compatibility/2006">
              <mc:Choice xmlns:v="urn:schemas-microsoft-com:vml" Requires="v">
                <p:oleObj spid="_x0000_s147460" name="Формула" r:id="rId5" imgW="74307700" imgH="9944100" progId="Equation.3">
                  <p:embed/>
                </p:oleObj>
              </mc:Choice>
              <mc:Fallback>
                <p:oleObj name="Формула" r:id="rId5" imgW="74307700" imgH="9944100" progId="Equation.3">
                  <p:embed/>
                  <p:pic>
                    <p:nvPicPr>
                      <p:cNvPr id="10247" name="Object 13">
                        <a:extLst>
                          <a:ext uri="{FF2B5EF4-FFF2-40B4-BE49-F238E27FC236}">
                            <a16:creationId xmlns:a16="http://schemas.microsoft.com/office/drawing/2014/main" id="{7C5515A2-54CC-7147-8490-A1397481A4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1" y="3573463"/>
                        <a:ext cx="5726113" cy="76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8" name="Text Box 14">
            <a:extLst>
              <a:ext uri="{FF2B5EF4-FFF2-40B4-BE49-F238E27FC236}">
                <a16:creationId xmlns:a16="http://schemas.microsoft.com/office/drawing/2014/main" id="{235541F0-B583-6F41-8366-1F23DD9B4FFA}"/>
              </a:ext>
            </a:extLst>
          </p:cNvPr>
          <p:cNvSpPr txBox="1">
            <a:spLocks noChangeArrowheads="1"/>
          </p:cNvSpPr>
          <p:nvPr/>
        </p:nvSpPr>
        <p:spPr bwMode="auto">
          <a:xfrm>
            <a:off x="9336089" y="3860800"/>
            <a:ext cx="433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(3)</a:t>
            </a:r>
          </a:p>
        </p:txBody>
      </p:sp>
      <p:sp>
        <p:nvSpPr>
          <p:cNvPr id="10249" name="Заголовок 1">
            <a:extLst>
              <a:ext uri="{FF2B5EF4-FFF2-40B4-BE49-F238E27FC236}">
                <a16:creationId xmlns:a16="http://schemas.microsoft.com/office/drawing/2014/main" id="{99507FC6-7E78-5441-BCDE-329C363233D8}"/>
              </a:ext>
            </a:extLst>
          </p:cNvPr>
          <p:cNvSpPr>
            <a:spLocks/>
          </p:cNvSpPr>
          <p:nvPr/>
        </p:nvSpPr>
        <p:spPr bwMode="auto">
          <a:xfrm>
            <a:off x="1703388" y="3860801"/>
            <a:ext cx="87868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br>
              <a:rPr lang="ru-RU" altLang="ru-RU" sz="2000" i="1">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SVM (</a:t>
            </a:r>
            <a:r>
              <a:rPr lang="ru-RU" altLang="ru-RU" sz="1800">
                <a:latin typeface="Arial" panose="020B0604020202020204" pitchFamily="34" charset="0"/>
                <a:cs typeface="Arial" panose="020B0604020202020204" pitchFamily="34" charset="0"/>
              </a:rPr>
              <a:t>для случая 1</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и решает эту задачу, правда при некоторой модификации (3)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a:t>
            </a:r>
            <a:endParaRPr lang="ru-RU" altLang="ru-RU" sz="1800" baseline="-25000">
              <a:latin typeface="Arial" panose="020B0604020202020204" pitchFamily="34" charset="0"/>
              <a:cs typeface="Arial" panose="020B0604020202020204" pitchFamily="34" charset="0"/>
            </a:endParaRPr>
          </a:p>
        </p:txBody>
      </p:sp>
      <p:sp>
        <p:nvSpPr>
          <p:cNvPr id="10250" name="Заголовок 1">
            <a:extLst>
              <a:ext uri="{FF2B5EF4-FFF2-40B4-BE49-F238E27FC236}">
                <a16:creationId xmlns:a16="http://schemas.microsoft.com/office/drawing/2014/main" id="{59DCCD2D-5CDA-CD44-B5ED-8E156DC32B32}"/>
              </a:ext>
            </a:extLst>
          </p:cNvPr>
          <p:cNvSpPr>
            <a:spLocks/>
          </p:cNvSpPr>
          <p:nvPr/>
        </p:nvSpPr>
        <p:spPr bwMode="auto">
          <a:xfrm>
            <a:off x="1773238" y="5084764"/>
            <a:ext cx="8786812"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i="1">
                <a:latin typeface="Arial" panose="020B0604020202020204" pitchFamily="34" charset="0"/>
                <a:cs typeface="Arial" panose="020B0604020202020204" pitchFamily="34" charset="0"/>
              </a:rPr>
              <a:t>Правило классификации:</a:t>
            </a:r>
            <a:br>
              <a:rPr lang="ru-RU" altLang="ru-RU" sz="1800" i="1">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y=sgn(</a:t>
            </a:r>
            <a:r>
              <a:rPr lang="en-US" altLang="ru-RU" sz="1800" b="1" i="1">
                <a:latin typeface="Arial" panose="020B0604020202020204" pitchFamily="34" charset="0"/>
                <a:cs typeface="Arial" panose="020B0604020202020204" pitchFamily="34" charset="0"/>
              </a:rPr>
              <a:t>wx</a:t>
            </a:r>
            <a:r>
              <a:rPr lang="en-US" altLang="ru-RU" sz="1800" i="1">
                <a:latin typeface="Arial" panose="020B0604020202020204" pitchFamily="34" charset="0"/>
                <a:cs typeface="Arial" panose="020B0604020202020204" pitchFamily="34" charset="0"/>
              </a:rPr>
              <a:t>+b)</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Напомним, что если </a:t>
            </a:r>
            <a:r>
              <a:rPr lang="en-US" altLang="ru-RU" sz="1800">
                <a:latin typeface="Arial" panose="020B0604020202020204" pitchFamily="34" charset="0"/>
                <a:cs typeface="Arial" panose="020B0604020202020204" pitchFamily="34" charset="0"/>
              </a:rPr>
              <a:t>y=1, </a:t>
            </a:r>
            <a:r>
              <a:rPr lang="ru-RU" altLang="ru-RU" sz="1800">
                <a:latin typeface="Arial" panose="020B0604020202020204" pitchFamily="34" charset="0"/>
                <a:cs typeface="Arial" panose="020B0604020202020204" pitchFamily="34" charset="0"/>
              </a:rPr>
              <a:t>то </a:t>
            </a:r>
            <a:r>
              <a:rPr lang="en-US" altLang="ru-RU" sz="1800">
                <a:latin typeface="Arial" panose="020B0604020202020204" pitchFamily="34" charset="0"/>
                <a:cs typeface="Arial" panose="020B0604020202020204" pitchFamily="34" charset="0"/>
              </a:rPr>
              <a:t>x</a:t>
            </a:r>
            <a:r>
              <a:rPr lang="ru-RU" altLang="ru-RU" sz="1800">
                <a:latin typeface="Arial" panose="020B0604020202020204" pitchFamily="34" charset="0"/>
                <a:cs typeface="Arial" panose="020B0604020202020204" pitchFamily="34" charset="0"/>
              </a:rPr>
              <a:t>=СГ, если </a:t>
            </a:r>
            <a:r>
              <a:rPr lang="en-US" altLang="ru-RU" sz="1800">
                <a:latin typeface="Arial" panose="020B0604020202020204" pitchFamily="34" charset="0"/>
                <a:cs typeface="Arial" panose="020B0604020202020204" pitchFamily="34" charset="0"/>
              </a:rPr>
              <a:t>y=-1,</a:t>
            </a:r>
            <a:r>
              <a:rPr lang="ru-RU" altLang="ru-RU" sz="1800">
                <a:latin typeface="Arial" panose="020B0604020202020204" pitchFamily="34" charset="0"/>
                <a:cs typeface="Arial" panose="020B0604020202020204" pitchFamily="34" charset="0"/>
              </a:rPr>
              <a:t> то </a:t>
            </a:r>
            <a:r>
              <a:rPr lang="en-US" altLang="ru-RU" sz="1800">
                <a:latin typeface="Arial" panose="020B0604020202020204" pitchFamily="34" charset="0"/>
                <a:cs typeface="Arial" panose="020B0604020202020204" pitchFamily="34" charset="0"/>
              </a:rPr>
              <a:t>x=</a:t>
            </a:r>
            <a:r>
              <a:rPr lang="ru-RU" altLang="ru-RU" sz="1800">
                <a:latin typeface="Arial" panose="020B0604020202020204" pitchFamily="34" charset="0"/>
                <a:cs typeface="Arial" panose="020B0604020202020204" pitchFamily="34" charset="0"/>
              </a:rPr>
              <a:t>ПС.</a:t>
            </a:r>
            <a:endParaRPr lang="ru-RU" altLang="ru-RU" sz="1800" baseline="-25000">
              <a:latin typeface="Arial" panose="020B0604020202020204" pitchFamily="34" charset="0"/>
              <a:cs typeface="Arial" panose="020B0604020202020204" pitchFamily="34" charset="0"/>
            </a:endParaRPr>
          </a:p>
        </p:txBody>
      </p:sp>
      <p:sp>
        <p:nvSpPr>
          <p:cNvPr id="10251" name="Text Box 17">
            <a:extLst>
              <a:ext uri="{FF2B5EF4-FFF2-40B4-BE49-F238E27FC236}">
                <a16:creationId xmlns:a16="http://schemas.microsoft.com/office/drawing/2014/main" id="{71297AA0-FB50-AA4D-9409-5B730070899E}"/>
              </a:ext>
            </a:extLst>
          </p:cNvPr>
          <p:cNvSpPr txBox="1">
            <a:spLocks noChangeArrowheads="1"/>
          </p:cNvSpPr>
          <p:nvPr/>
        </p:nvSpPr>
        <p:spPr bwMode="auto">
          <a:xfrm>
            <a:off x="9336089" y="5468938"/>
            <a:ext cx="433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a:t>
            </a:r>
            <a:r>
              <a:rPr lang="en-US" altLang="ru-RU" sz="1600">
                <a:latin typeface="Arial" panose="020B0604020202020204" pitchFamily="34" charset="0"/>
              </a:rPr>
              <a:t>4</a:t>
            </a:r>
            <a:r>
              <a:rPr lang="ru-RU" altLang="ru-RU" sz="1600">
                <a:latin typeface="Arial" panose="020B0604020202020204" pitchFamily="34" charset="0"/>
              </a:rPr>
              <a: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a:extLst>
              <a:ext uri="{FF2B5EF4-FFF2-40B4-BE49-F238E27FC236}">
                <a16:creationId xmlns:a16="http://schemas.microsoft.com/office/drawing/2014/main" id="{A5654452-A63A-264A-B6BF-1AAEDA2BFF8B}"/>
              </a:ext>
            </a:extLst>
          </p:cNvPr>
          <p:cNvSpPr>
            <a:spLocks noGrp="1"/>
          </p:cNvSpPr>
          <p:nvPr>
            <p:ph type="title" idx="4294967295"/>
          </p:nvPr>
        </p:nvSpPr>
        <p:spPr>
          <a:xfrm>
            <a:off x="1630363" y="-387350"/>
            <a:ext cx="8858250" cy="1844675"/>
          </a:xfrm>
        </p:spPr>
        <p:txBody>
          <a:bodyPr/>
          <a:lstStyle/>
          <a:p>
            <a:pPr algn="l" eaLnBrk="1" hangingPunct="1"/>
            <a:br>
              <a:rPr lang="ru-RU" altLang="ru-RU" sz="2000" i="1">
                <a:latin typeface="Arial" panose="020B0604020202020204" pitchFamily="34" charset="0"/>
                <a:cs typeface="Arial" panose="020B0604020202020204" pitchFamily="34" charset="0"/>
              </a:rPr>
            </a:br>
            <a:r>
              <a:rPr lang="en-US" altLang="ru-RU" sz="2000" b="1">
                <a:latin typeface="Arial" panose="020B0604020202020204" pitchFamily="34" charset="0"/>
                <a:cs typeface="Arial" panose="020B0604020202020204" pitchFamily="34" charset="0"/>
              </a:rPr>
              <a:t>2. </a:t>
            </a:r>
            <a:r>
              <a:rPr lang="ru-RU" altLang="ru-RU" sz="2000" b="1">
                <a:latin typeface="Arial" panose="020B0604020202020204" pitchFamily="34" charset="0"/>
                <a:cs typeface="Arial" panose="020B0604020202020204" pitchFamily="34" charset="0"/>
              </a:rPr>
              <a:t>Линейная несепарабельная </a:t>
            </a:r>
            <a:r>
              <a:rPr lang="en-US" altLang="ru-RU" sz="2000" b="1">
                <a:latin typeface="Arial" panose="020B0604020202020204" pitchFamily="34" charset="0"/>
                <a:cs typeface="Arial" panose="020B0604020202020204" pitchFamily="34" charset="0"/>
              </a:rPr>
              <a:t>SVM</a:t>
            </a:r>
            <a:r>
              <a:rPr lang="ru-RU" altLang="ru-RU" sz="2000" b="1">
                <a:latin typeface="Arial" panose="020B0604020202020204" pitchFamily="34" charset="0"/>
                <a:cs typeface="Arial" panose="020B0604020202020204" pitchFamily="34" charset="0"/>
              </a:rPr>
              <a:t> (Рис. 3б)</a:t>
            </a:r>
            <a:br>
              <a:rPr lang="en-US" altLang="ru-RU" sz="2000" b="1">
                <a:latin typeface="Arial" panose="020B0604020202020204" pitchFamily="34" charset="0"/>
                <a:cs typeface="Arial" panose="020B0604020202020204" pitchFamily="34" charset="0"/>
              </a:rPr>
            </a:br>
            <a:br>
              <a:rPr lang="ru-RU" altLang="ru-RU" sz="2000" b="1"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Тогда ограничения (2) могут быть модифицированны следующим образом:</a:t>
            </a:r>
            <a:endParaRPr lang="ru-RU" altLang="ru-RU" sz="1800" baseline="-25000">
              <a:latin typeface="Arial" panose="020B0604020202020204" pitchFamily="34" charset="0"/>
              <a:cs typeface="Arial" panose="020B0604020202020204" pitchFamily="34" charset="0"/>
            </a:endParaRPr>
          </a:p>
        </p:txBody>
      </p:sp>
      <p:sp>
        <p:nvSpPr>
          <p:cNvPr id="11267" name="Номер слайда 3">
            <a:extLst>
              <a:ext uri="{FF2B5EF4-FFF2-40B4-BE49-F238E27FC236}">
                <a16:creationId xmlns:a16="http://schemas.microsoft.com/office/drawing/2014/main" id="{E0843022-EB1E-D14E-BF71-7E0946A76877}"/>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152BC0A6-5462-024F-A64C-FCB3D36CFCE5}" type="slidenum">
              <a:rPr lang="ru-RU" altLang="ru-RU" sz="1200">
                <a:solidFill>
                  <a:srgbClr val="898989"/>
                </a:solidFill>
              </a:rPr>
              <a:pPr algn="r" eaLnBrk="1" hangingPunct="1">
                <a:spcBef>
                  <a:spcPct val="0"/>
                </a:spcBef>
                <a:buFontTx/>
                <a:buNone/>
              </a:pPr>
              <a:t>136</a:t>
            </a:fld>
            <a:endParaRPr lang="ru-RU" altLang="ru-RU" sz="1200">
              <a:solidFill>
                <a:srgbClr val="898989"/>
              </a:solidFill>
            </a:endParaRPr>
          </a:p>
        </p:txBody>
      </p:sp>
      <p:graphicFrame>
        <p:nvGraphicFramePr>
          <p:cNvPr id="11268" name="Object 4">
            <a:extLst>
              <a:ext uri="{FF2B5EF4-FFF2-40B4-BE49-F238E27FC236}">
                <a16:creationId xmlns:a16="http://schemas.microsoft.com/office/drawing/2014/main" id="{A803741B-3B4A-9841-BEDD-85D8AF0B6A4F}"/>
              </a:ext>
            </a:extLst>
          </p:cNvPr>
          <p:cNvGraphicFramePr>
            <a:graphicFrameLocks noChangeAspect="1"/>
          </p:cNvGraphicFramePr>
          <p:nvPr/>
        </p:nvGraphicFramePr>
        <p:xfrm>
          <a:off x="3560763" y="1125538"/>
          <a:ext cx="3052762" cy="704850"/>
        </p:xfrm>
        <a:graphic>
          <a:graphicData uri="http://schemas.openxmlformats.org/presentationml/2006/ole">
            <mc:AlternateContent xmlns:mc="http://schemas.openxmlformats.org/markup-compatibility/2006">
              <mc:Choice xmlns:v="urn:schemas-microsoft-com:vml" Requires="v">
                <p:oleObj spid="_x0000_s148486" name="Формула" r:id="rId3" imgW="45643800" imgH="10528300" progId="Equation.3">
                  <p:embed/>
                </p:oleObj>
              </mc:Choice>
              <mc:Fallback>
                <p:oleObj name="Формула" r:id="rId3" imgW="45643800" imgH="10528300" progId="Equation.3">
                  <p:embed/>
                  <p:pic>
                    <p:nvPicPr>
                      <p:cNvPr id="11268" name="Object 4">
                        <a:extLst>
                          <a:ext uri="{FF2B5EF4-FFF2-40B4-BE49-F238E27FC236}">
                            <a16:creationId xmlns:a16="http://schemas.microsoft.com/office/drawing/2014/main" id="{A803741B-3B4A-9841-BEDD-85D8AF0B6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763" y="1125538"/>
                        <a:ext cx="3052762"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9" name="Заголовок 1">
            <a:extLst>
              <a:ext uri="{FF2B5EF4-FFF2-40B4-BE49-F238E27FC236}">
                <a16:creationId xmlns:a16="http://schemas.microsoft.com/office/drawing/2014/main" id="{9041ACCE-41E0-1F47-92A0-353E9E327CC3}"/>
              </a:ext>
            </a:extLst>
          </p:cNvPr>
          <p:cNvSpPr>
            <a:spLocks/>
          </p:cNvSpPr>
          <p:nvPr/>
        </p:nvSpPr>
        <p:spPr bwMode="auto">
          <a:xfrm>
            <a:off x="1703388" y="1628776"/>
            <a:ext cx="89646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br>
              <a:rPr lang="ru-RU" altLang="ru-RU" sz="20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Те тренировочные пары, которые окажутся на «неправильной» стороне гиперплоскости будут иметь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(см. рис. 3б).</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Задача оптимизации выбора гиперплоскости состоит в минимизации общей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ошибки классификации          при максимизации «маржи»                          , где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C -</a:t>
            </a:r>
            <a:r>
              <a:rPr lang="ru-RU" altLang="ru-RU" sz="1800">
                <a:latin typeface="Arial" panose="020B0604020202020204" pitchFamily="34" charset="0"/>
                <a:cs typeface="Arial" panose="020B0604020202020204" pitchFamily="34" charset="0"/>
              </a:rPr>
              <a:t> постоянная , которая контролирует ошибки идентификации.</a:t>
            </a:r>
            <a:endParaRPr lang="el-GR" altLang="ru-RU" sz="1800" baseline="-25000">
              <a:latin typeface="Arial" panose="020B0604020202020204" pitchFamily="34" charset="0"/>
              <a:cs typeface="Arial" panose="020B0604020202020204" pitchFamily="34" charset="0"/>
            </a:endParaRPr>
          </a:p>
        </p:txBody>
      </p:sp>
      <p:sp>
        <p:nvSpPr>
          <p:cNvPr id="11270" name="Заголовок 1">
            <a:extLst>
              <a:ext uri="{FF2B5EF4-FFF2-40B4-BE49-F238E27FC236}">
                <a16:creationId xmlns:a16="http://schemas.microsoft.com/office/drawing/2014/main" id="{105D5C8A-9C8D-654A-BF98-5906FDE40725}"/>
              </a:ext>
            </a:extLst>
          </p:cNvPr>
          <p:cNvSpPr>
            <a:spLocks/>
          </p:cNvSpPr>
          <p:nvPr/>
        </p:nvSpPr>
        <p:spPr bwMode="auto">
          <a:xfrm>
            <a:off x="1773238" y="4940300"/>
            <a:ext cx="878681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cs typeface="Arial" panose="020B0604020202020204" pitchFamily="34" charset="0"/>
              </a:rPr>
              <a:t>SVM</a:t>
            </a:r>
            <a:r>
              <a:rPr lang="ru-RU" altLang="ru-RU" sz="1800">
                <a:latin typeface="Arial" panose="020B0604020202020204" pitchFamily="34" charset="0"/>
                <a:cs typeface="Arial" panose="020B0604020202020204" pitchFamily="34" charset="0"/>
              </a:rPr>
              <a:t> также решает эту задачу.</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Правило классификации</a:t>
            </a:r>
            <a:r>
              <a:rPr lang="en-US" altLang="ru-RU" sz="1800" i="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такое же, как и для сепарабельных систем, хотя сама классификация менее надежна.</a:t>
            </a:r>
          </a:p>
        </p:txBody>
      </p:sp>
      <p:graphicFrame>
        <p:nvGraphicFramePr>
          <p:cNvPr id="11271" name="Object 12">
            <a:extLst>
              <a:ext uri="{FF2B5EF4-FFF2-40B4-BE49-F238E27FC236}">
                <a16:creationId xmlns:a16="http://schemas.microsoft.com/office/drawing/2014/main" id="{62B80292-C54B-B448-98E2-140C7191F8EB}"/>
              </a:ext>
            </a:extLst>
          </p:cNvPr>
          <p:cNvGraphicFramePr>
            <a:graphicFrameLocks noChangeAspect="1"/>
          </p:cNvGraphicFramePr>
          <p:nvPr/>
        </p:nvGraphicFramePr>
        <p:xfrm>
          <a:off x="4872039" y="2133601"/>
          <a:ext cx="549275" cy="352425"/>
        </p:xfrm>
        <a:graphic>
          <a:graphicData uri="http://schemas.openxmlformats.org/presentationml/2006/ole">
            <mc:AlternateContent xmlns:mc="http://schemas.openxmlformats.org/markup-compatibility/2006">
              <mc:Choice xmlns:v="urn:schemas-microsoft-com:vml" Requires="v">
                <p:oleObj spid="_x0000_s148487" name="Формула" r:id="rId5" imgW="8191500" imgH="5270500" progId="Equation.3">
                  <p:embed/>
                </p:oleObj>
              </mc:Choice>
              <mc:Fallback>
                <p:oleObj name="Формула" r:id="rId5" imgW="8191500" imgH="5270500" progId="Equation.3">
                  <p:embed/>
                  <p:pic>
                    <p:nvPicPr>
                      <p:cNvPr id="11271" name="Object 12">
                        <a:extLst>
                          <a:ext uri="{FF2B5EF4-FFF2-40B4-BE49-F238E27FC236}">
                            <a16:creationId xmlns:a16="http://schemas.microsoft.com/office/drawing/2014/main" id="{62B80292-C54B-B448-98E2-140C7191F8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2039" y="2133601"/>
                        <a:ext cx="549275"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13">
            <a:extLst>
              <a:ext uri="{FF2B5EF4-FFF2-40B4-BE49-F238E27FC236}">
                <a16:creationId xmlns:a16="http://schemas.microsoft.com/office/drawing/2014/main" id="{966631C8-32CD-F44D-A4DB-3BE09476EB67}"/>
              </a:ext>
            </a:extLst>
          </p:cNvPr>
          <p:cNvGraphicFramePr>
            <a:graphicFrameLocks noChangeAspect="1"/>
          </p:cNvGraphicFramePr>
          <p:nvPr/>
        </p:nvGraphicFramePr>
        <p:xfrm>
          <a:off x="4295776" y="2828925"/>
          <a:ext cx="568325" cy="528638"/>
        </p:xfrm>
        <a:graphic>
          <a:graphicData uri="http://schemas.openxmlformats.org/presentationml/2006/ole">
            <mc:AlternateContent xmlns:mc="http://schemas.openxmlformats.org/markup-compatibility/2006">
              <mc:Choice xmlns:v="urn:schemas-microsoft-com:vml" Requires="v">
                <p:oleObj spid="_x0000_s148488" name="Формула" r:id="rId7" imgW="8483600" imgH="7899400" progId="Equation.3">
                  <p:embed/>
                </p:oleObj>
              </mc:Choice>
              <mc:Fallback>
                <p:oleObj name="Формула" r:id="rId7" imgW="8483600" imgH="7899400" progId="Equation.3">
                  <p:embed/>
                  <p:pic>
                    <p:nvPicPr>
                      <p:cNvPr id="11272" name="Object 13">
                        <a:extLst>
                          <a:ext uri="{FF2B5EF4-FFF2-40B4-BE49-F238E27FC236}">
                            <a16:creationId xmlns:a16="http://schemas.microsoft.com/office/drawing/2014/main" id="{966631C8-32CD-F44D-A4DB-3BE09476EB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776" y="2828925"/>
                        <a:ext cx="568325"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14">
            <a:extLst>
              <a:ext uri="{FF2B5EF4-FFF2-40B4-BE49-F238E27FC236}">
                <a16:creationId xmlns:a16="http://schemas.microsoft.com/office/drawing/2014/main" id="{EF3CA84F-F8B1-1E42-9BA7-76BBBB10C943}"/>
              </a:ext>
            </a:extLst>
          </p:cNvPr>
          <p:cNvGraphicFramePr>
            <a:graphicFrameLocks noChangeAspect="1"/>
          </p:cNvGraphicFramePr>
          <p:nvPr/>
        </p:nvGraphicFramePr>
        <p:xfrm>
          <a:off x="7967663" y="2744788"/>
          <a:ext cx="1509712" cy="684212"/>
        </p:xfrm>
        <a:graphic>
          <a:graphicData uri="http://schemas.openxmlformats.org/presentationml/2006/ole">
            <mc:AlternateContent xmlns:mc="http://schemas.openxmlformats.org/markup-compatibility/2006">
              <mc:Choice xmlns:v="urn:schemas-microsoft-com:vml" Requires="v">
                <p:oleObj spid="_x0000_s148489" name="Формула" r:id="rId9" imgW="22529800" imgH="10236200" progId="Equation.3">
                  <p:embed/>
                </p:oleObj>
              </mc:Choice>
              <mc:Fallback>
                <p:oleObj name="Формула" r:id="rId9" imgW="22529800" imgH="10236200" progId="Equation.3">
                  <p:embed/>
                  <p:pic>
                    <p:nvPicPr>
                      <p:cNvPr id="11273" name="Object 14">
                        <a:extLst>
                          <a:ext uri="{FF2B5EF4-FFF2-40B4-BE49-F238E27FC236}">
                            <a16:creationId xmlns:a16="http://schemas.microsoft.com/office/drawing/2014/main" id="{EF3CA84F-F8B1-1E42-9BA7-76BBBB10C9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7663" y="2744788"/>
                        <a:ext cx="1509712"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4" name="Заголовок 1">
            <a:extLst>
              <a:ext uri="{FF2B5EF4-FFF2-40B4-BE49-F238E27FC236}">
                <a16:creationId xmlns:a16="http://schemas.microsoft.com/office/drawing/2014/main" id="{1EAC94A8-4B01-CD46-A50A-F70C37ED4C20}"/>
              </a:ext>
            </a:extLst>
          </p:cNvPr>
          <p:cNvSpPr>
            <a:spLocks/>
          </p:cNvSpPr>
          <p:nvPr/>
        </p:nvSpPr>
        <p:spPr bwMode="auto">
          <a:xfrm>
            <a:off x="1703388" y="3571875"/>
            <a:ext cx="878681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a:latin typeface="Arial" panose="020B0604020202020204" pitchFamily="34" charset="0"/>
                <a:cs typeface="Arial" panose="020B0604020202020204" pitchFamily="34" charset="0"/>
              </a:rPr>
              <a:t>Решение такой задачи эквивалентно минимизации по </a:t>
            </a:r>
            <a:r>
              <a:rPr lang="en-US" altLang="ru-RU" sz="1800" b="1">
                <a:latin typeface="Arial" panose="020B0604020202020204" pitchFamily="34" charset="0"/>
                <a:cs typeface="Arial" panose="020B0604020202020204" pitchFamily="34" charset="0"/>
              </a:rPr>
              <a:t>w</a:t>
            </a:r>
            <a:r>
              <a:rPr lang="en-US" altLang="ru-RU" sz="1800">
                <a:latin typeface="Arial" panose="020B0604020202020204" pitchFamily="34" charset="0"/>
                <a:cs typeface="Arial" panose="020B0604020202020204" pitchFamily="34" charset="0"/>
              </a:rPr>
              <a:t>, </a:t>
            </a:r>
            <a:r>
              <a:rPr lang="en-US" altLang="ru-RU" sz="1800" b="1">
                <a:latin typeface="Arial" panose="020B0604020202020204" pitchFamily="34" charset="0"/>
                <a:cs typeface="Arial" panose="020B0604020202020204" pitchFamily="34" charset="0"/>
              </a:rPr>
              <a:t>b</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a:t>
            </a:r>
            <a:r>
              <a:rPr lang="el-GR" altLang="ru-RU" sz="1800">
                <a:latin typeface="Arial" panose="020B0604020202020204" pitchFamily="34" charset="0"/>
                <a:cs typeface="Arial" panose="020B0604020202020204" pitchFamily="34" charset="0"/>
              </a:rPr>
              <a:t>ξ</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следующего Лагранжиана:</a:t>
            </a:r>
            <a:endParaRPr lang="el-GR" altLang="ru-RU" sz="1800" baseline="-25000">
              <a:latin typeface="Arial" panose="020B0604020202020204" pitchFamily="34" charset="0"/>
              <a:cs typeface="Arial" panose="020B0604020202020204" pitchFamily="34" charset="0"/>
            </a:endParaRPr>
          </a:p>
        </p:txBody>
      </p:sp>
      <p:graphicFrame>
        <p:nvGraphicFramePr>
          <p:cNvPr id="11275" name="Object 16">
            <a:extLst>
              <a:ext uri="{FF2B5EF4-FFF2-40B4-BE49-F238E27FC236}">
                <a16:creationId xmlns:a16="http://schemas.microsoft.com/office/drawing/2014/main" id="{6C23EBBA-25C0-0841-BFE5-F3E09E197E51}"/>
              </a:ext>
            </a:extLst>
          </p:cNvPr>
          <p:cNvGraphicFramePr>
            <a:graphicFrameLocks noChangeAspect="1"/>
          </p:cNvGraphicFramePr>
          <p:nvPr/>
        </p:nvGraphicFramePr>
        <p:xfrm>
          <a:off x="1792288" y="4268789"/>
          <a:ext cx="7688262" cy="744537"/>
        </p:xfrm>
        <a:graphic>
          <a:graphicData uri="http://schemas.openxmlformats.org/presentationml/2006/ole">
            <mc:AlternateContent xmlns:mc="http://schemas.openxmlformats.org/markup-compatibility/2006">
              <mc:Choice xmlns:v="urn:schemas-microsoft-com:vml" Requires="v">
                <p:oleObj spid="_x0000_s148490" name="Формула" r:id="rId11" imgW="99771200" imgH="9652000" progId="Equation.3">
                  <p:embed/>
                </p:oleObj>
              </mc:Choice>
              <mc:Fallback>
                <p:oleObj name="Формула" r:id="rId11" imgW="99771200" imgH="9652000" progId="Equation.3">
                  <p:embed/>
                  <p:pic>
                    <p:nvPicPr>
                      <p:cNvPr id="11275" name="Object 16">
                        <a:extLst>
                          <a:ext uri="{FF2B5EF4-FFF2-40B4-BE49-F238E27FC236}">
                            <a16:creationId xmlns:a16="http://schemas.microsoft.com/office/drawing/2014/main" id="{6C23EBBA-25C0-0841-BFE5-F3E09E197E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2288" y="4268789"/>
                        <a:ext cx="7688262" cy="74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6" name="Text Box 17">
            <a:extLst>
              <a:ext uri="{FF2B5EF4-FFF2-40B4-BE49-F238E27FC236}">
                <a16:creationId xmlns:a16="http://schemas.microsoft.com/office/drawing/2014/main" id="{50921707-9DEB-FF4C-BE5F-6A291FE660F2}"/>
              </a:ext>
            </a:extLst>
          </p:cNvPr>
          <p:cNvSpPr txBox="1">
            <a:spLocks noChangeArrowheads="1"/>
          </p:cNvSpPr>
          <p:nvPr/>
        </p:nvSpPr>
        <p:spPr bwMode="auto">
          <a:xfrm>
            <a:off x="9623425" y="4460875"/>
            <a:ext cx="433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(5)</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1">
            <a:extLst>
              <a:ext uri="{FF2B5EF4-FFF2-40B4-BE49-F238E27FC236}">
                <a16:creationId xmlns:a16="http://schemas.microsoft.com/office/drawing/2014/main" id="{96A8009D-5438-7C46-A7B5-5C214CFDA9BB}"/>
              </a:ext>
            </a:extLst>
          </p:cNvPr>
          <p:cNvSpPr>
            <a:spLocks noGrp="1"/>
          </p:cNvSpPr>
          <p:nvPr>
            <p:ph type="title" idx="4294967295"/>
          </p:nvPr>
        </p:nvSpPr>
        <p:spPr>
          <a:xfrm>
            <a:off x="1630363" y="-387350"/>
            <a:ext cx="8858250" cy="1512888"/>
          </a:xfrm>
        </p:spPr>
        <p:txBody>
          <a:bodyPr/>
          <a:lstStyle/>
          <a:p>
            <a:pPr algn="l" eaLnBrk="1" hangingPunct="1"/>
            <a:br>
              <a:rPr lang="ru-RU" altLang="ru-RU" sz="2000" i="1">
                <a:latin typeface="Arial" panose="020B0604020202020204" pitchFamily="34" charset="0"/>
                <a:cs typeface="Arial" panose="020B0604020202020204" pitchFamily="34" charset="0"/>
              </a:rPr>
            </a:br>
            <a:r>
              <a:rPr lang="en-US" altLang="ru-RU" sz="2000" b="1">
                <a:latin typeface="Arial" panose="020B0604020202020204" pitchFamily="34" charset="0"/>
                <a:cs typeface="Arial" panose="020B0604020202020204" pitchFamily="34" charset="0"/>
              </a:rPr>
              <a:t>2. </a:t>
            </a:r>
            <a:r>
              <a:rPr lang="ru-RU" altLang="ru-RU" sz="2000" b="1">
                <a:latin typeface="Arial" panose="020B0604020202020204" pitchFamily="34" charset="0"/>
                <a:cs typeface="Arial" panose="020B0604020202020204" pitchFamily="34" charset="0"/>
              </a:rPr>
              <a:t>Нелинейная </a:t>
            </a:r>
            <a:r>
              <a:rPr lang="en-US" altLang="ru-RU" sz="2000" b="1">
                <a:latin typeface="Arial" panose="020B0604020202020204" pitchFamily="34" charset="0"/>
                <a:cs typeface="Arial" panose="020B0604020202020204" pitchFamily="34" charset="0"/>
              </a:rPr>
              <a:t>SVM</a:t>
            </a:r>
            <a:r>
              <a:rPr lang="ru-RU" altLang="ru-RU" sz="2000" b="1">
                <a:latin typeface="Arial" panose="020B0604020202020204" pitchFamily="34" charset="0"/>
                <a:cs typeface="Arial" panose="020B0604020202020204" pitchFamily="34" charset="0"/>
              </a:rPr>
              <a:t> (Рис. 3в)</a:t>
            </a:r>
            <a:endParaRPr lang="ru-RU" altLang="ru-RU" sz="1800" baseline="-25000">
              <a:latin typeface="Arial" panose="020B0604020202020204" pitchFamily="34" charset="0"/>
              <a:cs typeface="Arial" panose="020B0604020202020204" pitchFamily="34" charset="0"/>
            </a:endParaRPr>
          </a:p>
        </p:txBody>
      </p:sp>
      <p:sp>
        <p:nvSpPr>
          <p:cNvPr id="12291" name="Номер слайда 3">
            <a:extLst>
              <a:ext uri="{FF2B5EF4-FFF2-40B4-BE49-F238E27FC236}">
                <a16:creationId xmlns:a16="http://schemas.microsoft.com/office/drawing/2014/main" id="{024DDD08-BC47-8A41-BE42-EB500E17FE19}"/>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8116C9D5-EF1D-404F-969F-E5A921100AC8}" type="slidenum">
              <a:rPr lang="ru-RU" altLang="ru-RU" sz="1200">
                <a:solidFill>
                  <a:srgbClr val="898989"/>
                </a:solidFill>
              </a:rPr>
              <a:pPr algn="r" eaLnBrk="1" hangingPunct="1">
                <a:spcBef>
                  <a:spcPct val="0"/>
                </a:spcBef>
                <a:buFontTx/>
                <a:buNone/>
              </a:pPr>
              <a:t>137</a:t>
            </a:fld>
            <a:endParaRPr lang="ru-RU" altLang="ru-RU" sz="1200">
              <a:solidFill>
                <a:srgbClr val="898989"/>
              </a:solidFill>
            </a:endParaRPr>
          </a:p>
        </p:txBody>
      </p:sp>
      <p:sp>
        <p:nvSpPr>
          <p:cNvPr id="12292" name="Заголовок 1">
            <a:extLst>
              <a:ext uri="{FF2B5EF4-FFF2-40B4-BE49-F238E27FC236}">
                <a16:creationId xmlns:a16="http://schemas.microsoft.com/office/drawing/2014/main" id="{1D55AF8D-F331-CF4B-9933-F7F170CC46F1}"/>
              </a:ext>
            </a:extLst>
          </p:cNvPr>
          <p:cNvSpPr>
            <a:spLocks/>
          </p:cNvSpPr>
          <p:nvPr/>
        </p:nvSpPr>
        <p:spPr bwMode="auto">
          <a:xfrm>
            <a:off x="1703388" y="620713"/>
            <a:ext cx="8786812"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a:latin typeface="Arial" panose="020B0604020202020204" pitchFamily="34" charset="0"/>
                <a:cs typeface="Arial" panose="020B0604020202020204" pitchFamily="34" charset="0"/>
              </a:rPr>
              <a:t>Общая идея состоит в том, что </a:t>
            </a:r>
            <a:r>
              <a:rPr lang="en-US" altLang="ru-RU" sz="1800" b="1">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j</a:t>
            </a:r>
            <a:r>
              <a:rPr lang="ru-RU" altLang="ru-RU" sz="1800">
                <a:latin typeface="Arial" panose="020B0604020202020204" pitchFamily="34" charset="0"/>
                <a:cs typeface="Arial" panose="020B0604020202020204" pitchFamily="34" charset="0"/>
              </a:rPr>
              <a:t> сначала отображаются в евклидово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пространство </a:t>
            </a:r>
            <a:r>
              <a:rPr lang="en-US" altLang="ru-RU" sz="1800">
                <a:latin typeface="Arial" panose="020B0604020202020204" pitchFamily="34" charset="0"/>
                <a:cs typeface="Arial" panose="020B0604020202020204" pitchFamily="34" charset="0"/>
              </a:rPr>
              <a:t>H </a:t>
            </a:r>
            <a:r>
              <a:rPr lang="ru-RU" altLang="ru-RU" sz="1800">
                <a:latin typeface="Arial" panose="020B0604020202020204" pitchFamily="34" charset="0"/>
                <a:cs typeface="Arial" panose="020B0604020202020204" pitchFamily="34" charset="0"/>
              </a:rPr>
              <a:t>большей (возможно неограниченной размерности) при помощи нелинейной функции Ф(</a:t>
            </a:r>
            <a:r>
              <a:rPr lang="en-US" altLang="ru-RU" sz="1800" b="1">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i</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а затем применяется линейная сепарабельная (или несепарабельная) </a:t>
            </a:r>
            <a:r>
              <a:rPr lang="en-US" altLang="ru-RU" sz="1800">
                <a:latin typeface="Arial" panose="020B0604020202020204" pitchFamily="34" charset="0"/>
                <a:cs typeface="Arial" panose="020B0604020202020204" pitchFamily="34" charset="0"/>
              </a:rPr>
              <a:t>SVM</a:t>
            </a:r>
            <a:r>
              <a:rPr lang="ru-RU" altLang="ru-RU" sz="1800">
                <a:latin typeface="Arial" panose="020B0604020202020204" pitchFamily="34" charset="0"/>
                <a:cs typeface="Arial" panose="020B0604020202020204" pitchFamily="34" charset="0"/>
              </a:rPr>
              <a:t>, тогда основная проблема состоит в выборе функции Ф(..).</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Правило классификации:</a:t>
            </a:r>
            <a:br>
              <a:rPr lang="ru-RU" altLang="ru-RU" sz="1800" i="1">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y=sgn</a:t>
            </a:r>
            <a:r>
              <a:rPr lang="ru-RU" altLang="ru-RU" sz="1800">
                <a:latin typeface="Arial" panose="020B0604020202020204" pitchFamily="34" charset="0"/>
                <a:cs typeface="Arial" panose="020B0604020202020204" pitchFamily="34" charset="0"/>
              </a:rPr>
              <a:t>(</a:t>
            </a:r>
            <a:r>
              <a:rPr lang="en-US" altLang="ru-RU" sz="1800" b="1">
                <a:latin typeface="Arial" panose="020B0604020202020204" pitchFamily="34" charset="0"/>
                <a:cs typeface="Arial" panose="020B0604020202020204" pitchFamily="34" charset="0"/>
              </a:rPr>
              <a:t>w</a:t>
            </a:r>
            <a:r>
              <a:rPr lang="en-US" altLang="ru-RU" sz="1800" baseline="30000">
                <a:latin typeface="Arial" panose="020B0604020202020204" pitchFamily="34" charset="0"/>
                <a:cs typeface="Arial" panose="020B0604020202020204" pitchFamily="34" charset="0"/>
              </a:rPr>
              <a:t>t</a:t>
            </a:r>
            <a:r>
              <a:rPr lang="ru-RU" altLang="ru-RU" sz="1800">
                <a:latin typeface="Arial" panose="020B0604020202020204" pitchFamily="34" charset="0"/>
                <a:cs typeface="Arial" panose="020B0604020202020204" pitchFamily="34" charset="0"/>
              </a:rPr>
              <a:t>Ф(</a:t>
            </a:r>
            <a:r>
              <a:rPr lang="en-US" altLang="ru-RU" sz="1800" b="1">
                <a:latin typeface="Arial" panose="020B0604020202020204" pitchFamily="34" charset="0"/>
                <a:cs typeface="Arial" panose="020B0604020202020204" pitchFamily="34" charset="0"/>
              </a:rPr>
              <a:t>z</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+b</a:t>
            </a:r>
            <a:r>
              <a:rPr lang="ru-RU"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 1.</a:t>
            </a:r>
            <a:r>
              <a:rPr lang="ru-RU" altLang="ru-RU" sz="1800">
                <a:latin typeface="Arial" panose="020B0604020202020204" pitchFamily="34" charset="0"/>
                <a:cs typeface="Arial" panose="020B0604020202020204" pitchFamily="34" charset="0"/>
              </a:rPr>
              <a:t> Преобразования Лагранжа требуют рассмотрения «ядерной» функции </a:t>
            </a:r>
            <a:r>
              <a:rPr lang="en-US" altLang="ru-RU" sz="1800">
                <a:latin typeface="Arial" panose="020B0604020202020204" pitchFamily="34" charset="0"/>
                <a:cs typeface="Arial" panose="020B0604020202020204" pitchFamily="34" charset="0"/>
              </a:rPr>
              <a:t>k(x</a:t>
            </a:r>
            <a:r>
              <a:rPr lang="en-US" altLang="ru-RU" sz="1800"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x</a:t>
            </a:r>
            <a:r>
              <a:rPr lang="en-US" altLang="ru-RU" sz="1800" baseline="-25000">
                <a:latin typeface="Arial" panose="020B0604020202020204" pitchFamily="34" charset="0"/>
                <a:cs typeface="Arial" panose="020B0604020202020204" pitchFamily="34" charset="0"/>
              </a:rPr>
              <a:t>j</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Ф(</a:t>
            </a:r>
            <a:r>
              <a:rPr lang="en-US" altLang="ru-RU" sz="1800">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i</a:t>
            </a:r>
            <a:r>
              <a:rPr lang="ru-RU" altLang="ru-RU" sz="1800">
                <a:latin typeface="Arial" panose="020B0604020202020204" pitchFamily="34" charset="0"/>
                <a:cs typeface="Arial" panose="020B0604020202020204" pitchFamily="34" charset="0"/>
              </a:rPr>
              <a:t>)Ф(</a:t>
            </a:r>
            <a:r>
              <a:rPr lang="en-US" altLang="ru-RU" sz="1800">
                <a:latin typeface="Arial" panose="020B0604020202020204" pitchFamily="34" charset="0"/>
                <a:cs typeface="Arial" panose="020B0604020202020204" pitchFamily="34" charset="0"/>
              </a:rPr>
              <a:t>x</a:t>
            </a:r>
            <a:r>
              <a:rPr lang="en-US" altLang="ru-RU" sz="1800" baseline="-25000">
                <a:latin typeface="Arial" panose="020B0604020202020204" pitchFamily="34" charset="0"/>
                <a:cs typeface="Arial" panose="020B0604020202020204" pitchFamily="34" charset="0"/>
              </a:rPr>
              <a:t>j</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Пример.</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Библиотеку программ для </a:t>
            </a:r>
            <a:r>
              <a:rPr lang="en-US" altLang="ru-RU" sz="1800">
                <a:latin typeface="Arial" panose="020B0604020202020204" pitchFamily="34" charset="0"/>
                <a:cs typeface="Arial" panose="020B0604020202020204" pitchFamily="34" charset="0"/>
              </a:rPr>
              <a:t>SVM</a:t>
            </a:r>
            <a:r>
              <a:rPr lang="ru-RU" altLang="ru-RU" sz="1800">
                <a:latin typeface="Arial" panose="020B0604020202020204" pitchFamily="34" charset="0"/>
                <a:cs typeface="Arial" panose="020B0604020202020204" pitchFamily="34" charset="0"/>
              </a:rPr>
              <a:t> можно найти в интернете:</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Ching-Chung Chang and Chih-Jen Lin. LIBSVM: a library for support vector machines, 2001. </a:t>
            </a:r>
            <a:r>
              <a:rPr lang="en-US" altLang="ru-RU" sz="1800">
                <a:latin typeface="Arial" panose="020B0604020202020204" pitchFamily="34" charset="0"/>
                <a:cs typeface="Arial" panose="020B0604020202020204" pitchFamily="34" charset="0"/>
                <a:hlinkClick r:id="rId3"/>
              </a:rPr>
              <a:t>http://www.csie.ntu.edu.tw/~cjlin/libsvm</a:t>
            </a:r>
            <a:r>
              <a:rPr lang="en-US" altLang="ru-RU" sz="1800">
                <a:latin typeface="Arial" panose="020B0604020202020204" pitchFamily="34" charset="0"/>
                <a:cs typeface="Arial" panose="020B0604020202020204" pitchFamily="34" charset="0"/>
              </a:rPr>
              <a:t> </a:t>
            </a:r>
            <a:br>
              <a:rPr lang="en-US"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 2.</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SVM </a:t>
            </a:r>
            <a:r>
              <a:rPr lang="ru-RU" altLang="ru-RU" sz="1800">
                <a:latin typeface="Arial" panose="020B0604020202020204" pitchFamily="34" charset="0"/>
                <a:cs typeface="Arial" panose="020B0604020202020204" pitchFamily="34" charset="0"/>
              </a:rPr>
              <a:t>используется не только для распознавания СГС, но и как эффективный метод для решения многих других задач распознавания (при игре на бирже, при идентификации пользователей по их биометрии и т.д.)</a:t>
            </a:r>
          </a:p>
        </p:txBody>
      </p:sp>
      <p:graphicFrame>
        <p:nvGraphicFramePr>
          <p:cNvPr id="12293" name="Object 13">
            <a:extLst>
              <a:ext uri="{FF2B5EF4-FFF2-40B4-BE49-F238E27FC236}">
                <a16:creationId xmlns:a16="http://schemas.microsoft.com/office/drawing/2014/main" id="{ED554977-FA10-F24E-85C7-E679D327F644}"/>
              </a:ext>
            </a:extLst>
          </p:cNvPr>
          <p:cNvGraphicFramePr>
            <a:graphicFrameLocks noChangeAspect="1"/>
          </p:cNvGraphicFramePr>
          <p:nvPr/>
        </p:nvGraphicFramePr>
        <p:xfrm>
          <a:off x="2006600" y="1493839"/>
          <a:ext cx="1136650" cy="350837"/>
        </p:xfrm>
        <a:graphic>
          <a:graphicData uri="http://schemas.openxmlformats.org/presentationml/2006/ole">
            <mc:AlternateContent xmlns:mc="http://schemas.openxmlformats.org/markup-compatibility/2006">
              <mc:Choice xmlns:v="urn:schemas-microsoft-com:vml" Requires="v">
                <p:oleObj spid="_x0000_s149507" name="Формула" r:id="rId4" imgW="16967200" imgH="5270500" progId="Equation.3">
                  <p:embed/>
                </p:oleObj>
              </mc:Choice>
              <mc:Fallback>
                <p:oleObj name="Формула" r:id="rId4" imgW="16967200" imgH="5270500" progId="Equation.3">
                  <p:embed/>
                  <p:pic>
                    <p:nvPicPr>
                      <p:cNvPr id="12293" name="Object 13">
                        <a:extLst>
                          <a:ext uri="{FF2B5EF4-FFF2-40B4-BE49-F238E27FC236}">
                            <a16:creationId xmlns:a16="http://schemas.microsoft.com/office/drawing/2014/main" id="{ED554977-FA10-F24E-85C7-E679D327F6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600" y="1493839"/>
                        <a:ext cx="1136650" cy="35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4" name="Object 14">
            <a:extLst>
              <a:ext uri="{FF2B5EF4-FFF2-40B4-BE49-F238E27FC236}">
                <a16:creationId xmlns:a16="http://schemas.microsoft.com/office/drawing/2014/main" id="{CB2D64EA-6CB5-C044-9BCA-A20F7F3D14CE}"/>
              </a:ext>
            </a:extLst>
          </p:cNvPr>
          <p:cNvGraphicFramePr>
            <a:graphicFrameLocks noChangeAspect="1"/>
          </p:cNvGraphicFramePr>
          <p:nvPr/>
        </p:nvGraphicFramePr>
        <p:xfrm>
          <a:off x="1909763" y="3654425"/>
          <a:ext cx="2601912" cy="865188"/>
        </p:xfrm>
        <a:graphic>
          <a:graphicData uri="http://schemas.openxmlformats.org/presentationml/2006/ole">
            <mc:AlternateContent xmlns:mc="http://schemas.openxmlformats.org/markup-compatibility/2006">
              <mc:Choice xmlns:v="urn:schemas-microsoft-com:vml" Requires="v">
                <p:oleObj spid="_x0000_s149508" name="Формула" r:id="rId6" imgW="23698200" imgH="7899400" progId="Equation.3">
                  <p:embed/>
                </p:oleObj>
              </mc:Choice>
              <mc:Fallback>
                <p:oleObj name="Формула" r:id="rId6" imgW="23698200" imgH="7899400" progId="Equation.3">
                  <p:embed/>
                  <p:pic>
                    <p:nvPicPr>
                      <p:cNvPr id="12294" name="Object 14">
                        <a:extLst>
                          <a:ext uri="{FF2B5EF4-FFF2-40B4-BE49-F238E27FC236}">
                            <a16:creationId xmlns:a16="http://schemas.microsoft.com/office/drawing/2014/main" id="{CB2D64EA-6CB5-C044-9BCA-A20F7F3D14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763" y="3654425"/>
                        <a:ext cx="2601912"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5" name="Text Box 15">
            <a:extLst>
              <a:ext uri="{FF2B5EF4-FFF2-40B4-BE49-F238E27FC236}">
                <a16:creationId xmlns:a16="http://schemas.microsoft.com/office/drawing/2014/main" id="{EB57D335-BF6A-FC42-9D04-03E2B0C52110}"/>
              </a:ext>
            </a:extLst>
          </p:cNvPr>
          <p:cNvSpPr txBox="1">
            <a:spLocks noChangeArrowheads="1"/>
          </p:cNvSpPr>
          <p:nvPr/>
        </p:nvSpPr>
        <p:spPr bwMode="auto">
          <a:xfrm>
            <a:off x="9623425" y="2492375"/>
            <a:ext cx="433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a:latin typeface="Arial" panose="020B0604020202020204" pitchFamily="34" charset="0"/>
              </a:rPr>
              <a:t>(6)</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a:extLst>
              <a:ext uri="{FF2B5EF4-FFF2-40B4-BE49-F238E27FC236}">
                <a16:creationId xmlns:a16="http://schemas.microsoft.com/office/drawing/2014/main" id="{5ACB4E02-D0B2-C84B-B070-083C439996E2}"/>
              </a:ext>
            </a:extLst>
          </p:cNvPr>
          <p:cNvSpPr>
            <a:spLocks noGrp="1"/>
          </p:cNvSpPr>
          <p:nvPr>
            <p:ph type="title" idx="4294967295"/>
          </p:nvPr>
        </p:nvSpPr>
        <p:spPr>
          <a:xfrm>
            <a:off x="1630363" y="-387350"/>
            <a:ext cx="8858250" cy="1512888"/>
          </a:xfrm>
        </p:spPr>
        <p:txBody>
          <a:bodyPr/>
          <a:lstStyle/>
          <a:p>
            <a:pPr algn="l" eaLnBrk="1" hangingPunct="1"/>
            <a:br>
              <a:rPr lang="ru-RU" altLang="ru-RU" sz="2000" i="1">
                <a:latin typeface="Arial" panose="020B0604020202020204" pitchFamily="34" charset="0"/>
                <a:cs typeface="Arial" panose="020B0604020202020204" pitchFamily="34" charset="0"/>
              </a:rPr>
            </a:br>
            <a:r>
              <a:rPr lang="ru-RU" altLang="ru-RU" sz="2000" b="1">
                <a:latin typeface="Arial" panose="020B0604020202020204" pitchFamily="34" charset="0"/>
                <a:cs typeface="Arial" panose="020B0604020202020204" pitchFamily="34" charset="0"/>
              </a:rPr>
              <a:t>Формирование различных функционалов </a:t>
            </a:r>
            <a:r>
              <a:rPr lang="en-US" altLang="ru-RU" sz="2000" b="1">
                <a:latin typeface="Arial" panose="020B0604020202020204" pitchFamily="34" charset="0"/>
                <a:cs typeface="Arial" panose="020B0604020202020204" pitchFamily="34" charset="0"/>
              </a:rPr>
              <a:t>F(.).</a:t>
            </a:r>
            <a:endParaRPr lang="ru-RU" altLang="ru-RU" sz="1800" baseline="-25000">
              <a:latin typeface="Arial" panose="020B0604020202020204" pitchFamily="34" charset="0"/>
              <a:cs typeface="Arial" panose="020B0604020202020204" pitchFamily="34" charset="0"/>
            </a:endParaRPr>
          </a:p>
        </p:txBody>
      </p:sp>
      <p:sp>
        <p:nvSpPr>
          <p:cNvPr id="13315" name="Номер слайда 3">
            <a:extLst>
              <a:ext uri="{FF2B5EF4-FFF2-40B4-BE49-F238E27FC236}">
                <a16:creationId xmlns:a16="http://schemas.microsoft.com/office/drawing/2014/main" id="{EA27E277-00C6-1B4C-AED6-C34073585D65}"/>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C6FEECAE-A474-F447-8790-F015C2033C92}" type="slidenum">
              <a:rPr lang="ru-RU" altLang="ru-RU" sz="1200">
                <a:solidFill>
                  <a:srgbClr val="898989"/>
                </a:solidFill>
              </a:rPr>
              <a:pPr algn="r" eaLnBrk="1" hangingPunct="1">
                <a:spcBef>
                  <a:spcPct val="0"/>
                </a:spcBef>
                <a:buFontTx/>
                <a:buNone/>
              </a:pPr>
              <a:t>138</a:t>
            </a:fld>
            <a:endParaRPr lang="ru-RU" altLang="ru-RU" sz="1200">
              <a:solidFill>
                <a:srgbClr val="898989"/>
              </a:solidFill>
            </a:endParaRPr>
          </a:p>
        </p:txBody>
      </p:sp>
      <p:sp>
        <p:nvSpPr>
          <p:cNvPr id="13316" name="Text Box 8">
            <a:extLst>
              <a:ext uri="{FF2B5EF4-FFF2-40B4-BE49-F238E27FC236}">
                <a16:creationId xmlns:a16="http://schemas.microsoft.com/office/drawing/2014/main" id="{FB404F15-F9DE-1942-82B7-80525FB70FF2}"/>
              </a:ext>
            </a:extLst>
          </p:cNvPr>
          <p:cNvSpPr txBox="1">
            <a:spLocks noChangeArrowheads="1"/>
          </p:cNvSpPr>
          <p:nvPr/>
        </p:nvSpPr>
        <p:spPr bwMode="auto">
          <a:xfrm>
            <a:off x="1703389" y="836614"/>
            <a:ext cx="87852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1800">
                <a:latin typeface="Arial" panose="020B0604020202020204" pitchFamily="34" charset="0"/>
              </a:rPr>
              <a:t>Выбор наборов различных функционалов базируется на анализе методов вложения используемых СГС. В работе </a:t>
            </a:r>
            <a:r>
              <a:rPr lang="en-US" altLang="ru-RU" sz="1800">
                <a:latin typeface="Arial" panose="020B0604020202020204" pitchFamily="34" charset="0"/>
              </a:rPr>
              <a:t>[ ]</a:t>
            </a:r>
            <a:r>
              <a:rPr lang="ru-RU" altLang="ru-RU" sz="1800">
                <a:latin typeface="Arial" panose="020B0604020202020204" pitchFamily="34" charset="0"/>
              </a:rPr>
              <a:t> приводится следующий набор функционалов, предназначенных для обнаружения, прежде всего, таких стегосистем как </a:t>
            </a:r>
            <a:r>
              <a:rPr lang="en-US" altLang="ru-RU" sz="1800">
                <a:latin typeface="Arial" panose="020B0604020202020204" pitchFamily="34" charset="0"/>
              </a:rPr>
              <a:t>F5, Outguess, MP, PS </a:t>
            </a:r>
            <a:r>
              <a:rPr lang="ru-RU" altLang="ru-RU" sz="1800">
                <a:latin typeface="Arial" panose="020B0604020202020204" pitchFamily="34" charset="0"/>
              </a:rPr>
              <a:t>и т.д.</a:t>
            </a:r>
          </a:p>
        </p:txBody>
      </p:sp>
      <p:graphicFrame>
        <p:nvGraphicFramePr>
          <p:cNvPr id="33844" name="Group 52">
            <a:extLst>
              <a:ext uri="{FF2B5EF4-FFF2-40B4-BE49-F238E27FC236}">
                <a16:creationId xmlns:a16="http://schemas.microsoft.com/office/drawing/2014/main" id="{1E6CC985-06C4-9A46-899F-D17B8870C1E4}"/>
              </a:ext>
            </a:extLst>
          </p:cNvPr>
          <p:cNvGraphicFramePr>
            <a:graphicFrameLocks noGrp="1"/>
          </p:cNvGraphicFramePr>
          <p:nvPr/>
        </p:nvGraphicFramePr>
        <p:xfrm>
          <a:off x="2351088" y="2205038"/>
          <a:ext cx="7416800" cy="4254500"/>
        </p:xfrm>
        <a:graphic>
          <a:graphicData uri="http://schemas.openxmlformats.org/drawingml/2006/table">
            <a:tbl>
              <a:tblPr/>
              <a:tblGrid>
                <a:gridCol w="3240087">
                  <a:extLst>
                    <a:ext uri="{9D8B030D-6E8A-4147-A177-3AD203B41FA5}">
                      <a16:colId xmlns:a16="http://schemas.microsoft.com/office/drawing/2014/main" val="20000"/>
                    </a:ext>
                  </a:extLst>
                </a:gridCol>
                <a:gridCol w="4176713">
                  <a:extLst>
                    <a:ext uri="{9D8B030D-6E8A-4147-A177-3AD203B41FA5}">
                      <a16:colId xmlns:a16="http://schemas.microsoft.com/office/drawing/2014/main" val="20001"/>
                    </a:ext>
                  </a:extLst>
                </a:gridCol>
              </a:tblGrid>
              <a:tr h="6401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ru-RU" sz="1800" b="0" i="0" u="none" strike="noStrike" cap="none" normalizeH="0" baseline="0">
                          <a:ln>
                            <a:noFill/>
                          </a:ln>
                          <a:solidFill>
                            <a:schemeClr val="tx1"/>
                          </a:solidFill>
                          <a:effectLst/>
                          <a:latin typeface="Arial" charset="0"/>
                        </a:rPr>
                        <a:t>Функционал/характерный признак</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ru-RU" sz="1800" b="0" i="0" u="none" strike="noStrike" cap="none" normalizeH="0" baseline="0">
                          <a:ln>
                            <a:noFill/>
                          </a:ln>
                          <a:solidFill>
                            <a:schemeClr val="tx1"/>
                          </a:solidFill>
                          <a:effectLst/>
                          <a:latin typeface="Arial" charset="0"/>
                        </a:rPr>
                        <a:t>Функционал </a:t>
                      </a:r>
                      <a:r>
                        <a:rPr kumimoji="0" lang="en-US" sz="1800" b="0" i="0" u="none" strike="noStrike" cap="none" normalizeH="0" baseline="0">
                          <a:ln>
                            <a:noFill/>
                          </a:ln>
                          <a:solidFill>
                            <a:schemeClr val="tx1"/>
                          </a:solidFill>
                          <a:effectLst/>
                          <a:latin typeface="Arial" charset="0"/>
                        </a:rPr>
                        <a:t>F</a:t>
                      </a:r>
                      <a:endParaRPr kumimoji="0" lang="ru-RU" sz="1800" b="0" i="0" u="none" strike="noStrike" cap="none" normalizeH="0" baseline="0">
                        <a:ln>
                          <a:noFill/>
                        </a:ln>
                        <a:solidFill>
                          <a:schemeClr val="tx1"/>
                        </a:solidFill>
                        <a:effectLst/>
                        <a:latin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52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ru-RU" sz="1800" b="0" i="0" u="none" strike="noStrike" cap="none" normalizeH="0" baseline="0">
                          <a:ln>
                            <a:noFill/>
                          </a:ln>
                          <a:solidFill>
                            <a:schemeClr val="tx1"/>
                          </a:solidFill>
                          <a:effectLst/>
                          <a:latin typeface="Arial" charset="0"/>
                        </a:rPr>
                        <a:t>Глобальная гистограмма</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ru-RU" sz="1800" b="0" i="0" u="none" strike="noStrike" cap="none" normalizeH="0" baseline="0">
                        <a:ln>
                          <a:noFill/>
                        </a:ln>
                        <a:solidFill>
                          <a:schemeClr val="tx1"/>
                        </a:solidFill>
                        <a:effectLst/>
                        <a:latin typeface="Arial"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1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ru-RU" sz="1800" b="0" i="0" u="none" strike="noStrike" cap="none" normalizeH="0" baseline="0">
                          <a:ln>
                            <a:noFill/>
                          </a:ln>
                          <a:solidFill>
                            <a:schemeClr val="tx1"/>
                          </a:solidFill>
                          <a:effectLst/>
                          <a:latin typeface="Arial" charset="0"/>
                        </a:rPr>
                        <a:t>Индивидуальная гистограмма для 5 </a:t>
                      </a:r>
                      <a:r>
                        <a:rPr kumimoji="0" lang="en-US" sz="1800" b="0" i="0" u="none" strike="noStrike" cap="none" normalizeH="0" baseline="0">
                          <a:ln>
                            <a:noFill/>
                          </a:ln>
                          <a:solidFill>
                            <a:schemeClr val="tx1"/>
                          </a:solidFill>
                          <a:effectLst/>
                          <a:latin typeface="Arial" charset="0"/>
                        </a:rPr>
                        <a:t>DCT </a:t>
                      </a:r>
                      <a:r>
                        <a:rPr kumimoji="0" lang="ru-RU" sz="1800" b="0" i="0" u="none" strike="noStrike" cap="none" normalizeH="0" baseline="0">
                          <a:ln>
                            <a:noFill/>
                          </a:ln>
                          <a:solidFill>
                            <a:schemeClr val="tx1"/>
                          </a:solidFill>
                          <a:effectLst/>
                          <a:latin typeface="Arial" charset="0"/>
                        </a:rPr>
                        <a:t>мод</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ru-RU" sz="1800" b="0" i="0" u="none" strike="noStrike" cap="none" normalizeH="0" baseline="0">
                        <a:ln>
                          <a:noFill/>
                        </a:ln>
                        <a:solidFill>
                          <a:schemeClr val="tx1"/>
                        </a:solidFill>
                        <a:effectLst/>
                        <a:latin typeface="Calibri" pitchFamily="34"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ru-RU" sz="1800" b="0" i="0" u="none" strike="noStrike" cap="none" normalizeH="0" baseline="0">
                          <a:ln>
                            <a:noFill/>
                          </a:ln>
                          <a:solidFill>
                            <a:schemeClr val="tx1"/>
                          </a:solidFill>
                          <a:effectLst/>
                          <a:latin typeface="Arial" charset="0"/>
                        </a:rPr>
                        <a:t>Дуальные гистограммы для 11 </a:t>
                      </a:r>
                      <a:r>
                        <a:rPr kumimoji="0" lang="en-US" sz="1800" b="0" i="0" u="none" strike="noStrike" cap="none" normalizeH="0" baseline="0">
                          <a:ln>
                            <a:noFill/>
                          </a:ln>
                          <a:solidFill>
                            <a:schemeClr val="tx1"/>
                          </a:solidFill>
                          <a:effectLst/>
                          <a:latin typeface="Arial" charset="0"/>
                        </a:rPr>
                        <a:t>DCT</a:t>
                      </a:r>
                      <a:r>
                        <a:rPr kumimoji="0" lang="ru-RU" sz="1800" b="0" i="0" u="none" strike="noStrike" cap="none" normalizeH="0" baseline="0">
                          <a:ln>
                            <a:noFill/>
                          </a:ln>
                          <a:solidFill>
                            <a:schemeClr val="tx1"/>
                          </a:solidFill>
                          <a:effectLst/>
                          <a:latin typeface="Arial" charset="0"/>
                        </a:rPr>
                        <a:t> величин</a:t>
                      </a:r>
                      <a:r>
                        <a:rPr kumimoji="0" lang="en-US" sz="1800" b="0" i="0" u="none" strike="noStrike" cap="none" normalizeH="0" baseline="0">
                          <a:ln>
                            <a:noFill/>
                          </a:ln>
                          <a:solidFill>
                            <a:schemeClr val="tx1"/>
                          </a:solidFill>
                          <a:effectLst/>
                          <a:latin typeface="Arial" charset="0"/>
                        </a:rPr>
                        <a:t> </a:t>
                      </a:r>
                      <a:r>
                        <a:rPr kumimoji="0" lang="ru-RU" sz="1800" b="0" i="0" u="none" strike="noStrike" cap="none" normalizeH="0" baseline="0">
                          <a:ln>
                            <a:noFill/>
                          </a:ln>
                          <a:solidFill>
                            <a:schemeClr val="tx1"/>
                          </a:solidFill>
                          <a:effectLst/>
                          <a:latin typeface="Arial" charset="0"/>
                        </a:rPr>
                        <a:t>(-5..5)</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ru-RU" sz="1800" b="0" i="0" u="none" strike="noStrike" cap="none" normalizeH="0" baseline="0">
                        <a:ln>
                          <a:noFill/>
                        </a:ln>
                        <a:solidFill>
                          <a:schemeClr val="tx1"/>
                        </a:solidFill>
                        <a:effectLst/>
                        <a:latin typeface="Calibri" pitchFamily="34"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111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ru-RU" sz="1800" b="0" i="0" u="none" strike="noStrike" cap="none" normalizeH="0" baseline="0">
                          <a:ln>
                            <a:noFill/>
                          </a:ln>
                          <a:solidFill>
                            <a:schemeClr val="tx1"/>
                          </a:solidFill>
                          <a:effectLst/>
                          <a:latin typeface="Arial" charset="0"/>
                        </a:rPr>
                        <a:t>Вариация</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1" u="none" strike="noStrike" cap="none" normalizeH="0" baseline="0">
                          <a:ln>
                            <a:noFill/>
                          </a:ln>
                          <a:solidFill>
                            <a:schemeClr val="tx1"/>
                          </a:solidFill>
                          <a:effectLst/>
                          <a:latin typeface="Calibri" pitchFamily="34" charset="0"/>
                        </a:rPr>
                        <a:t>V</a:t>
                      </a:r>
                      <a:endParaRPr kumimoji="0" lang="ru-RU" sz="1600" b="0" i="1" u="none" strike="noStrike" cap="none" normalizeH="0" baseline="0">
                        <a:ln>
                          <a:noFill/>
                        </a:ln>
                        <a:solidFill>
                          <a:schemeClr val="tx1"/>
                        </a:solidFill>
                        <a:effectLst/>
                        <a:latin typeface="Calibri" pitchFamily="34"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2226">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a:ln>
                            <a:noFill/>
                          </a:ln>
                          <a:solidFill>
                            <a:schemeClr val="tx1"/>
                          </a:solidFill>
                          <a:effectLst/>
                          <a:latin typeface="Arial" charset="0"/>
                        </a:rPr>
                        <a:t>L1  </a:t>
                      </a:r>
                      <a:r>
                        <a:rPr kumimoji="0" lang="ru-RU" sz="1800" b="0" i="0" u="none" strike="noStrike" cap="none" normalizeH="0" baseline="0">
                          <a:ln>
                            <a:noFill/>
                          </a:ln>
                          <a:solidFill>
                            <a:schemeClr val="tx1"/>
                          </a:solidFill>
                          <a:effectLst/>
                          <a:latin typeface="Arial" charset="0"/>
                        </a:rPr>
                        <a:t>и </a:t>
                      </a:r>
                      <a:r>
                        <a:rPr kumimoji="0" lang="en-US" sz="1800" b="0" i="0" u="none" strike="noStrike" cap="none" normalizeH="0" baseline="0">
                          <a:ln>
                            <a:noFill/>
                          </a:ln>
                          <a:solidFill>
                            <a:schemeClr val="tx1"/>
                          </a:solidFill>
                          <a:effectLst/>
                          <a:latin typeface="Arial" charset="0"/>
                        </a:rPr>
                        <a:t>L2</a:t>
                      </a:r>
                      <a:r>
                        <a:rPr kumimoji="0" lang="ru-RU" sz="1800" b="0" i="0" u="none" strike="noStrike" cap="none" normalizeH="0" baseline="0">
                          <a:ln>
                            <a:noFill/>
                          </a:ln>
                          <a:solidFill>
                            <a:schemeClr val="tx1"/>
                          </a:solidFill>
                          <a:effectLst/>
                          <a:latin typeface="Arial" charset="0"/>
                        </a:rPr>
                        <a:t>, блочность</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1" u="none" strike="noStrike" cap="none" normalizeH="0" baseline="0">
                          <a:ln>
                            <a:noFill/>
                          </a:ln>
                          <a:solidFill>
                            <a:schemeClr val="tx1"/>
                          </a:solidFill>
                          <a:effectLst/>
                          <a:latin typeface="Calibri" pitchFamily="34" charset="0"/>
                        </a:rPr>
                        <a:t>B</a:t>
                      </a:r>
                      <a:r>
                        <a:rPr kumimoji="0" lang="en-US" sz="1600" b="0" i="1" u="none" strike="noStrike" cap="none" normalizeH="0" baseline="-25000">
                          <a:ln>
                            <a:noFill/>
                          </a:ln>
                          <a:solidFill>
                            <a:schemeClr val="tx1"/>
                          </a:solidFill>
                          <a:effectLst/>
                          <a:latin typeface="Calibri" pitchFamily="34" charset="0"/>
                        </a:rPr>
                        <a:t>1</a:t>
                      </a:r>
                      <a:r>
                        <a:rPr kumimoji="0" lang="en-US" sz="1600" b="0" i="1" u="none" strike="noStrike" cap="none" normalizeH="0" baseline="0">
                          <a:ln>
                            <a:noFill/>
                          </a:ln>
                          <a:solidFill>
                            <a:schemeClr val="tx1"/>
                          </a:solidFill>
                          <a:effectLst/>
                          <a:latin typeface="Calibri" pitchFamily="34" charset="0"/>
                        </a:rPr>
                        <a:t>, B</a:t>
                      </a:r>
                      <a:r>
                        <a:rPr kumimoji="0" lang="en-US" sz="1600" b="0" i="1" u="none" strike="noStrike" cap="none" normalizeH="0" baseline="-25000">
                          <a:ln>
                            <a:noFill/>
                          </a:ln>
                          <a:solidFill>
                            <a:schemeClr val="tx1"/>
                          </a:solidFill>
                          <a:effectLst/>
                          <a:latin typeface="Calibri" pitchFamily="34" charset="0"/>
                        </a:rPr>
                        <a:t>2</a:t>
                      </a:r>
                      <a:endParaRPr kumimoji="0" lang="ru-RU" sz="1600" b="0" i="1" u="none" strike="noStrike" cap="none" normalizeH="0" baseline="-25000">
                        <a:ln>
                          <a:noFill/>
                        </a:ln>
                        <a:solidFill>
                          <a:schemeClr val="tx1"/>
                        </a:solidFill>
                        <a:effectLst/>
                        <a:latin typeface="Calibri" pitchFamily="34"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8111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ru-RU" sz="1800" b="0" i="0" u="none" strike="noStrike" cap="none" normalizeH="0" baseline="0">
                          <a:ln>
                            <a:noFill/>
                          </a:ln>
                          <a:solidFill>
                            <a:schemeClr val="tx1"/>
                          </a:solidFill>
                          <a:effectLst/>
                          <a:latin typeface="Arial" charset="0"/>
                        </a:rPr>
                        <a:t>Взаимодействие</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1" u="none" strike="noStrike" cap="none" normalizeH="0" baseline="0">
                          <a:ln>
                            <a:noFill/>
                          </a:ln>
                          <a:solidFill>
                            <a:schemeClr val="tx1"/>
                          </a:solidFill>
                          <a:effectLst/>
                          <a:latin typeface="Calibri" pitchFamily="34" charset="0"/>
                        </a:rPr>
                        <a:t>N</a:t>
                      </a:r>
                      <a:r>
                        <a:rPr kumimoji="0" lang="en-US" sz="1600" b="0" i="1" u="none" strike="noStrike" cap="none" normalizeH="0" baseline="-25000">
                          <a:ln>
                            <a:noFill/>
                          </a:ln>
                          <a:solidFill>
                            <a:schemeClr val="tx1"/>
                          </a:solidFill>
                          <a:effectLst/>
                          <a:latin typeface="Calibri" pitchFamily="34" charset="0"/>
                        </a:rPr>
                        <a:t>00</a:t>
                      </a:r>
                      <a:r>
                        <a:rPr kumimoji="0" lang="en-US" sz="1600" b="0" i="1" u="none" strike="noStrike" cap="none" normalizeH="0" baseline="0">
                          <a:ln>
                            <a:noFill/>
                          </a:ln>
                          <a:solidFill>
                            <a:schemeClr val="tx1"/>
                          </a:solidFill>
                          <a:effectLst/>
                          <a:latin typeface="Calibri" pitchFamily="34" charset="0"/>
                        </a:rPr>
                        <a:t>, N</a:t>
                      </a:r>
                      <a:r>
                        <a:rPr kumimoji="0" lang="en-US" sz="1600" b="0" i="1" u="none" strike="noStrike" cap="none" normalizeH="0" baseline="-25000">
                          <a:ln>
                            <a:noFill/>
                          </a:ln>
                          <a:solidFill>
                            <a:schemeClr val="tx1"/>
                          </a:solidFill>
                          <a:effectLst/>
                          <a:latin typeface="Calibri" pitchFamily="34" charset="0"/>
                        </a:rPr>
                        <a:t>01</a:t>
                      </a:r>
                      <a:r>
                        <a:rPr kumimoji="0" lang="en-US" sz="1600" b="0" i="1" u="none" strike="noStrike" cap="none" normalizeH="0" baseline="0">
                          <a:ln>
                            <a:noFill/>
                          </a:ln>
                          <a:solidFill>
                            <a:schemeClr val="tx1"/>
                          </a:solidFill>
                          <a:effectLst/>
                          <a:latin typeface="Calibri" pitchFamily="34" charset="0"/>
                        </a:rPr>
                        <a:t>, N</a:t>
                      </a:r>
                      <a:r>
                        <a:rPr kumimoji="0" lang="en-US" sz="1600" b="0" i="1" u="none" strike="noStrike" cap="none" normalizeH="0" baseline="-25000">
                          <a:ln>
                            <a:noFill/>
                          </a:ln>
                          <a:solidFill>
                            <a:schemeClr val="tx1"/>
                          </a:solidFill>
                          <a:effectLst/>
                          <a:latin typeface="Calibri" pitchFamily="34" charset="0"/>
                        </a:rPr>
                        <a:t>11</a:t>
                      </a:r>
                      <a:r>
                        <a:rPr kumimoji="0" lang="en-US" sz="1600" b="0" i="1" u="none" strike="noStrike" cap="none" normalizeH="0" baseline="0">
                          <a:ln>
                            <a:noFill/>
                          </a:ln>
                          <a:solidFill>
                            <a:schemeClr val="tx1"/>
                          </a:solidFill>
                          <a:effectLst/>
                          <a:latin typeface="Calibri" pitchFamily="34" charset="0"/>
                        </a:rPr>
                        <a:t> </a:t>
                      </a:r>
                      <a:endParaRPr kumimoji="0" lang="ru-RU" sz="1600" b="0" i="1" u="none" strike="noStrike" cap="none" normalizeH="0" baseline="0">
                        <a:ln>
                          <a:noFill/>
                        </a:ln>
                        <a:solidFill>
                          <a:schemeClr val="tx1"/>
                        </a:solidFill>
                        <a:effectLst/>
                        <a:latin typeface="Calibri" pitchFamily="34"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3343" name="Object 42">
            <a:extLst>
              <a:ext uri="{FF2B5EF4-FFF2-40B4-BE49-F238E27FC236}">
                <a16:creationId xmlns:a16="http://schemas.microsoft.com/office/drawing/2014/main" id="{49616F18-DDD2-A342-9F01-7913B0F65B25}"/>
              </a:ext>
            </a:extLst>
          </p:cNvPr>
          <p:cNvGraphicFramePr>
            <a:graphicFrameLocks noChangeAspect="1"/>
          </p:cNvGraphicFramePr>
          <p:nvPr/>
        </p:nvGraphicFramePr>
        <p:xfrm>
          <a:off x="6523039" y="2852738"/>
          <a:ext cx="941387" cy="546100"/>
        </p:xfrm>
        <a:graphic>
          <a:graphicData uri="http://schemas.openxmlformats.org/presentationml/2006/ole">
            <mc:AlternateContent xmlns:mc="http://schemas.openxmlformats.org/markup-compatibility/2006">
              <mc:Choice xmlns:v="urn:schemas-microsoft-com:vml" Requires="v">
                <p:oleObj spid="_x0000_s150532" name="Формула" r:id="rId3" imgW="14046200" imgH="8191500" progId="Equation.3">
                  <p:embed/>
                </p:oleObj>
              </mc:Choice>
              <mc:Fallback>
                <p:oleObj name="Формула" r:id="rId3" imgW="14046200" imgH="8191500" progId="Equation.3">
                  <p:embed/>
                  <p:pic>
                    <p:nvPicPr>
                      <p:cNvPr id="13343" name="Object 42">
                        <a:extLst>
                          <a:ext uri="{FF2B5EF4-FFF2-40B4-BE49-F238E27FC236}">
                            <a16:creationId xmlns:a16="http://schemas.microsoft.com/office/drawing/2014/main" id="{49616F18-DDD2-A342-9F01-7913B0F65B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039" y="2852738"/>
                        <a:ext cx="94138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4" name="Object 43">
            <a:extLst>
              <a:ext uri="{FF2B5EF4-FFF2-40B4-BE49-F238E27FC236}">
                <a16:creationId xmlns:a16="http://schemas.microsoft.com/office/drawing/2014/main" id="{8E12E604-3CF6-6249-911C-9B2EDBD238F4}"/>
              </a:ext>
            </a:extLst>
          </p:cNvPr>
          <p:cNvGraphicFramePr>
            <a:graphicFrameLocks noChangeAspect="1"/>
          </p:cNvGraphicFramePr>
          <p:nvPr/>
        </p:nvGraphicFramePr>
        <p:xfrm>
          <a:off x="5664200" y="3429001"/>
          <a:ext cx="3887788" cy="688975"/>
        </p:xfrm>
        <a:graphic>
          <a:graphicData uri="http://schemas.openxmlformats.org/presentationml/2006/ole">
            <mc:AlternateContent xmlns:mc="http://schemas.openxmlformats.org/markup-compatibility/2006">
              <mc:Choice xmlns:v="urn:schemas-microsoft-com:vml" Requires="v">
                <p:oleObj spid="_x0000_s150533" name="Формула" r:id="rId5" imgW="62318900" imgH="11112500" progId="Equation.3">
                  <p:embed/>
                </p:oleObj>
              </mc:Choice>
              <mc:Fallback>
                <p:oleObj name="Формула" r:id="rId5" imgW="62318900" imgH="11112500" progId="Equation.3">
                  <p:embed/>
                  <p:pic>
                    <p:nvPicPr>
                      <p:cNvPr id="13344" name="Object 43">
                        <a:extLst>
                          <a:ext uri="{FF2B5EF4-FFF2-40B4-BE49-F238E27FC236}">
                            <a16:creationId xmlns:a16="http://schemas.microsoft.com/office/drawing/2014/main" id="{8E12E604-3CF6-6249-911C-9B2EDBD238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3429001"/>
                        <a:ext cx="3887788"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5" name="Object 51">
            <a:extLst>
              <a:ext uri="{FF2B5EF4-FFF2-40B4-BE49-F238E27FC236}">
                <a16:creationId xmlns:a16="http://schemas.microsoft.com/office/drawing/2014/main" id="{887F21E5-E608-CA45-8FCD-9AB7D094E04D}"/>
              </a:ext>
            </a:extLst>
          </p:cNvPr>
          <p:cNvGraphicFramePr>
            <a:graphicFrameLocks noChangeAspect="1"/>
          </p:cNvGraphicFramePr>
          <p:nvPr/>
        </p:nvGraphicFramePr>
        <p:xfrm>
          <a:off x="6000750" y="4076701"/>
          <a:ext cx="3213100" cy="688975"/>
        </p:xfrm>
        <a:graphic>
          <a:graphicData uri="http://schemas.openxmlformats.org/presentationml/2006/ole">
            <mc:AlternateContent xmlns:mc="http://schemas.openxmlformats.org/markup-compatibility/2006">
              <mc:Choice xmlns:v="urn:schemas-microsoft-com:vml" Requires="v">
                <p:oleObj spid="_x0000_s150534" name="Формула" r:id="rId7" imgW="51498500" imgH="11112500" progId="Equation.3">
                  <p:embed/>
                </p:oleObj>
              </mc:Choice>
              <mc:Fallback>
                <p:oleObj name="Формула" r:id="rId7" imgW="51498500" imgH="11112500" progId="Equation.3">
                  <p:embed/>
                  <p:pic>
                    <p:nvPicPr>
                      <p:cNvPr id="13345" name="Object 51">
                        <a:extLst>
                          <a:ext uri="{FF2B5EF4-FFF2-40B4-BE49-F238E27FC236}">
                            <a16:creationId xmlns:a16="http://schemas.microsoft.com/office/drawing/2014/main" id="{887F21E5-E608-CA45-8FCD-9AB7D094E0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0750" y="4076701"/>
                        <a:ext cx="3213100"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Номер слайда 3">
            <a:extLst>
              <a:ext uri="{FF2B5EF4-FFF2-40B4-BE49-F238E27FC236}">
                <a16:creationId xmlns:a16="http://schemas.microsoft.com/office/drawing/2014/main" id="{425FA033-BEB8-1649-A655-334885062F41}"/>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EF82A4C6-5DF7-5047-AD1B-459AFB1CA9BC}" type="slidenum">
              <a:rPr lang="ru-RU" altLang="ru-RU" sz="1200">
                <a:solidFill>
                  <a:srgbClr val="898989"/>
                </a:solidFill>
              </a:rPr>
              <a:pPr algn="r" eaLnBrk="1" hangingPunct="1">
                <a:spcBef>
                  <a:spcPct val="0"/>
                </a:spcBef>
                <a:buFontTx/>
                <a:buNone/>
              </a:pPr>
              <a:t>139</a:t>
            </a:fld>
            <a:endParaRPr lang="ru-RU" altLang="ru-RU" sz="1200">
              <a:solidFill>
                <a:srgbClr val="898989"/>
              </a:solidFill>
            </a:endParaRPr>
          </a:p>
        </p:txBody>
      </p:sp>
      <p:pic>
        <p:nvPicPr>
          <p:cNvPr id="14339" name="Picture 8">
            <a:extLst>
              <a:ext uri="{FF2B5EF4-FFF2-40B4-BE49-F238E27FC236}">
                <a16:creationId xmlns:a16="http://schemas.microsoft.com/office/drawing/2014/main" id="{D09FC63C-80AE-6D41-A1BB-C1BDFCC0B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088" y="4332289"/>
            <a:ext cx="9485313"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9">
            <a:extLst>
              <a:ext uri="{FF2B5EF4-FFF2-40B4-BE49-F238E27FC236}">
                <a16:creationId xmlns:a16="http://schemas.microsoft.com/office/drawing/2014/main" id="{1FA002C4-C8E5-B04C-B1CA-EA6198019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869950"/>
            <a:ext cx="20891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Заголовок 1">
            <a:extLst>
              <a:ext uri="{FF2B5EF4-FFF2-40B4-BE49-F238E27FC236}">
                <a16:creationId xmlns:a16="http://schemas.microsoft.com/office/drawing/2014/main" id="{F40B818C-2F9C-094E-B1E5-A0933ADE35A6}"/>
              </a:ext>
            </a:extLst>
          </p:cNvPr>
          <p:cNvSpPr>
            <a:spLocks/>
          </p:cNvSpPr>
          <p:nvPr/>
        </p:nvSpPr>
        <p:spPr bwMode="auto">
          <a:xfrm>
            <a:off x="1630363" y="-315913"/>
            <a:ext cx="885825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br>
              <a:rPr lang="ru-RU" altLang="ru-RU" sz="2000" i="1">
                <a:latin typeface="Arial" panose="020B0604020202020204" pitchFamily="34" charset="0"/>
                <a:cs typeface="Arial" panose="020B0604020202020204" pitchFamily="34" charset="0"/>
              </a:rPr>
            </a:br>
            <a:r>
              <a:rPr lang="ru-RU" altLang="ru-RU" sz="2000" b="1">
                <a:latin typeface="Arial" panose="020B0604020202020204" pitchFamily="34" charset="0"/>
                <a:cs typeface="Arial" panose="020B0604020202020204" pitchFamily="34" charset="0"/>
              </a:rPr>
              <a:t>В данной таблице функционалы заданы следующими выражениями:</a:t>
            </a:r>
            <a:endParaRPr lang="ru-RU" altLang="ru-RU" sz="1800" baseline="-25000">
              <a:latin typeface="Arial" panose="020B0604020202020204" pitchFamily="34" charset="0"/>
              <a:cs typeface="Arial" panose="020B0604020202020204" pitchFamily="34" charset="0"/>
            </a:endParaRPr>
          </a:p>
        </p:txBody>
      </p:sp>
      <p:sp>
        <p:nvSpPr>
          <p:cNvPr id="14342" name="Text Box 11">
            <a:extLst>
              <a:ext uri="{FF2B5EF4-FFF2-40B4-BE49-F238E27FC236}">
                <a16:creationId xmlns:a16="http://schemas.microsoft.com/office/drawing/2014/main" id="{3EC5B3C3-0867-C044-A8AD-E328F1D0136F}"/>
              </a:ext>
            </a:extLst>
          </p:cNvPr>
          <p:cNvSpPr txBox="1">
            <a:spLocks noChangeArrowheads="1"/>
          </p:cNvSpPr>
          <p:nvPr/>
        </p:nvSpPr>
        <p:spPr bwMode="auto">
          <a:xfrm>
            <a:off x="7824788" y="692151"/>
            <a:ext cx="2843212"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ru-RU" sz="1200" i="1">
                <a:latin typeface="Arial" panose="020B0604020202020204" pitchFamily="34" charset="0"/>
              </a:rPr>
              <a:t>i, j=1,..,8, k=1,..,B</a:t>
            </a:r>
          </a:p>
          <a:p>
            <a:pPr eaLnBrk="1" hangingPunct="1">
              <a:spcBef>
                <a:spcPct val="50000"/>
              </a:spcBef>
              <a:buFontTx/>
              <a:buNone/>
            </a:pPr>
            <a:r>
              <a:rPr lang="en-US" altLang="ru-RU" sz="1200" i="1">
                <a:latin typeface="Arial" panose="020B0604020202020204" pitchFamily="34" charset="0"/>
              </a:rPr>
              <a:t>B – </a:t>
            </a:r>
            <a:r>
              <a:rPr lang="ru-RU" altLang="ru-RU" sz="1200">
                <a:latin typeface="Arial" panose="020B0604020202020204" pitchFamily="34" charset="0"/>
              </a:rPr>
              <a:t>количество блоков 8х8 в изображении</a:t>
            </a:r>
            <a:endParaRPr lang="en-US" altLang="ru-RU" sz="1200">
              <a:latin typeface="Arial" panose="020B0604020202020204" pitchFamily="34" charset="0"/>
            </a:endParaRPr>
          </a:p>
          <a:p>
            <a:pPr eaLnBrk="1" hangingPunct="1">
              <a:spcBef>
                <a:spcPct val="50000"/>
              </a:spcBef>
              <a:buFontTx/>
              <a:buNone/>
            </a:pPr>
            <a:r>
              <a:rPr lang="en-US" altLang="ru-RU" sz="1200" i="1">
                <a:latin typeface="Arial" panose="020B0604020202020204" pitchFamily="34" charset="0"/>
              </a:rPr>
              <a:t>d</a:t>
            </a:r>
            <a:r>
              <a:rPr lang="en-US" altLang="ru-RU" sz="1200" i="1" baseline="-25000">
                <a:latin typeface="Arial" panose="020B0604020202020204" pitchFamily="34" charset="0"/>
              </a:rPr>
              <a:t>k</a:t>
            </a:r>
            <a:r>
              <a:rPr lang="en-US" altLang="ru-RU" sz="1200" i="1">
                <a:latin typeface="Arial" panose="020B0604020202020204" pitchFamily="34" charset="0"/>
              </a:rPr>
              <a:t>(i,j) – </a:t>
            </a:r>
            <a:r>
              <a:rPr lang="ru-RU" altLang="ru-RU" sz="1200">
                <a:latin typeface="Arial" panose="020B0604020202020204" pitchFamily="34" charset="0"/>
              </a:rPr>
              <a:t>массив </a:t>
            </a:r>
            <a:r>
              <a:rPr lang="en-US" altLang="ru-RU" sz="1200">
                <a:latin typeface="Arial" panose="020B0604020202020204" pitchFamily="34" charset="0"/>
              </a:rPr>
              <a:t>DCT-</a:t>
            </a:r>
            <a:r>
              <a:rPr lang="ru-RU" altLang="ru-RU" sz="1200">
                <a:latin typeface="Arial" panose="020B0604020202020204" pitchFamily="34" charset="0"/>
              </a:rPr>
              <a:t>коэффициентов</a:t>
            </a:r>
            <a:endParaRPr lang="en-US" altLang="ru-RU" sz="1200">
              <a:latin typeface="Arial" panose="020B0604020202020204" pitchFamily="34" charset="0"/>
            </a:endParaRPr>
          </a:p>
          <a:p>
            <a:pPr eaLnBrk="1" hangingPunct="1">
              <a:spcBef>
                <a:spcPct val="50000"/>
              </a:spcBef>
              <a:buFontTx/>
              <a:buNone/>
            </a:pPr>
            <a:r>
              <a:rPr lang="en-US" altLang="ru-RU" sz="1200" i="1">
                <a:latin typeface="Arial" panose="020B0604020202020204" pitchFamily="34" charset="0"/>
              </a:rPr>
              <a:t>Q(i,j) – </a:t>
            </a:r>
            <a:r>
              <a:rPr lang="ru-RU" altLang="ru-RU" sz="1200">
                <a:latin typeface="Arial" panose="020B0604020202020204" pitchFamily="34" charset="0"/>
              </a:rPr>
              <a:t>массив коэффициентов квантования</a:t>
            </a:r>
          </a:p>
          <a:p>
            <a:pPr eaLnBrk="1" hangingPunct="1">
              <a:spcBef>
                <a:spcPct val="50000"/>
              </a:spcBef>
              <a:buFontTx/>
              <a:buNone/>
            </a:pPr>
            <a:r>
              <a:rPr lang="en-US" altLang="ru-RU" sz="1200" i="1">
                <a:latin typeface="Arial" panose="020B0604020202020204" pitchFamily="34" charset="0"/>
              </a:rPr>
              <a:t>H</a:t>
            </a:r>
            <a:r>
              <a:rPr lang="en-US" altLang="ru-RU" sz="1200" i="1" baseline="-25000">
                <a:latin typeface="Arial" panose="020B0604020202020204" pitchFamily="34" charset="0"/>
              </a:rPr>
              <a:t>r</a:t>
            </a:r>
            <a:r>
              <a:rPr lang="en-US" altLang="ru-RU" sz="1200">
                <a:latin typeface="Arial" panose="020B0604020202020204" pitchFamily="34" charset="0"/>
              </a:rPr>
              <a:t> – </a:t>
            </a:r>
            <a:r>
              <a:rPr lang="ru-RU" altLang="ru-RU" sz="1200">
                <a:latin typeface="Arial" panose="020B0604020202020204" pitchFamily="34" charset="0"/>
              </a:rPr>
              <a:t>глобальная гистограмма</a:t>
            </a:r>
          </a:p>
          <a:p>
            <a:pPr eaLnBrk="1" hangingPunct="1">
              <a:spcBef>
                <a:spcPct val="50000"/>
              </a:spcBef>
              <a:buFontTx/>
              <a:buNone/>
            </a:pPr>
            <a:r>
              <a:rPr lang="en-US" altLang="ru-RU" sz="1200" i="1">
                <a:latin typeface="Arial" panose="020B0604020202020204" pitchFamily="34" charset="0"/>
              </a:rPr>
              <a:t>r=L,..,R, L=min</a:t>
            </a:r>
            <a:r>
              <a:rPr lang="en-US" altLang="ru-RU" sz="1200" i="1" baseline="-25000">
                <a:latin typeface="Arial" panose="020B0604020202020204" pitchFamily="34" charset="0"/>
              </a:rPr>
              <a:t>k,i,j</a:t>
            </a:r>
            <a:r>
              <a:rPr lang="en-US" altLang="ru-RU" sz="1200" i="1">
                <a:latin typeface="Arial" panose="020B0604020202020204" pitchFamily="34" charset="0"/>
              </a:rPr>
              <a:t>(d</a:t>
            </a:r>
            <a:r>
              <a:rPr lang="en-US" altLang="ru-RU" sz="1200" i="1" baseline="-25000">
                <a:latin typeface="Arial" panose="020B0604020202020204" pitchFamily="34" charset="0"/>
              </a:rPr>
              <a:t>k</a:t>
            </a:r>
            <a:r>
              <a:rPr lang="en-US" altLang="ru-RU" sz="1200" i="1">
                <a:latin typeface="Arial" panose="020B0604020202020204" pitchFamily="34" charset="0"/>
              </a:rPr>
              <a:t>(i,j)), R=max</a:t>
            </a:r>
            <a:r>
              <a:rPr lang="en-US" altLang="ru-RU" sz="1200" i="1" baseline="-25000">
                <a:latin typeface="Arial" panose="020B0604020202020204" pitchFamily="34" charset="0"/>
              </a:rPr>
              <a:t>k,i,j</a:t>
            </a:r>
            <a:r>
              <a:rPr lang="en-US" altLang="ru-RU" sz="1200" i="1">
                <a:latin typeface="Arial" panose="020B0604020202020204" pitchFamily="34" charset="0"/>
              </a:rPr>
              <a:t>(d</a:t>
            </a:r>
            <a:r>
              <a:rPr lang="en-US" altLang="ru-RU" sz="1200" i="1" baseline="-25000">
                <a:latin typeface="Arial" panose="020B0604020202020204" pitchFamily="34" charset="0"/>
              </a:rPr>
              <a:t>k</a:t>
            </a:r>
            <a:r>
              <a:rPr lang="en-US" altLang="ru-RU" sz="1200" i="1">
                <a:latin typeface="Arial" panose="020B0604020202020204" pitchFamily="34" charset="0"/>
              </a:rPr>
              <a:t>(i,j)) </a:t>
            </a:r>
            <a:endParaRPr lang="ru-RU" altLang="ru-RU" sz="1200" i="1">
              <a:latin typeface="Arial" panose="020B0604020202020204" pitchFamily="34" charset="0"/>
            </a:endParaRPr>
          </a:p>
          <a:p>
            <a:pPr eaLnBrk="1" hangingPunct="1">
              <a:spcBef>
                <a:spcPct val="50000"/>
              </a:spcBef>
              <a:buFontTx/>
              <a:buNone/>
            </a:pPr>
            <a:r>
              <a:rPr lang="en-US" altLang="ru-RU" sz="1200" i="1">
                <a:latin typeface="Arial" panose="020B0604020202020204" pitchFamily="34" charset="0"/>
              </a:rPr>
              <a:t>h</a:t>
            </a:r>
            <a:r>
              <a:rPr lang="en-US" altLang="ru-RU" sz="1200" i="1" baseline="-25000">
                <a:latin typeface="Arial" panose="020B0604020202020204" pitchFamily="34" charset="0"/>
              </a:rPr>
              <a:t>r</a:t>
            </a:r>
            <a:r>
              <a:rPr lang="en-US" altLang="ru-RU" sz="1200" i="1" baseline="30000">
                <a:latin typeface="Arial" panose="020B0604020202020204" pitchFamily="34" charset="0"/>
              </a:rPr>
              <a:t>ij </a:t>
            </a:r>
            <a:r>
              <a:rPr lang="en-US" altLang="ru-RU" sz="1200">
                <a:latin typeface="Arial" panose="020B0604020202020204" pitchFamily="34" charset="0"/>
              </a:rPr>
              <a:t>– </a:t>
            </a:r>
            <a:r>
              <a:rPr lang="ru-RU" altLang="ru-RU" sz="1200">
                <a:latin typeface="Arial" panose="020B0604020202020204" pitchFamily="34" charset="0"/>
              </a:rPr>
              <a:t>индивидуальная гистограмма (гистограмма для фиксированных </a:t>
            </a:r>
            <a:r>
              <a:rPr lang="en-US" altLang="ru-RU" sz="1200" i="1">
                <a:latin typeface="Arial" panose="020B0604020202020204" pitchFamily="34" charset="0"/>
              </a:rPr>
              <a:t>i</a:t>
            </a:r>
            <a:r>
              <a:rPr lang="en-US" altLang="ru-RU" sz="1200">
                <a:latin typeface="Arial" panose="020B0604020202020204" pitchFamily="34" charset="0"/>
              </a:rPr>
              <a:t> </a:t>
            </a:r>
            <a:r>
              <a:rPr lang="ru-RU" altLang="ru-RU" sz="1200">
                <a:latin typeface="Arial" panose="020B0604020202020204" pitchFamily="34" charset="0"/>
              </a:rPr>
              <a:t>и</a:t>
            </a:r>
            <a:r>
              <a:rPr lang="en-US" altLang="ru-RU" sz="1200">
                <a:latin typeface="Arial" panose="020B0604020202020204" pitchFamily="34" charset="0"/>
              </a:rPr>
              <a:t> </a:t>
            </a:r>
            <a:r>
              <a:rPr lang="en-US" altLang="ru-RU" sz="1200" i="1">
                <a:latin typeface="Arial" panose="020B0604020202020204" pitchFamily="34" charset="0"/>
              </a:rPr>
              <a:t>j</a:t>
            </a:r>
            <a:r>
              <a:rPr lang="ru-RU" altLang="ru-RU" sz="1200">
                <a:latin typeface="Arial" panose="020B0604020202020204" pitchFamily="34" charset="0"/>
              </a:rPr>
              <a:t>)</a:t>
            </a:r>
            <a:endParaRPr lang="en-US" altLang="ru-RU" sz="1200" i="1" baseline="30000">
              <a:latin typeface="Arial" panose="020B0604020202020204" pitchFamily="34" charset="0"/>
            </a:endParaRPr>
          </a:p>
          <a:p>
            <a:pPr eaLnBrk="1" hangingPunct="1">
              <a:spcBef>
                <a:spcPct val="50000"/>
              </a:spcBef>
              <a:buFontTx/>
              <a:buNone/>
            </a:pPr>
            <a:r>
              <a:rPr lang="en-US" altLang="ru-RU" sz="1200" i="1">
                <a:latin typeface="Arial" panose="020B0604020202020204" pitchFamily="34" charset="0"/>
              </a:rPr>
              <a:t>g</a:t>
            </a:r>
            <a:r>
              <a:rPr lang="en-US" altLang="ru-RU" sz="1200" i="1" baseline="-25000">
                <a:latin typeface="Arial" panose="020B0604020202020204" pitchFamily="34" charset="0"/>
              </a:rPr>
              <a:t>ij</a:t>
            </a:r>
            <a:r>
              <a:rPr lang="en-US" altLang="ru-RU" sz="1200" i="1" baseline="30000">
                <a:latin typeface="Arial" panose="020B0604020202020204" pitchFamily="34" charset="0"/>
              </a:rPr>
              <a:t>d </a:t>
            </a:r>
            <a:r>
              <a:rPr lang="en-US" altLang="ru-RU" sz="1200">
                <a:latin typeface="Arial" panose="020B0604020202020204" pitchFamily="34" charset="0"/>
              </a:rPr>
              <a:t>– </a:t>
            </a:r>
            <a:r>
              <a:rPr lang="ru-RU" altLang="ru-RU" sz="1200">
                <a:latin typeface="Arial" panose="020B0604020202020204" pitchFamily="34" charset="0"/>
              </a:rPr>
              <a:t>дуальная гистограмма</a:t>
            </a:r>
          </a:p>
          <a:p>
            <a:pPr eaLnBrk="1" hangingPunct="1">
              <a:spcBef>
                <a:spcPct val="50000"/>
              </a:spcBef>
              <a:buFontTx/>
              <a:buNone/>
            </a:pPr>
            <a:r>
              <a:rPr lang="el-GR" altLang="ru-RU" sz="1200" i="1">
                <a:latin typeface="Arial" panose="020B0604020202020204" pitchFamily="34" charset="0"/>
                <a:cs typeface="Arial" panose="020B0604020202020204" pitchFamily="34" charset="0"/>
              </a:rPr>
              <a:t>δ</a:t>
            </a:r>
            <a:r>
              <a:rPr lang="ru-RU" altLang="ru-RU" sz="1200" i="1">
                <a:latin typeface="Arial" panose="020B0604020202020204" pitchFamily="34" charset="0"/>
                <a:cs typeface="Arial" panose="020B0604020202020204" pitchFamily="34" charset="0"/>
              </a:rPr>
              <a:t>(</a:t>
            </a:r>
            <a:r>
              <a:rPr lang="en-US" altLang="ru-RU" sz="1200" i="1">
                <a:latin typeface="Arial" panose="020B0604020202020204" pitchFamily="34" charset="0"/>
                <a:cs typeface="Arial" panose="020B0604020202020204" pitchFamily="34" charset="0"/>
              </a:rPr>
              <a:t>u,v</a:t>
            </a:r>
            <a:r>
              <a:rPr lang="ru-RU" altLang="ru-RU" sz="1200" i="1">
                <a:latin typeface="Arial" panose="020B0604020202020204" pitchFamily="34" charset="0"/>
                <a:cs typeface="Arial" panose="020B0604020202020204" pitchFamily="34" charset="0"/>
              </a:rPr>
              <a:t>)</a:t>
            </a:r>
            <a:r>
              <a:rPr lang="en-US" altLang="ru-RU" sz="1200" i="1">
                <a:latin typeface="Arial" panose="020B0604020202020204" pitchFamily="34" charset="0"/>
                <a:cs typeface="Arial" panose="020B0604020202020204" pitchFamily="34" charset="0"/>
              </a:rPr>
              <a:t>=1</a:t>
            </a:r>
            <a:r>
              <a:rPr lang="en-US" altLang="ru-RU" sz="1200">
                <a:latin typeface="Arial" panose="020B0604020202020204" pitchFamily="34" charset="0"/>
                <a:cs typeface="Arial" panose="020B0604020202020204" pitchFamily="34" charset="0"/>
              </a:rPr>
              <a:t>, </a:t>
            </a:r>
            <a:r>
              <a:rPr lang="ru-RU" altLang="ru-RU" sz="1200">
                <a:latin typeface="Arial" panose="020B0604020202020204" pitchFamily="34" charset="0"/>
                <a:cs typeface="Arial" panose="020B0604020202020204" pitchFamily="34" charset="0"/>
              </a:rPr>
              <a:t>если </a:t>
            </a:r>
            <a:r>
              <a:rPr lang="en-US" altLang="ru-RU" sz="1200" i="1">
                <a:latin typeface="Arial" panose="020B0604020202020204" pitchFamily="34" charset="0"/>
                <a:cs typeface="Arial" panose="020B0604020202020204" pitchFamily="34" charset="0"/>
              </a:rPr>
              <a:t>u=v</a:t>
            </a:r>
            <a:r>
              <a:rPr lang="ru-RU" altLang="ru-RU" sz="1200">
                <a:latin typeface="Arial" panose="020B0604020202020204" pitchFamily="34" charset="0"/>
                <a:cs typeface="Arial" panose="020B0604020202020204" pitchFamily="34" charset="0"/>
              </a:rPr>
              <a:t>, иначе </a:t>
            </a:r>
            <a:r>
              <a:rPr lang="ru-RU" altLang="ru-RU" sz="1200" i="1">
                <a:latin typeface="Arial" panose="020B0604020202020204" pitchFamily="34" charset="0"/>
                <a:cs typeface="Arial" panose="020B0604020202020204" pitchFamily="34" charset="0"/>
              </a:rPr>
              <a:t>0</a:t>
            </a:r>
          </a:p>
          <a:p>
            <a:pPr eaLnBrk="1" hangingPunct="1">
              <a:spcBef>
                <a:spcPct val="50000"/>
              </a:spcBef>
              <a:buFontTx/>
              <a:buNone/>
            </a:pPr>
            <a:r>
              <a:rPr lang="en-US" altLang="ru-RU" sz="1200" i="1">
                <a:latin typeface="Arial" panose="020B0604020202020204" pitchFamily="34" charset="0"/>
                <a:cs typeface="Arial" panose="020B0604020202020204" pitchFamily="34" charset="0"/>
              </a:rPr>
              <a:t>I</a:t>
            </a:r>
            <a:r>
              <a:rPr lang="en-US" altLang="ru-RU" sz="1200" i="1" baseline="-25000">
                <a:latin typeface="Arial" panose="020B0604020202020204" pitchFamily="34" charset="0"/>
                <a:cs typeface="Arial" panose="020B0604020202020204" pitchFamily="34" charset="0"/>
              </a:rPr>
              <a:t>r</a:t>
            </a:r>
            <a:r>
              <a:rPr lang="ru-RU" altLang="ru-RU" sz="1200" i="1" baseline="-25000">
                <a:latin typeface="Arial" panose="020B0604020202020204" pitchFamily="34" charset="0"/>
                <a:cs typeface="Arial" panose="020B0604020202020204" pitchFamily="34" charset="0"/>
              </a:rPr>
              <a:t> </a:t>
            </a:r>
            <a:r>
              <a:rPr lang="en-US" altLang="ru-RU" sz="1200" i="1">
                <a:latin typeface="Arial" panose="020B0604020202020204" pitchFamily="34" charset="0"/>
                <a:cs typeface="Arial" panose="020B0604020202020204" pitchFamily="34" charset="0"/>
              </a:rPr>
              <a:t>, I</a:t>
            </a:r>
            <a:r>
              <a:rPr lang="en-US" altLang="ru-RU" sz="1200" i="1" baseline="-25000">
                <a:latin typeface="Arial" panose="020B0604020202020204" pitchFamily="34" charset="0"/>
                <a:cs typeface="Arial" panose="020B0604020202020204" pitchFamily="34" charset="0"/>
              </a:rPr>
              <a:t>c</a:t>
            </a:r>
            <a:r>
              <a:rPr lang="en-US" altLang="ru-RU" sz="1200" i="1">
                <a:latin typeface="Arial" panose="020B0604020202020204" pitchFamily="34" charset="0"/>
                <a:cs typeface="Arial" panose="020B0604020202020204" pitchFamily="34" charset="0"/>
              </a:rPr>
              <a:t> – </a:t>
            </a:r>
            <a:r>
              <a:rPr lang="ru-RU" altLang="ru-RU" sz="1200">
                <a:latin typeface="Arial" panose="020B0604020202020204" pitchFamily="34" charset="0"/>
                <a:cs typeface="Arial" panose="020B0604020202020204" pitchFamily="34" charset="0"/>
              </a:rPr>
              <a:t>вектор блоков 8х8 по горизонтали или по вертикали</a:t>
            </a:r>
          </a:p>
          <a:p>
            <a:pPr eaLnBrk="1" hangingPunct="1">
              <a:spcBef>
                <a:spcPct val="50000"/>
              </a:spcBef>
              <a:buFontTx/>
              <a:buNone/>
            </a:pPr>
            <a:r>
              <a:rPr lang="en-US" altLang="ru-RU" sz="1200" i="1">
                <a:latin typeface="Arial" panose="020B0604020202020204" pitchFamily="34" charset="0"/>
                <a:cs typeface="Arial" panose="020B0604020202020204" pitchFamily="34" charset="0"/>
              </a:rPr>
              <a:t>B</a:t>
            </a:r>
            <a:r>
              <a:rPr lang="el-GR" altLang="ru-RU" sz="1200" i="1" baseline="-25000">
                <a:latin typeface="Arial" panose="020B0604020202020204" pitchFamily="34" charset="0"/>
                <a:cs typeface="Arial" panose="020B0604020202020204" pitchFamily="34" charset="0"/>
              </a:rPr>
              <a:t>α</a:t>
            </a:r>
            <a:r>
              <a:rPr lang="en-US" altLang="ru-RU" sz="1200">
                <a:latin typeface="Arial" panose="020B0604020202020204" pitchFamily="34" charset="0"/>
                <a:cs typeface="Arial" panose="020B0604020202020204" pitchFamily="34" charset="0"/>
              </a:rPr>
              <a:t> – </a:t>
            </a:r>
            <a:r>
              <a:rPr lang="ru-RU" altLang="ru-RU" sz="1200">
                <a:latin typeface="Arial" panose="020B0604020202020204" pitchFamily="34" charset="0"/>
                <a:cs typeface="Arial" panose="020B0604020202020204" pitchFamily="34" charset="0"/>
              </a:rPr>
              <a:t>блочность</a:t>
            </a:r>
          </a:p>
          <a:p>
            <a:pPr eaLnBrk="1" hangingPunct="1">
              <a:spcBef>
                <a:spcPct val="50000"/>
              </a:spcBef>
              <a:buFontTx/>
              <a:buNone/>
            </a:pPr>
            <a:r>
              <a:rPr lang="en-US" altLang="ru-RU" sz="1200" i="1">
                <a:latin typeface="Arial" panose="020B0604020202020204" pitchFamily="34" charset="0"/>
                <a:cs typeface="Arial" panose="020B0604020202020204" pitchFamily="34" charset="0"/>
              </a:rPr>
              <a:t>M</a:t>
            </a:r>
            <a:r>
              <a:rPr lang="ru-RU" altLang="ru-RU" sz="1200" i="1">
                <a:latin typeface="Arial" panose="020B0604020202020204" pitchFamily="34" charset="0"/>
                <a:cs typeface="Arial" panose="020B0604020202020204" pitchFamily="34" charset="0"/>
              </a:rPr>
              <a:t>, </a:t>
            </a:r>
            <a:r>
              <a:rPr lang="en-US" altLang="ru-RU" sz="1200" i="1">
                <a:latin typeface="Arial" panose="020B0604020202020204" pitchFamily="34" charset="0"/>
                <a:cs typeface="Arial" panose="020B0604020202020204" pitchFamily="34" charset="0"/>
              </a:rPr>
              <a:t>N</a:t>
            </a:r>
            <a:r>
              <a:rPr lang="en-US" altLang="ru-RU" sz="1200">
                <a:latin typeface="Arial" panose="020B0604020202020204" pitchFamily="34" charset="0"/>
                <a:cs typeface="Arial" panose="020B0604020202020204" pitchFamily="34" charset="0"/>
              </a:rPr>
              <a:t> –</a:t>
            </a:r>
            <a:r>
              <a:rPr lang="ru-RU" altLang="ru-RU" sz="1200">
                <a:latin typeface="Arial" panose="020B0604020202020204" pitchFamily="34" charset="0"/>
                <a:cs typeface="Arial" panose="020B0604020202020204" pitchFamily="34" charset="0"/>
              </a:rPr>
              <a:t> размерность изображения пикселях</a:t>
            </a:r>
          </a:p>
          <a:p>
            <a:pPr eaLnBrk="1" hangingPunct="1">
              <a:spcBef>
                <a:spcPct val="50000"/>
              </a:spcBef>
              <a:buFontTx/>
              <a:buNone/>
            </a:pPr>
            <a:r>
              <a:rPr lang="en-US" altLang="ru-RU" sz="1200" i="1">
                <a:latin typeface="Arial" panose="020B0604020202020204" pitchFamily="34" charset="0"/>
              </a:rPr>
              <a:t>x</a:t>
            </a:r>
            <a:r>
              <a:rPr lang="en-US" altLang="ru-RU" sz="1200" i="1" baseline="-25000">
                <a:latin typeface="Arial" panose="020B0604020202020204" pitchFamily="34" charset="0"/>
              </a:rPr>
              <a:t>ij</a:t>
            </a:r>
            <a:r>
              <a:rPr lang="ru-RU" altLang="ru-RU" sz="1200">
                <a:latin typeface="Arial" panose="020B0604020202020204" pitchFamily="34" charset="0"/>
                <a:cs typeface="Arial" panose="020B0604020202020204" pitchFamily="34" charset="0"/>
              </a:rPr>
              <a:t> </a:t>
            </a:r>
            <a:r>
              <a:rPr lang="en-US" altLang="ru-RU" sz="1200">
                <a:latin typeface="Arial" panose="020B0604020202020204" pitchFamily="34" charset="0"/>
                <a:cs typeface="Arial" panose="020B0604020202020204" pitchFamily="34" charset="0"/>
              </a:rPr>
              <a:t>– </a:t>
            </a:r>
            <a:r>
              <a:rPr lang="ru-RU" altLang="ru-RU" sz="1200">
                <a:latin typeface="Arial" panose="020B0604020202020204" pitchFamily="34" charset="0"/>
                <a:cs typeface="Arial" panose="020B0604020202020204" pitchFamily="34" charset="0"/>
              </a:rPr>
              <a:t>значение яркости пикселя распакованного </a:t>
            </a:r>
            <a:r>
              <a:rPr lang="en-US" altLang="ru-RU" sz="1200">
                <a:latin typeface="Arial" panose="020B0604020202020204" pitchFamily="34" charset="0"/>
                <a:cs typeface="Arial" panose="020B0604020202020204" pitchFamily="34" charset="0"/>
              </a:rPr>
              <a:t>JPEG</a:t>
            </a:r>
            <a:r>
              <a:rPr lang="ru-RU" altLang="ru-RU" sz="1200">
                <a:latin typeface="Arial" panose="020B0604020202020204" pitchFamily="34" charset="0"/>
                <a:cs typeface="Arial" panose="020B0604020202020204" pitchFamily="34" charset="0"/>
              </a:rPr>
              <a:t>-изображения</a:t>
            </a:r>
          </a:p>
          <a:p>
            <a:pPr eaLnBrk="1" hangingPunct="1">
              <a:spcBef>
                <a:spcPct val="50000"/>
              </a:spcBef>
              <a:buFontTx/>
              <a:buNone/>
            </a:pPr>
            <a:r>
              <a:rPr lang="ru-RU" altLang="ru-RU" sz="1200" i="1">
                <a:latin typeface="Arial" panose="020B0604020202020204" pitchFamily="34" charset="0"/>
                <a:cs typeface="Arial" panose="020B0604020202020204" pitchFamily="34" charset="0"/>
              </a:rPr>
              <a:t>С</a:t>
            </a:r>
            <a:r>
              <a:rPr lang="ru-RU" altLang="ru-RU" sz="1200">
                <a:latin typeface="Arial" panose="020B0604020202020204" pitchFamily="34" charset="0"/>
                <a:cs typeface="Arial" panose="020B0604020202020204" pitchFamily="34" charset="0"/>
              </a:rPr>
              <a:t> – массив взаимодействия</a:t>
            </a:r>
            <a:endParaRPr lang="el-GR" altLang="ru-RU" sz="1200">
              <a:latin typeface="Arial" panose="020B0604020202020204" pitchFamily="34" charset="0"/>
              <a:cs typeface="Arial" panose="020B0604020202020204" pitchFamily="34" charset="0"/>
            </a:endParaRPr>
          </a:p>
        </p:txBody>
      </p:sp>
      <p:pic>
        <p:nvPicPr>
          <p:cNvPr id="14343" name="Picture 5">
            <a:extLst>
              <a:ext uri="{FF2B5EF4-FFF2-40B4-BE49-F238E27FC236}">
                <a16:creationId xmlns:a16="http://schemas.microsoft.com/office/drawing/2014/main" id="{9036B8C8-8E6B-494F-B1C7-D2A755ACD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025" y="1358900"/>
            <a:ext cx="63706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6">
            <a:extLst>
              <a:ext uri="{FF2B5EF4-FFF2-40B4-BE49-F238E27FC236}">
                <a16:creationId xmlns:a16="http://schemas.microsoft.com/office/drawing/2014/main" id="{F66B462D-A16B-2245-AB0D-7B36C1021F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695576"/>
            <a:ext cx="402113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7">
            <a:extLst>
              <a:ext uri="{FF2B5EF4-FFF2-40B4-BE49-F238E27FC236}">
                <a16:creationId xmlns:a16="http://schemas.microsoft.com/office/drawing/2014/main" id="{3191C3AF-BA25-1F42-A8B5-83482F97F3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3" y="1704975"/>
            <a:ext cx="10226676"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5318CD00-FCB4-DF4B-AA09-0E911713CE62}"/>
              </a:ext>
            </a:extLst>
          </p:cNvPr>
          <p:cNvSpPr>
            <a:spLocks noGrp="1"/>
          </p:cNvSpPr>
          <p:nvPr>
            <p:ph type="title"/>
          </p:nvPr>
        </p:nvSpPr>
        <p:spPr>
          <a:xfrm>
            <a:off x="1738314" y="142875"/>
            <a:ext cx="8715375" cy="6572250"/>
          </a:xfrm>
        </p:spPr>
        <p:txBody>
          <a:bodyPr anchor="t"/>
          <a:lstStyle/>
          <a:p>
            <a:pPr algn="l" eaLnBrk="1" hangingPunct="1"/>
            <a:r>
              <a:rPr lang="ru-RU" altLang="ru-RU" sz="1800">
                <a:latin typeface="Arial" panose="020B0604020202020204" pitchFamily="34" charset="0"/>
                <a:cs typeface="Arial" panose="020B0604020202020204" pitchFamily="34" charset="0"/>
              </a:rPr>
              <a:t>Изображение с вероятностью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вложения 10%</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Изображение с вероятностью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вложения 10%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после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визуальной атаки</a:t>
            </a:r>
            <a:r>
              <a:rPr lang="en-US" altLang="ru-RU" sz="1800">
                <a:latin typeface="Arial" panose="020B0604020202020204" pitchFamily="34" charset="0"/>
                <a:cs typeface="Arial" panose="020B0604020202020204" pitchFamily="34" charset="0"/>
              </a:rPr>
              <a:t> </a:t>
            </a:r>
            <a:endParaRPr lang="ru-RU" altLang="ru-RU" sz="1800">
              <a:latin typeface="Arial" panose="020B0604020202020204" pitchFamily="34" charset="0"/>
              <a:cs typeface="Arial" panose="020B0604020202020204" pitchFamily="34" charset="0"/>
            </a:endParaRPr>
          </a:p>
        </p:txBody>
      </p:sp>
      <p:pic>
        <p:nvPicPr>
          <p:cNvPr id="8195" name="Picture 2" descr="40msg">
            <a:extLst>
              <a:ext uri="{FF2B5EF4-FFF2-40B4-BE49-F238E27FC236}">
                <a16:creationId xmlns:a16="http://schemas.microsoft.com/office/drawing/2014/main" id="{05E0EFE6-7B19-D144-847B-A3E7D6D50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313" y="142876"/>
            <a:ext cx="485775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3" descr="40msgattack">
            <a:extLst>
              <a:ext uri="{FF2B5EF4-FFF2-40B4-BE49-F238E27FC236}">
                <a16:creationId xmlns:a16="http://schemas.microsoft.com/office/drawing/2014/main" id="{6C31CC0D-EE13-0E43-A6E1-1500986A9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313" y="3429001"/>
            <a:ext cx="485775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Номер слайда 5">
            <a:extLst>
              <a:ext uri="{FF2B5EF4-FFF2-40B4-BE49-F238E27FC236}">
                <a16:creationId xmlns:a16="http://schemas.microsoft.com/office/drawing/2014/main" id="{C0F5A499-D2DF-6647-AB91-6204AED9D32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4A54372-7C5E-8743-8600-90CACCD3878D}" type="slidenum">
              <a:rPr lang="ru-RU" altLang="ru-RU">
                <a:solidFill>
                  <a:srgbClr val="898989"/>
                </a:solidFill>
                <a:latin typeface="Calibri" panose="020F0502020204030204" pitchFamily="34" charset="0"/>
              </a:rPr>
              <a:pPr eaLnBrk="1" hangingPunct="1"/>
              <a:t>14</a:t>
            </a:fld>
            <a:endParaRPr lang="ru-RU" altLang="ru-RU">
              <a:solidFill>
                <a:srgbClr val="898989"/>
              </a:solidFill>
              <a:latin typeface="Calibri" panose="020F050202020403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a:extLst>
              <a:ext uri="{FF2B5EF4-FFF2-40B4-BE49-F238E27FC236}">
                <a16:creationId xmlns:a16="http://schemas.microsoft.com/office/drawing/2014/main" id="{D50D63EC-FA9B-1A41-A66F-A4E8BCDDB79A}"/>
              </a:ext>
            </a:extLst>
          </p:cNvPr>
          <p:cNvSpPr>
            <a:spLocks noGrp="1"/>
          </p:cNvSpPr>
          <p:nvPr>
            <p:ph type="title" idx="4294967295"/>
          </p:nvPr>
        </p:nvSpPr>
        <p:spPr>
          <a:xfrm>
            <a:off x="1630363" y="-171450"/>
            <a:ext cx="8858250" cy="1512888"/>
          </a:xfrm>
        </p:spPr>
        <p:txBody>
          <a:bodyPr/>
          <a:lstStyle/>
          <a:p>
            <a:pPr algn="l" eaLnBrk="1" hangingPunct="1"/>
            <a:br>
              <a:rPr lang="ru-RU" altLang="ru-RU" sz="2000" i="1">
                <a:latin typeface="Arial" panose="020B0604020202020204" pitchFamily="34" charset="0"/>
                <a:cs typeface="Arial" panose="020B0604020202020204" pitchFamily="34" charset="0"/>
              </a:rPr>
            </a:br>
            <a:r>
              <a:rPr lang="ru-RU" altLang="ru-RU" sz="2000" b="1">
                <a:latin typeface="Arial" panose="020B0604020202020204" pitchFamily="34" charset="0"/>
                <a:cs typeface="Arial" panose="020B0604020202020204" pitchFamily="34" charset="0"/>
              </a:rPr>
              <a:t>Оценка эффективности распознавания СГС.</a:t>
            </a:r>
            <a:br>
              <a:rPr lang="ru-RU" altLang="ru-RU" sz="2000" b="1">
                <a:latin typeface="Arial" panose="020B0604020202020204" pitchFamily="34" charset="0"/>
                <a:cs typeface="Arial" panose="020B0604020202020204" pitchFamily="34" charset="0"/>
              </a:rPr>
            </a:br>
            <a:br>
              <a:rPr lang="en-US" altLang="ru-RU" sz="2000" b="1">
                <a:latin typeface="Arial" panose="020B0604020202020204" pitchFamily="34" charset="0"/>
                <a:cs typeface="Arial" panose="020B0604020202020204" pitchFamily="34" charset="0"/>
              </a:rPr>
            </a:br>
            <a:r>
              <a:rPr lang="ru-RU" altLang="ru-RU" sz="2000" i="1">
                <a:latin typeface="Arial" panose="020B0604020202020204" pitchFamily="34" charset="0"/>
                <a:cs typeface="Arial" panose="020B0604020202020204" pitchFamily="34" charset="0"/>
              </a:rPr>
              <a:t>Напомним критерий эффективности обнаружен СГС:</a:t>
            </a:r>
            <a:endParaRPr lang="ru-RU" altLang="ru-RU" sz="1800" i="1" baseline="-25000">
              <a:latin typeface="Arial" panose="020B0604020202020204" pitchFamily="34" charset="0"/>
              <a:cs typeface="Arial" panose="020B0604020202020204" pitchFamily="34" charset="0"/>
            </a:endParaRPr>
          </a:p>
        </p:txBody>
      </p:sp>
      <p:sp>
        <p:nvSpPr>
          <p:cNvPr id="15363" name="Номер слайда 3">
            <a:extLst>
              <a:ext uri="{FF2B5EF4-FFF2-40B4-BE49-F238E27FC236}">
                <a16:creationId xmlns:a16="http://schemas.microsoft.com/office/drawing/2014/main" id="{A7E89C49-EB16-8C41-A3A3-E271B6E778BF}"/>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27D96501-C1C6-6944-96D2-CA1DE9FFD74D}" type="slidenum">
              <a:rPr lang="ru-RU" altLang="ru-RU" sz="1200">
                <a:solidFill>
                  <a:srgbClr val="898989"/>
                </a:solidFill>
              </a:rPr>
              <a:pPr algn="r" eaLnBrk="1" hangingPunct="1">
                <a:spcBef>
                  <a:spcPct val="0"/>
                </a:spcBef>
                <a:buFontTx/>
                <a:buNone/>
              </a:pPr>
              <a:t>140</a:t>
            </a:fld>
            <a:endParaRPr lang="ru-RU" altLang="ru-RU" sz="1200">
              <a:solidFill>
                <a:srgbClr val="898989"/>
              </a:solidFill>
            </a:endParaRPr>
          </a:p>
        </p:txBody>
      </p:sp>
      <p:sp>
        <p:nvSpPr>
          <p:cNvPr id="15364" name="Заголовок 1">
            <a:extLst>
              <a:ext uri="{FF2B5EF4-FFF2-40B4-BE49-F238E27FC236}">
                <a16:creationId xmlns:a16="http://schemas.microsoft.com/office/drawing/2014/main" id="{328204B1-A7AC-384F-9598-BDB99B24C196}"/>
              </a:ext>
            </a:extLst>
          </p:cNvPr>
          <p:cNvSpPr>
            <a:spLocks/>
          </p:cNvSpPr>
          <p:nvPr/>
        </p:nvSpPr>
        <p:spPr bwMode="auto">
          <a:xfrm>
            <a:off x="1703388" y="549276"/>
            <a:ext cx="8786812"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m</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вероятность пропуска СГС; другое название </a:t>
            </a:r>
            <a:r>
              <a:rPr lang="en-US" altLang="ru-RU" sz="1800">
                <a:latin typeface="Arial" panose="020B0604020202020204" pitchFamily="34" charset="0"/>
                <a:cs typeface="Arial" panose="020B0604020202020204" pitchFamily="34" charset="0"/>
              </a:rPr>
              <a:t>“false negative”</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FN</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fa</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вероятность ложной тревоги (ложного обнаружения); другое название </a:t>
            </a:r>
            <a:r>
              <a:rPr lang="en-US" altLang="ru-RU" sz="1800">
                <a:latin typeface="Arial" panose="020B0604020202020204" pitchFamily="34" charset="0"/>
                <a:cs typeface="Arial" panose="020B0604020202020204" pitchFamily="34" charset="0"/>
              </a:rPr>
              <a:t>“false positive”</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FP</a:t>
            </a:r>
            <a:br>
              <a:rPr lang="ru-RU" altLang="ru-RU" sz="1800" baseline="-25000">
                <a:latin typeface="Arial" panose="020B0604020202020204" pitchFamily="34" charset="0"/>
                <a:cs typeface="Arial" panose="020B0604020202020204" pitchFamily="34" charset="0"/>
              </a:rPr>
            </a:br>
            <a:br>
              <a:rPr lang="en-US" altLang="ru-RU" sz="1800" baseline="-250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Эквивалентные критерии:</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m</a:t>
            </a:r>
            <a:r>
              <a:rPr lang="ru-RU" altLang="ru-RU" sz="1800">
                <a:latin typeface="Arial" panose="020B0604020202020204" pitchFamily="34" charset="0"/>
                <a:cs typeface="Arial" panose="020B0604020202020204" pitchFamily="34" charset="0"/>
              </a:rPr>
              <a:t> = </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TP </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true positive probability</a:t>
            </a:r>
            <a:r>
              <a:rPr lang="ru-RU"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fa</a:t>
            </a:r>
            <a:r>
              <a:rPr lang="ru-RU" altLang="ru-RU" sz="1800">
                <a:latin typeface="Arial" panose="020B0604020202020204" pitchFamily="34" charset="0"/>
                <a:cs typeface="Arial" panose="020B0604020202020204" pitchFamily="34" charset="0"/>
              </a:rPr>
              <a:t> = </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TN </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true negative probability</a:t>
            </a:r>
            <a:r>
              <a:rPr lang="ru-RU"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Возникает вопрос:</a:t>
            </a:r>
            <a:r>
              <a:rPr lang="ru-RU" altLang="ru-RU" sz="1800">
                <a:latin typeface="Arial" panose="020B0604020202020204" pitchFamily="34" charset="0"/>
                <a:cs typeface="Arial" panose="020B0604020202020204" pitchFamily="34" charset="0"/>
              </a:rPr>
              <a:t> Как выразить возможные соотношения между </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m</a:t>
            </a:r>
            <a:r>
              <a:rPr lang="ru-RU" altLang="ru-RU" sz="1800">
                <a:latin typeface="Arial" panose="020B0604020202020204" pitchFamily="34" charset="0"/>
                <a:cs typeface="Arial" panose="020B0604020202020204" pitchFamily="34" charset="0"/>
              </a:rPr>
              <a:t> и </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fa</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Определение.</a:t>
            </a: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ROC-</a:t>
            </a:r>
            <a:r>
              <a:rPr lang="ru-RU" altLang="ru-RU" sz="1800" i="1">
                <a:latin typeface="Arial" panose="020B0604020202020204" pitchFamily="34" charset="0"/>
                <a:cs typeface="Arial" panose="020B0604020202020204" pitchFamily="34" charset="0"/>
              </a:rPr>
              <a:t>кривой</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The Receiver Operating Characteristic curve</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называется кривая, показывающая взаимосвязь </a:t>
            </a:r>
            <a:r>
              <a:rPr lang="en-US" altLang="ru-RU" sz="1800">
                <a:latin typeface="Arial" panose="020B0604020202020204" pitchFamily="34" charset="0"/>
                <a:cs typeface="Arial" panose="020B0604020202020204" pitchFamily="34" charset="0"/>
              </a:rPr>
              <a:t>Ptp</a:t>
            </a:r>
            <a:r>
              <a:rPr lang="ru-RU" altLang="ru-RU" sz="1800">
                <a:latin typeface="Arial" panose="020B0604020202020204" pitchFamily="34" charset="0"/>
                <a:cs typeface="Arial" panose="020B0604020202020204" pitchFamily="34" charset="0"/>
              </a:rPr>
              <a:t> и</a:t>
            </a:r>
            <a:r>
              <a:rPr lang="en-US" altLang="ru-RU" sz="1800">
                <a:latin typeface="Arial" panose="020B0604020202020204" pitchFamily="34" charset="0"/>
                <a:cs typeface="Arial" panose="020B0604020202020204" pitchFamily="34" charset="0"/>
              </a:rPr>
              <a:t> Pfp</a:t>
            </a:r>
            <a:r>
              <a:rPr lang="ru-RU" altLang="ru-RU" sz="1800">
                <a:latin typeface="Arial" panose="020B0604020202020204" pitchFamily="34" charset="0"/>
                <a:cs typeface="Arial" panose="020B0604020202020204" pitchFamily="34" charset="0"/>
              </a:rPr>
              <a:t> , где первая величина откладывается по оси абсцисс (</a:t>
            </a:r>
            <a:r>
              <a:rPr lang="en-US" altLang="ru-RU" sz="1800">
                <a:latin typeface="Arial" panose="020B0604020202020204" pitchFamily="34" charset="0"/>
                <a:cs typeface="Arial" panose="020B0604020202020204" pitchFamily="34" charset="0"/>
              </a:rPr>
              <a:t>x</a:t>
            </a:r>
            <a:r>
              <a:rPr lang="ru-RU" altLang="ru-RU" sz="1800">
                <a:latin typeface="Arial" panose="020B0604020202020204" pitchFamily="34" charset="0"/>
                <a:cs typeface="Arial" panose="020B0604020202020204" pitchFamily="34" charset="0"/>
              </a:rPr>
              <a:t>), а вторая по оси ординат (</a:t>
            </a:r>
            <a:r>
              <a:rPr lang="en-US" altLang="ru-RU" sz="1800">
                <a:latin typeface="Arial" panose="020B0604020202020204" pitchFamily="34" charset="0"/>
                <a:cs typeface="Arial" panose="020B0604020202020204" pitchFamily="34" charset="0"/>
              </a:rPr>
              <a:t>y</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a:t>
            </a:r>
            <a:endParaRPr lang="ru-RU" altLang="ru-RU" sz="1800">
              <a:latin typeface="Arial" panose="020B0604020202020204" pitchFamily="34" charset="0"/>
              <a:cs typeface="Arial" panose="020B0604020202020204" pitchFamily="3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a:extLst>
              <a:ext uri="{FF2B5EF4-FFF2-40B4-BE49-F238E27FC236}">
                <a16:creationId xmlns:a16="http://schemas.microsoft.com/office/drawing/2014/main" id="{1B3DBDBF-D75B-9348-B437-7DECF55889EA}"/>
              </a:ext>
            </a:extLst>
          </p:cNvPr>
          <p:cNvSpPr>
            <a:spLocks noGrp="1"/>
          </p:cNvSpPr>
          <p:nvPr>
            <p:ph type="title" idx="4294967295"/>
          </p:nvPr>
        </p:nvSpPr>
        <p:spPr>
          <a:xfrm>
            <a:off x="1630363" y="-171450"/>
            <a:ext cx="8858250" cy="1512888"/>
          </a:xfrm>
        </p:spPr>
        <p:txBody>
          <a:bodyPr/>
          <a:lstStyle/>
          <a:p>
            <a:pPr algn="l" eaLnBrk="1" hangingPunct="1"/>
            <a:r>
              <a:rPr lang="ru-RU" altLang="ru-RU" sz="2000" b="1">
                <a:latin typeface="Arial" panose="020B0604020202020204" pitchFamily="34" charset="0"/>
                <a:cs typeface="Arial" panose="020B0604020202020204" pitchFamily="34" charset="0"/>
              </a:rPr>
              <a:t>Пример построения </a:t>
            </a:r>
            <a:r>
              <a:rPr lang="en-US" altLang="ru-RU" sz="2000" b="1">
                <a:latin typeface="Arial" panose="020B0604020202020204" pitchFamily="34" charset="0"/>
                <a:cs typeface="Arial" panose="020B0604020202020204" pitchFamily="34" charset="0"/>
              </a:rPr>
              <a:t>ROC-</a:t>
            </a:r>
            <a:r>
              <a:rPr lang="ru-RU" altLang="ru-RU" sz="2000" b="1">
                <a:latin typeface="Arial" panose="020B0604020202020204" pitchFamily="34" charset="0"/>
                <a:cs typeface="Arial" panose="020B0604020202020204" pitchFamily="34" charset="0"/>
              </a:rPr>
              <a:t>кривых</a:t>
            </a:r>
            <a:endParaRPr lang="ru-RU" altLang="ru-RU" sz="1800" b="1" baseline="-25000">
              <a:latin typeface="Arial" panose="020B0604020202020204" pitchFamily="34" charset="0"/>
              <a:cs typeface="Arial" panose="020B0604020202020204" pitchFamily="34" charset="0"/>
            </a:endParaRPr>
          </a:p>
        </p:txBody>
      </p:sp>
      <p:sp>
        <p:nvSpPr>
          <p:cNvPr id="16387" name="Номер слайда 3">
            <a:extLst>
              <a:ext uri="{FF2B5EF4-FFF2-40B4-BE49-F238E27FC236}">
                <a16:creationId xmlns:a16="http://schemas.microsoft.com/office/drawing/2014/main" id="{FE796338-5287-9349-9BE5-C8AD9A339216}"/>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EE5C44CC-D067-D14D-8CAC-BC5749481DD3}" type="slidenum">
              <a:rPr lang="ru-RU" altLang="ru-RU" sz="1200">
                <a:solidFill>
                  <a:srgbClr val="898989"/>
                </a:solidFill>
              </a:rPr>
              <a:pPr algn="r" eaLnBrk="1" hangingPunct="1">
                <a:spcBef>
                  <a:spcPct val="0"/>
                </a:spcBef>
                <a:buFontTx/>
                <a:buNone/>
              </a:pPr>
              <a:t>141</a:t>
            </a:fld>
            <a:endParaRPr lang="ru-RU" altLang="ru-RU" sz="1200">
              <a:solidFill>
                <a:srgbClr val="898989"/>
              </a:solidFill>
            </a:endParaRPr>
          </a:p>
        </p:txBody>
      </p:sp>
      <p:graphicFrame>
        <p:nvGraphicFramePr>
          <p:cNvPr id="16388" name="Object 5">
            <a:extLst>
              <a:ext uri="{FF2B5EF4-FFF2-40B4-BE49-F238E27FC236}">
                <a16:creationId xmlns:a16="http://schemas.microsoft.com/office/drawing/2014/main" id="{9AC73EBD-D30F-BF47-816E-B134DBC2253E}"/>
              </a:ext>
            </a:extLst>
          </p:cNvPr>
          <p:cNvGraphicFramePr>
            <a:graphicFrameLocks noChangeAspect="1"/>
          </p:cNvGraphicFramePr>
          <p:nvPr/>
        </p:nvGraphicFramePr>
        <p:xfrm>
          <a:off x="1703388" y="692150"/>
          <a:ext cx="5105400" cy="3805238"/>
        </p:xfrm>
        <a:graphic>
          <a:graphicData uri="http://schemas.openxmlformats.org/presentationml/2006/ole">
            <mc:AlternateContent xmlns:mc="http://schemas.openxmlformats.org/markup-compatibility/2006">
              <mc:Choice xmlns:v="urn:schemas-microsoft-com:vml" Requires="v">
                <p:oleObj spid="_x0000_s153602" name="Mathcad" r:id="rId3" imgW="2349500" imgH="1752600" progId="Mathcad">
                  <p:embed/>
                </p:oleObj>
              </mc:Choice>
              <mc:Fallback>
                <p:oleObj name="Mathcad" r:id="rId3" imgW="2349500" imgH="1752600" progId="Mathcad">
                  <p:embed/>
                  <p:pic>
                    <p:nvPicPr>
                      <p:cNvPr id="16388" name="Object 5">
                        <a:extLst>
                          <a:ext uri="{FF2B5EF4-FFF2-40B4-BE49-F238E27FC236}">
                            <a16:creationId xmlns:a16="http://schemas.microsoft.com/office/drawing/2014/main" id="{9AC73EBD-D30F-BF47-816E-B134DBC22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692150"/>
                        <a:ext cx="5105400" cy="380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9" name="Line 7">
            <a:extLst>
              <a:ext uri="{FF2B5EF4-FFF2-40B4-BE49-F238E27FC236}">
                <a16:creationId xmlns:a16="http://schemas.microsoft.com/office/drawing/2014/main" id="{764C0080-489B-A74C-8268-7CA1302CA6A5}"/>
              </a:ext>
            </a:extLst>
          </p:cNvPr>
          <p:cNvSpPr>
            <a:spLocks noChangeShapeType="1"/>
          </p:cNvSpPr>
          <p:nvPr/>
        </p:nvSpPr>
        <p:spPr bwMode="auto">
          <a:xfrm flipV="1">
            <a:off x="3451225" y="1052513"/>
            <a:ext cx="0" cy="2343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6390" name="Line 8">
            <a:extLst>
              <a:ext uri="{FF2B5EF4-FFF2-40B4-BE49-F238E27FC236}">
                <a16:creationId xmlns:a16="http://schemas.microsoft.com/office/drawing/2014/main" id="{8B35C716-565F-FA46-A467-64D7BE883744}"/>
              </a:ext>
            </a:extLst>
          </p:cNvPr>
          <p:cNvSpPr>
            <a:spLocks noChangeShapeType="1"/>
          </p:cNvSpPr>
          <p:nvPr/>
        </p:nvSpPr>
        <p:spPr bwMode="auto">
          <a:xfrm>
            <a:off x="3432175" y="1052513"/>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6391" name="Line 9">
            <a:extLst>
              <a:ext uri="{FF2B5EF4-FFF2-40B4-BE49-F238E27FC236}">
                <a16:creationId xmlns:a16="http://schemas.microsoft.com/office/drawing/2014/main" id="{06E6B838-3753-0449-BDC3-211CDBA646F0}"/>
              </a:ext>
            </a:extLst>
          </p:cNvPr>
          <p:cNvSpPr>
            <a:spLocks noChangeShapeType="1"/>
          </p:cNvSpPr>
          <p:nvPr/>
        </p:nvSpPr>
        <p:spPr bwMode="auto">
          <a:xfrm flipV="1">
            <a:off x="3432175" y="1052514"/>
            <a:ext cx="3024188" cy="2376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6392" name="Freeform 10">
            <a:extLst>
              <a:ext uri="{FF2B5EF4-FFF2-40B4-BE49-F238E27FC236}">
                <a16:creationId xmlns:a16="http://schemas.microsoft.com/office/drawing/2014/main" id="{89694466-D88A-C744-AE14-F871F4294D2C}"/>
              </a:ext>
            </a:extLst>
          </p:cNvPr>
          <p:cNvSpPr>
            <a:spLocks/>
          </p:cNvSpPr>
          <p:nvPr/>
        </p:nvSpPr>
        <p:spPr bwMode="auto">
          <a:xfrm>
            <a:off x="3432176" y="946150"/>
            <a:ext cx="2951163" cy="2482850"/>
          </a:xfrm>
          <a:custGeom>
            <a:avLst/>
            <a:gdLst>
              <a:gd name="T0" fmla="*/ 0 w 1859"/>
              <a:gd name="T1" fmla="*/ 2147483646 h 1564"/>
              <a:gd name="T2" fmla="*/ 1141631768 w 1859"/>
              <a:gd name="T3" fmla="*/ 627519700 h 1564"/>
              <a:gd name="T4" fmla="*/ 2147483646 w 1859"/>
              <a:gd name="T5" fmla="*/ 168851263 h 1564"/>
              <a:gd name="T6" fmla="*/ 0 60000 65536"/>
              <a:gd name="T7" fmla="*/ 0 60000 65536"/>
              <a:gd name="T8" fmla="*/ 0 60000 65536"/>
              <a:gd name="T9" fmla="*/ 0 w 1859"/>
              <a:gd name="T10" fmla="*/ 0 h 1564"/>
              <a:gd name="T11" fmla="*/ 1859 w 1859"/>
              <a:gd name="T12" fmla="*/ 1564 h 1564"/>
            </a:gdLst>
            <a:ahLst/>
            <a:cxnLst>
              <a:cxn ang="T6">
                <a:pos x="T0" y="T1"/>
              </a:cxn>
              <a:cxn ang="T7">
                <a:pos x="T2" y="T3"/>
              </a:cxn>
              <a:cxn ang="T8">
                <a:pos x="T4" y="T5"/>
              </a:cxn>
            </a:cxnLst>
            <a:rect l="T9" t="T10" r="T11" b="T12"/>
            <a:pathLst>
              <a:path w="1859" h="1564">
                <a:moveTo>
                  <a:pt x="0" y="1564"/>
                </a:moveTo>
                <a:cubicBezTo>
                  <a:pt x="71" y="1031"/>
                  <a:pt x="143" y="498"/>
                  <a:pt x="453" y="249"/>
                </a:cubicBezTo>
                <a:cubicBezTo>
                  <a:pt x="763" y="0"/>
                  <a:pt x="1617" y="97"/>
                  <a:pt x="1859" y="6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6393" name="Freeform 11">
            <a:extLst>
              <a:ext uri="{FF2B5EF4-FFF2-40B4-BE49-F238E27FC236}">
                <a16:creationId xmlns:a16="http://schemas.microsoft.com/office/drawing/2014/main" id="{FF1546BF-C16F-F04D-967E-71AAE63F8659}"/>
              </a:ext>
            </a:extLst>
          </p:cNvPr>
          <p:cNvSpPr>
            <a:spLocks/>
          </p:cNvSpPr>
          <p:nvPr/>
        </p:nvSpPr>
        <p:spPr bwMode="auto">
          <a:xfrm>
            <a:off x="3432175" y="1052514"/>
            <a:ext cx="3024188" cy="2376487"/>
          </a:xfrm>
          <a:custGeom>
            <a:avLst/>
            <a:gdLst>
              <a:gd name="T0" fmla="*/ 0 w 1905"/>
              <a:gd name="T1" fmla="*/ 2147483646 h 1497"/>
              <a:gd name="T2" fmla="*/ 1370965227 w 1905"/>
              <a:gd name="T3" fmla="*/ 1600298088 h 1497"/>
              <a:gd name="T4" fmla="*/ 2147483646 w 1905"/>
              <a:gd name="T5" fmla="*/ 0 h 1497"/>
              <a:gd name="T6" fmla="*/ 0 60000 65536"/>
              <a:gd name="T7" fmla="*/ 0 60000 65536"/>
              <a:gd name="T8" fmla="*/ 0 60000 65536"/>
              <a:gd name="T9" fmla="*/ 0 w 1905"/>
              <a:gd name="T10" fmla="*/ 0 h 1497"/>
              <a:gd name="T11" fmla="*/ 1905 w 1905"/>
              <a:gd name="T12" fmla="*/ 1497 h 1497"/>
            </a:gdLst>
            <a:ahLst/>
            <a:cxnLst>
              <a:cxn ang="T6">
                <a:pos x="T0" y="T1"/>
              </a:cxn>
              <a:cxn ang="T7">
                <a:pos x="T2" y="T3"/>
              </a:cxn>
              <a:cxn ang="T8">
                <a:pos x="T4" y="T5"/>
              </a:cxn>
            </a:cxnLst>
            <a:rect l="T9" t="T10" r="T11" b="T12"/>
            <a:pathLst>
              <a:path w="1905" h="1497">
                <a:moveTo>
                  <a:pt x="0" y="1497"/>
                </a:moveTo>
                <a:cubicBezTo>
                  <a:pt x="113" y="1190"/>
                  <a:pt x="227" y="884"/>
                  <a:pt x="544" y="635"/>
                </a:cubicBezTo>
                <a:cubicBezTo>
                  <a:pt x="861" y="386"/>
                  <a:pt x="1678" y="106"/>
                  <a:pt x="1905"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6394" name="Line 12">
            <a:extLst>
              <a:ext uri="{FF2B5EF4-FFF2-40B4-BE49-F238E27FC236}">
                <a16:creationId xmlns:a16="http://schemas.microsoft.com/office/drawing/2014/main" id="{E86CB03D-34F5-AE4B-A318-7AD7475ECFA8}"/>
              </a:ext>
            </a:extLst>
          </p:cNvPr>
          <p:cNvSpPr>
            <a:spLocks noChangeShapeType="1"/>
          </p:cNvSpPr>
          <p:nvPr/>
        </p:nvSpPr>
        <p:spPr bwMode="auto">
          <a:xfrm flipV="1">
            <a:off x="4079875" y="908051"/>
            <a:ext cx="2159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6395" name="Line 13">
            <a:extLst>
              <a:ext uri="{FF2B5EF4-FFF2-40B4-BE49-F238E27FC236}">
                <a16:creationId xmlns:a16="http://schemas.microsoft.com/office/drawing/2014/main" id="{A413B072-F0EE-CA4B-AA1D-85A41DE5AF85}"/>
              </a:ext>
            </a:extLst>
          </p:cNvPr>
          <p:cNvSpPr>
            <a:spLocks noChangeShapeType="1"/>
          </p:cNvSpPr>
          <p:nvPr/>
        </p:nvSpPr>
        <p:spPr bwMode="auto">
          <a:xfrm flipV="1">
            <a:off x="3935414" y="1341438"/>
            <a:ext cx="73025"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6396" name="Line 15">
            <a:extLst>
              <a:ext uri="{FF2B5EF4-FFF2-40B4-BE49-F238E27FC236}">
                <a16:creationId xmlns:a16="http://schemas.microsoft.com/office/drawing/2014/main" id="{EED6F047-C154-8D4F-ADA0-7C6F23D27D22}"/>
              </a:ext>
            </a:extLst>
          </p:cNvPr>
          <p:cNvSpPr>
            <a:spLocks noChangeShapeType="1"/>
          </p:cNvSpPr>
          <p:nvPr/>
        </p:nvSpPr>
        <p:spPr bwMode="auto">
          <a:xfrm flipV="1">
            <a:off x="4649789" y="1477963"/>
            <a:ext cx="71437"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6397" name="Line 16">
            <a:extLst>
              <a:ext uri="{FF2B5EF4-FFF2-40B4-BE49-F238E27FC236}">
                <a16:creationId xmlns:a16="http://schemas.microsoft.com/office/drawing/2014/main" id="{42456195-3433-544C-8C73-89FDD1A97FF2}"/>
              </a:ext>
            </a:extLst>
          </p:cNvPr>
          <p:cNvSpPr>
            <a:spLocks noChangeShapeType="1"/>
          </p:cNvSpPr>
          <p:nvPr/>
        </p:nvSpPr>
        <p:spPr bwMode="auto">
          <a:xfrm flipV="1">
            <a:off x="4872039" y="2001839"/>
            <a:ext cx="73025"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6398" name="Text Box 17">
            <a:extLst>
              <a:ext uri="{FF2B5EF4-FFF2-40B4-BE49-F238E27FC236}">
                <a16:creationId xmlns:a16="http://schemas.microsoft.com/office/drawing/2014/main" id="{4A30A96F-4FAC-E84A-AD99-AFAD10534D06}"/>
              </a:ext>
            </a:extLst>
          </p:cNvPr>
          <p:cNvSpPr txBox="1">
            <a:spLocks noChangeArrowheads="1"/>
          </p:cNvSpPr>
          <p:nvPr/>
        </p:nvSpPr>
        <p:spPr bwMode="auto">
          <a:xfrm>
            <a:off x="4224338" y="765175"/>
            <a:ext cx="234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200">
                <a:latin typeface="Times New Roman" panose="02020603050405020304" pitchFamily="18" charset="0"/>
              </a:rPr>
              <a:t>I</a:t>
            </a:r>
            <a:endParaRPr lang="ru-RU" altLang="ru-RU" sz="1200">
              <a:latin typeface="Times New Roman" panose="02020603050405020304" pitchFamily="18" charset="0"/>
            </a:endParaRPr>
          </a:p>
        </p:txBody>
      </p:sp>
      <p:sp>
        <p:nvSpPr>
          <p:cNvPr id="16399" name="Text Box 18">
            <a:extLst>
              <a:ext uri="{FF2B5EF4-FFF2-40B4-BE49-F238E27FC236}">
                <a16:creationId xmlns:a16="http://schemas.microsoft.com/office/drawing/2014/main" id="{4FD311EC-002D-7842-9A24-4956C36CE7CD}"/>
              </a:ext>
            </a:extLst>
          </p:cNvPr>
          <p:cNvSpPr txBox="1">
            <a:spLocks noChangeArrowheads="1"/>
          </p:cNvSpPr>
          <p:nvPr/>
        </p:nvSpPr>
        <p:spPr bwMode="auto">
          <a:xfrm>
            <a:off x="3844925" y="1138239"/>
            <a:ext cx="285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200">
                <a:latin typeface="Times New Roman" panose="02020603050405020304" pitchFamily="18" charset="0"/>
              </a:rPr>
              <a:t>II</a:t>
            </a:r>
            <a:endParaRPr lang="ru-RU" altLang="ru-RU" sz="1200">
              <a:latin typeface="Times New Roman" panose="02020603050405020304" pitchFamily="18" charset="0"/>
            </a:endParaRPr>
          </a:p>
        </p:txBody>
      </p:sp>
      <p:sp>
        <p:nvSpPr>
          <p:cNvPr id="16400" name="Text Box 19">
            <a:extLst>
              <a:ext uri="{FF2B5EF4-FFF2-40B4-BE49-F238E27FC236}">
                <a16:creationId xmlns:a16="http://schemas.microsoft.com/office/drawing/2014/main" id="{FDDA17D0-9111-AD4C-BA22-1ACE432CD027}"/>
              </a:ext>
            </a:extLst>
          </p:cNvPr>
          <p:cNvSpPr txBox="1">
            <a:spLocks noChangeArrowheads="1"/>
          </p:cNvSpPr>
          <p:nvPr/>
        </p:nvSpPr>
        <p:spPr bwMode="auto">
          <a:xfrm>
            <a:off x="4656138" y="1282700"/>
            <a:ext cx="336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200">
                <a:latin typeface="Times New Roman" panose="02020603050405020304" pitchFamily="18" charset="0"/>
              </a:rPr>
              <a:t>III</a:t>
            </a:r>
            <a:endParaRPr lang="ru-RU" altLang="ru-RU" sz="1200">
              <a:latin typeface="Times New Roman" panose="02020603050405020304" pitchFamily="18" charset="0"/>
            </a:endParaRPr>
          </a:p>
        </p:txBody>
      </p:sp>
      <p:sp>
        <p:nvSpPr>
          <p:cNvPr id="16401" name="Text Box 20">
            <a:extLst>
              <a:ext uri="{FF2B5EF4-FFF2-40B4-BE49-F238E27FC236}">
                <a16:creationId xmlns:a16="http://schemas.microsoft.com/office/drawing/2014/main" id="{D6E31737-C973-CA40-8B7F-4D756DC454A2}"/>
              </a:ext>
            </a:extLst>
          </p:cNvPr>
          <p:cNvSpPr txBox="1">
            <a:spLocks noChangeArrowheads="1"/>
          </p:cNvSpPr>
          <p:nvPr/>
        </p:nvSpPr>
        <p:spPr bwMode="auto">
          <a:xfrm>
            <a:off x="4872039" y="1844675"/>
            <a:ext cx="3444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200">
                <a:latin typeface="Times New Roman" panose="02020603050405020304" pitchFamily="18" charset="0"/>
              </a:rPr>
              <a:t>IV</a:t>
            </a:r>
            <a:endParaRPr lang="ru-RU" altLang="ru-RU" sz="1200">
              <a:latin typeface="Times New Roman" panose="02020603050405020304" pitchFamily="18" charset="0"/>
            </a:endParaRPr>
          </a:p>
        </p:txBody>
      </p:sp>
      <p:sp>
        <p:nvSpPr>
          <p:cNvPr id="16402" name="Text Box 21">
            <a:extLst>
              <a:ext uri="{FF2B5EF4-FFF2-40B4-BE49-F238E27FC236}">
                <a16:creationId xmlns:a16="http://schemas.microsoft.com/office/drawing/2014/main" id="{E180FEF8-A951-6340-AA1D-18E5CFD3DCCA}"/>
              </a:ext>
            </a:extLst>
          </p:cNvPr>
          <p:cNvSpPr txBox="1">
            <a:spLocks noChangeArrowheads="1"/>
          </p:cNvSpPr>
          <p:nvPr/>
        </p:nvSpPr>
        <p:spPr bwMode="auto">
          <a:xfrm>
            <a:off x="6743701" y="908050"/>
            <a:ext cx="3529013"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ru-RU" sz="1600">
                <a:latin typeface="Times New Roman" panose="02020603050405020304" pitchFamily="18" charset="0"/>
              </a:rPr>
              <a:t>I</a:t>
            </a:r>
            <a:r>
              <a:rPr lang="en-US" altLang="ru-RU" sz="1600">
                <a:latin typeface="Arial" panose="020B0604020202020204" pitchFamily="34" charset="0"/>
              </a:rPr>
              <a:t> – </a:t>
            </a:r>
            <a:r>
              <a:rPr lang="ru-RU" altLang="ru-RU" sz="1600">
                <a:latin typeface="Arial" panose="020B0604020202020204" pitchFamily="34" charset="0"/>
              </a:rPr>
              <a:t>идеальный классификатор</a:t>
            </a:r>
          </a:p>
          <a:p>
            <a:pPr eaLnBrk="1" hangingPunct="1">
              <a:spcBef>
                <a:spcPct val="50000"/>
              </a:spcBef>
              <a:buFontTx/>
              <a:buNone/>
            </a:pPr>
            <a:r>
              <a:rPr lang="en-US" altLang="ru-RU" sz="1600">
                <a:latin typeface="Times New Roman" panose="02020603050405020304" pitchFamily="18" charset="0"/>
              </a:rPr>
              <a:t>II</a:t>
            </a:r>
            <a:r>
              <a:rPr lang="ru-RU" altLang="ru-RU" sz="1600">
                <a:latin typeface="Arial" panose="020B0604020202020204" pitchFamily="34" charset="0"/>
              </a:rPr>
              <a:t> - хороший классификатор</a:t>
            </a:r>
          </a:p>
          <a:p>
            <a:pPr eaLnBrk="1" hangingPunct="1">
              <a:spcBef>
                <a:spcPct val="50000"/>
              </a:spcBef>
              <a:buFontTx/>
              <a:buNone/>
            </a:pPr>
            <a:r>
              <a:rPr lang="en-US" altLang="ru-RU" sz="1600">
                <a:latin typeface="Times New Roman" panose="02020603050405020304" pitchFamily="18" charset="0"/>
              </a:rPr>
              <a:t>III</a:t>
            </a:r>
            <a:r>
              <a:rPr lang="ru-RU" altLang="ru-RU" sz="1600">
                <a:latin typeface="Arial" panose="020B0604020202020204" pitchFamily="34" charset="0"/>
              </a:rPr>
              <a:t> - посредственный классификатор</a:t>
            </a:r>
          </a:p>
          <a:p>
            <a:pPr eaLnBrk="1" hangingPunct="1">
              <a:spcBef>
                <a:spcPct val="50000"/>
              </a:spcBef>
              <a:buFontTx/>
              <a:buNone/>
            </a:pPr>
            <a:r>
              <a:rPr lang="en-US" altLang="ru-RU" sz="1600">
                <a:latin typeface="Times New Roman" panose="02020603050405020304" pitchFamily="18" charset="0"/>
              </a:rPr>
              <a:t>IV</a:t>
            </a:r>
            <a:r>
              <a:rPr lang="ru-RU" altLang="ru-RU" sz="1600">
                <a:latin typeface="Arial" panose="020B0604020202020204" pitchFamily="34" charset="0"/>
              </a:rPr>
              <a:t> - классификатор, равносильный случайному угадыванию</a:t>
            </a:r>
          </a:p>
        </p:txBody>
      </p:sp>
      <p:sp>
        <p:nvSpPr>
          <p:cNvPr id="16403" name="Text Box 22">
            <a:extLst>
              <a:ext uri="{FF2B5EF4-FFF2-40B4-BE49-F238E27FC236}">
                <a16:creationId xmlns:a16="http://schemas.microsoft.com/office/drawing/2014/main" id="{A3BC9230-B694-8D41-9E7A-7B2C13AE1870}"/>
              </a:ext>
            </a:extLst>
          </p:cNvPr>
          <p:cNvSpPr txBox="1">
            <a:spLocks noChangeArrowheads="1"/>
          </p:cNvSpPr>
          <p:nvPr/>
        </p:nvSpPr>
        <p:spPr bwMode="auto">
          <a:xfrm>
            <a:off x="1703388" y="4724400"/>
            <a:ext cx="8424862"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1800">
                <a:latin typeface="Arial" panose="020B0604020202020204" pitchFamily="34" charset="0"/>
              </a:rPr>
              <a:t>Качество </a:t>
            </a:r>
            <a:r>
              <a:rPr lang="en-US" altLang="ru-RU" sz="1800">
                <a:latin typeface="Arial" panose="020B0604020202020204" pitchFamily="34" charset="0"/>
              </a:rPr>
              <a:t>ROC-</a:t>
            </a:r>
            <a:r>
              <a:rPr lang="ru-RU" altLang="ru-RU" sz="1800">
                <a:latin typeface="Arial" panose="020B0604020202020204" pitchFamily="34" charset="0"/>
              </a:rPr>
              <a:t>кривой в целом может быть оценено при помощи </a:t>
            </a:r>
            <a:r>
              <a:rPr lang="el-GR" altLang="ru-RU" sz="1800">
                <a:latin typeface="Arial" panose="020B0604020202020204" pitchFamily="34" charset="0"/>
                <a:cs typeface="Arial" panose="020B0604020202020204" pitchFamily="34" charset="0"/>
              </a:rPr>
              <a:t>ρ</a:t>
            </a:r>
            <a:r>
              <a:rPr lang="en-US"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надежность обнаружения</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a:t>
            </a:r>
          </a:p>
          <a:p>
            <a:pPr eaLnBrk="1" hangingPunct="1">
              <a:spcBef>
                <a:spcPct val="50000"/>
              </a:spcBef>
              <a:buFontTx/>
              <a:buNone/>
            </a:pPr>
            <a:r>
              <a:rPr lang="el-GR" altLang="ru-RU" sz="1800">
                <a:latin typeface="Arial" panose="020B0604020202020204" pitchFamily="34" charset="0"/>
              </a:rPr>
              <a:t>ρ </a:t>
            </a:r>
            <a:r>
              <a:rPr lang="ru-RU" altLang="ru-RU" sz="1800">
                <a:latin typeface="Arial" panose="020B0604020202020204" pitchFamily="34" charset="0"/>
              </a:rPr>
              <a:t>=2А-1, где А – площадь под </a:t>
            </a:r>
            <a:r>
              <a:rPr lang="en-US" altLang="ru-RU" sz="1800">
                <a:latin typeface="Arial" panose="020B0604020202020204" pitchFamily="34" charset="0"/>
              </a:rPr>
              <a:t>ROC-</a:t>
            </a:r>
            <a:r>
              <a:rPr lang="ru-RU" altLang="ru-RU" sz="1800">
                <a:latin typeface="Arial" panose="020B0604020202020204" pitchFamily="34" charset="0"/>
              </a:rPr>
              <a:t>кривой</a:t>
            </a:r>
            <a:r>
              <a:rPr lang="en-US" altLang="ru-RU" sz="1800">
                <a:latin typeface="Arial" panose="020B0604020202020204" pitchFamily="34" charset="0"/>
              </a:rPr>
              <a:t>.</a:t>
            </a:r>
          </a:p>
          <a:p>
            <a:pPr eaLnBrk="1" hangingPunct="1">
              <a:spcBef>
                <a:spcPct val="50000"/>
              </a:spcBef>
              <a:buFontTx/>
              <a:buNone/>
            </a:pPr>
            <a:r>
              <a:rPr lang="ru-RU" altLang="ru-RU" sz="1800">
                <a:latin typeface="Arial" panose="020B0604020202020204" pitchFamily="34" charset="0"/>
              </a:rPr>
              <a:t>Легко проверить, что </a:t>
            </a:r>
            <a:r>
              <a:rPr lang="el-GR" altLang="ru-RU" sz="1800">
                <a:latin typeface="Arial" panose="020B0604020202020204" pitchFamily="34" charset="0"/>
              </a:rPr>
              <a:t>ρ</a:t>
            </a:r>
            <a:r>
              <a:rPr lang="en-US" altLang="ru-RU" sz="1800" baseline="-25000">
                <a:latin typeface="Times New Roman" panose="02020603050405020304" pitchFamily="18" charset="0"/>
              </a:rPr>
              <a:t>I</a:t>
            </a:r>
            <a:r>
              <a:rPr lang="en-US" altLang="ru-RU" sz="1800">
                <a:latin typeface="Times New Roman" panose="02020603050405020304" pitchFamily="18" charset="0"/>
              </a:rPr>
              <a:t> =1, </a:t>
            </a:r>
            <a:r>
              <a:rPr lang="el-GR" altLang="ru-RU" sz="1800">
                <a:latin typeface="Arial" panose="020B0604020202020204" pitchFamily="34" charset="0"/>
              </a:rPr>
              <a:t>ρ</a:t>
            </a:r>
            <a:r>
              <a:rPr lang="en-US" altLang="ru-RU" sz="1800" baseline="-25000">
                <a:latin typeface="Times New Roman" panose="02020603050405020304" pitchFamily="18" charset="0"/>
              </a:rPr>
              <a:t>IV</a:t>
            </a:r>
            <a:r>
              <a:rPr lang="en-US" altLang="ru-RU" sz="1800">
                <a:latin typeface="Times New Roman" panose="02020603050405020304" pitchFamily="18" charset="0"/>
              </a:rPr>
              <a:t> =0, </a:t>
            </a:r>
            <a:r>
              <a:rPr lang="el-GR" altLang="ru-RU" sz="1800">
                <a:latin typeface="Arial" panose="020B0604020202020204" pitchFamily="34" charset="0"/>
              </a:rPr>
              <a:t>ρ</a:t>
            </a:r>
            <a:r>
              <a:rPr lang="en-US" altLang="ru-RU" sz="1800" baseline="-25000">
                <a:latin typeface="Times New Roman" panose="02020603050405020304" pitchFamily="18" charset="0"/>
              </a:rPr>
              <a:t>I</a:t>
            </a:r>
            <a:r>
              <a:rPr lang="en-US" altLang="ru-RU" sz="1800">
                <a:latin typeface="Times New Roman" panose="02020603050405020304" pitchFamily="18" charset="0"/>
              </a:rPr>
              <a:t> &gt; </a:t>
            </a:r>
            <a:r>
              <a:rPr lang="el-GR" altLang="ru-RU" sz="1800">
                <a:latin typeface="Arial" panose="020B0604020202020204" pitchFamily="34" charset="0"/>
              </a:rPr>
              <a:t>ρ</a:t>
            </a:r>
            <a:r>
              <a:rPr lang="en-US" altLang="ru-RU" sz="1800" baseline="-25000">
                <a:latin typeface="Times New Roman" panose="02020603050405020304" pitchFamily="18" charset="0"/>
              </a:rPr>
              <a:t>II</a:t>
            </a:r>
            <a:r>
              <a:rPr lang="en-US" altLang="ru-RU" sz="1800">
                <a:latin typeface="Times New Roman" panose="02020603050405020304" pitchFamily="18" charset="0"/>
              </a:rPr>
              <a:t> &gt; </a:t>
            </a:r>
            <a:r>
              <a:rPr lang="el-GR" altLang="ru-RU" sz="1800">
                <a:latin typeface="Arial" panose="020B0604020202020204" pitchFamily="34" charset="0"/>
              </a:rPr>
              <a:t>ρ</a:t>
            </a:r>
            <a:r>
              <a:rPr lang="en-US" altLang="ru-RU" sz="1800" baseline="-25000">
                <a:latin typeface="Times New Roman" panose="02020603050405020304" pitchFamily="18" charset="0"/>
              </a:rPr>
              <a:t>III</a:t>
            </a:r>
            <a:r>
              <a:rPr lang="en-US" altLang="ru-RU" sz="1800">
                <a:latin typeface="Times New Roman" panose="02020603050405020304" pitchFamily="18" charset="0"/>
              </a:rPr>
              <a:t> &gt; </a:t>
            </a:r>
            <a:r>
              <a:rPr lang="el-GR" altLang="ru-RU" sz="1800">
                <a:latin typeface="Arial" panose="020B0604020202020204" pitchFamily="34" charset="0"/>
              </a:rPr>
              <a:t>ρ</a:t>
            </a:r>
            <a:r>
              <a:rPr lang="en-US" altLang="ru-RU" sz="1800" baseline="-25000">
                <a:latin typeface="Times New Roman" panose="02020603050405020304" pitchFamily="18" charset="0"/>
              </a:rPr>
              <a:t>IV</a:t>
            </a:r>
            <a:r>
              <a:rPr lang="en-US" altLang="ru-RU" sz="1800">
                <a:latin typeface="Times New Roman" panose="02020603050405020304" pitchFamily="18" charset="0"/>
              </a:rPr>
              <a:t> .</a:t>
            </a:r>
            <a:endParaRPr lang="el-GR" altLang="ru-RU" sz="1800">
              <a:latin typeface="Times New Roman" panose="02020603050405020304"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Номер слайда 3">
            <a:extLst>
              <a:ext uri="{FF2B5EF4-FFF2-40B4-BE49-F238E27FC236}">
                <a16:creationId xmlns:a16="http://schemas.microsoft.com/office/drawing/2014/main" id="{7CDFE30D-98E5-3A46-A4D1-EFFA0929AF1B}"/>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1431878C-C080-8143-9C52-446290A2EA3D}" type="slidenum">
              <a:rPr lang="ru-RU" altLang="ru-RU" sz="1200">
                <a:solidFill>
                  <a:srgbClr val="898989"/>
                </a:solidFill>
              </a:rPr>
              <a:pPr algn="r" eaLnBrk="1" hangingPunct="1">
                <a:spcBef>
                  <a:spcPct val="0"/>
                </a:spcBef>
                <a:buFontTx/>
                <a:buNone/>
              </a:pPr>
              <a:t>142</a:t>
            </a:fld>
            <a:endParaRPr lang="ru-RU" altLang="ru-RU" sz="1200">
              <a:solidFill>
                <a:srgbClr val="898989"/>
              </a:solidFill>
            </a:endParaRPr>
          </a:p>
        </p:txBody>
      </p:sp>
      <p:sp>
        <p:nvSpPr>
          <p:cNvPr id="17411" name="Text Box 19">
            <a:extLst>
              <a:ext uri="{FF2B5EF4-FFF2-40B4-BE49-F238E27FC236}">
                <a16:creationId xmlns:a16="http://schemas.microsoft.com/office/drawing/2014/main" id="{89AD74F4-2DDE-1D4A-A2BE-DF0BAE097351}"/>
              </a:ext>
            </a:extLst>
          </p:cNvPr>
          <p:cNvSpPr txBox="1">
            <a:spLocks noChangeArrowheads="1"/>
          </p:cNvSpPr>
          <p:nvPr/>
        </p:nvSpPr>
        <p:spPr bwMode="auto">
          <a:xfrm>
            <a:off x="1774826" y="6351"/>
            <a:ext cx="84248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1800">
                <a:latin typeface="Arial" panose="020B0604020202020204" pitchFamily="34" charset="0"/>
              </a:rPr>
              <a:t>Надежность обнаружения методом «слепого анализа» для различных типов СГС и использовании функционалов, представленных в таблице на странице 10 для классификатора на основе линейного дискриминанта Фишера (уступающего по качеству </a:t>
            </a:r>
            <a:r>
              <a:rPr lang="en-US" altLang="ru-RU" sz="1800">
                <a:latin typeface="Arial" panose="020B0604020202020204" pitchFamily="34" charset="0"/>
              </a:rPr>
              <a:t>SVM</a:t>
            </a:r>
            <a:r>
              <a:rPr lang="ru-RU" altLang="ru-RU" sz="1800">
                <a:latin typeface="Arial" panose="020B0604020202020204" pitchFamily="34" charset="0"/>
              </a:rPr>
              <a:t>)</a:t>
            </a:r>
            <a:r>
              <a:rPr lang="en-US" altLang="ru-RU" sz="1800">
                <a:latin typeface="Arial" panose="020B0604020202020204" pitchFamily="34" charset="0"/>
              </a:rPr>
              <a:t> [ ]</a:t>
            </a:r>
            <a:endParaRPr lang="el-GR" altLang="ru-RU" sz="1800">
              <a:latin typeface="Times New Roman" panose="02020603050405020304" pitchFamily="18" charset="0"/>
            </a:endParaRPr>
          </a:p>
        </p:txBody>
      </p:sp>
      <p:graphicFrame>
        <p:nvGraphicFramePr>
          <p:cNvPr id="40162" name="Group 226">
            <a:extLst>
              <a:ext uri="{FF2B5EF4-FFF2-40B4-BE49-F238E27FC236}">
                <a16:creationId xmlns:a16="http://schemas.microsoft.com/office/drawing/2014/main" id="{4B45563D-1BC1-5B4C-A502-5051762E5BC7}"/>
              </a:ext>
            </a:extLst>
          </p:cNvPr>
          <p:cNvGraphicFramePr>
            <a:graphicFrameLocks noGrp="1"/>
          </p:cNvGraphicFramePr>
          <p:nvPr/>
        </p:nvGraphicFramePr>
        <p:xfrm>
          <a:off x="3048001" y="1146176"/>
          <a:ext cx="5711825" cy="5622936"/>
        </p:xfrm>
        <a:graphic>
          <a:graphicData uri="http://schemas.openxmlformats.org/drawingml/2006/table">
            <a:tbl>
              <a:tblPr/>
              <a:tblGrid>
                <a:gridCol w="2111375">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792163">
                  <a:extLst>
                    <a:ext uri="{9D8B030D-6E8A-4147-A177-3AD203B41FA5}">
                      <a16:colId xmlns:a16="http://schemas.microsoft.com/office/drawing/2014/main" val="20003"/>
                    </a:ext>
                  </a:extLst>
                </a:gridCol>
                <a:gridCol w="792162">
                  <a:extLst>
                    <a:ext uri="{9D8B030D-6E8A-4147-A177-3AD203B41FA5}">
                      <a16:colId xmlns:a16="http://schemas.microsoft.com/office/drawing/2014/main" val="20004"/>
                    </a:ext>
                  </a:extLst>
                </a:gridCol>
              </a:tblGrid>
              <a:tr h="255588">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1400" b="0" i="0" u="none" strike="noStrike" cap="none" normalizeH="0" baseline="0" dirty="0">
                          <a:ln>
                            <a:noFill/>
                          </a:ln>
                          <a:solidFill>
                            <a:schemeClr val="tx1"/>
                          </a:solidFill>
                          <a:effectLst/>
                          <a:latin typeface="Arial" charset="0"/>
                        </a:rPr>
                        <a:t>Функционал/признак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1000" b="0" i="0" u="none" strike="noStrike" cap="none" normalizeH="0" baseline="0">
                          <a:ln>
                            <a:noFill/>
                          </a:ln>
                          <a:solidFill>
                            <a:schemeClr val="tx1"/>
                          </a:solidFill>
                          <a:effectLst/>
                          <a:latin typeface="Arial" charset="0"/>
                        </a:rPr>
                        <a:t>Метод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23838">
                <a:tc vMerge="1">
                  <a:txBody>
                    <a:bodyPr/>
                    <a:lstStyle/>
                    <a:p>
                      <a:endParaRPr lang="ru-RU"/>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800" b="0" i="0" u="none" strike="noStrike" cap="none" normalizeH="0" baseline="0">
                          <a:ln>
                            <a:noFill/>
                          </a:ln>
                          <a:solidFill>
                            <a:schemeClr val="tx1"/>
                          </a:solidFill>
                          <a:effectLst/>
                          <a:latin typeface="Arial" charset="0"/>
                        </a:rPr>
                        <a:t>F5</a:t>
                      </a:r>
                      <a:endParaRPr kumimoji="0" lang="ru-RU"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800" b="0" i="0" u="none" strike="noStrike" cap="none" normalizeH="0" baseline="0">
                          <a:ln>
                            <a:noFill/>
                          </a:ln>
                          <a:solidFill>
                            <a:schemeClr val="tx1"/>
                          </a:solidFill>
                          <a:effectLst/>
                          <a:latin typeface="Calibri" pitchFamily="34" charset="0"/>
                        </a:rPr>
                        <a:t>Outguess</a:t>
                      </a: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800" b="0" i="0" u="none" strike="noStrike" cap="none" normalizeH="0" baseline="0">
                          <a:ln>
                            <a:noFill/>
                          </a:ln>
                          <a:solidFill>
                            <a:schemeClr val="tx1"/>
                          </a:solidFill>
                          <a:effectLst/>
                          <a:latin typeface="Calibri" pitchFamily="34" charset="0"/>
                        </a:rPr>
                        <a:t>MB1</a:t>
                      </a: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800" b="0" i="0" u="none" strike="noStrike" cap="none" normalizeH="0" baseline="0">
                          <a:ln>
                            <a:noFill/>
                          </a:ln>
                          <a:solidFill>
                            <a:schemeClr val="tx1"/>
                          </a:solidFill>
                          <a:effectLst/>
                          <a:latin typeface="Calibri" pitchFamily="34" charset="0"/>
                        </a:rPr>
                        <a:t>MB2</a:t>
                      </a: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Calibri" pitchFamily="34" charset="0"/>
                        </a:rPr>
                        <a:t>Глобальная гистограмма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22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Инд. Гистограмма для (2,1)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Инд. Гистограмма для (3,1)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Инд. Гистограмма для (1,2)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Инд. Гистограмма для (2,2)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Инд. Гистограмма для (1,3)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Дуальная гистограмма для -5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Дуальная гистограмма для -4</a:t>
                      </a:r>
                      <a:endParaRPr kumimoji="0" lang="ru-RU" sz="800" b="0" i="0" u="none" strike="noStrike" cap="none" normalizeH="0" baseline="0">
                        <a:ln>
                          <a:noFill/>
                        </a:ln>
                        <a:solidFill>
                          <a:schemeClr val="tx1"/>
                        </a:solidFill>
                        <a:effectLst/>
                        <a:latin typeface="Calibri"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Дуальная гистограмма для -3</a:t>
                      </a:r>
                      <a:endParaRPr kumimoji="0" lang="ru-RU" sz="800" b="0" i="0" u="none" strike="noStrike" cap="none" normalizeH="0" baseline="0">
                        <a:ln>
                          <a:noFill/>
                        </a:ln>
                        <a:solidFill>
                          <a:schemeClr val="tx1"/>
                        </a:solidFill>
                        <a:effectLst/>
                        <a:latin typeface="Calibri"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Дуальная гистограмма для -2</a:t>
                      </a:r>
                      <a:endParaRPr kumimoji="0" lang="ru-RU" sz="800" b="0" i="0" u="none" strike="noStrike" cap="none" normalizeH="0" baseline="0">
                        <a:ln>
                          <a:noFill/>
                        </a:ln>
                        <a:solidFill>
                          <a:schemeClr val="tx1"/>
                        </a:solidFill>
                        <a:effectLst/>
                        <a:latin typeface="Calibri"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222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Дуальная гистограмма для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Дуальная гистограмма для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Дуальная гистограмма для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Дуальная гистограмма для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Дуальная гистограмма для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Дуальная гистограмма для 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Дуальная гистограмма для 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Вариация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222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800" b="0" i="0" u="none" strike="noStrike" cap="none" normalizeH="0" baseline="0">
                          <a:ln>
                            <a:noFill/>
                          </a:ln>
                          <a:solidFill>
                            <a:schemeClr val="tx1"/>
                          </a:solidFill>
                          <a:effectLst/>
                          <a:latin typeface="Arial" charset="0"/>
                        </a:rPr>
                        <a:t>L</a:t>
                      </a:r>
                      <a:r>
                        <a:rPr kumimoji="0" lang="en-US" sz="800" b="0" i="0" u="none" strike="noStrike" cap="none" normalizeH="0" baseline="-25000">
                          <a:ln>
                            <a:noFill/>
                          </a:ln>
                          <a:solidFill>
                            <a:schemeClr val="tx1"/>
                          </a:solidFill>
                          <a:effectLst/>
                          <a:latin typeface="Arial" charset="0"/>
                        </a:rPr>
                        <a:t>1</a:t>
                      </a:r>
                      <a:r>
                        <a:rPr kumimoji="0" lang="en-US" sz="800" b="0" i="0" u="none" strike="noStrike" cap="none" normalizeH="0" baseline="0">
                          <a:ln>
                            <a:noFill/>
                          </a:ln>
                          <a:solidFill>
                            <a:schemeClr val="tx1"/>
                          </a:solidFill>
                          <a:effectLst/>
                          <a:latin typeface="Arial" charset="0"/>
                        </a:rPr>
                        <a:t> </a:t>
                      </a:r>
                      <a:r>
                        <a:rPr kumimoji="0" lang="ru-RU" sz="800" b="0" i="0" u="none" strike="noStrike" cap="none" normalizeH="0" baseline="0">
                          <a:ln>
                            <a:noFill/>
                          </a:ln>
                          <a:solidFill>
                            <a:schemeClr val="tx1"/>
                          </a:solidFill>
                          <a:effectLst/>
                          <a:latin typeface="Arial" charset="0"/>
                        </a:rPr>
                        <a:t>блочность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800" b="0" i="0" u="none" strike="noStrike" cap="none" normalizeH="0" baseline="0">
                          <a:ln>
                            <a:noFill/>
                          </a:ln>
                          <a:solidFill>
                            <a:schemeClr val="tx1"/>
                          </a:solidFill>
                          <a:effectLst/>
                          <a:latin typeface="Arial" charset="0"/>
                        </a:rPr>
                        <a:t>L</a:t>
                      </a:r>
                      <a:r>
                        <a:rPr kumimoji="0" lang="ru-RU" sz="800" b="0" i="0" u="none" strike="noStrike" cap="none" normalizeH="0" baseline="-25000">
                          <a:ln>
                            <a:noFill/>
                          </a:ln>
                          <a:solidFill>
                            <a:schemeClr val="tx1"/>
                          </a:solidFill>
                          <a:effectLst/>
                          <a:latin typeface="Arial" charset="0"/>
                        </a:rPr>
                        <a:t>2</a:t>
                      </a:r>
                      <a:r>
                        <a:rPr kumimoji="0" lang="en-US" sz="800" b="0" i="0" u="none" strike="noStrike" cap="none" normalizeH="0" baseline="0">
                          <a:ln>
                            <a:noFill/>
                          </a:ln>
                          <a:solidFill>
                            <a:schemeClr val="tx1"/>
                          </a:solidFill>
                          <a:effectLst/>
                          <a:latin typeface="Arial" charset="0"/>
                        </a:rPr>
                        <a:t> </a:t>
                      </a:r>
                      <a:r>
                        <a:rPr kumimoji="0" lang="ru-RU" sz="800" b="0" i="0" u="none" strike="noStrike" cap="none" normalizeH="0" baseline="0">
                          <a:ln>
                            <a:noFill/>
                          </a:ln>
                          <a:solidFill>
                            <a:schemeClr val="tx1"/>
                          </a:solidFill>
                          <a:effectLst/>
                          <a:latin typeface="Arial" charset="0"/>
                        </a:rPr>
                        <a:t>блочность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Взаимодействие </a:t>
                      </a:r>
                      <a:r>
                        <a:rPr kumimoji="0" lang="en-US" sz="800" b="0" i="0" u="none" strike="noStrike" cap="none" normalizeH="0" baseline="0">
                          <a:ln>
                            <a:noFill/>
                          </a:ln>
                          <a:solidFill>
                            <a:schemeClr val="tx1"/>
                          </a:solidFill>
                          <a:effectLst/>
                          <a:latin typeface="Arial" charset="0"/>
                        </a:rPr>
                        <a:t>N</a:t>
                      </a:r>
                      <a:r>
                        <a:rPr kumimoji="0" lang="en-US" sz="800" b="0" i="0" u="none" strike="noStrike" cap="none" normalizeH="0" baseline="-25000">
                          <a:ln>
                            <a:noFill/>
                          </a:ln>
                          <a:solidFill>
                            <a:schemeClr val="tx1"/>
                          </a:solidFill>
                          <a:effectLst/>
                          <a:latin typeface="Arial" charset="0"/>
                        </a:rPr>
                        <a:t>00</a:t>
                      </a:r>
                      <a:endParaRPr kumimoji="0" lang="ru-RU" sz="800" b="0" i="0" u="none" strike="noStrike" cap="none" normalizeH="0" baseline="-2500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Взаимодействие </a:t>
                      </a:r>
                      <a:r>
                        <a:rPr kumimoji="0" lang="en-US" sz="800" b="0" i="0" u="none" strike="noStrike" cap="none" normalizeH="0" baseline="0">
                          <a:ln>
                            <a:noFill/>
                          </a:ln>
                          <a:solidFill>
                            <a:schemeClr val="tx1"/>
                          </a:solidFill>
                          <a:effectLst/>
                          <a:latin typeface="Arial" charset="0"/>
                        </a:rPr>
                        <a:t>N</a:t>
                      </a:r>
                      <a:r>
                        <a:rPr kumimoji="0" lang="en-US" sz="800" b="0" i="0" u="none" strike="noStrike" cap="none" normalizeH="0" baseline="-25000">
                          <a:ln>
                            <a:noFill/>
                          </a:ln>
                          <a:solidFill>
                            <a:schemeClr val="tx1"/>
                          </a:solidFill>
                          <a:effectLst/>
                          <a:latin typeface="Arial" charset="0"/>
                        </a:rPr>
                        <a:t>01</a:t>
                      </a:r>
                      <a:endParaRPr kumimoji="0" lang="ru-RU" sz="800" b="0" i="0" u="none" strike="noStrike" cap="none" normalizeH="0" baseline="-2500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223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ru-RU" sz="800" b="0" i="0" u="none" strike="noStrike" cap="none" normalizeH="0" baseline="0">
                          <a:ln>
                            <a:noFill/>
                          </a:ln>
                          <a:solidFill>
                            <a:schemeClr val="tx1"/>
                          </a:solidFill>
                          <a:effectLst/>
                          <a:latin typeface="Arial" charset="0"/>
                        </a:rPr>
                        <a:t>Взаимодействие </a:t>
                      </a:r>
                      <a:r>
                        <a:rPr kumimoji="0" lang="en-US" sz="800" b="0" i="0" u="none" strike="noStrike" cap="none" normalizeH="0" baseline="0">
                          <a:ln>
                            <a:noFill/>
                          </a:ln>
                          <a:solidFill>
                            <a:schemeClr val="tx1"/>
                          </a:solidFill>
                          <a:effectLst/>
                          <a:latin typeface="Arial" charset="0"/>
                        </a:rPr>
                        <a:t>N</a:t>
                      </a:r>
                      <a:r>
                        <a:rPr kumimoji="0" lang="en-US" sz="800" b="0" i="0" u="none" strike="noStrike" cap="none" normalizeH="0" baseline="-25000">
                          <a:ln>
                            <a:noFill/>
                          </a:ln>
                          <a:solidFill>
                            <a:schemeClr val="tx1"/>
                          </a:solidFill>
                          <a:effectLst/>
                          <a:latin typeface="Arial" charset="0"/>
                        </a:rPr>
                        <a:t>11</a:t>
                      </a:r>
                      <a:endParaRPr kumimoji="0" lang="ru-RU" sz="800" b="0" i="0" u="none" strike="noStrike" cap="none" normalizeH="0" baseline="-2500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ru-RU" sz="800" b="0" i="0" u="none" strike="noStrike" cap="none" normalizeH="0" baseline="0" dirty="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bl>
          </a:graphicData>
        </a:graphic>
      </p:graphicFrame>
      <p:pic>
        <p:nvPicPr>
          <p:cNvPr id="17566" name="Picture 222">
            <a:extLst>
              <a:ext uri="{FF2B5EF4-FFF2-40B4-BE49-F238E27FC236}">
                <a16:creationId xmlns:a16="http://schemas.microsoft.com/office/drawing/2014/main" id="{D7F39BFC-20CB-2343-89D9-3976DFCCB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1628775"/>
            <a:ext cx="3576638" cy="511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Заголовок 1">
            <a:extLst>
              <a:ext uri="{FF2B5EF4-FFF2-40B4-BE49-F238E27FC236}">
                <a16:creationId xmlns:a16="http://schemas.microsoft.com/office/drawing/2014/main" id="{50AA5397-1725-7647-8259-279602936E4B}"/>
              </a:ext>
            </a:extLst>
          </p:cNvPr>
          <p:cNvSpPr>
            <a:spLocks noGrp="1"/>
          </p:cNvSpPr>
          <p:nvPr>
            <p:ph type="ctrTitle"/>
          </p:nvPr>
        </p:nvSpPr>
        <p:spPr>
          <a:xfrm>
            <a:off x="1809750" y="142875"/>
            <a:ext cx="8643938" cy="3430588"/>
          </a:xfrm>
        </p:spPr>
        <p:txBody>
          <a:bodyPr>
            <a:normAutofit fontScale="90000"/>
          </a:bodyPr>
          <a:lstStyle/>
          <a:p>
            <a:pPr indent="539750" algn="l"/>
            <a:br>
              <a:rPr lang="en-US" altLang="ru-RU">
                <a:latin typeface="Arial" panose="020B0604020202020204" pitchFamily="34" charset="0"/>
                <a:cs typeface="Arial" panose="020B0604020202020204" pitchFamily="34" charset="0"/>
              </a:rPr>
            </a:br>
            <a:br>
              <a:rPr lang="ru-RU" altLang="ru-RU" sz="16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СТЕГАНОГРАФИЯ (В широком смысле).</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Англоязычный термин "Скрытие информации" (Information hiding (IH)).</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Определение.</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IH - это семейство методов, при помощи которых некоторое дополнительное сведение погружается в основное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(покрывающее сообщение (ПО)) при сохранении хорошего качества ПО.</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Две основные части IH:</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Собственно стеганография (стеганография).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Цифровые "водяные знаки" (ЦВЗ).</a:t>
            </a:r>
            <a:br>
              <a:rPr lang="ru-RU" altLang="ru-RU" sz="1800">
                <a:latin typeface="Arial" panose="020B0604020202020204" pitchFamily="34" charset="0"/>
                <a:cs typeface="Arial" panose="020B0604020202020204" pitchFamily="34" charset="0"/>
              </a:rPr>
            </a:br>
            <a:endParaRPr lang="ru-RU" altLang="ru-RU">
              <a:latin typeface="Arial" panose="020B0604020202020204" pitchFamily="34" charset="0"/>
              <a:cs typeface="Arial" panose="020B0604020202020204" pitchFamily="34" charset="0"/>
            </a:endParaRPr>
          </a:p>
        </p:txBody>
      </p:sp>
      <p:sp>
        <p:nvSpPr>
          <p:cNvPr id="5" name="Номер слайда 4">
            <a:extLst>
              <a:ext uri="{FF2B5EF4-FFF2-40B4-BE49-F238E27FC236}">
                <a16:creationId xmlns:a16="http://schemas.microsoft.com/office/drawing/2014/main" id="{C67908AC-2B81-6348-814A-7BF243FCD13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33DDFA2-501F-2444-BF1D-F490CAFEDC14}" type="slidenum">
              <a:rPr lang="ru-RU" altLang="ru-RU">
                <a:solidFill>
                  <a:srgbClr val="898989"/>
                </a:solidFill>
                <a:latin typeface="Calibri" panose="020F0502020204030204" pitchFamily="34" charset="0"/>
              </a:rPr>
              <a:pPr eaLnBrk="1" hangingPunct="1"/>
              <a:t>143</a:t>
            </a:fld>
            <a:endParaRPr lang="ru-RU" altLang="ru-RU">
              <a:solidFill>
                <a:srgbClr val="898989"/>
              </a:solidFill>
              <a:latin typeface="Calibri" panose="020F0502020204030204" pitchFamily="34" charset="0"/>
            </a:endParaRPr>
          </a:p>
        </p:txBody>
      </p:sp>
      <p:sp>
        <p:nvSpPr>
          <p:cNvPr id="2052" name="Заголовок 1">
            <a:extLst>
              <a:ext uri="{FF2B5EF4-FFF2-40B4-BE49-F238E27FC236}">
                <a16:creationId xmlns:a16="http://schemas.microsoft.com/office/drawing/2014/main" id="{C442C122-4D81-B147-B849-0D97303CF661}"/>
              </a:ext>
            </a:extLst>
          </p:cNvPr>
          <p:cNvSpPr txBox="1">
            <a:spLocks/>
          </p:cNvSpPr>
          <p:nvPr/>
        </p:nvSpPr>
        <p:spPr bwMode="auto">
          <a:xfrm>
            <a:off x="1666875" y="142875"/>
            <a:ext cx="88582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b="1">
                <a:cs typeface="Arial" panose="020B0604020202020204" pitchFamily="34" charset="0"/>
              </a:rPr>
              <a:t>Лекция 8. Часть 2. Цифровые водяные знаки </a:t>
            </a:r>
            <a:endParaRPr lang="ru-RU" altLang="ru-RU" sz="2000" i="1">
              <a:cs typeface="Arial" panose="020B0604020202020204" pitchFamily="34" charset="0"/>
            </a:endParaRPr>
          </a:p>
        </p:txBody>
      </p:sp>
      <p:sp>
        <p:nvSpPr>
          <p:cNvPr id="2053" name="Text Box 9">
            <a:extLst>
              <a:ext uri="{FF2B5EF4-FFF2-40B4-BE49-F238E27FC236}">
                <a16:creationId xmlns:a16="http://schemas.microsoft.com/office/drawing/2014/main" id="{36F05290-2D1F-9944-848C-B913B3DAC643}"/>
              </a:ext>
            </a:extLst>
          </p:cNvPr>
          <p:cNvSpPr txBox="1">
            <a:spLocks noChangeArrowheads="1"/>
          </p:cNvSpPr>
          <p:nvPr/>
        </p:nvSpPr>
        <p:spPr bwMode="auto">
          <a:xfrm>
            <a:off x="1884364" y="3716338"/>
            <a:ext cx="8423275"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b="1">
                <a:cs typeface="Arial" panose="020B0604020202020204" pitchFamily="34" charset="0"/>
              </a:rPr>
              <a:t>Определение. 	</a:t>
            </a:r>
            <a:r>
              <a:rPr lang="ru-RU" altLang="ru-RU">
                <a:cs typeface="Arial" panose="020B0604020202020204" pitchFamily="34" charset="0"/>
              </a:rPr>
              <a:t>Цифровыми водяными знаками (ЦВЗ, </a:t>
            </a:r>
            <a:r>
              <a:rPr lang="en-US" altLang="ru-RU">
                <a:cs typeface="Arial" panose="020B0604020202020204" pitchFamily="34" charset="0"/>
              </a:rPr>
              <a:t>Digital Watermarking)</a:t>
            </a:r>
            <a:r>
              <a:rPr lang="ru-RU" altLang="ru-RU">
                <a:cs typeface="Arial" panose="020B0604020202020204" pitchFamily="34" charset="0"/>
              </a:rPr>
              <a:t> 			называется практически невоспринимаемое изменение 			покрывающего объекта    (ПО) с целью погружения 			дополнительного сообщения об этом ПО. Обычно 				дополнительное сообщение представляет собой 				идентификационный код собственника ПО. Иногда факт 			погружения должен оставаться неизвестным для 				посторонних. ЦВЗ должны быть устойчивы к естественным 		               преобразованиям.</a:t>
            </a:r>
            <a:endParaRPr lang="el-GR" altLang="ru-RU">
              <a:cs typeface="Arial" panose="020B0604020202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1">
            <a:extLst>
              <a:ext uri="{FF2B5EF4-FFF2-40B4-BE49-F238E27FC236}">
                <a16:creationId xmlns:a16="http://schemas.microsoft.com/office/drawing/2014/main" id="{4E84CC3A-BD9E-0A47-86CF-F90F881DE325}"/>
              </a:ext>
            </a:extLst>
          </p:cNvPr>
          <p:cNvSpPr>
            <a:spLocks noGrp="1"/>
          </p:cNvSpPr>
          <p:nvPr>
            <p:ph type="ctrTitle"/>
          </p:nvPr>
        </p:nvSpPr>
        <p:spPr>
          <a:xfrm>
            <a:off x="1847850" y="404813"/>
            <a:ext cx="8643938" cy="5230812"/>
          </a:xfrm>
        </p:spPr>
        <p:txBody>
          <a:bodyPr/>
          <a:lstStyle/>
          <a:p>
            <a:pPr indent="539750" algn="l"/>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Задачи стеганографии: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Погрузить дополнительное сообщение в ПО так, чтобы сам факт его присутствия в нем нельзя было бы обнаружить нелегитимным пользователям.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Задача ЦВЗ:</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Погрузить дополнительные сведения (обычно идентификационный код автора) в ПО так, чтобы его нельзя было бы удалить, не ухудшив существенно качество ПО.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(Факт такого вложения может и обнаруживаться нелегитимными пользователями.)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Главное отличие СГС и ЦВЗ. В СГС факт погружения не должен обнаруживаться, а защита от преднамеренного удаления не всегда необходима. ЦВЗ не обязательно должны быть необнаруживаемы, но, как правило, защищены от удалений и ложных погружений.</a:t>
            </a:r>
            <a:br>
              <a:rPr lang="ru-RU" altLang="ru-RU" sz="1800">
                <a:latin typeface="Arial" panose="020B0604020202020204" pitchFamily="34" charset="0"/>
                <a:cs typeface="Arial" panose="020B0604020202020204" pitchFamily="34" charset="0"/>
              </a:rPr>
            </a:br>
            <a:endParaRPr lang="ru-RU" altLang="ru-RU">
              <a:latin typeface="Arial" panose="020B0604020202020204" pitchFamily="34" charset="0"/>
              <a:cs typeface="Arial" panose="020B0604020202020204" pitchFamily="34" charset="0"/>
            </a:endParaRPr>
          </a:p>
        </p:txBody>
      </p:sp>
      <p:sp>
        <p:nvSpPr>
          <p:cNvPr id="5" name="Номер слайда 4">
            <a:extLst>
              <a:ext uri="{FF2B5EF4-FFF2-40B4-BE49-F238E27FC236}">
                <a16:creationId xmlns:a16="http://schemas.microsoft.com/office/drawing/2014/main" id="{CC2C95D8-D2DF-BF4D-97CA-5C9F291BE74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BFF8016-D114-164B-86F8-1E05E4FF0BC1}" type="slidenum">
              <a:rPr lang="ru-RU" altLang="ru-RU">
                <a:solidFill>
                  <a:srgbClr val="898989"/>
                </a:solidFill>
                <a:latin typeface="Calibri" panose="020F0502020204030204" pitchFamily="34" charset="0"/>
              </a:rPr>
              <a:pPr eaLnBrk="1" hangingPunct="1"/>
              <a:t>144</a:t>
            </a:fld>
            <a:endParaRPr lang="ru-RU" altLang="ru-RU">
              <a:solidFill>
                <a:srgbClr val="898989"/>
              </a:solidFill>
              <a:latin typeface="Calibri" panose="020F0502020204030204"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1C37267-D8F6-AD46-B85D-F6752D9F5D8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2A68BF0-3275-8547-A63E-7912267463F7}" type="slidenum">
              <a:rPr lang="ru-RU" altLang="ru-RU">
                <a:solidFill>
                  <a:srgbClr val="898989"/>
                </a:solidFill>
                <a:latin typeface="Calibri" panose="020F0502020204030204" pitchFamily="34" charset="0"/>
              </a:rPr>
              <a:pPr eaLnBrk="1" hangingPunct="1"/>
              <a:t>145</a:t>
            </a:fld>
            <a:endParaRPr lang="ru-RU" altLang="ru-RU">
              <a:solidFill>
                <a:srgbClr val="898989"/>
              </a:solidFill>
              <a:latin typeface="Calibri" panose="020F0502020204030204" pitchFamily="34" charset="0"/>
            </a:endParaRPr>
          </a:p>
        </p:txBody>
      </p:sp>
      <p:sp>
        <p:nvSpPr>
          <p:cNvPr id="4099" name="Text Box 115">
            <a:extLst>
              <a:ext uri="{FF2B5EF4-FFF2-40B4-BE49-F238E27FC236}">
                <a16:creationId xmlns:a16="http://schemas.microsoft.com/office/drawing/2014/main" id="{1ECC188F-40E3-CF4F-B437-AFFC2137B8E1}"/>
              </a:ext>
            </a:extLst>
          </p:cNvPr>
          <p:cNvSpPr txBox="1">
            <a:spLocks noChangeArrowheads="1"/>
          </p:cNvSpPr>
          <p:nvPr/>
        </p:nvSpPr>
        <p:spPr bwMode="auto">
          <a:xfrm>
            <a:off x="1919288" y="1052514"/>
            <a:ext cx="8424862"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Основные типы ПО, которые используются с ЦВЗ:</a:t>
            </a:r>
          </a:p>
          <a:p>
            <a:pPr eaLnBrk="1" hangingPunct="1"/>
            <a:endParaRPr lang="ru-RU" altLang="ru-RU" sz="2000">
              <a:cs typeface="Arial" panose="020B0604020202020204" pitchFamily="34" charset="0"/>
            </a:endParaRPr>
          </a:p>
          <a:p>
            <a:pPr eaLnBrk="1" hangingPunct="1">
              <a:buFontTx/>
              <a:buChar char="-"/>
            </a:pPr>
            <a:r>
              <a:rPr lang="ru-RU" altLang="ru-RU">
                <a:cs typeface="Arial" panose="020B0604020202020204" pitchFamily="34" charset="0"/>
              </a:rPr>
              <a:t> неподвижные изображения,</a:t>
            </a:r>
          </a:p>
          <a:p>
            <a:pPr eaLnBrk="1" hangingPunct="1">
              <a:buFontTx/>
              <a:buChar char="-"/>
            </a:pPr>
            <a:r>
              <a:rPr lang="ru-RU" altLang="ru-RU">
                <a:cs typeface="Arial" panose="020B0604020202020204" pitchFamily="34" charset="0"/>
              </a:rPr>
              <a:t> подвижные изображения (видео и </a:t>
            </a:r>
            <a:r>
              <a:rPr lang="en-US" altLang="ru-RU">
                <a:cs typeface="Arial" panose="020B0604020202020204" pitchFamily="34" charset="0"/>
              </a:rPr>
              <a:t>TV</a:t>
            </a:r>
            <a:r>
              <a:rPr lang="ru-RU" altLang="ru-RU">
                <a:cs typeface="Arial" panose="020B0604020202020204" pitchFamily="34" charset="0"/>
              </a:rPr>
              <a:t>),</a:t>
            </a:r>
          </a:p>
          <a:p>
            <a:pPr eaLnBrk="1" hangingPunct="1">
              <a:buFontTx/>
              <a:buChar char="-"/>
            </a:pPr>
            <a:r>
              <a:rPr lang="ru-RU" altLang="ru-RU">
                <a:cs typeface="Arial" panose="020B0604020202020204" pitchFamily="34" charset="0"/>
              </a:rPr>
              <a:t> аудио ПО (речь и музыка),</a:t>
            </a:r>
          </a:p>
          <a:p>
            <a:pPr eaLnBrk="1" hangingPunct="1">
              <a:buFontTx/>
              <a:buChar char="-"/>
            </a:pPr>
            <a:r>
              <a:rPr lang="ru-RU" altLang="ru-RU">
                <a:cs typeface="Arial" panose="020B0604020202020204" pitchFamily="34" charset="0"/>
              </a:rPr>
              <a:t> графические представления текстов и схем,</a:t>
            </a:r>
          </a:p>
          <a:p>
            <a:pPr eaLnBrk="1" hangingPunct="1">
              <a:buFontTx/>
              <a:buChar char="-"/>
            </a:pPr>
            <a:r>
              <a:rPr lang="ru-RU" altLang="ru-RU">
                <a:cs typeface="Arial" panose="020B0604020202020204" pitchFamily="34" charset="0"/>
              </a:rPr>
              <a:t> коды источников (для программ),</a:t>
            </a:r>
          </a:p>
          <a:p>
            <a:pPr eaLnBrk="1" hangingPunct="1">
              <a:buFontTx/>
              <a:buChar char="-"/>
            </a:pPr>
            <a:r>
              <a:rPr lang="ru-RU" altLang="ru-RU">
                <a:cs typeface="Arial" panose="020B0604020202020204" pitchFamily="34" charset="0"/>
              </a:rPr>
              <a:t> топология микро чипов,</a:t>
            </a:r>
          </a:p>
          <a:p>
            <a:pPr eaLnBrk="1" hangingPunct="1">
              <a:buFontTx/>
              <a:buChar char="-"/>
            </a:pPr>
            <a:r>
              <a:rPr lang="ru-RU" altLang="ru-RU">
                <a:cs typeface="Arial" panose="020B0604020202020204" pitchFamily="34" charset="0"/>
              </a:rPr>
              <a:t> описание химических формул,</a:t>
            </a:r>
          </a:p>
          <a:p>
            <a:pPr eaLnBrk="1" hangingPunct="1">
              <a:buFontTx/>
              <a:buChar char="-"/>
            </a:pPr>
            <a:r>
              <a:rPr lang="ru-RU" altLang="ru-RU">
                <a:cs typeface="Arial" panose="020B0604020202020204" pitchFamily="34" charset="0"/>
              </a:rPr>
              <a:t> интернет-протоколы.</a:t>
            </a:r>
          </a:p>
          <a:p>
            <a:pPr eaLnBrk="1" hangingPunct="1"/>
            <a:endParaRPr lang="ru-RU" altLang="ru-RU">
              <a:cs typeface="Arial" panose="020B0604020202020204" pitchFamily="34" charset="0"/>
            </a:endParaRPr>
          </a:p>
          <a:p>
            <a:pPr eaLnBrk="1" hangingPunct="1"/>
            <a:r>
              <a:rPr lang="ru-RU" altLang="ru-RU" i="1">
                <a:cs typeface="Arial" panose="020B0604020202020204" pitchFamily="34" charset="0"/>
              </a:rPr>
              <a:t>Историческая справка:</a:t>
            </a:r>
            <a:br>
              <a:rPr lang="ru-RU" altLang="ru-RU">
                <a:cs typeface="Arial" panose="020B0604020202020204" pitchFamily="34" charset="0"/>
              </a:rPr>
            </a:br>
            <a:r>
              <a:rPr lang="ru-RU" altLang="ru-RU">
                <a:cs typeface="Arial" panose="020B0604020202020204" pitchFamily="34" charset="0"/>
              </a:rPr>
              <a:t>- Идентификация авторов на произведениях искусства, </a:t>
            </a:r>
            <a:br>
              <a:rPr lang="ru-RU" altLang="ru-RU">
                <a:cs typeface="Arial" panose="020B0604020202020204" pitchFamily="34" charset="0"/>
              </a:rPr>
            </a:br>
            <a:r>
              <a:rPr lang="ru-RU" altLang="ru-RU">
                <a:cs typeface="Arial" panose="020B0604020202020204" pitchFamily="34" charset="0"/>
              </a:rPr>
              <a:t>- «водяные знаки» на ценных бумагах и деньгах</a:t>
            </a:r>
            <a:br>
              <a:rPr lang="ru-RU" altLang="ru-RU">
                <a:cs typeface="Arial" panose="020B0604020202020204" pitchFamily="34" charset="0"/>
              </a:rPr>
            </a:br>
            <a:r>
              <a:rPr lang="ru-RU" altLang="ru-RU">
                <a:cs typeface="Arial" panose="020B0604020202020204" pitchFamily="34" charset="0"/>
              </a:rPr>
              <a:t>- штрих-код</a:t>
            </a:r>
          </a:p>
          <a:p>
            <a:pPr eaLnBrk="1" hangingPunct="1"/>
            <a:endParaRPr lang="ru-RU" altLang="ru-RU">
              <a:cs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B0FB45A5-E8B9-2B45-83AA-EEB124DF71C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6F925EF-4C90-5440-A2BF-36DC6D6A5606}" type="slidenum">
              <a:rPr lang="ru-RU" altLang="ru-RU">
                <a:solidFill>
                  <a:srgbClr val="898989"/>
                </a:solidFill>
                <a:latin typeface="Calibri" panose="020F0502020204030204" pitchFamily="34" charset="0"/>
              </a:rPr>
              <a:pPr eaLnBrk="1" hangingPunct="1"/>
              <a:t>146</a:t>
            </a:fld>
            <a:endParaRPr lang="ru-RU" altLang="ru-RU">
              <a:solidFill>
                <a:srgbClr val="898989"/>
              </a:solidFill>
              <a:latin typeface="Calibri" panose="020F0502020204030204" pitchFamily="34" charset="0"/>
            </a:endParaRPr>
          </a:p>
        </p:txBody>
      </p:sp>
      <p:sp>
        <p:nvSpPr>
          <p:cNvPr id="5123" name="Text Box 10">
            <a:extLst>
              <a:ext uri="{FF2B5EF4-FFF2-40B4-BE49-F238E27FC236}">
                <a16:creationId xmlns:a16="http://schemas.microsoft.com/office/drawing/2014/main" id="{DA9C3470-ED80-7345-8643-60E22FC8F335}"/>
              </a:ext>
            </a:extLst>
          </p:cNvPr>
          <p:cNvSpPr txBox="1">
            <a:spLocks noChangeArrowheads="1"/>
          </p:cNvSpPr>
          <p:nvPr/>
        </p:nvSpPr>
        <p:spPr bwMode="auto">
          <a:xfrm>
            <a:off x="1703388" y="188913"/>
            <a:ext cx="8424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sz="2000" i="1">
                <a:cs typeface="Arial" panose="020B0604020202020204" pitchFamily="34" charset="0"/>
              </a:rPr>
              <a:t>Классификация систем ЦВЗ</a:t>
            </a:r>
            <a:endParaRPr lang="el-GR" altLang="ru-RU">
              <a:cs typeface="Arial" panose="020B0604020202020204" pitchFamily="34" charset="0"/>
            </a:endParaRPr>
          </a:p>
        </p:txBody>
      </p:sp>
      <p:sp>
        <p:nvSpPr>
          <p:cNvPr id="5124" name="Text Box 10">
            <a:extLst>
              <a:ext uri="{FF2B5EF4-FFF2-40B4-BE49-F238E27FC236}">
                <a16:creationId xmlns:a16="http://schemas.microsoft.com/office/drawing/2014/main" id="{8CCB16D1-4FC3-5E4F-97A8-9F88237C9E18}"/>
              </a:ext>
            </a:extLst>
          </p:cNvPr>
          <p:cNvSpPr txBox="1">
            <a:spLocks noChangeArrowheads="1"/>
          </p:cNvSpPr>
          <p:nvPr/>
        </p:nvSpPr>
        <p:spPr bwMode="auto">
          <a:xfrm>
            <a:off x="1685926" y="692151"/>
            <a:ext cx="898207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По объему вкладываемой информации:</a:t>
            </a:r>
            <a:br>
              <a:rPr lang="ru-RU" altLang="ru-RU" i="1">
                <a:cs typeface="Arial" panose="020B0604020202020204" pitchFamily="34" charset="0"/>
              </a:rPr>
            </a:br>
            <a:r>
              <a:rPr lang="ru-RU" altLang="ru-RU">
                <a:cs typeface="Arial" panose="020B0604020202020204" pitchFamily="34" charset="0"/>
              </a:rPr>
              <a:t>- нульбитовые ЦВЗ (вкладывается только идентификационный код собственника)</a:t>
            </a:r>
          </a:p>
          <a:p>
            <a:pPr eaLnBrk="1" hangingPunct="1"/>
            <a:r>
              <a:rPr lang="ru-RU" altLang="ru-RU">
                <a:cs typeface="Arial" panose="020B0604020202020204" pitchFamily="34" charset="0"/>
              </a:rPr>
              <a:t>- многобитовые ЦВЗ (вкладывается любая многобитовая изменяемая информация, напр. информация о пользователе, которому собственник разрешил использовать ПО)</a:t>
            </a:r>
            <a:endParaRPr lang="el-GR" altLang="ru-RU">
              <a:cs typeface="Arial" panose="020B0604020202020204" pitchFamily="34" charset="0"/>
            </a:endParaRPr>
          </a:p>
        </p:txBody>
      </p:sp>
      <p:sp>
        <p:nvSpPr>
          <p:cNvPr id="5125" name="Text Box 10">
            <a:extLst>
              <a:ext uri="{FF2B5EF4-FFF2-40B4-BE49-F238E27FC236}">
                <a16:creationId xmlns:a16="http://schemas.microsoft.com/office/drawing/2014/main" id="{87E1A0BB-4A39-3B44-B2C7-7E0B02EF5EDF}"/>
              </a:ext>
            </a:extLst>
          </p:cNvPr>
          <p:cNvSpPr txBox="1">
            <a:spLocks noChangeArrowheads="1"/>
          </p:cNvSpPr>
          <p:nvPr/>
        </p:nvSpPr>
        <p:spPr bwMode="auto">
          <a:xfrm>
            <a:off x="1685926" y="4221164"/>
            <a:ext cx="898207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По способу извлечения:</a:t>
            </a:r>
            <a:br>
              <a:rPr lang="ru-RU" altLang="ru-RU" i="1">
                <a:cs typeface="Arial" panose="020B0604020202020204" pitchFamily="34" charset="0"/>
              </a:rPr>
            </a:br>
            <a:r>
              <a:rPr lang="ru-RU" altLang="ru-RU">
                <a:cs typeface="Arial" panose="020B0604020202020204" pitchFamily="34" charset="0"/>
              </a:rPr>
              <a:t>-  ЦВЗ с информированным декодером (при извлечении ЦВЗ в точности известно ПО)</a:t>
            </a:r>
          </a:p>
          <a:p>
            <a:pPr eaLnBrk="1" hangingPunct="1"/>
            <a:r>
              <a:rPr lang="ru-RU" altLang="ru-RU">
                <a:cs typeface="Arial" panose="020B0604020202020204" pitchFamily="34" charset="0"/>
              </a:rPr>
              <a:t>- ЦВЗ со слепым декодером (ПО в точности не известно даже собственнику ПО)</a:t>
            </a:r>
          </a:p>
          <a:p>
            <a:pPr eaLnBrk="1" hangingPunct="1"/>
            <a:endParaRPr lang="ru-RU" altLang="ru-RU">
              <a:cs typeface="Arial" panose="020B0604020202020204" pitchFamily="34" charset="0"/>
            </a:endParaRPr>
          </a:p>
        </p:txBody>
      </p:sp>
      <p:sp>
        <p:nvSpPr>
          <p:cNvPr id="5126" name="Text Box 10">
            <a:extLst>
              <a:ext uri="{FF2B5EF4-FFF2-40B4-BE49-F238E27FC236}">
                <a16:creationId xmlns:a16="http://schemas.microsoft.com/office/drawing/2014/main" id="{7C85334F-2866-4147-A55F-D2EE4AE0DD78}"/>
              </a:ext>
            </a:extLst>
          </p:cNvPr>
          <p:cNvSpPr txBox="1">
            <a:spLocks noChangeArrowheads="1"/>
          </p:cNvSpPr>
          <p:nvPr/>
        </p:nvSpPr>
        <p:spPr bwMode="auto">
          <a:xfrm>
            <a:off x="1685926" y="2373314"/>
            <a:ext cx="898207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По критерию секретности:</a:t>
            </a:r>
            <a:br>
              <a:rPr lang="ru-RU" altLang="ru-RU" i="1">
                <a:cs typeface="Arial" panose="020B0604020202020204" pitchFamily="34" charset="0"/>
              </a:rPr>
            </a:br>
            <a:r>
              <a:rPr lang="ru-RU" altLang="ru-RU">
                <a:cs typeface="Arial" panose="020B0604020202020204" pitchFamily="34" charset="0"/>
              </a:rPr>
              <a:t>-открытые (общедоступные) ЦВЗ (любой пользователь может обнаружить присутствие и извлечь ЦВЗ, без доп. полномочий),</a:t>
            </a:r>
            <a:endParaRPr lang="el-GR" altLang="ru-RU">
              <a:cs typeface="Arial" panose="020B0604020202020204" pitchFamily="34" charset="0"/>
            </a:endParaRPr>
          </a:p>
          <a:p>
            <a:pPr eaLnBrk="1" hangingPunct="1"/>
            <a:r>
              <a:rPr lang="ru-RU" altLang="ru-RU">
                <a:cs typeface="Arial" panose="020B0604020202020204" pitchFamily="34" charset="0"/>
              </a:rPr>
              <a:t>- конфиденциальные ЦВЗ (только авторизованные пользователи могут извлекать ЦВЗ)</a:t>
            </a:r>
            <a:endParaRPr lang="el-GR" altLang="ru-RU">
              <a:cs typeface="Arial" panose="020B0604020202020204" pitchFamily="3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96">
            <a:extLst>
              <a:ext uri="{FF2B5EF4-FFF2-40B4-BE49-F238E27FC236}">
                <a16:creationId xmlns:a16="http://schemas.microsoft.com/office/drawing/2014/main" id="{4611F887-D9BF-8341-80E3-D36E88814705}"/>
              </a:ext>
            </a:extLst>
          </p:cNvPr>
          <p:cNvSpPr txBox="1">
            <a:spLocks noChangeArrowheads="1"/>
          </p:cNvSpPr>
          <p:nvPr/>
        </p:nvSpPr>
        <p:spPr bwMode="auto">
          <a:xfrm>
            <a:off x="1919288" y="188913"/>
            <a:ext cx="8424862" cy="661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sz="2000" i="1">
                <a:cs typeface="Arial" panose="020B0604020202020204" pitchFamily="34" charset="0"/>
              </a:rPr>
              <a:t>Критерии эффективности систем ЦВЗ</a:t>
            </a:r>
          </a:p>
          <a:p>
            <a:pPr eaLnBrk="1" hangingPunct="1"/>
            <a:endParaRPr lang="ru-RU" altLang="ru-RU" sz="2000" i="1">
              <a:cs typeface="Arial" panose="020B0604020202020204" pitchFamily="34" charset="0"/>
            </a:endParaRPr>
          </a:p>
          <a:p>
            <a:pPr eaLnBrk="1" hangingPunct="1"/>
            <a:r>
              <a:rPr lang="ru-RU" altLang="ru-RU" sz="2000" i="1">
                <a:cs typeface="Arial" panose="020B0604020202020204" pitchFamily="34" charset="0"/>
              </a:rPr>
              <a:t>Для 0-битовых систем ЦВЗ:</a:t>
            </a:r>
          </a:p>
          <a:p>
            <a:pPr eaLnBrk="1" hangingPunct="1"/>
            <a:endParaRPr lang="ru-RU" altLang="ru-RU" sz="2000">
              <a:cs typeface="Arial" panose="020B0604020202020204" pitchFamily="34" charset="0"/>
            </a:endParaRPr>
          </a:p>
          <a:p>
            <a:pPr eaLnBrk="1" hangingPunct="1">
              <a:buFontTx/>
              <a:buChar char="-"/>
            </a:pPr>
            <a:r>
              <a:rPr lang="ru-RU" altLang="ru-RU">
                <a:cs typeface="Arial" panose="020B0604020202020204" pitchFamily="34" charset="0"/>
              </a:rPr>
              <a:t> вероятность</a:t>
            </a:r>
            <a:r>
              <a:rPr lang="en-US" altLang="ru-RU">
                <a:cs typeface="Arial" panose="020B0604020202020204" pitchFamily="34" charset="0"/>
              </a:rPr>
              <a:t> </a:t>
            </a:r>
            <a:r>
              <a:rPr lang="en-US" altLang="ru-RU" i="1">
                <a:solidFill>
                  <a:srgbClr val="000000"/>
                </a:solidFill>
                <a:ea typeface="Times New Roman" panose="02020603050405020304" pitchFamily="18" charset="0"/>
                <a:cs typeface="Arial" panose="020B0604020202020204" pitchFamily="34" charset="0"/>
              </a:rPr>
              <a:t>P</a:t>
            </a:r>
            <a:r>
              <a:rPr lang="en-US" altLang="ru-RU" i="1" baseline="-30000">
                <a:solidFill>
                  <a:srgbClr val="000000"/>
                </a:solidFill>
                <a:ea typeface="Times New Roman" panose="02020603050405020304" pitchFamily="18" charset="0"/>
                <a:cs typeface="Arial" panose="020B0604020202020204" pitchFamily="34" charset="0"/>
              </a:rPr>
              <a:t>fa</a:t>
            </a:r>
            <a:r>
              <a:rPr lang="ru-RU" altLang="ru-RU" i="1">
                <a:solidFill>
                  <a:srgbClr val="000000"/>
                </a:solidFill>
                <a:cs typeface="Arial" panose="020B0604020202020204" pitchFamily="34" charset="0"/>
              </a:rPr>
              <a:t> </a:t>
            </a:r>
            <a:r>
              <a:rPr lang="ru-RU" altLang="ru-RU">
                <a:solidFill>
                  <a:srgbClr val="000000"/>
                </a:solidFill>
                <a:cs typeface="Arial" panose="020B0604020202020204" pitchFamily="34" charset="0"/>
              </a:rPr>
              <a:t>ошибочного обнаружения ЦВЗ,</a:t>
            </a:r>
          </a:p>
          <a:p>
            <a:pPr eaLnBrk="1" hangingPunct="1">
              <a:buFontTx/>
              <a:buChar char="-"/>
            </a:pPr>
            <a:endParaRPr lang="ru-RU" altLang="ru-RU">
              <a:solidFill>
                <a:srgbClr val="000000"/>
              </a:solidFill>
              <a:cs typeface="Arial" panose="020B0604020202020204" pitchFamily="34" charset="0"/>
            </a:endParaRPr>
          </a:p>
          <a:p>
            <a:pPr eaLnBrk="1" hangingPunct="1">
              <a:buFontTx/>
              <a:buChar char="-"/>
            </a:pPr>
            <a:r>
              <a:rPr lang="ru-RU" altLang="ru-RU">
                <a:solidFill>
                  <a:srgbClr val="000000"/>
                </a:solidFill>
                <a:cs typeface="Arial" panose="020B0604020202020204" pitchFamily="34" charset="0"/>
              </a:rPr>
              <a:t> вероятность </a:t>
            </a:r>
            <a:r>
              <a:rPr lang="en-US" altLang="ru-RU" i="1">
                <a:solidFill>
                  <a:srgbClr val="000000"/>
                </a:solidFill>
                <a:cs typeface="Arial" panose="020B0604020202020204" pitchFamily="34" charset="0"/>
              </a:rPr>
              <a:t>P</a:t>
            </a:r>
            <a:r>
              <a:rPr lang="en-US" altLang="ru-RU" i="1" baseline="-25000">
                <a:solidFill>
                  <a:srgbClr val="000000"/>
                </a:solidFill>
                <a:cs typeface="Arial" panose="020B0604020202020204" pitchFamily="34" charset="0"/>
              </a:rPr>
              <a:t>m</a:t>
            </a:r>
            <a:r>
              <a:rPr lang="ru-RU" altLang="ru-RU">
                <a:solidFill>
                  <a:srgbClr val="000000"/>
                </a:solidFill>
                <a:cs typeface="Arial" panose="020B0604020202020204" pitchFamily="34" charset="0"/>
              </a:rPr>
              <a:t> необнаружения (пропуска) ЦВЗ.</a:t>
            </a:r>
          </a:p>
          <a:p>
            <a:pPr eaLnBrk="1" hangingPunct="1">
              <a:buFontTx/>
              <a:buChar char="-"/>
            </a:pPr>
            <a:endParaRPr lang="ru-RU" altLang="ru-RU">
              <a:solidFill>
                <a:srgbClr val="000000"/>
              </a:solidFill>
              <a:cs typeface="Arial" panose="020B0604020202020204" pitchFamily="34" charset="0"/>
            </a:endParaRPr>
          </a:p>
          <a:p>
            <a:pPr eaLnBrk="1" hangingPunct="1"/>
            <a:r>
              <a:rPr lang="ru-RU" altLang="ru-RU" sz="2000" i="1">
                <a:solidFill>
                  <a:srgbClr val="000000"/>
                </a:solidFill>
                <a:cs typeface="Arial" panose="020B0604020202020204" pitchFamily="34" charset="0"/>
              </a:rPr>
              <a:t>Для многобитовых систем ЦВЗ:</a:t>
            </a:r>
          </a:p>
          <a:p>
            <a:pPr eaLnBrk="1" hangingPunct="1">
              <a:buFontTx/>
              <a:buChar char="-"/>
            </a:pPr>
            <a:endParaRPr lang="ru-RU" altLang="ru-RU">
              <a:solidFill>
                <a:srgbClr val="000000"/>
              </a:solidFill>
              <a:cs typeface="Arial" panose="020B0604020202020204" pitchFamily="34" charset="0"/>
            </a:endParaRPr>
          </a:p>
          <a:p>
            <a:pPr eaLnBrk="1" hangingPunct="1">
              <a:buFontTx/>
              <a:buChar char="-"/>
            </a:pPr>
            <a:r>
              <a:rPr lang="ru-RU" altLang="ru-RU">
                <a:solidFill>
                  <a:srgbClr val="000000"/>
                </a:solidFill>
                <a:cs typeface="Arial" panose="020B0604020202020204" pitchFamily="34" charset="0"/>
              </a:rPr>
              <a:t> вероятность </a:t>
            </a:r>
            <a:r>
              <a:rPr lang="en-US" altLang="ru-RU" i="1">
                <a:solidFill>
                  <a:srgbClr val="000000"/>
                </a:solidFill>
                <a:cs typeface="Arial" panose="020B0604020202020204" pitchFamily="34" charset="0"/>
              </a:rPr>
              <a:t>P</a:t>
            </a:r>
            <a:r>
              <a:rPr lang="en-US" altLang="ru-RU" i="1" baseline="-25000">
                <a:solidFill>
                  <a:srgbClr val="000000"/>
                </a:solidFill>
                <a:cs typeface="Arial" panose="020B0604020202020204" pitchFamily="34" charset="0"/>
              </a:rPr>
              <a:t>e</a:t>
            </a:r>
            <a:r>
              <a:rPr lang="en-US" altLang="ru-RU">
                <a:solidFill>
                  <a:srgbClr val="000000"/>
                </a:solidFill>
                <a:cs typeface="Arial" panose="020B0604020202020204" pitchFamily="34" charset="0"/>
              </a:rPr>
              <a:t> </a:t>
            </a:r>
            <a:r>
              <a:rPr lang="ru-RU" altLang="ru-RU">
                <a:solidFill>
                  <a:srgbClr val="000000"/>
                </a:solidFill>
                <a:cs typeface="Arial" panose="020B0604020202020204" pitchFamily="34" charset="0"/>
              </a:rPr>
              <a:t>ошибки при извлечении бита легальным декодером, в том числе и после естественных и преднамеренных преобразований, которые не искажают существенно ПО,</a:t>
            </a:r>
          </a:p>
          <a:p>
            <a:pPr eaLnBrk="1" hangingPunct="1">
              <a:buFontTx/>
              <a:buChar char="-"/>
            </a:pPr>
            <a:endParaRPr lang="ru-RU" altLang="ru-RU">
              <a:solidFill>
                <a:srgbClr val="000000"/>
              </a:solidFill>
              <a:cs typeface="Arial" panose="020B0604020202020204" pitchFamily="34" charset="0"/>
            </a:endParaRPr>
          </a:p>
          <a:p>
            <a:pPr eaLnBrk="1" hangingPunct="1">
              <a:buFontTx/>
              <a:buChar char="-"/>
            </a:pPr>
            <a:r>
              <a:rPr lang="ru-RU" altLang="ru-RU">
                <a:solidFill>
                  <a:srgbClr val="000000"/>
                </a:solidFill>
                <a:cs typeface="Arial" panose="020B0604020202020204" pitchFamily="34" charset="0"/>
              </a:rPr>
              <a:t> качество ПО после погружения ЦВЗ, которое в первом приближении оценивается отношением сигнал/шум, а более точно специальными критериями и экспертами</a:t>
            </a:r>
            <a:r>
              <a:rPr lang="en-US" altLang="ru-RU">
                <a:solidFill>
                  <a:srgbClr val="000000"/>
                </a:solidFill>
                <a:cs typeface="Arial" panose="020B0604020202020204" pitchFamily="34" charset="0"/>
              </a:rPr>
              <a:t>; </a:t>
            </a:r>
            <a:r>
              <a:rPr lang="ru-RU" altLang="ru-RU">
                <a:solidFill>
                  <a:srgbClr val="000000"/>
                </a:solidFill>
                <a:cs typeface="Arial" panose="020B0604020202020204" pitchFamily="34" charset="0"/>
              </a:rPr>
              <a:t>структурное сходство </a:t>
            </a:r>
            <a:r>
              <a:rPr lang="en-US" altLang="ru-RU">
                <a:solidFill>
                  <a:srgbClr val="000000"/>
                </a:solidFill>
                <a:cs typeface="Arial" panose="020B0604020202020204" pitchFamily="34" charset="0"/>
              </a:rPr>
              <a:t>SSIM</a:t>
            </a:r>
            <a:endParaRPr lang="ru-RU" altLang="ru-RU">
              <a:solidFill>
                <a:srgbClr val="000000"/>
              </a:solidFill>
              <a:cs typeface="Arial" panose="020B0604020202020204" pitchFamily="34" charset="0"/>
            </a:endParaRPr>
          </a:p>
          <a:p>
            <a:pPr eaLnBrk="1" hangingPunct="1">
              <a:buFontTx/>
              <a:buChar char="-"/>
            </a:pPr>
            <a:endParaRPr lang="ru-RU" altLang="ru-RU">
              <a:solidFill>
                <a:srgbClr val="000000"/>
              </a:solidFill>
              <a:cs typeface="Arial" panose="020B0604020202020204" pitchFamily="34" charset="0"/>
            </a:endParaRPr>
          </a:p>
          <a:p>
            <a:pPr eaLnBrk="1" hangingPunct="1">
              <a:buFontTx/>
              <a:buChar char="-"/>
            </a:pPr>
            <a:r>
              <a:rPr lang="ru-RU" altLang="ru-RU">
                <a:solidFill>
                  <a:srgbClr val="000000"/>
                </a:solidFill>
                <a:cs typeface="Arial" panose="020B0604020202020204" pitchFamily="34" charset="0"/>
              </a:rPr>
              <a:t> объем вкладываемой в ПО информации (скорость погружения ЦВЗ), отношение вкладываемых быт к общему объему бит ПО; типичная оценка в бит/отсчет аудио ПО или в бит/пиксель ПО в виде изображения) </a:t>
            </a:r>
          </a:p>
          <a:p>
            <a:pPr eaLnBrk="1" hangingPunct="1">
              <a:buFontTx/>
              <a:buChar char="-"/>
            </a:pPr>
            <a:endParaRPr lang="ru-RU" altLang="ru-RU">
              <a:solidFill>
                <a:srgbClr val="000000"/>
              </a:solidFill>
              <a:cs typeface="Arial" panose="020B0604020202020204" pitchFamily="34" charset="0"/>
            </a:endParaRPr>
          </a:p>
          <a:p>
            <a:pPr eaLnBrk="1" hangingPunct="1">
              <a:buFontTx/>
              <a:buChar char="-"/>
            </a:pPr>
            <a:r>
              <a:rPr lang="ru-RU" altLang="ru-RU">
                <a:solidFill>
                  <a:srgbClr val="000000"/>
                </a:solidFill>
                <a:cs typeface="Arial" panose="020B0604020202020204" pitchFamily="34" charset="0"/>
              </a:rPr>
              <a:t>Сложность погружения/извлечения ЦВЗ (доп. время и память)</a:t>
            </a:r>
          </a:p>
        </p:txBody>
      </p:sp>
      <p:sp>
        <p:nvSpPr>
          <p:cNvPr id="4" name="Номер слайда 3">
            <a:extLst>
              <a:ext uri="{FF2B5EF4-FFF2-40B4-BE49-F238E27FC236}">
                <a16:creationId xmlns:a16="http://schemas.microsoft.com/office/drawing/2014/main" id="{92C9D355-1615-FB4D-833A-B36EE367067E}"/>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A5BD0C6C-616A-EB45-B0E2-2A9F869F05ED}" type="slidenum">
              <a:rPr lang="ru-RU" altLang="ru-RU" sz="1200">
                <a:solidFill>
                  <a:srgbClr val="898989"/>
                </a:solidFill>
                <a:latin typeface="Calibri" panose="020F0502020204030204" pitchFamily="34" charset="0"/>
              </a:rPr>
              <a:pPr algn="r" eaLnBrk="1" hangingPunct="1"/>
              <a:t>147</a:t>
            </a:fld>
            <a:endParaRPr lang="ru-RU" altLang="ru-RU" sz="1200">
              <a:solidFill>
                <a:srgbClr val="898989"/>
              </a:solidFill>
              <a:latin typeface="Calibri" panose="020F050202020403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DEA6B0C9-B2AC-DE4E-84D1-2BA3E619C720}"/>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BE5EBE2E-1D8C-174F-9697-20F8B09F1278}" type="slidenum">
              <a:rPr lang="ru-RU" altLang="ru-RU" sz="1200">
                <a:solidFill>
                  <a:srgbClr val="898989"/>
                </a:solidFill>
                <a:latin typeface="Calibri" panose="020F0502020204030204" pitchFamily="34" charset="0"/>
              </a:rPr>
              <a:pPr algn="r" eaLnBrk="1" hangingPunct="1"/>
              <a:t>148</a:t>
            </a:fld>
            <a:endParaRPr lang="ru-RU" altLang="ru-RU" sz="1200">
              <a:solidFill>
                <a:srgbClr val="898989"/>
              </a:solidFill>
              <a:latin typeface="Calibri" panose="020F0502020204030204" pitchFamily="34" charset="0"/>
            </a:endParaRPr>
          </a:p>
        </p:txBody>
      </p:sp>
      <p:sp>
        <p:nvSpPr>
          <p:cNvPr id="7171" name="Text Box 46">
            <a:extLst>
              <a:ext uri="{FF2B5EF4-FFF2-40B4-BE49-F238E27FC236}">
                <a16:creationId xmlns:a16="http://schemas.microsoft.com/office/drawing/2014/main" id="{2E6788F7-A1DE-4447-A1F4-79BC2FBD86AA}"/>
              </a:ext>
            </a:extLst>
          </p:cNvPr>
          <p:cNvSpPr txBox="1">
            <a:spLocks noChangeArrowheads="1"/>
          </p:cNvSpPr>
          <p:nvPr/>
        </p:nvSpPr>
        <p:spPr bwMode="auto">
          <a:xfrm>
            <a:off x="1758951" y="1628776"/>
            <a:ext cx="842486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Типы атак на системы ЦВЗ:</a:t>
            </a:r>
          </a:p>
          <a:p>
            <a:pPr eaLnBrk="1" hangingPunct="1"/>
            <a:br>
              <a:rPr lang="ru-RU" altLang="ru-RU" i="1">
                <a:cs typeface="Arial" panose="020B0604020202020204" pitchFamily="34" charset="0"/>
              </a:rPr>
            </a:br>
            <a:r>
              <a:rPr lang="ru-RU" altLang="ru-RU">
                <a:cs typeface="Arial" panose="020B0604020202020204" pitchFamily="34" charset="0"/>
              </a:rPr>
              <a:t>1. Обнаружение присутствия ЦВЗ в ПО (для конфиденциальных ЦВЗ).</a:t>
            </a:r>
          </a:p>
          <a:p>
            <a:pPr eaLnBrk="1" hangingPunct="1"/>
            <a:r>
              <a:rPr lang="ru-RU" altLang="ru-RU">
                <a:cs typeface="Arial" panose="020B0604020202020204" pitchFamily="34" charset="0"/>
              </a:rPr>
              <a:t>2. Извлечение содержания ЦВЗ из ПО с вложением.</a:t>
            </a:r>
          </a:p>
          <a:p>
            <a:pPr eaLnBrk="1" hangingPunct="1"/>
            <a:r>
              <a:rPr lang="ru-RU" altLang="ru-RU">
                <a:cs typeface="Arial" panose="020B0604020202020204" pitchFamily="34" charset="0"/>
              </a:rPr>
              <a:t>3. Удаление ЦВЗ без </a:t>
            </a:r>
            <a:r>
              <a:rPr lang="ru-RU" altLang="ru-RU" i="1">
                <a:cs typeface="Arial" panose="020B0604020202020204" pitchFamily="34" charset="0"/>
              </a:rPr>
              <a:t>значительного искажения</a:t>
            </a:r>
            <a:r>
              <a:rPr lang="ru-RU" altLang="ru-RU">
                <a:cs typeface="Arial" panose="020B0604020202020204" pitchFamily="34" charset="0"/>
              </a:rPr>
              <a:t> ПО.</a:t>
            </a:r>
          </a:p>
          <a:p>
            <a:pPr eaLnBrk="1" hangingPunct="1"/>
            <a:r>
              <a:rPr lang="ru-RU" altLang="ru-RU">
                <a:cs typeface="Arial" panose="020B0604020202020204" pitchFamily="34" charset="0"/>
              </a:rPr>
              <a:t>4. Ложное погружение других ЦВЗ в ПО, в котором либо отсутствует, либо уже присутствует легитимный ЦВЗ,  без его </a:t>
            </a:r>
            <a:r>
              <a:rPr lang="ru-RU" altLang="ru-RU" i="1">
                <a:cs typeface="Arial" panose="020B0604020202020204" pitchFamily="34" charset="0"/>
              </a:rPr>
              <a:t>значительного искажения</a:t>
            </a:r>
            <a:r>
              <a:rPr lang="ru-RU" altLang="ru-RU">
                <a:cs typeface="Arial" panose="020B0604020202020204" pitchFamily="34" charset="0"/>
              </a:rPr>
              <a:t>.</a:t>
            </a:r>
            <a:endParaRPr lang="el-GR" altLang="ru-RU">
              <a:cs typeface="Arial" panose="020B0604020202020204" pitchFamily="34" charset="0"/>
            </a:endParaRPr>
          </a:p>
        </p:txBody>
      </p:sp>
      <p:sp>
        <p:nvSpPr>
          <p:cNvPr id="7172" name="Text Box 47">
            <a:extLst>
              <a:ext uri="{FF2B5EF4-FFF2-40B4-BE49-F238E27FC236}">
                <a16:creationId xmlns:a16="http://schemas.microsoft.com/office/drawing/2014/main" id="{520144A1-CDFF-5247-AB8C-4483BD41D023}"/>
              </a:ext>
            </a:extLst>
          </p:cNvPr>
          <p:cNvSpPr txBox="1">
            <a:spLocks noChangeArrowheads="1"/>
          </p:cNvSpPr>
          <p:nvPr/>
        </p:nvSpPr>
        <p:spPr bwMode="auto">
          <a:xfrm>
            <a:off x="1758951" y="5135564"/>
            <a:ext cx="8424863"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Принцип Керхгоффа для ЦВЗ:</a:t>
            </a:r>
            <a:endParaRPr lang="ru-RU" altLang="ru-RU" sz="2000">
              <a:cs typeface="Arial" panose="020B0604020202020204" pitchFamily="34" charset="0"/>
            </a:endParaRPr>
          </a:p>
          <a:p>
            <a:pPr eaLnBrk="1" hangingPunct="1"/>
            <a:r>
              <a:rPr lang="ru-RU" altLang="ru-RU">
                <a:cs typeface="Arial" panose="020B0604020202020204" pitchFamily="34" charset="0"/>
              </a:rPr>
              <a:t>Атакующий знает все об алгоритме погружения и извлечения ЦВЗ за исключением самого ПО и, возможно, стего- или криптоключа. (Знание ПО позволило бы ему тривиально «удалить» ЦВЗ.)</a:t>
            </a:r>
            <a:endParaRPr lang="el-GR" altLang="ru-RU" i="1">
              <a:cs typeface="Arial" panose="020B0604020202020204" pitchFamily="34" charset="0"/>
            </a:endParaRPr>
          </a:p>
        </p:txBody>
      </p:sp>
      <p:sp>
        <p:nvSpPr>
          <p:cNvPr id="7173" name="Прямоугольник 4">
            <a:extLst>
              <a:ext uri="{FF2B5EF4-FFF2-40B4-BE49-F238E27FC236}">
                <a16:creationId xmlns:a16="http://schemas.microsoft.com/office/drawing/2014/main" id="{912626FD-59A2-6C49-B05A-6F08F135DE84}"/>
              </a:ext>
            </a:extLst>
          </p:cNvPr>
          <p:cNvSpPr>
            <a:spLocks noChangeArrowheads="1"/>
          </p:cNvSpPr>
          <p:nvPr/>
        </p:nvSpPr>
        <p:spPr bwMode="auto">
          <a:xfrm>
            <a:off x="3575050" y="188913"/>
            <a:ext cx="4864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solidFill>
                  <a:srgbClr val="000000"/>
                </a:solidFill>
                <a:cs typeface="Arial" panose="020B0604020202020204" pitchFamily="34" charset="0"/>
              </a:rPr>
              <a:t>Виды основных атак на систему ЦВЗ</a:t>
            </a:r>
          </a:p>
        </p:txBody>
      </p:sp>
      <p:sp>
        <p:nvSpPr>
          <p:cNvPr id="7174" name="Прямоугольник 5">
            <a:extLst>
              <a:ext uri="{FF2B5EF4-FFF2-40B4-BE49-F238E27FC236}">
                <a16:creationId xmlns:a16="http://schemas.microsoft.com/office/drawing/2014/main" id="{4E21934C-23CB-844D-B5EA-E06BCE7FEE7B}"/>
              </a:ext>
            </a:extLst>
          </p:cNvPr>
          <p:cNvSpPr>
            <a:spLocks noChangeArrowheads="1"/>
          </p:cNvSpPr>
          <p:nvPr/>
        </p:nvSpPr>
        <p:spPr bwMode="auto">
          <a:xfrm>
            <a:off x="1625600" y="588964"/>
            <a:ext cx="90424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b="1" i="1">
                <a:cs typeface="Arial" panose="020B0604020202020204" pitchFamily="34" charset="0"/>
              </a:rPr>
              <a:t>Атака</a:t>
            </a:r>
            <a:r>
              <a:rPr lang="ru-RU" altLang="ru-RU">
                <a:cs typeface="Arial" panose="020B0604020202020204" pitchFamily="34" charset="0"/>
              </a:rPr>
              <a:t> – любое преднамеренное преобразование, выполняемое нелегитимным пользователем, над ПО с невложенным или с вложенным в него ЦВЗ, которое не ухудшает «качество» ПО.</a:t>
            </a:r>
            <a:endParaRPr lang="ru-RU" altLang="ru-RU"/>
          </a:p>
        </p:txBody>
      </p:sp>
      <p:sp>
        <p:nvSpPr>
          <p:cNvPr id="9" name="Text Box 46">
            <a:extLst>
              <a:ext uri="{FF2B5EF4-FFF2-40B4-BE49-F238E27FC236}">
                <a16:creationId xmlns:a16="http://schemas.microsoft.com/office/drawing/2014/main" id="{B09D8342-29E7-CC46-9005-977D55BB66F9}"/>
              </a:ext>
            </a:extLst>
          </p:cNvPr>
          <p:cNvSpPr txBox="1">
            <a:spLocks noChangeArrowheads="1"/>
          </p:cNvSpPr>
          <p:nvPr/>
        </p:nvSpPr>
        <p:spPr bwMode="auto">
          <a:xfrm>
            <a:off x="1758951" y="3765550"/>
            <a:ext cx="842486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ru-RU" sz="2000" i="1" dirty="0">
                <a:cs typeface="Arial" charset="0"/>
              </a:rPr>
              <a:t>Защита от атак на системы ЦВЗ:</a:t>
            </a:r>
          </a:p>
          <a:p>
            <a:pPr marL="342900" indent="-342900" eaLnBrk="1" hangingPunct="1">
              <a:buFontTx/>
              <a:buAutoNum type="arabicPeriod"/>
              <a:defRPr/>
            </a:pPr>
            <a:r>
              <a:rPr lang="ru-RU" dirty="0">
                <a:cs typeface="Arial" charset="0"/>
              </a:rPr>
              <a:t>Построение систем, эквивалентным СГ. </a:t>
            </a:r>
          </a:p>
          <a:p>
            <a:pPr marL="342900" indent="-342900" eaLnBrk="1" hangingPunct="1">
              <a:buFontTx/>
              <a:buAutoNum type="arabicPeriod"/>
              <a:defRPr/>
            </a:pPr>
            <a:r>
              <a:rPr lang="ru-RU" dirty="0">
                <a:cs typeface="Arial" charset="0"/>
              </a:rPr>
              <a:t>Использование стойкого шифрования вкладываемых сообщений</a:t>
            </a:r>
          </a:p>
          <a:p>
            <a:pPr eaLnBrk="1" hangingPunct="1">
              <a:defRPr/>
            </a:pPr>
            <a:r>
              <a:rPr lang="ru-RU" dirty="0">
                <a:cs typeface="Arial" charset="0"/>
              </a:rPr>
              <a:t>3. и 4. атаки – наиболее типичные, должен выполнятся принцип </a:t>
            </a:r>
            <a:r>
              <a:rPr lang="ru-RU" dirty="0" err="1">
                <a:cs typeface="Arial" charset="0"/>
              </a:rPr>
              <a:t>Керхгоффа</a:t>
            </a:r>
            <a:r>
              <a:rPr lang="ru-RU" dirty="0">
                <a:cs typeface="Arial" charset="0"/>
              </a:rPr>
              <a:t>.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9F0F32CF-FF72-5A44-B072-5FCEF83D3CA1}"/>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77AD7BA-8B75-C640-98E0-7CFC85F49031}" type="slidenum">
              <a:rPr lang="ru-RU" altLang="ru-RU" sz="1200">
                <a:solidFill>
                  <a:srgbClr val="898989"/>
                </a:solidFill>
                <a:latin typeface="Calibri" panose="020F0502020204030204" pitchFamily="34" charset="0"/>
              </a:rPr>
              <a:pPr algn="r" eaLnBrk="1" hangingPunct="1"/>
              <a:t>149</a:t>
            </a:fld>
            <a:endParaRPr lang="ru-RU" altLang="ru-RU" sz="1200">
              <a:solidFill>
                <a:srgbClr val="898989"/>
              </a:solidFill>
              <a:latin typeface="Calibri" panose="020F0502020204030204" pitchFamily="34" charset="0"/>
            </a:endParaRPr>
          </a:p>
        </p:txBody>
      </p:sp>
      <p:sp>
        <p:nvSpPr>
          <p:cNvPr id="8195" name="Text Box 90">
            <a:extLst>
              <a:ext uri="{FF2B5EF4-FFF2-40B4-BE49-F238E27FC236}">
                <a16:creationId xmlns:a16="http://schemas.microsoft.com/office/drawing/2014/main" id="{BAD8D8CF-578B-2A45-B547-0AEFB7B71D92}"/>
              </a:ext>
            </a:extLst>
          </p:cNvPr>
          <p:cNvSpPr txBox="1">
            <a:spLocks noChangeArrowheads="1"/>
          </p:cNvSpPr>
          <p:nvPr/>
        </p:nvSpPr>
        <p:spPr bwMode="auto">
          <a:xfrm>
            <a:off x="1816101" y="123825"/>
            <a:ext cx="8424863"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Естественные и преднамеренные  (атаки) преобразования сигналов, содержащих ЦВЗ:</a:t>
            </a:r>
            <a:endParaRPr lang="ru-RU" altLang="ru-RU">
              <a:cs typeface="Arial" panose="020B0604020202020204" pitchFamily="34" charset="0"/>
            </a:endParaRPr>
          </a:p>
          <a:p>
            <a:pPr eaLnBrk="1" hangingPunct="1"/>
            <a:endParaRPr lang="ru-RU" altLang="ru-RU">
              <a:cs typeface="Arial" panose="020B0604020202020204" pitchFamily="34" charset="0"/>
            </a:endParaRPr>
          </a:p>
          <a:p>
            <a:pPr eaLnBrk="1" hangingPunct="1">
              <a:buFontTx/>
              <a:buChar char="-"/>
            </a:pPr>
            <a:r>
              <a:rPr lang="ru-RU" altLang="ru-RU">
                <a:cs typeface="Arial" panose="020B0604020202020204" pitchFamily="34" charset="0"/>
              </a:rPr>
              <a:t> добавление шума,</a:t>
            </a:r>
          </a:p>
          <a:p>
            <a:pPr eaLnBrk="1" hangingPunct="1">
              <a:buFontTx/>
              <a:buChar char="-"/>
            </a:pPr>
            <a:endParaRPr lang="ru-RU" altLang="ru-RU">
              <a:cs typeface="Arial" panose="020B0604020202020204" pitchFamily="34" charset="0"/>
            </a:endParaRPr>
          </a:p>
          <a:p>
            <a:pPr eaLnBrk="1" hangingPunct="1">
              <a:buFontTx/>
              <a:buChar char="-"/>
            </a:pPr>
            <a:r>
              <a:rPr lang="ru-RU" altLang="ru-RU">
                <a:cs typeface="Arial" panose="020B0604020202020204" pitchFamily="34" charset="0"/>
              </a:rPr>
              <a:t> фильтрация,</a:t>
            </a:r>
          </a:p>
          <a:p>
            <a:pPr eaLnBrk="1" hangingPunct="1">
              <a:buFontTx/>
              <a:buChar char="-"/>
            </a:pPr>
            <a:endParaRPr lang="ru-RU" altLang="ru-RU">
              <a:cs typeface="Arial" panose="020B0604020202020204" pitchFamily="34" charset="0"/>
            </a:endParaRPr>
          </a:p>
          <a:p>
            <a:pPr eaLnBrk="1" hangingPunct="1">
              <a:buFontTx/>
              <a:buChar char="-"/>
            </a:pPr>
            <a:r>
              <a:rPr lang="ru-RU" altLang="ru-RU">
                <a:cs typeface="Arial" panose="020B0604020202020204" pitchFamily="34" charset="0"/>
              </a:rPr>
              <a:t> масштабирование,</a:t>
            </a:r>
          </a:p>
          <a:p>
            <a:pPr eaLnBrk="1" hangingPunct="1">
              <a:buFontTx/>
              <a:buChar char="-"/>
            </a:pPr>
            <a:endParaRPr lang="ru-RU" altLang="ru-RU">
              <a:cs typeface="Arial" panose="020B0604020202020204" pitchFamily="34" charset="0"/>
            </a:endParaRPr>
          </a:p>
          <a:p>
            <a:pPr eaLnBrk="1" hangingPunct="1">
              <a:buFontTx/>
              <a:buChar char="-"/>
            </a:pPr>
            <a:r>
              <a:rPr lang="ru-RU" altLang="ru-RU">
                <a:cs typeface="Arial" panose="020B0604020202020204" pitchFamily="34" charset="0"/>
              </a:rPr>
              <a:t>вырезание фрагментов изображения,</a:t>
            </a:r>
          </a:p>
          <a:p>
            <a:pPr eaLnBrk="1" hangingPunct="1">
              <a:buFontTx/>
              <a:buChar char="-"/>
            </a:pPr>
            <a:endParaRPr lang="ru-RU" altLang="ru-RU">
              <a:cs typeface="Arial" panose="020B0604020202020204" pitchFamily="34" charset="0"/>
            </a:endParaRPr>
          </a:p>
          <a:p>
            <a:pPr eaLnBrk="1" hangingPunct="1">
              <a:buFontTx/>
              <a:buChar char="-"/>
            </a:pPr>
            <a:r>
              <a:rPr lang="ru-RU" altLang="ru-RU">
                <a:cs typeface="Arial" panose="020B0604020202020204" pitchFamily="34" charset="0"/>
              </a:rPr>
              <a:t> переквантование,</a:t>
            </a:r>
          </a:p>
          <a:p>
            <a:pPr eaLnBrk="1" hangingPunct="1">
              <a:buFontTx/>
              <a:buChar char="-"/>
            </a:pPr>
            <a:endParaRPr lang="ru-RU" altLang="ru-RU">
              <a:cs typeface="Arial" panose="020B0604020202020204" pitchFamily="34" charset="0"/>
            </a:endParaRPr>
          </a:p>
          <a:p>
            <a:pPr eaLnBrk="1" hangingPunct="1">
              <a:buFontTx/>
              <a:buChar char="-"/>
            </a:pPr>
            <a:r>
              <a:rPr lang="ru-RU" altLang="ru-RU">
                <a:cs typeface="Arial" panose="020B0604020202020204" pitchFamily="34" charset="0"/>
              </a:rPr>
              <a:t> вставки и удаление отсчетов,</a:t>
            </a:r>
          </a:p>
          <a:p>
            <a:pPr eaLnBrk="1" hangingPunct="1">
              <a:buFontTx/>
              <a:buChar char="-"/>
            </a:pPr>
            <a:endParaRPr lang="ru-RU" altLang="ru-RU">
              <a:cs typeface="Arial" panose="020B0604020202020204" pitchFamily="34" charset="0"/>
            </a:endParaRPr>
          </a:p>
          <a:p>
            <a:pPr eaLnBrk="1" hangingPunct="1">
              <a:buFontTx/>
              <a:buChar char="-"/>
            </a:pPr>
            <a:r>
              <a:rPr lang="ru-RU" altLang="ru-RU">
                <a:cs typeface="Arial" panose="020B0604020202020204" pitchFamily="34" charset="0"/>
              </a:rPr>
              <a:t> компрессия и декомпрессия,</a:t>
            </a:r>
          </a:p>
          <a:p>
            <a:pPr eaLnBrk="1" hangingPunct="1">
              <a:buFontTx/>
              <a:buChar char="-"/>
            </a:pPr>
            <a:endParaRPr lang="ru-RU" altLang="ru-RU">
              <a:cs typeface="Arial" panose="020B0604020202020204" pitchFamily="34" charset="0"/>
            </a:endParaRPr>
          </a:p>
          <a:p>
            <a:pPr eaLnBrk="1" hangingPunct="1">
              <a:buFontTx/>
              <a:buChar char="-"/>
            </a:pPr>
            <a:r>
              <a:rPr lang="ru-RU" altLang="ru-RU">
                <a:cs typeface="Arial" panose="020B0604020202020204" pitchFamily="34" charset="0"/>
              </a:rPr>
              <a:t> оценка и вычитание ЦВЗ,</a:t>
            </a:r>
          </a:p>
          <a:p>
            <a:pPr eaLnBrk="1" hangingPunct="1">
              <a:buFontTx/>
              <a:buChar char="-"/>
            </a:pPr>
            <a:endParaRPr lang="ru-RU" altLang="ru-RU">
              <a:cs typeface="Arial" panose="020B0604020202020204" pitchFamily="34" charset="0"/>
            </a:endParaRPr>
          </a:p>
          <a:p>
            <a:pPr eaLnBrk="1" hangingPunct="1">
              <a:buFontTx/>
              <a:buChar char="-"/>
            </a:pPr>
            <a:r>
              <a:rPr lang="ru-RU" altLang="ru-RU">
                <a:cs typeface="Arial" panose="020B0604020202020204" pitchFamily="34" charset="0"/>
              </a:rPr>
              <a:t> геометрические преобразования изображений,</a:t>
            </a:r>
          </a:p>
          <a:p>
            <a:pPr eaLnBrk="1" hangingPunct="1">
              <a:buFontTx/>
              <a:buChar char="-"/>
            </a:pPr>
            <a:endParaRPr lang="ru-RU" altLang="ru-RU">
              <a:cs typeface="Arial" panose="020B0604020202020204" pitchFamily="34" charset="0"/>
            </a:endParaRPr>
          </a:p>
          <a:p>
            <a:pPr eaLnBrk="1" hangingPunct="1">
              <a:buFontTx/>
              <a:buChar char="-"/>
            </a:pPr>
            <a:r>
              <a:rPr lang="ru-RU" altLang="ru-RU">
                <a:cs typeface="Arial" panose="020B0604020202020204" pitchFamily="34" charset="0"/>
              </a:rPr>
              <a:t> и т. д.</a:t>
            </a:r>
            <a:endParaRPr lang="el-GR" altLang="ru-RU" sz="2000" i="1" baseline="-25000">
              <a:solidFill>
                <a:srgbClr val="000000"/>
              </a:solidFill>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a:extLst>
              <a:ext uri="{FF2B5EF4-FFF2-40B4-BE49-F238E27FC236}">
                <a16:creationId xmlns:a16="http://schemas.microsoft.com/office/drawing/2014/main" id="{95B7D4AB-0168-1440-B22B-44155043EB62}"/>
              </a:ext>
            </a:extLst>
          </p:cNvPr>
          <p:cNvSpPr>
            <a:spLocks noGrp="1"/>
          </p:cNvSpPr>
          <p:nvPr>
            <p:ph type="title"/>
          </p:nvPr>
        </p:nvSpPr>
        <p:spPr>
          <a:xfrm>
            <a:off x="1738314" y="142875"/>
            <a:ext cx="8715375" cy="6572250"/>
          </a:xfrm>
        </p:spPr>
        <p:txBody>
          <a:bodyPr anchor="t"/>
          <a:lstStyle/>
          <a:p>
            <a:pPr algn="l" eaLnBrk="1" hangingPunct="1"/>
            <a:r>
              <a:rPr lang="ru-RU" altLang="ru-RU" sz="1800">
                <a:latin typeface="Arial" panose="020B0604020202020204" pitchFamily="34" charset="0"/>
                <a:cs typeface="Arial" panose="020B0604020202020204" pitchFamily="34" charset="0"/>
              </a:rPr>
              <a:t>Изображение с вероятностью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вложения 5%</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Изображение с вероятностью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вложения 5%</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после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визуальной атаки</a:t>
            </a:r>
            <a:r>
              <a:rPr lang="en-US" altLang="ru-RU" sz="1800">
                <a:latin typeface="Arial" panose="020B0604020202020204" pitchFamily="34" charset="0"/>
                <a:cs typeface="Arial" panose="020B0604020202020204" pitchFamily="34" charset="0"/>
              </a:rPr>
              <a:t> </a:t>
            </a:r>
            <a:endParaRPr lang="ru-RU" altLang="ru-RU" sz="1800">
              <a:latin typeface="Arial" panose="020B0604020202020204" pitchFamily="34" charset="0"/>
              <a:cs typeface="Arial" panose="020B0604020202020204" pitchFamily="34" charset="0"/>
            </a:endParaRPr>
          </a:p>
        </p:txBody>
      </p:sp>
      <p:pic>
        <p:nvPicPr>
          <p:cNvPr id="9219" name="Picture 2" descr="49msg">
            <a:extLst>
              <a:ext uri="{FF2B5EF4-FFF2-40B4-BE49-F238E27FC236}">
                <a16:creationId xmlns:a16="http://schemas.microsoft.com/office/drawing/2014/main" id="{D947F6DE-3365-EF48-B529-95F40D703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313" y="142876"/>
            <a:ext cx="4857750"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3" descr="49msgattack">
            <a:extLst>
              <a:ext uri="{FF2B5EF4-FFF2-40B4-BE49-F238E27FC236}">
                <a16:creationId xmlns:a16="http://schemas.microsoft.com/office/drawing/2014/main" id="{0937F8EF-3A8E-744C-935A-EF15C77C0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313" y="3427414"/>
            <a:ext cx="485775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Номер слайда 5">
            <a:extLst>
              <a:ext uri="{FF2B5EF4-FFF2-40B4-BE49-F238E27FC236}">
                <a16:creationId xmlns:a16="http://schemas.microsoft.com/office/drawing/2014/main" id="{9BC37E34-95E5-6D4E-AB79-5900D84774B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A4177BA-76A9-E642-B9D5-20F446E1C6BE}" type="slidenum">
              <a:rPr lang="ru-RU" altLang="ru-RU">
                <a:solidFill>
                  <a:srgbClr val="898989"/>
                </a:solidFill>
                <a:latin typeface="Calibri" panose="020F0502020204030204" pitchFamily="34" charset="0"/>
              </a:rPr>
              <a:pPr eaLnBrk="1" hangingPunct="1"/>
              <a:t>15</a:t>
            </a:fld>
            <a:endParaRPr lang="ru-RU" altLang="ru-RU">
              <a:solidFill>
                <a:srgbClr val="898989"/>
              </a:solidFill>
              <a:latin typeface="Calibri" panose="020F050202020403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27A85E66-F4C3-2446-8C4D-C4D03C6F683A}"/>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A32F44A0-2403-D94F-B42A-BA4DAA607E95}" type="slidenum">
              <a:rPr lang="ru-RU" altLang="ru-RU" sz="1200">
                <a:solidFill>
                  <a:srgbClr val="898989"/>
                </a:solidFill>
                <a:latin typeface="Calibri" panose="020F0502020204030204" pitchFamily="34" charset="0"/>
              </a:rPr>
              <a:pPr algn="r" eaLnBrk="1" hangingPunct="1"/>
              <a:t>150</a:t>
            </a:fld>
            <a:endParaRPr lang="ru-RU" altLang="ru-RU" sz="1200">
              <a:solidFill>
                <a:srgbClr val="898989"/>
              </a:solidFill>
              <a:latin typeface="Calibri" panose="020F0502020204030204" pitchFamily="34" charset="0"/>
            </a:endParaRPr>
          </a:p>
        </p:txBody>
      </p:sp>
      <p:sp>
        <p:nvSpPr>
          <p:cNvPr id="9219" name="Text Box 18">
            <a:extLst>
              <a:ext uri="{FF2B5EF4-FFF2-40B4-BE49-F238E27FC236}">
                <a16:creationId xmlns:a16="http://schemas.microsoft.com/office/drawing/2014/main" id="{70FB4137-AD20-7F48-B025-BEDF3630A201}"/>
              </a:ext>
            </a:extLst>
          </p:cNvPr>
          <p:cNvSpPr txBox="1">
            <a:spLocks noChangeArrowheads="1"/>
          </p:cNvSpPr>
          <p:nvPr/>
        </p:nvSpPr>
        <p:spPr bwMode="auto">
          <a:xfrm>
            <a:off x="1919288" y="1628776"/>
            <a:ext cx="8424862"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Основные проблемы разработки систем с ЦВЗ:</a:t>
            </a:r>
            <a:endParaRPr lang="ru-RU" altLang="ru-RU">
              <a:cs typeface="Arial" panose="020B0604020202020204" pitchFamily="34" charset="0"/>
            </a:endParaRPr>
          </a:p>
          <a:p>
            <a:pPr eaLnBrk="1" hangingPunct="1"/>
            <a:endParaRPr lang="ru-RU" altLang="ru-RU">
              <a:cs typeface="Arial" panose="020B0604020202020204" pitchFamily="34" charset="0"/>
            </a:endParaRPr>
          </a:p>
          <a:p>
            <a:pPr eaLnBrk="1" hangingPunct="1">
              <a:buFontTx/>
              <a:buAutoNum type="arabicPeriod"/>
            </a:pPr>
            <a:r>
              <a:rPr lang="ru-RU" altLang="ru-RU">
                <a:cs typeface="Arial" panose="020B0604020202020204" pitchFamily="34" charset="0"/>
              </a:rPr>
              <a:t>Трудно описать теоретическую модель атак на ЦВЗ, которые не производят искажений ПО, заметных для воспринимающих их субъектов.</a:t>
            </a:r>
          </a:p>
          <a:p>
            <a:pPr eaLnBrk="1" hangingPunct="1">
              <a:buFontTx/>
              <a:buAutoNum type="arabicPeriod"/>
            </a:pPr>
            <a:endParaRPr lang="ru-RU" altLang="ru-RU">
              <a:cs typeface="Arial" panose="020B0604020202020204" pitchFamily="34" charset="0"/>
            </a:endParaRPr>
          </a:p>
          <a:p>
            <a:pPr eaLnBrk="1" hangingPunct="1">
              <a:buFontTx/>
              <a:buAutoNum type="arabicPeriod"/>
            </a:pPr>
            <a:r>
              <a:rPr lang="ru-RU" altLang="ru-RU">
                <a:cs typeface="Arial" panose="020B0604020202020204" pitchFamily="34" charset="0"/>
              </a:rPr>
              <a:t>Статистика ПО известна не полностью, что затрудняет разработку оптимальных декодеров для легальных пользователей при различных видах атак.</a:t>
            </a:r>
          </a:p>
          <a:p>
            <a:pPr eaLnBrk="1" hangingPunct="1">
              <a:buFontTx/>
              <a:buAutoNum type="arabicPeriod"/>
            </a:pPr>
            <a:endParaRPr lang="ru-RU" altLang="ru-RU">
              <a:cs typeface="Arial" panose="020B0604020202020204" pitchFamily="34" charset="0"/>
            </a:endParaRPr>
          </a:p>
          <a:p>
            <a:pPr eaLnBrk="1" hangingPunct="1">
              <a:buFontTx/>
              <a:buAutoNum type="arabicPeriod"/>
            </a:pPr>
            <a:r>
              <a:rPr lang="ru-RU" altLang="ru-RU">
                <a:cs typeface="Arial" panose="020B0604020202020204" pitchFamily="34" charset="0"/>
              </a:rPr>
              <a:t>С целью «удаления» ЦВЗ злоумышленники могут объединяться в группы, что приводит к новой постановке задачи – разработке ЦВЗ, защищенных от коалиционных атак (такие системы называются, обычно, системами с «отпечатками пальцев» (</a:t>
            </a:r>
            <a:r>
              <a:rPr lang="en-US" altLang="ru-RU">
                <a:cs typeface="Arial" panose="020B0604020202020204" pitchFamily="34" charset="0"/>
              </a:rPr>
              <a:t>fingerprinting)</a:t>
            </a:r>
            <a:r>
              <a:rPr lang="ru-RU" altLang="ru-RU">
                <a:cs typeface="Arial" panose="020B0604020202020204" pitchFamily="34" charset="0"/>
              </a:rPr>
              <a:t>.</a:t>
            </a:r>
            <a:endParaRPr lang="el-GR" altLang="ru-RU" sz="2000" i="1" baseline="-25000">
              <a:solidFill>
                <a:srgbClr val="000000"/>
              </a:solidFill>
              <a:cs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4443247D-2520-6D43-BB86-E245E86623AF}"/>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6288EDA0-D66F-014F-905E-352E1817F4D0}" type="slidenum">
              <a:rPr lang="ru-RU" altLang="ru-RU" sz="1200">
                <a:solidFill>
                  <a:srgbClr val="898989"/>
                </a:solidFill>
                <a:latin typeface="Calibri" panose="020F0502020204030204" pitchFamily="34" charset="0"/>
              </a:rPr>
              <a:pPr algn="r" eaLnBrk="1" hangingPunct="1"/>
              <a:t>151</a:t>
            </a:fld>
            <a:endParaRPr lang="ru-RU" altLang="ru-RU" sz="1200">
              <a:solidFill>
                <a:srgbClr val="898989"/>
              </a:solidFill>
              <a:latin typeface="Calibri" panose="020F0502020204030204" pitchFamily="34" charset="0"/>
            </a:endParaRPr>
          </a:p>
        </p:txBody>
      </p:sp>
      <p:sp>
        <p:nvSpPr>
          <p:cNvPr id="10243" name="Text Box 18">
            <a:extLst>
              <a:ext uri="{FF2B5EF4-FFF2-40B4-BE49-F238E27FC236}">
                <a16:creationId xmlns:a16="http://schemas.microsoft.com/office/drawing/2014/main" id="{AF8EB42A-E68B-8744-9DB1-5CACDE65CC9A}"/>
              </a:ext>
            </a:extLst>
          </p:cNvPr>
          <p:cNvSpPr txBox="1">
            <a:spLocks noChangeArrowheads="1"/>
          </p:cNvSpPr>
          <p:nvPr/>
        </p:nvSpPr>
        <p:spPr bwMode="auto">
          <a:xfrm>
            <a:off x="1919288" y="836613"/>
            <a:ext cx="8424862"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Основные применения систем с ЦВЗ:</a:t>
            </a:r>
            <a:endParaRPr lang="ru-RU" altLang="ru-RU">
              <a:cs typeface="Arial" panose="020B0604020202020204" pitchFamily="34" charset="0"/>
            </a:endParaRPr>
          </a:p>
          <a:p>
            <a:pPr eaLnBrk="1" hangingPunct="1"/>
            <a:endParaRPr lang="ru-RU" altLang="ru-RU">
              <a:cs typeface="Arial" panose="020B0604020202020204" pitchFamily="34" charset="0"/>
            </a:endParaRPr>
          </a:p>
          <a:p>
            <a:pPr eaLnBrk="1" hangingPunct="1">
              <a:buFontTx/>
              <a:buAutoNum type="arabicPeriod"/>
            </a:pPr>
            <a:r>
              <a:rPr lang="ru-RU" altLang="ru-RU">
                <a:cs typeface="Arial" panose="020B0604020202020204" pitchFamily="34" charset="0"/>
              </a:rPr>
              <a:t>Мониторинг рекламы.</a:t>
            </a:r>
          </a:p>
          <a:p>
            <a:pPr eaLnBrk="1" hangingPunct="1">
              <a:buFontTx/>
              <a:buAutoNum type="arabicPeriod"/>
            </a:pPr>
            <a:endParaRPr lang="ru-RU" altLang="ru-RU">
              <a:cs typeface="Arial" panose="020B0604020202020204" pitchFamily="34" charset="0"/>
            </a:endParaRPr>
          </a:p>
          <a:p>
            <a:pPr eaLnBrk="1" hangingPunct="1">
              <a:buFontTx/>
              <a:buAutoNum type="arabicPeriod"/>
            </a:pPr>
            <a:r>
              <a:rPr lang="ru-RU" altLang="ru-RU">
                <a:cs typeface="Arial" panose="020B0604020202020204" pitchFamily="34" charset="0"/>
              </a:rPr>
              <a:t>Идентификация собственника ПО.</a:t>
            </a:r>
          </a:p>
          <a:p>
            <a:pPr eaLnBrk="1" hangingPunct="1">
              <a:buFontTx/>
              <a:buAutoNum type="arabicPeriod"/>
            </a:pPr>
            <a:endParaRPr lang="ru-RU" altLang="ru-RU">
              <a:cs typeface="Arial" panose="020B0604020202020204" pitchFamily="34" charset="0"/>
            </a:endParaRPr>
          </a:p>
          <a:p>
            <a:pPr eaLnBrk="1" hangingPunct="1">
              <a:buFontTx/>
              <a:buAutoNum type="arabicPeriod"/>
            </a:pPr>
            <a:r>
              <a:rPr lang="ru-RU" altLang="ru-RU">
                <a:cs typeface="Arial" panose="020B0604020202020204" pitchFamily="34" charset="0"/>
              </a:rPr>
              <a:t>Доказательство прав собственности на ПО.</a:t>
            </a:r>
          </a:p>
          <a:p>
            <a:pPr eaLnBrk="1" hangingPunct="1">
              <a:buFontTx/>
              <a:buAutoNum type="arabicPeriod"/>
            </a:pPr>
            <a:endParaRPr lang="ru-RU" altLang="ru-RU">
              <a:cs typeface="Arial" panose="020B0604020202020204" pitchFamily="34" charset="0"/>
            </a:endParaRPr>
          </a:p>
          <a:p>
            <a:pPr eaLnBrk="1" hangingPunct="1">
              <a:buFontTx/>
              <a:buAutoNum type="arabicPeriod"/>
            </a:pPr>
            <a:r>
              <a:rPr lang="ru-RU" altLang="ru-RU">
                <a:cs typeface="Arial" panose="020B0604020202020204" pitchFamily="34" charset="0"/>
              </a:rPr>
              <a:t>Отслеживание сделок (</a:t>
            </a:r>
            <a:r>
              <a:rPr lang="en-US" altLang="ru-RU">
                <a:cs typeface="Arial" panose="020B0604020202020204" pitchFamily="34" charset="0"/>
              </a:rPr>
              <a:t>Fingerprinting)</a:t>
            </a:r>
            <a:r>
              <a:rPr lang="ru-RU" altLang="ru-RU">
                <a:cs typeface="Arial" panose="020B0604020202020204" pitchFamily="34" charset="0"/>
              </a:rPr>
              <a:t>.</a:t>
            </a:r>
          </a:p>
          <a:p>
            <a:pPr eaLnBrk="1" hangingPunct="1">
              <a:buFontTx/>
              <a:buAutoNum type="arabicPeriod"/>
            </a:pPr>
            <a:endParaRPr lang="ru-RU" altLang="ru-RU">
              <a:cs typeface="Arial" panose="020B0604020202020204" pitchFamily="34" charset="0"/>
            </a:endParaRPr>
          </a:p>
          <a:p>
            <a:pPr eaLnBrk="1" hangingPunct="1">
              <a:buFontTx/>
              <a:buAutoNum type="arabicPeriod"/>
            </a:pPr>
            <a:r>
              <a:rPr lang="ru-RU" altLang="ru-RU">
                <a:cs typeface="Arial" panose="020B0604020202020204" pitchFamily="34" charset="0"/>
              </a:rPr>
              <a:t>Аутентификация содержания ПО.</a:t>
            </a:r>
          </a:p>
          <a:p>
            <a:pPr eaLnBrk="1" hangingPunct="1">
              <a:buFontTx/>
              <a:buAutoNum type="arabicPeriod"/>
            </a:pPr>
            <a:endParaRPr lang="ru-RU" altLang="ru-RU">
              <a:cs typeface="Arial" panose="020B0604020202020204" pitchFamily="34" charset="0"/>
            </a:endParaRPr>
          </a:p>
          <a:p>
            <a:pPr eaLnBrk="1" hangingPunct="1">
              <a:buFontTx/>
              <a:buAutoNum type="arabicPeriod"/>
            </a:pPr>
            <a:r>
              <a:rPr lang="ru-RU" altLang="ru-RU">
                <a:cs typeface="Arial" panose="020B0604020202020204" pitchFamily="34" charset="0"/>
              </a:rPr>
              <a:t>Управление копированием.</a:t>
            </a:r>
          </a:p>
          <a:p>
            <a:pPr eaLnBrk="1" hangingPunct="1">
              <a:buFontTx/>
              <a:buAutoNum type="arabicPeriod"/>
            </a:pPr>
            <a:endParaRPr lang="ru-RU" altLang="ru-RU">
              <a:cs typeface="Arial" panose="020B0604020202020204" pitchFamily="34" charset="0"/>
            </a:endParaRPr>
          </a:p>
          <a:p>
            <a:pPr eaLnBrk="1" hangingPunct="1">
              <a:buFontTx/>
              <a:buAutoNum type="arabicPeriod"/>
            </a:pPr>
            <a:r>
              <a:rPr lang="ru-RU" altLang="ru-RU">
                <a:cs typeface="Arial" panose="020B0604020202020204" pitchFamily="34" charset="0"/>
              </a:rPr>
              <a:t>Управление устройствами считывания.</a:t>
            </a:r>
          </a:p>
          <a:p>
            <a:pPr eaLnBrk="1" hangingPunct="1">
              <a:buFontTx/>
              <a:buAutoNum type="arabicPeriod"/>
            </a:pPr>
            <a:endParaRPr lang="ru-RU" altLang="ru-RU">
              <a:cs typeface="Arial" panose="020B0604020202020204" pitchFamily="34" charset="0"/>
            </a:endParaRPr>
          </a:p>
          <a:p>
            <a:pPr eaLnBrk="1" hangingPunct="1">
              <a:buFontTx/>
              <a:buAutoNum type="arabicPeriod"/>
            </a:pPr>
            <a:endParaRPr lang="ru-RU" altLang="ru-RU">
              <a:cs typeface="Arial" panose="020B0604020202020204" pitchFamily="34" charset="0"/>
            </a:endParaRPr>
          </a:p>
          <a:p>
            <a:pPr eaLnBrk="1" hangingPunct="1"/>
            <a:r>
              <a:rPr lang="ru-RU" altLang="ru-RU">
                <a:cs typeface="Arial" panose="020B0604020202020204" pitchFamily="34" charset="0"/>
              </a:rPr>
              <a:t>Рассмотрим далее поочередно все эти направления.</a:t>
            </a:r>
            <a:endParaRPr lang="el-GR" altLang="ru-RU" sz="2000" i="1" baseline="-25000">
              <a:solidFill>
                <a:srgbClr val="000000"/>
              </a:solidFill>
              <a:cs typeface="Arial" panose="020B0604020202020204" pitchFamily="34"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7A53A94D-5A3A-4349-B6B2-A4EC56B7196B}"/>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793A777C-A7BC-3643-BB7C-21EA3B56B239}" type="slidenum">
              <a:rPr lang="ru-RU" altLang="ru-RU" sz="1200">
                <a:solidFill>
                  <a:srgbClr val="898989"/>
                </a:solidFill>
                <a:latin typeface="Calibri" panose="020F0502020204030204" pitchFamily="34" charset="0"/>
              </a:rPr>
              <a:pPr algn="r" eaLnBrk="1" hangingPunct="1"/>
              <a:t>152</a:t>
            </a:fld>
            <a:endParaRPr lang="ru-RU" altLang="ru-RU" sz="1200">
              <a:solidFill>
                <a:srgbClr val="898989"/>
              </a:solidFill>
              <a:latin typeface="Calibri" panose="020F0502020204030204" pitchFamily="34" charset="0"/>
            </a:endParaRPr>
          </a:p>
        </p:txBody>
      </p:sp>
      <p:sp>
        <p:nvSpPr>
          <p:cNvPr id="11267" name="Text Box 16">
            <a:extLst>
              <a:ext uri="{FF2B5EF4-FFF2-40B4-BE49-F238E27FC236}">
                <a16:creationId xmlns:a16="http://schemas.microsoft.com/office/drawing/2014/main" id="{1F16F116-D5E2-1746-A55B-1C81E8603F8F}"/>
              </a:ext>
            </a:extLst>
          </p:cNvPr>
          <p:cNvSpPr txBox="1">
            <a:spLocks noChangeArrowheads="1"/>
          </p:cNvSpPr>
          <p:nvPr/>
        </p:nvSpPr>
        <p:spPr bwMode="auto">
          <a:xfrm>
            <a:off x="1919288" y="1268413"/>
            <a:ext cx="8424862"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1. Мониторинг рекламы.</a:t>
            </a:r>
            <a:endParaRPr lang="ru-RU" altLang="ru-RU" i="1">
              <a:cs typeface="Arial" panose="020B0604020202020204" pitchFamily="34" charset="0"/>
            </a:endParaRPr>
          </a:p>
          <a:p>
            <a:pPr eaLnBrk="1" hangingPunct="1"/>
            <a:endParaRPr lang="ru-RU" altLang="ru-RU" i="1">
              <a:cs typeface="Arial" panose="020B0604020202020204" pitchFamily="34" charset="0"/>
            </a:endParaRPr>
          </a:p>
          <a:p>
            <a:pPr eaLnBrk="1" hangingPunct="1"/>
            <a:r>
              <a:rPr lang="ru-RU" altLang="ru-RU">
                <a:cs typeface="Arial" panose="020B0604020202020204" pitchFamily="34" charset="0"/>
              </a:rPr>
              <a:t>Рекламодатель хочет быть уверенным, что под его рекламу по электронным средствам (радио, </a:t>
            </a:r>
            <a:r>
              <a:rPr lang="en-US" altLang="ru-RU">
                <a:cs typeface="Arial" panose="020B0604020202020204" pitchFamily="34" charset="0"/>
              </a:rPr>
              <a:t>TV</a:t>
            </a:r>
            <a:r>
              <a:rPr lang="ru-RU" altLang="ru-RU">
                <a:cs typeface="Arial" panose="020B0604020202020204" pitchFamily="34" charset="0"/>
              </a:rPr>
              <a:t>, интернет), действительно, задействованы определенные объемы каналов вещания.</a:t>
            </a:r>
          </a:p>
          <a:p>
            <a:pPr eaLnBrk="1" hangingPunct="1"/>
            <a:r>
              <a:rPr lang="ru-RU" altLang="ru-RU" i="1">
                <a:cs typeface="Arial" panose="020B0604020202020204" pitchFamily="34" charset="0"/>
              </a:rPr>
              <a:t>Пассивный мониторинг</a:t>
            </a:r>
            <a:r>
              <a:rPr lang="ru-RU" altLang="ru-RU">
                <a:cs typeface="Arial" panose="020B0604020202020204" pitchFamily="34" charset="0"/>
              </a:rPr>
              <a:t> рекламы предполагает участие человека-оператора или автоматизацию в ограниченных объемах.</a:t>
            </a:r>
          </a:p>
          <a:p>
            <a:pPr eaLnBrk="1" hangingPunct="1"/>
            <a:r>
              <a:rPr lang="ru-RU" altLang="ru-RU">
                <a:cs typeface="Arial" panose="020B0604020202020204" pitchFamily="34" charset="0"/>
              </a:rPr>
              <a:t>Активный мониторинг основан на погружении специальной информации в рекламный продукт, которая затем может автоматически извлекаться.</a:t>
            </a:r>
          </a:p>
          <a:p>
            <a:pPr eaLnBrk="1" hangingPunct="1"/>
            <a:r>
              <a:rPr lang="ru-RU" altLang="ru-RU">
                <a:cs typeface="Arial" panose="020B0604020202020204" pitchFamily="34" charset="0"/>
              </a:rPr>
              <a:t>Для цифровых ПО, активный мониторинг возможен при помощи использования идентификационных кодов в специальных коротких заголовках рекламных продуктов. Использование ЦВЗ позволяет наиболее тесно связать рекламный продукт и идентификационный код рекламодателя.</a:t>
            </a:r>
          </a:p>
          <a:p>
            <a:pPr eaLnBrk="1" hangingPunct="1"/>
            <a:r>
              <a:rPr lang="ru-RU" altLang="ru-RU">
                <a:cs typeface="Arial" panose="020B0604020202020204" pitchFamily="34" charset="0"/>
              </a:rPr>
              <a:t>Этот тип ЦВЗ должен быть защищен только от атаки ложного погружения.</a:t>
            </a:r>
            <a:endParaRPr lang="el-GR" altLang="ru-RU" i="1">
              <a:cs typeface="Arial" panose="020B0604020202020204" pitchFamily="34"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A85B901C-3B8B-7440-8639-9CDC9CFCE0B6}"/>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BE5A3DFB-686F-EF45-9B48-6F43D158AFAD}" type="slidenum">
              <a:rPr lang="ru-RU" altLang="ru-RU" sz="1200">
                <a:solidFill>
                  <a:srgbClr val="898989"/>
                </a:solidFill>
                <a:latin typeface="Calibri" panose="020F0502020204030204" pitchFamily="34" charset="0"/>
              </a:rPr>
              <a:pPr algn="r" eaLnBrk="1" hangingPunct="1"/>
              <a:t>153</a:t>
            </a:fld>
            <a:endParaRPr lang="ru-RU" altLang="ru-RU" sz="1200">
              <a:solidFill>
                <a:srgbClr val="898989"/>
              </a:solidFill>
              <a:latin typeface="Calibri" panose="020F0502020204030204" pitchFamily="34" charset="0"/>
            </a:endParaRPr>
          </a:p>
        </p:txBody>
      </p:sp>
      <p:sp>
        <p:nvSpPr>
          <p:cNvPr id="12291" name="Text Box 53">
            <a:extLst>
              <a:ext uri="{FF2B5EF4-FFF2-40B4-BE49-F238E27FC236}">
                <a16:creationId xmlns:a16="http://schemas.microsoft.com/office/drawing/2014/main" id="{6FEC2D17-D69F-9C48-BD36-F071281273CA}"/>
              </a:ext>
            </a:extLst>
          </p:cNvPr>
          <p:cNvSpPr txBox="1">
            <a:spLocks noChangeArrowheads="1"/>
          </p:cNvSpPr>
          <p:nvPr/>
        </p:nvSpPr>
        <p:spPr bwMode="auto">
          <a:xfrm>
            <a:off x="1785938" y="333376"/>
            <a:ext cx="8424862"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2. Идентификация собственника</a:t>
            </a:r>
            <a:endParaRPr lang="ru-RU" altLang="ru-RU">
              <a:cs typeface="Arial" panose="020B0604020202020204" pitchFamily="34" charset="0"/>
            </a:endParaRPr>
          </a:p>
          <a:p>
            <a:pPr eaLnBrk="1" hangingPunct="1"/>
            <a:endParaRPr lang="ru-RU" altLang="ru-RU">
              <a:cs typeface="Arial" panose="020B0604020202020204" pitchFamily="34" charset="0"/>
            </a:endParaRPr>
          </a:p>
          <a:p>
            <a:pPr algn="just" eaLnBrk="1" hangingPunct="1"/>
            <a:r>
              <a:rPr lang="ru-RU" altLang="ru-RU">
                <a:cs typeface="Arial" panose="020B0604020202020204" pitchFamily="34" charset="0"/>
              </a:rPr>
              <a:t>Речь идет о скрытом вложении дополнительной информации о рекламодателе некоторых продуктов или услуг, которая может быть свободно извлечена любым пользователем при его заинтересованности.</a:t>
            </a:r>
          </a:p>
          <a:p>
            <a:pPr algn="just" eaLnBrk="1" hangingPunct="1"/>
            <a:r>
              <a:rPr lang="ru-RU" altLang="ru-RU">
                <a:cs typeface="Arial" panose="020B0604020202020204" pitchFamily="34" charset="0"/>
              </a:rPr>
              <a:t>При этом ЦВЗ может использоваться для получения контактной информации через Интернет.</a:t>
            </a:r>
          </a:p>
          <a:p>
            <a:pPr algn="just" eaLnBrk="1" hangingPunct="1"/>
            <a:r>
              <a:rPr lang="ru-RU" altLang="ru-RU">
                <a:cs typeface="Arial" panose="020B0604020202020204" pitchFamily="34" charset="0"/>
              </a:rPr>
              <a:t>Т.е. эта функция ЦВЗ служит для уточнения данных о собственнике ПО. Когда декодер обнаруживает ЦВЗ, он связывается с центральной базой данных по интернету и использует ЦВЗ, как ключ для получения контактной информации о собственнике ПО.</a:t>
            </a:r>
          </a:p>
          <a:p>
            <a:pPr algn="just" eaLnBrk="1" hangingPunct="1"/>
            <a:r>
              <a:rPr lang="ru-RU" altLang="ru-RU">
                <a:cs typeface="Arial" panose="020B0604020202020204" pitchFamily="34" charset="0"/>
              </a:rPr>
              <a:t>Здесь не предполагаются, как правило, какие-либо преднамеренные атаки по удалению или ложному погружению ЦВЗ.</a:t>
            </a:r>
          </a:p>
          <a:p>
            <a:pPr algn="just" eaLnBrk="1" hangingPunct="1"/>
            <a:endParaRPr lang="ru-RU" altLang="ru-RU">
              <a:cs typeface="Arial" panose="020B0604020202020204" pitchFamily="34" charset="0"/>
            </a:endParaRPr>
          </a:p>
          <a:p>
            <a:pPr algn="just" eaLnBrk="1" hangingPunct="1"/>
            <a:r>
              <a:rPr lang="ru-RU" altLang="ru-RU" b="1">
                <a:cs typeface="Arial" panose="020B0604020202020204" pitchFamily="34" charset="0"/>
              </a:rPr>
              <a:t>Пример.</a:t>
            </a:r>
            <a:r>
              <a:rPr lang="ru-RU" altLang="ru-RU">
                <a:cs typeface="Arial" panose="020B0604020202020204" pitchFamily="34" charset="0"/>
              </a:rPr>
              <a:t> Рассмотрим далее рекламный снимок пейзажа в курортной зоне, в который вкладывается информация о туристической фирме, предоставляющей пакет услуг на поездку в это место.</a:t>
            </a:r>
            <a:endParaRPr lang="el-GR" altLang="ru-RU" b="1">
              <a:cs typeface="Arial" panose="020B060402020202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D4FDB849-AF20-4848-81EF-5C93152D9924}"/>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1C5C8DB9-9A28-6148-8BCB-7598B39B3F79}" type="slidenum">
              <a:rPr lang="ru-RU" altLang="ru-RU" sz="1200">
                <a:solidFill>
                  <a:srgbClr val="898989"/>
                </a:solidFill>
                <a:latin typeface="Calibri" panose="020F0502020204030204" pitchFamily="34" charset="0"/>
              </a:rPr>
              <a:pPr algn="r" eaLnBrk="1" hangingPunct="1"/>
              <a:t>154</a:t>
            </a:fld>
            <a:endParaRPr lang="ru-RU" altLang="ru-RU" sz="1200">
              <a:solidFill>
                <a:srgbClr val="898989"/>
              </a:solidFill>
              <a:latin typeface="Calibri" panose="020F0502020204030204" pitchFamily="34" charset="0"/>
            </a:endParaRPr>
          </a:p>
        </p:txBody>
      </p:sp>
      <p:pic>
        <p:nvPicPr>
          <p:cNvPr id="13315" name="Picture 12" descr="BMP">
            <a:extLst>
              <a:ext uri="{FF2B5EF4-FFF2-40B4-BE49-F238E27FC236}">
                <a16:creationId xmlns:a16="http://schemas.microsoft.com/office/drawing/2014/main" id="{8595C813-8F89-4B4D-A187-7B05D875C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765175"/>
            <a:ext cx="3328988"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3" descr="BAtlas">
            <a:extLst>
              <a:ext uri="{FF2B5EF4-FFF2-40B4-BE49-F238E27FC236}">
                <a16:creationId xmlns:a16="http://schemas.microsoft.com/office/drawing/2014/main" id="{C0257F57-CEF4-9C41-B6DE-96F649F48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4654550"/>
            <a:ext cx="332105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4" descr="BMPWithWM">
            <a:extLst>
              <a:ext uri="{FF2B5EF4-FFF2-40B4-BE49-F238E27FC236}">
                <a16:creationId xmlns:a16="http://schemas.microsoft.com/office/drawing/2014/main" id="{4D83AEE7-2FE6-4948-8EC9-891857595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825" y="765176"/>
            <a:ext cx="33147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15" descr="ewmbmp">
            <a:extLst>
              <a:ext uri="{FF2B5EF4-FFF2-40B4-BE49-F238E27FC236}">
                <a16:creationId xmlns:a16="http://schemas.microsoft.com/office/drawing/2014/main" id="{EBAFE64E-4A6D-4742-BA7F-2501C866B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5" y="4654550"/>
            <a:ext cx="332105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 Box 16">
            <a:extLst>
              <a:ext uri="{FF2B5EF4-FFF2-40B4-BE49-F238E27FC236}">
                <a16:creationId xmlns:a16="http://schemas.microsoft.com/office/drawing/2014/main" id="{EB8D3C92-4E9B-FA4E-910E-F443AAAAD158}"/>
              </a:ext>
            </a:extLst>
          </p:cNvPr>
          <p:cNvSpPr txBox="1">
            <a:spLocks noChangeArrowheads="1"/>
          </p:cNvSpPr>
          <p:nvPr/>
        </p:nvSpPr>
        <p:spPr bwMode="auto">
          <a:xfrm>
            <a:off x="2782889" y="3644900"/>
            <a:ext cx="2262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600"/>
              <a:t>Пейзаж без вложения</a:t>
            </a:r>
          </a:p>
        </p:txBody>
      </p:sp>
      <p:sp>
        <p:nvSpPr>
          <p:cNvPr id="13320" name="Text Box 17">
            <a:extLst>
              <a:ext uri="{FF2B5EF4-FFF2-40B4-BE49-F238E27FC236}">
                <a16:creationId xmlns:a16="http://schemas.microsoft.com/office/drawing/2014/main" id="{70734D46-0414-A847-BEA9-D2981614FA3A}"/>
              </a:ext>
            </a:extLst>
          </p:cNvPr>
          <p:cNvSpPr txBox="1">
            <a:spLocks noChangeArrowheads="1"/>
          </p:cNvSpPr>
          <p:nvPr/>
        </p:nvSpPr>
        <p:spPr bwMode="auto">
          <a:xfrm>
            <a:off x="2782888" y="5734050"/>
            <a:ext cx="2292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600"/>
              <a:t>Логотип туроператора</a:t>
            </a:r>
          </a:p>
        </p:txBody>
      </p:sp>
      <p:sp>
        <p:nvSpPr>
          <p:cNvPr id="13321" name="Text Box 18">
            <a:extLst>
              <a:ext uri="{FF2B5EF4-FFF2-40B4-BE49-F238E27FC236}">
                <a16:creationId xmlns:a16="http://schemas.microsoft.com/office/drawing/2014/main" id="{F5CEDA59-6074-BB40-8A8E-F342FD9CA6CB}"/>
              </a:ext>
            </a:extLst>
          </p:cNvPr>
          <p:cNvSpPr txBox="1">
            <a:spLocks noChangeArrowheads="1"/>
          </p:cNvSpPr>
          <p:nvPr/>
        </p:nvSpPr>
        <p:spPr bwMode="auto">
          <a:xfrm>
            <a:off x="7175500" y="3644900"/>
            <a:ext cx="218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600"/>
              <a:t>Пейзаж с вложением</a:t>
            </a:r>
          </a:p>
        </p:txBody>
      </p:sp>
      <p:sp>
        <p:nvSpPr>
          <p:cNvPr id="13322" name="Text Box 19">
            <a:extLst>
              <a:ext uri="{FF2B5EF4-FFF2-40B4-BE49-F238E27FC236}">
                <a16:creationId xmlns:a16="http://schemas.microsoft.com/office/drawing/2014/main" id="{707B49E1-7D22-AD4D-B41F-D6F9163EC257}"/>
              </a:ext>
            </a:extLst>
          </p:cNvPr>
          <p:cNvSpPr txBox="1">
            <a:spLocks noChangeArrowheads="1"/>
          </p:cNvSpPr>
          <p:nvPr/>
        </p:nvSpPr>
        <p:spPr bwMode="auto">
          <a:xfrm>
            <a:off x="6959601" y="5734050"/>
            <a:ext cx="2708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600"/>
              <a:t>Логотип после извлечения</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770243DF-4FA5-754C-9358-45B2960DC1C4}"/>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9ABAF80B-7F7B-344A-AAB7-C7D9BDE229BC}" type="slidenum">
              <a:rPr lang="ru-RU" altLang="ru-RU" sz="1200">
                <a:solidFill>
                  <a:srgbClr val="898989"/>
                </a:solidFill>
                <a:latin typeface="Calibri" panose="020F0502020204030204" pitchFamily="34" charset="0"/>
              </a:rPr>
              <a:pPr algn="r" eaLnBrk="1" hangingPunct="1"/>
              <a:t>155</a:t>
            </a:fld>
            <a:endParaRPr lang="ru-RU" altLang="ru-RU" sz="1200">
              <a:solidFill>
                <a:srgbClr val="898989"/>
              </a:solidFill>
              <a:latin typeface="Calibri" panose="020F0502020204030204" pitchFamily="34" charset="0"/>
            </a:endParaRPr>
          </a:p>
        </p:txBody>
      </p:sp>
      <p:sp>
        <p:nvSpPr>
          <p:cNvPr id="14339" name="Text Box 5">
            <a:extLst>
              <a:ext uri="{FF2B5EF4-FFF2-40B4-BE49-F238E27FC236}">
                <a16:creationId xmlns:a16="http://schemas.microsoft.com/office/drawing/2014/main" id="{A694D62F-FA51-1E47-9ECA-0962834A6E7B}"/>
              </a:ext>
            </a:extLst>
          </p:cNvPr>
          <p:cNvSpPr txBox="1">
            <a:spLocks noChangeArrowheads="1"/>
          </p:cNvSpPr>
          <p:nvPr/>
        </p:nvSpPr>
        <p:spPr bwMode="auto">
          <a:xfrm>
            <a:off x="1919288" y="1989139"/>
            <a:ext cx="8424862"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3. Доказательство прав собственности.</a:t>
            </a:r>
            <a:endParaRPr lang="ru-RU" altLang="ru-RU">
              <a:cs typeface="Arial" panose="020B0604020202020204" pitchFamily="34" charset="0"/>
            </a:endParaRPr>
          </a:p>
          <a:p>
            <a:pPr eaLnBrk="1" hangingPunct="1"/>
            <a:endParaRPr lang="ru-RU" altLang="ru-RU">
              <a:cs typeface="Arial" panose="020B0604020202020204" pitchFamily="34" charset="0"/>
            </a:endParaRPr>
          </a:p>
          <a:p>
            <a:pPr algn="just" eaLnBrk="1" hangingPunct="1"/>
            <a:r>
              <a:rPr lang="ru-RU" altLang="ru-RU">
                <a:cs typeface="Arial" panose="020B0604020202020204" pitchFamily="34" charset="0"/>
              </a:rPr>
              <a:t>Разница с предыдущим случаем – ЦВЗ нужны для доказательства прав собственности на аудио- и видеопродукты в суде.</a:t>
            </a:r>
          </a:p>
          <a:p>
            <a:pPr algn="just" eaLnBrk="1" hangingPunct="1"/>
            <a:r>
              <a:rPr lang="ru-RU" altLang="ru-RU">
                <a:cs typeface="Arial" panose="020B0604020202020204" pitchFamily="34" charset="0"/>
              </a:rPr>
              <a:t>Собственник, благодаря использованию ЦВЗ, может избежать регистрационных расходов для своих произведений.</a:t>
            </a:r>
          </a:p>
          <a:p>
            <a:pPr algn="just" eaLnBrk="1" hangingPunct="1"/>
            <a:r>
              <a:rPr lang="ru-RU" altLang="ru-RU">
                <a:cs typeface="Arial" panose="020B0604020202020204" pitchFamily="34" charset="0"/>
              </a:rPr>
              <a:t>Это применение ЦВЗ должно быть стойким, как к </a:t>
            </a:r>
            <a:r>
              <a:rPr lang="ru-RU" altLang="ru-RU" i="1">
                <a:cs typeface="Arial" panose="020B0604020202020204" pitchFamily="34" charset="0"/>
              </a:rPr>
              <a:t>атаке удаления</a:t>
            </a:r>
            <a:r>
              <a:rPr lang="ru-RU" altLang="ru-RU">
                <a:cs typeface="Arial" panose="020B0604020202020204" pitchFamily="34" charset="0"/>
              </a:rPr>
              <a:t>, так и к </a:t>
            </a:r>
            <a:r>
              <a:rPr lang="ru-RU" altLang="ru-RU" i="1">
                <a:cs typeface="Arial" panose="020B0604020202020204" pitchFamily="34" charset="0"/>
              </a:rPr>
              <a:t>атаке ложного погружения</a:t>
            </a:r>
            <a:r>
              <a:rPr lang="ru-RU" altLang="ru-RU">
                <a:cs typeface="Arial" panose="020B0604020202020204" pitchFamily="34" charset="0"/>
              </a:rPr>
              <a:t>. (Проблема диспута при наличии в ПО нескольких ЦВЗ.)</a:t>
            </a:r>
            <a:endParaRPr lang="el-GR" altLang="ru-RU" b="1">
              <a:cs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B72803F0-C4F8-0D48-AB59-EE7B993594A7}"/>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92BA0EAA-8D92-3E43-A223-ABDE36A33F08}" type="slidenum">
              <a:rPr lang="ru-RU" altLang="ru-RU" sz="1200">
                <a:solidFill>
                  <a:srgbClr val="898989"/>
                </a:solidFill>
                <a:latin typeface="Calibri" panose="020F0502020204030204" pitchFamily="34" charset="0"/>
              </a:rPr>
              <a:pPr algn="r" eaLnBrk="1" hangingPunct="1"/>
              <a:t>156</a:t>
            </a:fld>
            <a:endParaRPr lang="ru-RU" altLang="ru-RU" sz="1200">
              <a:solidFill>
                <a:srgbClr val="898989"/>
              </a:solidFill>
              <a:latin typeface="Calibri" panose="020F0502020204030204" pitchFamily="34" charset="0"/>
            </a:endParaRPr>
          </a:p>
        </p:txBody>
      </p:sp>
      <p:sp>
        <p:nvSpPr>
          <p:cNvPr id="15363" name="Text Box 23">
            <a:extLst>
              <a:ext uri="{FF2B5EF4-FFF2-40B4-BE49-F238E27FC236}">
                <a16:creationId xmlns:a16="http://schemas.microsoft.com/office/drawing/2014/main" id="{39CBE587-A0FB-594A-B1B3-1EF4327678B0}"/>
              </a:ext>
            </a:extLst>
          </p:cNvPr>
          <p:cNvSpPr txBox="1">
            <a:spLocks noChangeArrowheads="1"/>
          </p:cNvSpPr>
          <p:nvPr/>
        </p:nvSpPr>
        <p:spPr bwMode="auto">
          <a:xfrm>
            <a:off x="1919288" y="1989139"/>
            <a:ext cx="8424862"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4. Отслеживание сделок</a:t>
            </a:r>
            <a:endParaRPr lang="ru-RU" altLang="ru-RU">
              <a:cs typeface="Arial" panose="020B0604020202020204" pitchFamily="34" charset="0"/>
            </a:endParaRPr>
          </a:p>
          <a:p>
            <a:pPr eaLnBrk="1" hangingPunct="1"/>
            <a:endParaRPr lang="ru-RU" altLang="ru-RU">
              <a:cs typeface="Arial" panose="020B0604020202020204" pitchFamily="34" charset="0"/>
            </a:endParaRPr>
          </a:p>
          <a:p>
            <a:pPr algn="just" eaLnBrk="1" hangingPunct="1"/>
            <a:r>
              <a:rPr lang="ru-RU" altLang="ru-RU">
                <a:cs typeface="Arial" panose="020B0604020202020204" pitchFamily="34" charset="0"/>
              </a:rPr>
              <a:t>В этом случае ЦВЗ содержит сведения о легальных покупателях (</a:t>
            </a:r>
            <a:r>
              <a:rPr lang="en-US" altLang="ru-RU">
                <a:cs typeface="Arial" panose="020B0604020202020204" pitchFamily="34" charset="0"/>
              </a:rPr>
              <a:t>“fingerprinting”</a:t>
            </a:r>
            <a:r>
              <a:rPr lang="ru-RU" altLang="ru-RU">
                <a:cs typeface="Arial" panose="020B0604020202020204" pitchFamily="34" charset="0"/>
              </a:rPr>
              <a:t>), что позволяет отследить, кто из них оказался в дальнейшем нелегальным распространителем копий.</a:t>
            </a:r>
          </a:p>
          <a:p>
            <a:pPr algn="just" eaLnBrk="1" hangingPunct="1"/>
            <a:r>
              <a:rPr lang="ru-RU" altLang="ru-RU">
                <a:cs typeface="Arial" panose="020B0604020202020204" pitchFamily="34" charset="0"/>
              </a:rPr>
              <a:t>(В частности, эта функция ЦВЗ – для защиты от «пиратов», распространяющих нелегальные копии </a:t>
            </a:r>
            <a:r>
              <a:rPr lang="en-US" altLang="ru-RU">
                <a:cs typeface="Arial" panose="020B0604020202020204" pitchFamily="34" charset="0"/>
              </a:rPr>
              <a:t>DVD</a:t>
            </a:r>
            <a:r>
              <a:rPr lang="ru-RU" altLang="ru-RU">
                <a:cs typeface="Arial" panose="020B0604020202020204" pitchFamily="34" charset="0"/>
              </a:rPr>
              <a:t>.)</a:t>
            </a:r>
          </a:p>
          <a:p>
            <a:pPr algn="just" eaLnBrk="1" hangingPunct="1"/>
            <a:r>
              <a:rPr lang="ru-RU" altLang="ru-RU">
                <a:cs typeface="Arial" panose="020B0604020202020204" pitchFamily="34" charset="0"/>
              </a:rPr>
              <a:t>ЦВЗ являются многобитовыми и они должны быть стойкими к </a:t>
            </a:r>
            <a:r>
              <a:rPr lang="ru-RU" altLang="ru-RU" i="1">
                <a:cs typeface="Arial" panose="020B0604020202020204" pitchFamily="34" charset="0"/>
              </a:rPr>
              <a:t>атакам удаления</a:t>
            </a:r>
            <a:r>
              <a:rPr lang="ru-RU" altLang="ru-RU">
                <a:cs typeface="Arial" panose="020B0604020202020204" pitchFamily="34" charset="0"/>
              </a:rPr>
              <a:t>.</a:t>
            </a:r>
            <a:endParaRPr lang="el-GR" altLang="ru-RU" b="1">
              <a:cs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4947D17F-F3EB-554B-A2B8-A45D9B562648}"/>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441EE8B5-B0F2-A242-99E7-24CDC52CCDDD}" type="slidenum">
              <a:rPr lang="ru-RU" altLang="ru-RU" sz="1200">
                <a:solidFill>
                  <a:srgbClr val="898989"/>
                </a:solidFill>
                <a:latin typeface="Calibri" panose="020F0502020204030204" pitchFamily="34" charset="0"/>
              </a:rPr>
              <a:pPr algn="r" eaLnBrk="1" hangingPunct="1"/>
              <a:t>157</a:t>
            </a:fld>
            <a:endParaRPr lang="ru-RU" altLang="ru-RU" sz="1200">
              <a:solidFill>
                <a:srgbClr val="898989"/>
              </a:solidFill>
              <a:latin typeface="Calibri" panose="020F0502020204030204" pitchFamily="34" charset="0"/>
            </a:endParaRPr>
          </a:p>
        </p:txBody>
      </p:sp>
      <p:sp>
        <p:nvSpPr>
          <p:cNvPr id="16387" name="Text Box 227">
            <a:extLst>
              <a:ext uri="{FF2B5EF4-FFF2-40B4-BE49-F238E27FC236}">
                <a16:creationId xmlns:a16="http://schemas.microsoft.com/office/drawing/2014/main" id="{CC0457A4-7119-694C-9640-BDAF14EC7148}"/>
              </a:ext>
            </a:extLst>
          </p:cNvPr>
          <p:cNvSpPr txBox="1">
            <a:spLocks noChangeArrowheads="1"/>
          </p:cNvSpPr>
          <p:nvPr/>
        </p:nvSpPr>
        <p:spPr bwMode="auto">
          <a:xfrm>
            <a:off x="1771651" y="165101"/>
            <a:ext cx="8424863"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ru-RU" altLang="ru-RU" sz="2000" i="1">
                <a:cs typeface="Arial" panose="020B0604020202020204" pitchFamily="34" charset="0"/>
              </a:rPr>
              <a:t>5. Аутентификация содержания ПО.</a:t>
            </a:r>
            <a:endParaRPr lang="ru-RU" altLang="ru-RU">
              <a:cs typeface="Arial" panose="020B0604020202020204" pitchFamily="34" charset="0"/>
            </a:endParaRPr>
          </a:p>
          <a:p>
            <a:pPr algn="just" eaLnBrk="1" hangingPunct="1"/>
            <a:endParaRPr lang="ru-RU" altLang="ru-RU" sz="1600">
              <a:cs typeface="Arial" panose="020B0604020202020204" pitchFamily="34" charset="0"/>
            </a:endParaRPr>
          </a:p>
          <a:p>
            <a:pPr algn="just" eaLnBrk="1" hangingPunct="1"/>
            <a:r>
              <a:rPr lang="ru-RU" altLang="ru-RU" sz="1600">
                <a:cs typeface="Arial" panose="020B0604020202020204" pitchFamily="34" charset="0"/>
              </a:rPr>
              <a:t>Цель ЦВЗ: защита ПО от необнаруживаемых изменений злоумышленниками или от случайных искажений.</a:t>
            </a:r>
          </a:p>
          <a:p>
            <a:pPr algn="just" eaLnBrk="1" hangingPunct="1"/>
            <a:r>
              <a:rPr lang="ru-RU" altLang="ru-RU" sz="1600">
                <a:cs typeface="Arial" panose="020B0604020202020204" pitchFamily="34" charset="0"/>
              </a:rPr>
              <a:t>В криптографии широко известны методы аутентификации (например, цифровая подпись (ЦП)).</a:t>
            </a:r>
          </a:p>
          <a:p>
            <a:pPr algn="just" eaLnBrk="1" hangingPunct="1"/>
            <a:r>
              <a:rPr lang="ru-RU" altLang="ru-RU" sz="1600">
                <a:cs typeface="Arial" panose="020B0604020202020204" pitchFamily="34" charset="0"/>
              </a:rPr>
              <a:t>Присоединение ЦП к аутентифицируемым сообщениям создает риск ее потери при передаче по сети или преднамеренного удаления.</a:t>
            </a:r>
          </a:p>
          <a:p>
            <a:pPr algn="just" eaLnBrk="1" hangingPunct="1"/>
            <a:r>
              <a:rPr lang="ru-RU" altLang="ru-RU" sz="1600">
                <a:cs typeface="Arial" panose="020B0604020202020204" pitchFamily="34" charset="0"/>
              </a:rPr>
              <a:t>ЦВЗ дают возможность погружать ЦП непосредственно в ПО без заметного искажения последних.</a:t>
            </a:r>
          </a:p>
          <a:p>
            <a:pPr algn="just" eaLnBrk="1" hangingPunct="1"/>
            <a:endParaRPr lang="ru-RU" altLang="ru-RU" sz="1600">
              <a:cs typeface="Arial" panose="020B0604020202020204" pitchFamily="34" charset="0"/>
            </a:endParaRPr>
          </a:p>
          <a:p>
            <a:pPr algn="just" eaLnBrk="1" hangingPunct="1"/>
            <a:r>
              <a:rPr lang="ru-RU" altLang="ru-RU" sz="1600" i="1">
                <a:cs typeface="Arial" panose="020B0604020202020204" pitchFamily="34" charset="0"/>
              </a:rPr>
              <a:t>Два типа аутентификации на основе ЦВЗ:</a:t>
            </a:r>
            <a:endParaRPr lang="ru-RU" altLang="ru-RU" sz="1600">
              <a:cs typeface="Arial" panose="020B0604020202020204" pitchFamily="34" charset="0"/>
            </a:endParaRPr>
          </a:p>
          <a:p>
            <a:pPr lvl="1" algn="just" eaLnBrk="1" hangingPunct="1">
              <a:buFontTx/>
              <a:buChar char="-"/>
            </a:pPr>
            <a:r>
              <a:rPr lang="ru-RU" altLang="ru-RU" sz="1600">
                <a:cs typeface="Arial" panose="020B0604020202020204" pitchFamily="34" charset="0"/>
              </a:rPr>
              <a:t> точная аутентификация 	(искажение даже одного бита ПО приводит к ее 				нарушению)</a:t>
            </a:r>
          </a:p>
          <a:p>
            <a:pPr lvl="1" algn="just" eaLnBrk="1" hangingPunct="1">
              <a:buFontTx/>
              <a:buChar char="-"/>
            </a:pPr>
            <a:r>
              <a:rPr lang="ru-RU" altLang="ru-RU" sz="1600" i="1">
                <a:cs typeface="Arial" panose="020B0604020202020204" pitchFamily="34" charset="0"/>
              </a:rPr>
              <a:t> </a:t>
            </a:r>
            <a:r>
              <a:rPr lang="ru-RU" altLang="ru-RU" sz="1600">
                <a:cs typeface="Arial" panose="020B0604020202020204" pitchFamily="34" charset="0"/>
              </a:rPr>
              <a:t>селективная аутентификация 	(некоторые искажения ПО, например, сжатие в 					</a:t>
            </a:r>
            <a:r>
              <a:rPr lang="en-US" altLang="ru-RU" sz="1600">
                <a:cs typeface="Arial" panose="020B0604020202020204" pitchFamily="34" charset="0"/>
              </a:rPr>
              <a:t>JPEG</a:t>
            </a:r>
            <a:r>
              <a:rPr lang="ru-RU" altLang="ru-RU" sz="1600">
                <a:cs typeface="Arial" panose="020B0604020202020204" pitchFamily="34" charset="0"/>
              </a:rPr>
              <a:t>, не нарушают подлинности, тогда как 					другие, например, изменение контуров 					изображения, должны обнаруживаться).</a:t>
            </a:r>
          </a:p>
          <a:p>
            <a:pPr lvl="1" algn="just" eaLnBrk="1" hangingPunct="1">
              <a:buFontTx/>
              <a:buChar char="-"/>
            </a:pPr>
            <a:endParaRPr lang="ru-RU" altLang="ru-RU" sz="1600">
              <a:cs typeface="Arial" panose="020B0604020202020204" pitchFamily="34" charset="0"/>
            </a:endParaRPr>
          </a:p>
          <a:p>
            <a:pPr algn="just" eaLnBrk="1" hangingPunct="1"/>
            <a:r>
              <a:rPr lang="ru-RU" altLang="ru-RU" sz="1600">
                <a:cs typeface="Arial" panose="020B0604020202020204" pitchFamily="34" charset="0"/>
              </a:rPr>
              <a:t>В этом применении ЦВЗ не </a:t>
            </a:r>
            <a:r>
              <a:rPr lang="ru-RU" altLang="ru-RU" sz="1600" i="1">
                <a:cs typeface="Arial" panose="020B0604020202020204" pitchFamily="34" charset="0"/>
              </a:rPr>
              <a:t>подвержен атакам</a:t>
            </a:r>
            <a:r>
              <a:rPr lang="ru-RU" altLang="ru-RU" sz="1600">
                <a:cs typeface="Arial" panose="020B0604020202020204" pitchFamily="34" charset="0"/>
              </a:rPr>
              <a:t>, если криптографическая стойкость ЦП обеспечена.</a:t>
            </a:r>
          </a:p>
          <a:p>
            <a:pPr algn="just" eaLnBrk="1" hangingPunct="1"/>
            <a:endParaRPr lang="ru-RU" altLang="ru-RU" sz="1600">
              <a:cs typeface="Arial" panose="020B0604020202020204" pitchFamily="34" charset="0"/>
            </a:endParaRPr>
          </a:p>
          <a:p>
            <a:pPr algn="just" eaLnBrk="1" hangingPunct="1"/>
            <a:r>
              <a:rPr lang="ru-RU" altLang="ru-RU" sz="1600" b="1">
                <a:cs typeface="Arial" panose="020B0604020202020204" pitchFamily="34" charset="0"/>
              </a:rPr>
              <a:t>      Замечание. 	</a:t>
            </a:r>
            <a:r>
              <a:rPr lang="ru-RU" altLang="ru-RU" sz="1600">
                <a:cs typeface="Arial" panose="020B0604020202020204" pitchFamily="34" charset="0"/>
              </a:rPr>
              <a:t>Основной проблемой при разработке систем с ЦВЗ, 				обеспечивающих выполнение этой функции, является построения 			так называемых </a:t>
            </a:r>
            <a:r>
              <a:rPr lang="ru-RU" altLang="ru-RU" sz="1600" i="1">
                <a:cs typeface="Arial" panose="020B0604020202020204" pitchFamily="34" charset="0"/>
              </a:rPr>
              <a:t>восстанавливаемых </a:t>
            </a:r>
            <a:r>
              <a:rPr lang="ru-RU" altLang="ru-RU" sz="1600">
                <a:cs typeface="Arial" panose="020B0604020202020204" pitchFamily="34" charset="0"/>
              </a:rPr>
              <a:t>ЦВЗ (</a:t>
            </a:r>
            <a:r>
              <a:rPr lang="en-US" altLang="ru-RU" sz="1600">
                <a:cs typeface="Arial" panose="020B0604020202020204" pitchFamily="34" charset="0"/>
              </a:rPr>
              <a:t>reversible WM</a:t>
            </a:r>
            <a:r>
              <a:rPr lang="ru-RU" altLang="ru-RU" sz="1600">
                <a:cs typeface="Arial" panose="020B0604020202020204" pitchFamily="34" charset="0"/>
              </a:rPr>
              <a:t>), когда 			ПС после извлечения ЦВЗ восстанавливается абсолютно точно.</a:t>
            </a:r>
            <a:endParaRPr lang="el-GR" altLang="ru-RU" sz="1600" b="1">
              <a:cs typeface="Arial" panose="020B0604020202020204"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48BEB45E-0D61-E84A-8C8F-055150C9657C}"/>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27CD1BF9-0C79-E649-B5A2-2A4A4E7CC9D1}" type="slidenum">
              <a:rPr lang="ru-RU" altLang="ru-RU" sz="1200">
                <a:solidFill>
                  <a:srgbClr val="898989"/>
                </a:solidFill>
                <a:latin typeface="Calibri" panose="020F0502020204030204" pitchFamily="34" charset="0"/>
              </a:rPr>
              <a:pPr algn="r" eaLnBrk="1" hangingPunct="1"/>
              <a:t>158</a:t>
            </a:fld>
            <a:endParaRPr lang="ru-RU" altLang="ru-RU" sz="1200">
              <a:solidFill>
                <a:srgbClr val="898989"/>
              </a:solidFill>
              <a:latin typeface="Calibri" panose="020F0502020204030204" pitchFamily="34" charset="0"/>
            </a:endParaRPr>
          </a:p>
        </p:txBody>
      </p:sp>
      <p:pic>
        <p:nvPicPr>
          <p:cNvPr id="17411" name="Picture 5" descr="Text2">
            <a:extLst>
              <a:ext uri="{FF2B5EF4-FFF2-40B4-BE49-F238E27FC236}">
                <a16:creationId xmlns:a16="http://schemas.microsoft.com/office/drawing/2014/main" id="{C014898A-E0D5-F647-AFC8-E3678282C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125538"/>
            <a:ext cx="2519362" cy="161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descr="Text2WM">
            <a:extLst>
              <a:ext uri="{FF2B5EF4-FFF2-40B4-BE49-F238E27FC236}">
                <a16:creationId xmlns:a16="http://schemas.microsoft.com/office/drawing/2014/main" id="{EF4FFA10-242A-A047-A61C-D664891B8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1125539"/>
            <a:ext cx="2519363"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7" descr="AuthOK">
            <a:extLst>
              <a:ext uri="{FF2B5EF4-FFF2-40B4-BE49-F238E27FC236}">
                <a16:creationId xmlns:a16="http://schemas.microsoft.com/office/drawing/2014/main" id="{23E38281-AA5E-E54D-89AD-E35935391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6" y="1125538"/>
            <a:ext cx="2519363"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 descr="ErasedText2WM">
            <a:extLst>
              <a:ext uri="{FF2B5EF4-FFF2-40B4-BE49-F238E27FC236}">
                <a16:creationId xmlns:a16="http://schemas.microsoft.com/office/drawing/2014/main" id="{9B226171-B09B-2343-A596-DFDA08217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76" y="4005264"/>
            <a:ext cx="2519363"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9" descr="AuthNotOK">
            <a:extLst>
              <a:ext uri="{FF2B5EF4-FFF2-40B4-BE49-F238E27FC236}">
                <a16:creationId xmlns:a16="http://schemas.microsoft.com/office/drawing/2014/main" id="{FA6607CE-A377-3C44-ADDD-2207BE86BB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901" y="4005263"/>
            <a:ext cx="2519363" cy="161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Text Box 10">
            <a:extLst>
              <a:ext uri="{FF2B5EF4-FFF2-40B4-BE49-F238E27FC236}">
                <a16:creationId xmlns:a16="http://schemas.microsoft.com/office/drawing/2014/main" id="{7AF1217E-9E98-DD4D-8761-6DE94E5F8545}"/>
              </a:ext>
            </a:extLst>
          </p:cNvPr>
          <p:cNvSpPr txBox="1">
            <a:spLocks noChangeArrowheads="1"/>
          </p:cNvSpPr>
          <p:nvPr/>
        </p:nvSpPr>
        <p:spPr bwMode="auto">
          <a:xfrm>
            <a:off x="2279650" y="2924175"/>
            <a:ext cx="1892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400"/>
              <a:t>а) Исходное ПО</a:t>
            </a:r>
          </a:p>
        </p:txBody>
      </p:sp>
      <p:sp>
        <p:nvSpPr>
          <p:cNvPr id="17417" name="Text Box 11">
            <a:extLst>
              <a:ext uri="{FF2B5EF4-FFF2-40B4-BE49-F238E27FC236}">
                <a16:creationId xmlns:a16="http://schemas.microsoft.com/office/drawing/2014/main" id="{CFB689C6-D11E-D24C-AC44-9803025DDAFE}"/>
              </a:ext>
            </a:extLst>
          </p:cNvPr>
          <p:cNvSpPr txBox="1">
            <a:spLocks noChangeArrowheads="1"/>
          </p:cNvSpPr>
          <p:nvPr/>
        </p:nvSpPr>
        <p:spPr bwMode="auto">
          <a:xfrm>
            <a:off x="4872039" y="2924175"/>
            <a:ext cx="2376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400"/>
              <a:t>б) ПО после вложения 64 бит аутентификатора и 7864 бит дополнительной информации</a:t>
            </a:r>
          </a:p>
        </p:txBody>
      </p:sp>
      <p:sp>
        <p:nvSpPr>
          <p:cNvPr id="17418" name="Text Box 12">
            <a:extLst>
              <a:ext uri="{FF2B5EF4-FFF2-40B4-BE49-F238E27FC236}">
                <a16:creationId xmlns:a16="http://schemas.microsoft.com/office/drawing/2014/main" id="{72E7D3A9-5B9B-594B-ABA7-9CDCA35CF689}"/>
              </a:ext>
            </a:extLst>
          </p:cNvPr>
          <p:cNvSpPr txBox="1">
            <a:spLocks noChangeArrowheads="1"/>
          </p:cNvSpPr>
          <p:nvPr/>
        </p:nvSpPr>
        <p:spPr bwMode="auto">
          <a:xfrm>
            <a:off x="8256589" y="2924175"/>
            <a:ext cx="1584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400"/>
              <a:t>в) Проверка аутентификации</a:t>
            </a:r>
          </a:p>
        </p:txBody>
      </p:sp>
      <p:sp>
        <p:nvSpPr>
          <p:cNvPr id="17419" name="Text Box 13">
            <a:extLst>
              <a:ext uri="{FF2B5EF4-FFF2-40B4-BE49-F238E27FC236}">
                <a16:creationId xmlns:a16="http://schemas.microsoft.com/office/drawing/2014/main" id="{028D3216-33F9-FA43-8688-59C7CE5C4C81}"/>
              </a:ext>
            </a:extLst>
          </p:cNvPr>
          <p:cNvSpPr txBox="1">
            <a:spLocks noChangeArrowheads="1"/>
          </p:cNvSpPr>
          <p:nvPr/>
        </p:nvSpPr>
        <p:spPr bwMode="auto">
          <a:xfrm>
            <a:off x="3071814" y="5805488"/>
            <a:ext cx="2376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400"/>
              <a:t>г) Искаженный ПО с ЦВЗ</a:t>
            </a:r>
          </a:p>
        </p:txBody>
      </p:sp>
      <p:sp>
        <p:nvSpPr>
          <p:cNvPr id="17420" name="Text Box 14">
            <a:extLst>
              <a:ext uri="{FF2B5EF4-FFF2-40B4-BE49-F238E27FC236}">
                <a16:creationId xmlns:a16="http://schemas.microsoft.com/office/drawing/2014/main" id="{DFA99084-8652-2F41-B1F9-AC88D0322C99}"/>
              </a:ext>
            </a:extLst>
          </p:cNvPr>
          <p:cNvSpPr txBox="1">
            <a:spLocks noChangeArrowheads="1"/>
          </p:cNvSpPr>
          <p:nvPr/>
        </p:nvSpPr>
        <p:spPr bwMode="auto">
          <a:xfrm>
            <a:off x="6743700" y="5805488"/>
            <a:ext cx="21605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400"/>
              <a:t>д) Проверка аутентификации после искажения</a:t>
            </a:r>
          </a:p>
        </p:txBody>
      </p:sp>
      <p:sp>
        <p:nvSpPr>
          <p:cNvPr id="17421" name="Text Box 15">
            <a:extLst>
              <a:ext uri="{FF2B5EF4-FFF2-40B4-BE49-F238E27FC236}">
                <a16:creationId xmlns:a16="http://schemas.microsoft.com/office/drawing/2014/main" id="{770F9F17-00B6-0B4B-A3BD-C0DFD36C4AB4}"/>
              </a:ext>
            </a:extLst>
          </p:cNvPr>
          <p:cNvSpPr txBox="1">
            <a:spLocks noChangeArrowheads="1"/>
          </p:cNvSpPr>
          <p:nvPr/>
        </p:nvSpPr>
        <p:spPr bwMode="auto">
          <a:xfrm>
            <a:off x="2927351" y="404813"/>
            <a:ext cx="64817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a:t>Пример точной аутентификации двоичного изображения</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6A3DBA70-C505-4441-965B-90083A85FB65}"/>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B7A53A97-5AEB-C243-B988-F23B19494C79}" type="slidenum">
              <a:rPr lang="ru-RU" altLang="ru-RU" sz="1200">
                <a:solidFill>
                  <a:srgbClr val="898989"/>
                </a:solidFill>
                <a:latin typeface="Calibri" panose="020F0502020204030204" pitchFamily="34" charset="0"/>
              </a:rPr>
              <a:pPr algn="r" eaLnBrk="1" hangingPunct="1"/>
              <a:t>159</a:t>
            </a:fld>
            <a:endParaRPr lang="ru-RU" altLang="ru-RU" sz="1200">
              <a:solidFill>
                <a:srgbClr val="898989"/>
              </a:solidFill>
              <a:latin typeface="Calibri" panose="020F0502020204030204" pitchFamily="34" charset="0"/>
            </a:endParaRPr>
          </a:p>
        </p:txBody>
      </p:sp>
      <p:sp>
        <p:nvSpPr>
          <p:cNvPr id="18435" name="Text Box 5">
            <a:extLst>
              <a:ext uri="{FF2B5EF4-FFF2-40B4-BE49-F238E27FC236}">
                <a16:creationId xmlns:a16="http://schemas.microsoft.com/office/drawing/2014/main" id="{E0F926DB-BB72-7741-9FE0-CDF7D71F9CAE}"/>
              </a:ext>
            </a:extLst>
          </p:cNvPr>
          <p:cNvSpPr txBox="1">
            <a:spLocks noChangeArrowheads="1"/>
          </p:cNvSpPr>
          <p:nvPr/>
        </p:nvSpPr>
        <p:spPr bwMode="auto">
          <a:xfrm>
            <a:off x="1919288" y="1125539"/>
            <a:ext cx="8424862" cy="451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6. Управление копированием</a:t>
            </a:r>
            <a:endParaRPr lang="ru-RU" altLang="ru-RU">
              <a:cs typeface="Arial" panose="020B0604020202020204" pitchFamily="34" charset="0"/>
            </a:endParaRPr>
          </a:p>
          <a:p>
            <a:pPr eaLnBrk="1" hangingPunct="1"/>
            <a:endParaRPr lang="ru-RU" altLang="ru-RU">
              <a:cs typeface="Arial" panose="020B0604020202020204" pitchFamily="34" charset="0"/>
            </a:endParaRPr>
          </a:p>
          <a:p>
            <a:pPr eaLnBrk="1" hangingPunct="1"/>
            <a:r>
              <a:rPr lang="ru-RU" altLang="ru-RU">
                <a:cs typeface="Arial" panose="020B0604020202020204" pitchFamily="34" charset="0"/>
              </a:rPr>
              <a:t>Эта функция ЦВЗ не преследует цели отслеживания нелегальных распространителей копий (пиратов). Она обеспечивает невозможность (или нецелесообразность) нелегального копирования.</a:t>
            </a:r>
          </a:p>
          <a:p>
            <a:pPr eaLnBrk="1" hangingPunct="1"/>
            <a:endParaRPr lang="ru-RU" altLang="ru-RU">
              <a:cs typeface="Arial" panose="020B0604020202020204" pitchFamily="34" charset="0"/>
            </a:endParaRPr>
          </a:p>
          <a:p>
            <a:pPr eaLnBrk="1" hangingPunct="1"/>
            <a:r>
              <a:rPr lang="ru-RU" altLang="ru-RU" i="1">
                <a:cs typeface="Arial" panose="020B0604020202020204" pitchFamily="34" charset="0"/>
              </a:rPr>
              <a:t>Идеализированный подход</a:t>
            </a:r>
            <a:r>
              <a:rPr lang="ru-RU" altLang="ru-RU">
                <a:cs typeface="Arial" panose="020B0604020202020204" pitchFamily="34" charset="0"/>
              </a:rPr>
              <a:t>. В каждое записывающее устройство встроен детектор ЦВЗ, который запрещает запись </a:t>
            </a:r>
            <a:r>
              <a:rPr lang="en-US" altLang="ru-RU">
                <a:cs typeface="Arial" panose="020B0604020202020204" pitchFamily="34" charset="0"/>
              </a:rPr>
              <a:t>DVD</a:t>
            </a:r>
            <a:r>
              <a:rPr lang="ru-RU" altLang="ru-RU">
                <a:cs typeface="Arial" panose="020B0604020202020204" pitchFamily="34" charset="0"/>
              </a:rPr>
              <a:t> при обнаружении ЦВЗ.</a:t>
            </a:r>
          </a:p>
          <a:p>
            <a:pPr eaLnBrk="1" hangingPunct="1"/>
            <a:r>
              <a:rPr lang="ru-RU" altLang="ru-RU">
                <a:cs typeface="Arial" panose="020B0604020202020204" pitchFamily="34" charset="0"/>
              </a:rPr>
              <a:t>Однако невозможно заставить клиентов пользоваться только такими устройствами.</a:t>
            </a:r>
          </a:p>
          <a:p>
            <a:pPr eaLnBrk="1" hangingPunct="1"/>
            <a:endParaRPr lang="ru-RU" altLang="ru-RU">
              <a:cs typeface="Arial" panose="020B0604020202020204" pitchFamily="34" charset="0"/>
            </a:endParaRPr>
          </a:p>
          <a:p>
            <a:pPr eaLnBrk="1" hangingPunct="1"/>
            <a:r>
              <a:rPr lang="ru-RU" altLang="ru-RU" i="1">
                <a:cs typeface="Arial" panose="020B0604020202020204" pitchFamily="34" charset="0"/>
              </a:rPr>
              <a:t>Более реалистичный подход</a:t>
            </a:r>
            <a:r>
              <a:rPr lang="ru-RU" altLang="ru-RU">
                <a:cs typeface="Arial" panose="020B0604020202020204" pitchFamily="34" charset="0"/>
              </a:rPr>
              <a:t>. Клиентам предоставляется выбор, покупать ли плэйер, который может воспроизводить легальные записи, но не может воспроизводить пиратские </a:t>
            </a:r>
            <a:r>
              <a:rPr lang="en-US" altLang="ru-RU">
                <a:cs typeface="Arial" panose="020B0604020202020204" pitchFamily="34" charset="0"/>
              </a:rPr>
              <a:t>DVD</a:t>
            </a:r>
            <a:r>
              <a:rPr lang="ru-RU" altLang="ru-RU">
                <a:cs typeface="Arial" panose="020B0604020202020204" pitchFamily="34" charset="0"/>
              </a:rPr>
              <a:t>, или наоборот.</a:t>
            </a:r>
          </a:p>
          <a:p>
            <a:pPr eaLnBrk="1" hangingPunct="1"/>
            <a:r>
              <a:rPr lang="ru-RU" altLang="ru-RU">
                <a:cs typeface="Arial" panose="020B0604020202020204" pitchFamily="34" charset="0"/>
              </a:rPr>
              <a:t>Схема такого метода защиты от пиратского копирования показана далее на рисунке 1.</a:t>
            </a:r>
            <a:endParaRPr lang="el-GR" altLang="ru-RU" i="1">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a:extLst>
              <a:ext uri="{FF2B5EF4-FFF2-40B4-BE49-F238E27FC236}">
                <a16:creationId xmlns:a16="http://schemas.microsoft.com/office/drawing/2014/main" id="{AB652D4B-28F8-2D40-BB42-71F52C6C549A}"/>
              </a:ext>
            </a:extLst>
          </p:cNvPr>
          <p:cNvSpPr>
            <a:spLocks noGrp="1"/>
          </p:cNvSpPr>
          <p:nvPr>
            <p:ph type="title"/>
          </p:nvPr>
        </p:nvSpPr>
        <p:spPr>
          <a:xfrm>
            <a:off x="1738314" y="142875"/>
            <a:ext cx="8715375" cy="6572250"/>
          </a:xfrm>
        </p:spPr>
        <p:txBody>
          <a:bodyPr/>
          <a:lstStyle/>
          <a:p>
            <a:pPr algn="l" eaLnBrk="1" hangingPunct="1"/>
            <a:r>
              <a:rPr lang="ru-RU" altLang="ru-RU" sz="1800" i="1">
                <a:latin typeface="Arial" panose="020B0604020202020204" pitchFamily="34" charset="0"/>
                <a:cs typeface="Arial" panose="020B0604020202020204" pitchFamily="34" charset="0"/>
              </a:rPr>
              <a:t>2.Гистограммная атака:</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Определение.</a:t>
            </a:r>
            <a:r>
              <a:rPr lang="ru-RU" altLang="ru-RU" sz="1800">
                <a:latin typeface="Arial" panose="020B0604020202020204" pitchFamily="34" charset="0"/>
                <a:cs typeface="Arial" panose="020B0604020202020204" pitchFamily="34" charset="0"/>
              </a:rPr>
              <a:t> Гистограммой изображения </a:t>
            </a:r>
            <a:r>
              <a:rPr lang="en-US" altLang="ru-RU" sz="1800" i="1">
                <a:latin typeface="Arial" panose="020B0604020202020204" pitchFamily="34" charset="0"/>
                <a:cs typeface="Arial" panose="020B0604020202020204" pitchFamily="34" charset="0"/>
              </a:rPr>
              <a:t>C</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n=1,2…N</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называется распределение яркостей по пикселям, т.е.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Свойство СГ-НЗБ:</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 полагать, что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то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то есть получим следующие гистограммы </a:t>
            </a:r>
            <a:r>
              <a:rPr lang="ru-RU" altLang="ru-RU" sz="1800" i="1">
                <a:latin typeface="Arial" panose="020B0604020202020204" pitchFamily="34" charset="0"/>
                <a:cs typeface="Arial" panose="020B0604020202020204" pitchFamily="34" charset="0"/>
              </a:rPr>
              <a:t>С(</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a:t>
            </a:r>
            <a:r>
              <a:rPr lang="ru-RU" altLang="ru-RU" sz="1800" i="1">
                <a:latin typeface="Arial" panose="020B0604020202020204" pitchFamily="34" charset="0"/>
                <a:cs typeface="Arial" panose="020B0604020202020204" pitchFamily="34" charset="0"/>
              </a:rPr>
              <a:t>С</a:t>
            </a:r>
            <a:r>
              <a:rPr lang="en-US" altLang="ru-RU" sz="1800" i="1" baseline="-25000">
                <a:latin typeface="Arial" panose="020B0604020202020204" pitchFamily="34" charset="0"/>
                <a:cs typeface="Arial" panose="020B0604020202020204" pitchFamily="34" charset="0"/>
              </a:rPr>
              <a:t>W</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graphicFrame>
        <p:nvGraphicFramePr>
          <p:cNvPr id="10243" name="Object 3">
            <a:extLst>
              <a:ext uri="{FF2B5EF4-FFF2-40B4-BE49-F238E27FC236}">
                <a16:creationId xmlns:a16="http://schemas.microsoft.com/office/drawing/2014/main" id="{1C26C416-B58E-B34E-B931-75E96234B23B}"/>
              </a:ext>
            </a:extLst>
          </p:cNvPr>
          <p:cNvGraphicFramePr>
            <a:graphicFrameLocks noChangeAspect="1"/>
          </p:cNvGraphicFramePr>
          <p:nvPr/>
        </p:nvGraphicFramePr>
        <p:xfrm>
          <a:off x="1973263" y="1000125"/>
          <a:ext cx="3408362" cy="698500"/>
        </p:xfrm>
        <a:graphic>
          <a:graphicData uri="http://schemas.openxmlformats.org/presentationml/2006/ole">
            <mc:AlternateContent xmlns:mc="http://schemas.openxmlformats.org/markup-compatibility/2006">
              <mc:Choice xmlns:v="urn:schemas-microsoft-com:vml" Requires="v">
                <p:oleObj spid="_x0000_s18441" name="Equation" r:id="rId3" imgW="54419500" imgH="11112500" progId="Equation.DSMT4">
                  <p:embed/>
                </p:oleObj>
              </mc:Choice>
              <mc:Fallback>
                <p:oleObj name="Equation" r:id="rId3" imgW="54419500" imgH="11112500" progId="Equation.DSMT4">
                  <p:embed/>
                  <p:pic>
                    <p:nvPicPr>
                      <p:cNvPr id="10243" name="Object 3">
                        <a:extLst>
                          <a:ext uri="{FF2B5EF4-FFF2-40B4-BE49-F238E27FC236}">
                            <a16:creationId xmlns:a16="http://schemas.microsoft.com/office/drawing/2014/main" id="{1C26C416-B58E-B34E-B931-75E96234B2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263" y="1000125"/>
                        <a:ext cx="3408362"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4" name="Object 3">
            <a:extLst>
              <a:ext uri="{FF2B5EF4-FFF2-40B4-BE49-F238E27FC236}">
                <a16:creationId xmlns:a16="http://schemas.microsoft.com/office/drawing/2014/main" id="{F24E5218-6138-E045-9B1E-9286385E44F5}"/>
              </a:ext>
            </a:extLst>
          </p:cNvPr>
          <p:cNvGraphicFramePr>
            <a:graphicFrameLocks noChangeAspect="1"/>
          </p:cNvGraphicFramePr>
          <p:nvPr/>
        </p:nvGraphicFramePr>
        <p:xfrm>
          <a:off x="2360613" y="2071688"/>
          <a:ext cx="914400" cy="1009650"/>
        </p:xfrm>
        <a:graphic>
          <a:graphicData uri="http://schemas.openxmlformats.org/presentationml/2006/ole">
            <mc:AlternateContent xmlns:mc="http://schemas.openxmlformats.org/markup-compatibility/2006">
              <mc:Choice xmlns:v="urn:schemas-microsoft-com:vml" Requires="v">
                <p:oleObj spid="_x0000_s18442" name="Equation" r:id="rId5" imgW="14630400" imgH="16090900" progId="Equation.DSMT4">
                  <p:embed/>
                </p:oleObj>
              </mc:Choice>
              <mc:Fallback>
                <p:oleObj name="Equation" r:id="rId5" imgW="14630400" imgH="16090900" progId="Equation.DSMT4">
                  <p:embed/>
                  <p:pic>
                    <p:nvPicPr>
                      <p:cNvPr id="10244" name="Object 3">
                        <a:extLst>
                          <a:ext uri="{FF2B5EF4-FFF2-40B4-BE49-F238E27FC236}">
                            <a16:creationId xmlns:a16="http://schemas.microsoft.com/office/drawing/2014/main" id="{F24E5218-6138-E045-9B1E-9286385E44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0613" y="2071688"/>
                        <a:ext cx="9144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4">
            <a:extLst>
              <a:ext uri="{FF2B5EF4-FFF2-40B4-BE49-F238E27FC236}">
                <a16:creationId xmlns:a16="http://schemas.microsoft.com/office/drawing/2014/main" id="{7DBB5480-96EE-3741-A5AC-55A27D2502A9}"/>
              </a:ext>
            </a:extLst>
          </p:cNvPr>
          <p:cNvGraphicFramePr>
            <a:graphicFrameLocks noChangeAspect="1"/>
          </p:cNvGraphicFramePr>
          <p:nvPr/>
        </p:nvGraphicFramePr>
        <p:xfrm>
          <a:off x="1989138" y="2517775"/>
          <a:ext cx="285750" cy="285750"/>
        </p:xfrm>
        <a:graphic>
          <a:graphicData uri="http://schemas.openxmlformats.org/presentationml/2006/ole">
            <mc:AlternateContent xmlns:mc="http://schemas.openxmlformats.org/markup-compatibility/2006">
              <mc:Choice xmlns:v="urn:schemas-microsoft-com:vml" Requires="v">
                <p:oleObj spid="_x0000_s18443" name="Equation" r:id="rId7" imgW="4394200" imgH="4394200" progId="Equation.DSMT4">
                  <p:embed/>
                </p:oleObj>
              </mc:Choice>
              <mc:Fallback>
                <p:oleObj name="Equation" r:id="rId7" imgW="4394200" imgH="4394200" progId="Equation.DSMT4">
                  <p:embed/>
                  <p:pic>
                    <p:nvPicPr>
                      <p:cNvPr id="10245" name="Object 4">
                        <a:extLst>
                          <a:ext uri="{FF2B5EF4-FFF2-40B4-BE49-F238E27FC236}">
                            <a16:creationId xmlns:a16="http://schemas.microsoft.com/office/drawing/2014/main" id="{7DBB5480-96EE-3741-A5AC-55A27D2502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9138" y="2517775"/>
                        <a:ext cx="2857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6" name="Object 5">
            <a:extLst>
              <a:ext uri="{FF2B5EF4-FFF2-40B4-BE49-F238E27FC236}">
                <a16:creationId xmlns:a16="http://schemas.microsoft.com/office/drawing/2014/main" id="{B090FC50-20FC-DF4F-9582-B9A704B2B792}"/>
              </a:ext>
            </a:extLst>
          </p:cNvPr>
          <p:cNvGraphicFramePr>
            <a:graphicFrameLocks noChangeAspect="1"/>
          </p:cNvGraphicFramePr>
          <p:nvPr/>
        </p:nvGraphicFramePr>
        <p:xfrm>
          <a:off x="4522789" y="2089150"/>
          <a:ext cx="858837" cy="1009650"/>
        </p:xfrm>
        <a:graphic>
          <a:graphicData uri="http://schemas.openxmlformats.org/presentationml/2006/ole">
            <mc:AlternateContent xmlns:mc="http://schemas.openxmlformats.org/markup-compatibility/2006">
              <mc:Choice xmlns:v="urn:schemas-microsoft-com:vml" Requires="v">
                <p:oleObj spid="_x0000_s18444" name="Equation" r:id="rId9" imgW="13754100" imgH="16090900" progId="Equation.DSMT4">
                  <p:embed/>
                </p:oleObj>
              </mc:Choice>
              <mc:Fallback>
                <p:oleObj name="Equation" r:id="rId9" imgW="13754100" imgH="16090900" progId="Equation.DSMT4">
                  <p:embed/>
                  <p:pic>
                    <p:nvPicPr>
                      <p:cNvPr id="10246" name="Object 5">
                        <a:extLst>
                          <a:ext uri="{FF2B5EF4-FFF2-40B4-BE49-F238E27FC236}">
                            <a16:creationId xmlns:a16="http://schemas.microsoft.com/office/drawing/2014/main" id="{B090FC50-20FC-DF4F-9582-B9A704B2B7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2789" y="2089150"/>
                        <a:ext cx="858837"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6">
            <a:extLst>
              <a:ext uri="{FF2B5EF4-FFF2-40B4-BE49-F238E27FC236}">
                <a16:creationId xmlns:a16="http://schemas.microsoft.com/office/drawing/2014/main" id="{AD994421-CE52-E748-9CB3-ACC7FA517BE2}"/>
              </a:ext>
            </a:extLst>
          </p:cNvPr>
          <p:cNvGraphicFramePr>
            <a:graphicFrameLocks noChangeAspect="1"/>
          </p:cNvGraphicFramePr>
          <p:nvPr/>
        </p:nvGraphicFramePr>
        <p:xfrm>
          <a:off x="3843338" y="2535238"/>
          <a:ext cx="609600" cy="285750"/>
        </p:xfrm>
        <a:graphic>
          <a:graphicData uri="http://schemas.openxmlformats.org/presentationml/2006/ole">
            <mc:AlternateContent xmlns:mc="http://schemas.openxmlformats.org/markup-compatibility/2006">
              <mc:Choice xmlns:v="urn:schemas-microsoft-com:vml" Requires="v">
                <p:oleObj spid="_x0000_s18445" name="Equation" r:id="rId11" imgW="9359900" imgH="4394200" progId="Equation.DSMT4">
                  <p:embed/>
                </p:oleObj>
              </mc:Choice>
              <mc:Fallback>
                <p:oleObj name="Equation" r:id="rId11" imgW="9359900" imgH="4394200" progId="Equation.DSMT4">
                  <p:embed/>
                  <p:pic>
                    <p:nvPicPr>
                      <p:cNvPr id="10247" name="Object 6">
                        <a:extLst>
                          <a:ext uri="{FF2B5EF4-FFF2-40B4-BE49-F238E27FC236}">
                            <a16:creationId xmlns:a16="http://schemas.microsoft.com/office/drawing/2014/main" id="{AD994421-CE52-E748-9CB3-ACC7FA517B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3338" y="2535238"/>
                        <a:ext cx="6096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8" name="Object 7">
            <a:extLst>
              <a:ext uri="{FF2B5EF4-FFF2-40B4-BE49-F238E27FC236}">
                <a16:creationId xmlns:a16="http://schemas.microsoft.com/office/drawing/2014/main" id="{D58CAD49-EEB5-ED4E-8672-47C5E69FAEC2}"/>
              </a:ext>
            </a:extLst>
          </p:cNvPr>
          <p:cNvGraphicFramePr>
            <a:graphicFrameLocks noChangeAspect="1"/>
          </p:cNvGraphicFramePr>
          <p:nvPr/>
        </p:nvGraphicFramePr>
        <p:xfrm>
          <a:off x="5943600" y="2517775"/>
          <a:ext cx="3295650" cy="342900"/>
        </p:xfrm>
        <a:graphic>
          <a:graphicData uri="http://schemas.openxmlformats.org/presentationml/2006/ole">
            <mc:AlternateContent xmlns:mc="http://schemas.openxmlformats.org/markup-compatibility/2006">
              <mc:Choice xmlns:v="urn:schemas-microsoft-com:vml" Requires="v">
                <p:oleObj spid="_x0000_s18446" name="Equation" r:id="rId13" imgW="50609500" imgH="5270500" progId="Equation.DSMT4">
                  <p:embed/>
                </p:oleObj>
              </mc:Choice>
              <mc:Fallback>
                <p:oleObj name="Equation" r:id="rId13" imgW="50609500" imgH="5270500" progId="Equation.DSMT4">
                  <p:embed/>
                  <p:pic>
                    <p:nvPicPr>
                      <p:cNvPr id="10248" name="Object 7">
                        <a:extLst>
                          <a:ext uri="{FF2B5EF4-FFF2-40B4-BE49-F238E27FC236}">
                            <a16:creationId xmlns:a16="http://schemas.microsoft.com/office/drawing/2014/main" id="{D58CAD49-EEB5-ED4E-8672-47C5E69FAE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43600" y="2517775"/>
                        <a:ext cx="32956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9" name="Object 8">
            <a:extLst>
              <a:ext uri="{FF2B5EF4-FFF2-40B4-BE49-F238E27FC236}">
                <a16:creationId xmlns:a16="http://schemas.microsoft.com/office/drawing/2014/main" id="{A69C889E-F6E0-5047-877F-2ACAAEB451D3}"/>
              </a:ext>
            </a:extLst>
          </p:cNvPr>
          <p:cNvGraphicFramePr>
            <a:graphicFrameLocks noChangeAspect="1"/>
          </p:cNvGraphicFramePr>
          <p:nvPr/>
        </p:nvGraphicFramePr>
        <p:xfrm>
          <a:off x="3900488" y="3100388"/>
          <a:ext cx="3695700" cy="400050"/>
        </p:xfrm>
        <a:graphic>
          <a:graphicData uri="http://schemas.openxmlformats.org/presentationml/2006/ole">
            <mc:AlternateContent xmlns:mc="http://schemas.openxmlformats.org/markup-compatibility/2006">
              <mc:Choice xmlns:v="urn:schemas-microsoft-com:vml" Requires="v">
                <p:oleObj spid="_x0000_s18447" name="Equation" r:id="rId15" imgW="56756300" imgH="6146800" progId="Equation.DSMT4">
                  <p:embed/>
                </p:oleObj>
              </mc:Choice>
              <mc:Fallback>
                <p:oleObj name="Equation" r:id="rId15" imgW="56756300" imgH="6146800" progId="Equation.DSMT4">
                  <p:embed/>
                  <p:pic>
                    <p:nvPicPr>
                      <p:cNvPr id="10249" name="Object 8">
                        <a:extLst>
                          <a:ext uri="{FF2B5EF4-FFF2-40B4-BE49-F238E27FC236}">
                            <a16:creationId xmlns:a16="http://schemas.microsoft.com/office/drawing/2014/main" id="{A69C889E-F6E0-5047-877F-2ACAAEB451D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00488" y="3100388"/>
                        <a:ext cx="36957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0" name="Object 9">
            <a:extLst>
              <a:ext uri="{FF2B5EF4-FFF2-40B4-BE49-F238E27FC236}">
                <a16:creationId xmlns:a16="http://schemas.microsoft.com/office/drawing/2014/main" id="{9EA524C9-DABD-AC44-834B-A643313A4EE6}"/>
              </a:ext>
            </a:extLst>
          </p:cNvPr>
          <p:cNvGraphicFramePr>
            <a:graphicFrameLocks noChangeAspect="1"/>
          </p:cNvGraphicFramePr>
          <p:nvPr/>
        </p:nvGraphicFramePr>
        <p:xfrm>
          <a:off x="1809750" y="3643313"/>
          <a:ext cx="4838700" cy="400050"/>
        </p:xfrm>
        <a:graphic>
          <a:graphicData uri="http://schemas.openxmlformats.org/presentationml/2006/ole">
            <mc:AlternateContent xmlns:mc="http://schemas.openxmlformats.org/markup-compatibility/2006">
              <mc:Choice xmlns:v="urn:schemas-microsoft-com:vml" Requires="v">
                <p:oleObj spid="_x0000_s18448" name="Equation" r:id="rId17" imgW="74307700" imgH="6146800" progId="Equation.DSMT4">
                  <p:embed/>
                </p:oleObj>
              </mc:Choice>
              <mc:Fallback>
                <p:oleObj name="Equation" r:id="rId17" imgW="74307700" imgH="6146800" progId="Equation.DSMT4">
                  <p:embed/>
                  <p:pic>
                    <p:nvPicPr>
                      <p:cNvPr id="10250" name="Object 9">
                        <a:extLst>
                          <a:ext uri="{FF2B5EF4-FFF2-40B4-BE49-F238E27FC236}">
                            <a16:creationId xmlns:a16="http://schemas.microsoft.com/office/drawing/2014/main" id="{9EA524C9-DABD-AC44-834B-A643313A4EE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09750" y="3643313"/>
                        <a:ext cx="48387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51" name="Picture 13">
            <a:extLst>
              <a:ext uri="{FF2B5EF4-FFF2-40B4-BE49-F238E27FC236}">
                <a16:creationId xmlns:a16="http://schemas.microsoft.com/office/drawing/2014/main" id="{A500559D-60C1-2F45-9CE9-5E3BC2423D9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76425" y="4357688"/>
            <a:ext cx="55054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Номер слайда 12">
            <a:extLst>
              <a:ext uri="{FF2B5EF4-FFF2-40B4-BE49-F238E27FC236}">
                <a16:creationId xmlns:a16="http://schemas.microsoft.com/office/drawing/2014/main" id="{4C7C4A0C-534A-2943-BEA3-8A025CD6A78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67661DA-35F0-734C-8914-904181CC2D54}" type="slidenum">
              <a:rPr lang="ru-RU" altLang="ru-RU">
                <a:solidFill>
                  <a:srgbClr val="898989"/>
                </a:solidFill>
                <a:latin typeface="Calibri" panose="020F0502020204030204" pitchFamily="34" charset="0"/>
              </a:rPr>
              <a:pPr eaLnBrk="1" hangingPunct="1"/>
              <a:t>16</a:t>
            </a:fld>
            <a:endParaRPr lang="ru-RU" altLang="ru-RU">
              <a:solidFill>
                <a:srgbClr val="898989"/>
              </a:solidFill>
              <a:latin typeface="Calibri" panose="020F050202020403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EDC317FE-CE38-5D45-B62D-BA0E78E330E9}"/>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12EAC193-BA38-C446-9729-C171150E7248}" type="slidenum">
              <a:rPr lang="ru-RU" altLang="ru-RU" sz="1200">
                <a:solidFill>
                  <a:srgbClr val="898989"/>
                </a:solidFill>
                <a:latin typeface="Calibri" panose="020F0502020204030204" pitchFamily="34" charset="0"/>
              </a:rPr>
              <a:pPr algn="r" eaLnBrk="1" hangingPunct="1"/>
              <a:t>160</a:t>
            </a:fld>
            <a:endParaRPr lang="ru-RU" altLang="ru-RU" sz="1200">
              <a:solidFill>
                <a:srgbClr val="898989"/>
              </a:solidFill>
              <a:latin typeface="Calibri" panose="020F0502020204030204" pitchFamily="34" charset="0"/>
            </a:endParaRPr>
          </a:p>
        </p:txBody>
      </p:sp>
      <p:grpSp>
        <p:nvGrpSpPr>
          <p:cNvPr id="19459" name="Group 45">
            <a:extLst>
              <a:ext uri="{FF2B5EF4-FFF2-40B4-BE49-F238E27FC236}">
                <a16:creationId xmlns:a16="http://schemas.microsoft.com/office/drawing/2014/main" id="{1D46856F-FDAB-E24A-BEE2-65997C9FFEE8}"/>
              </a:ext>
            </a:extLst>
          </p:cNvPr>
          <p:cNvGrpSpPr>
            <a:grpSpLocks/>
          </p:cNvGrpSpPr>
          <p:nvPr/>
        </p:nvGrpSpPr>
        <p:grpSpPr bwMode="auto">
          <a:xfrm>
            <a:off x="2424113" y="260351"/>
            <a:ext cx="7416800" cy="2449513"/>
            <a:chOff x="567" y="572"/>
            <a:chExt cx="4672" cy="1543"/>
          </a:xfrm>
        </p:grpSpPr>
        <p:grpSp>
          <p:nvGrpSpPr>
            <p:cNvPr id="19463" name="Group 16">
              <a:extLst>
                <a:ext uri="{FF2B5EF4-FFF2-40B4-BE49-F238E27FC236}">
                  <a16:creationId xmlns:a16="http://schemas.microsoft.com/office/drawing/2014/main" id="{14A533C1-246B-A745-B89B-D278E695BE11}"/>
                </a:ext>
              </a:extLst>
            </p:cNvPr>
            <p:cNvGrpSpPr>
              <a:grpSpLocks/>
            </p:cNvGrpSpPr>
            <p:nvPr/>
          </p:nvGrpSpPr>
          <p:grpSpPr bwMode="auto">
            <a:xfrm>
              <a:off x="567" y="572"/>
              <a:ext cx="4672" cy="1343"/>
              <a:chOff x="476" y="572"/>
              <a:chExt cx="4672" cy="1343"/>
            </a:xfrm>
          </p:grpSpPr>
          <p:sp>
            <p:nvSpPr>
              <p:cNvPr id="19483" name="Text Box 5">
                <a:extLst>
                  <a:ext uri="{FF2B5EF4-FFF2-40B4-BE49-F238E27FC236}">
                    <a16:creationId xmlns:a16="http://schemas.microsoft.com/office/drawing/2014/main" id="{41ED63B0-EADF-FE40-9D42-AF74EA9A8DD3}"/>
                  </a:ext>
                </a:extLst>
              </p:cNvPr>
              <p:cNvSpPr txBox="1">
                <a:spLocks noChangeArrowheads="1"/>
              </p:cNvSpPr>
              <p:nvPr/>
            </p:nvSpPr>
            <p:spPr bwMode="auto">
              <a:xfrm>
                <a:off x="476" y="572"/>
                <a:ext cx="1134" cy="5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sz="1600"/>
                  <a:t>Легальный продавец </a:t>
                </a:r>
                <a:r>
                  <a:rPr lang="en-US" altLang="ru-RU" sz="1600"/>
                  <a:t>DVD (LD)</a:t>
                </a:r>
                <a:endParaRPr lang="ru-RU" altLang="ru-RU" sz="1600"/>
              </a:p>
            </p:txBody>
          </p:sp>
          <p:sp>
            <p:nvSpPr>
              <p:cNvPr id="19484" name="Text Box 7">
                <a:extLst>
                  <a:ext uri="{FF2B5EF4-FFF2-40B4-BE49-F238E27FC236}">
                    <a16:creationId xmlns:a16="http://schemas.microsoft.com/office/drawing/2014/main" id="{5C9E240C-FC68-C545-9F75-CA9D7B07BB12}"/>
                  </a:ext>
                </a:extLst>
              </p:cNvPr>
              <p:cNvSpPr txBox="1">
                <a:spLocks noChangeArrowheads="1"/>
              </p:cNvSpPr>
              <p:nvPr/>
            </p:nvSpPr>
            <p:spPr bwMode="auto">
              <a:xfrm>
                <a:off x="476" y="1389"/>
                <a:ext cx="1134" cy="5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sz="1600"/>
                  <a:t>Нелегальный продавец </a:t>
                </a:r>
                <a:r>
                  <a:rPr lang="en-US" altLang="ru-RU" sz="1600"/>
                  <a:t>DVD (</a:t>
                </a:r>
                <a:r>
                  <a:rPr lang="ru-RU" altLang="ru-RU" sz="1600"/>
                  <a:t>пират) (</a:t>
                </a:r>
                <a:r>
                  <a:rPr lang="en-US" altLang="ru-RU" sz="1600"/>
                  <a:t>ILD)</a:t>
                </a:r>
                <a:endParaRPr lang="ru-RU" altLang="ru-RU" sz="1600"/>
              </a:p>
            </p:txBody>
          </p:sp>
          <p:sp>
            <p:nvSpPr>
              <p:cNvPr id="19485" name="Text Box 8">
                <a:extLst>
                  <a:ext uri="{FF2B5EF4-FFF2-40B4-BE49-F238E27FC236}">
                    <a16:creationId xmlns:a16="http://schemas.microsoft.com/office/drawing/2014/main" id="{79D13832-3863-0C4C-B8DD-049FBB67DF54}"/>
                  </a:ext>
                </a:extLst>
              </p:cNvPr>
              <p:cNvSpPr txBox="1">
                <a:spLocks noChangeArrowheads="1"/>
              </p:cNvSpPr>
              <p:nvPr/>
            </p:nvSpPr>
            <p:spPr bwMode="auto">
              <a:xfrm>
                <a:off x="2245" y="572"/>
                <a:ext cx="1134" cy="5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sz="1600"/>
                  <a:t>Легальный плэйер (</a:t>
                </a:r>
                <a:r>
                  <a:rPr lang="en-US" altLang="ru-RU" sz="1600"/>
                  <a:t>LP)</a:t>
                </a:r>
                <a:br>
                  <a:rPr lang="en-US" altLang="ru-RU" sz="1600"/>
                </a:br>
                <a:endParaRPr lang="ru-RU" altLang="ru-RU" sz="1600"/>
              </a:p>
            </p:txBody>
          </p:sp>
          <p:sp>
            <p:nvSpPr>
              <p:cNvPr id="19486" name="Text Box 9">
                <a:extLst>
                  <a:ext uri="{FF2B5EF4-FFF2-40B4-BE49-F238E27FC236}">
                    <a16:creationId xmlns:a16="http://schemas.microsoft.com/office/drawing/2014/main" id="{DC021EA7-7C00-D248-82A5-C187A449B3C3}"/>
                  </a:ext>
                </a:extLst>
              </p:cNvPr>
              <p:cNvSpPr txBox="1">
                <a:spLocks noChangeArrowheads="1"/>
              </p:cNvSpPr>
              <p:nvPr/>
            </p:nvSpPr>
            <p:spPr bwMode="auto">
              <a:xfrm>
                <a:off x="2245" y="1389"/>
                <a:ext cx="1134" cy="5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sz="1600"/>
                  <a:t>Нелегальный плэйер (</a:t>
                </a:r>
                <a:r>
                  <a:rPr lang="en-US" altLang="ru-RU" sz="1600"/>
                  <a:t>ILP</a:t>
                </a:r>
                <a:r>
                  <a:rPr lang="ru-RU" altLang="ru-RU" sz="1600"/>
                  <a:t>)</a:t>
                </a:r>
                <a:br>
                  <a:rPr lang="ru-RU" altLang="ru-RU" sz="1600"/>
                </a:br>
                <a:endParaRPr lang="ru-RU" altLang="ru-RU" sz="1600"/>
              </a:p>
            </p:txBody>
          </p:sp>
          <p:sp>
            <p:nvSpPr>
              <p:cNvPr id="19487" name="Text Box 11">
                <a:extLst>
                  <a:ext uri="{FF2B5EF4-FFF2-40B4-BE49-F238E27FC236}">
                    <a16:creationId xmlns:a16="http://schemas.microsoft.com/office/drawing/2014/main" id="{00D08782-7B5E-0F4A-9DD6-B85716F93A2D}"/>
                  </a:ext>
                </a:extLst>
              </p:cNvPr>
              <p:cNvSpPr txBox="1">
                <a:spLocks noChangeArrowheads="1"/>
              </p:cNvSpPr>
              <p:nvPr/>
            </p:nvSpPr>
            <p:spPr bwMode="auto">
              <a:xfrm>
                <a:off x="4014" y="572"/>
                <a:ext cx="1134" cy="5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sz="1600"/>
                  <a:t>Легальное записывающее устройство (</a:t>
                </a:r>
                <a:r>
                  <a:rPr lang="en-US" altLang="ru-RU" sz="1600"/>
                  <a:t>LR)</a:t>
                </a:r>
                <a:endParaRPr lang="ru-RU" altLang="ru-RU" sz="1600"/>
              </a:p>
            </p:txBody>
          </p:sp>
          <p:sp>
            <p:nvSpPr>
              <p:cNvPr id="19488" name="Text Box 15">
                <a:extLst>
                  <a:ext uri="{FF2B5EF4-FFF2-40B4-BE49-F238E27FC236}">
                    <a16:creationId xmlns:a16="http://schemas.microsoft.com/office/drawing/2014/main" id="{74498E1E-9851-9241-AC52-3A0E8926A3F9}"/>
                  </a:ext>
                </a:extLst>
              </p:cNvPr>
              <p:cNvSpPr txBox="1">
                <a:spLocks noChangeArrowheads="1"/>
              </p:cNvSpPr>
              <p:nvPr/>
            </p:nvSpPr>
            <p:spPr bwMode="auto">
              <a:xfrm>
                <a:off x="4014" y="1389"/>
                <a:ext cx="1134" cy="5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sz="1600"/>
                  <a:t>Нелегальное записывающее устройство (</a:t>
                </a:r>
                <a:r>
                  <a:rPr lang="en-US" altLang="ru-RU" sz="1600"/>
                  <a:t>ILR)</a:t>
                </a:r>
                <a:endParaRPr lang="ru-RU" altLang="ru-RU" sz="1600"/>
              </a:p>
            </p:txBody>
          </p:sp>
        </p:grpSp>
        <p:sp>
          <p:nvSpPr>
            <p:cNvPr id="19464" name="Line 18">
              <a:extLst>
                <a:ext uri="{FF2B5EF4-FFF2-40B4-BE49-F238E27FC236}">
                  <a16:creationId xmlns:a16="http://schemas.microsoft.com/office/drawing/2014/main" id="{A6E14B8B-ACE6-1741-81B9-EA120968E446}"/>
                </a:ext>
              </a:extLst>
            </p:cNvPr>
            <p:cNvSpPr>
              <a:spLocks noChangeShapeType="1"/>
            </p:cNvSpPr>
            <p:nvPr/>
          </p:nvSpPr>
          <p:spPr bwMode="auto">
            <a:xfrm>
              <a:off x="1701" y="709"/>
              <a:ext cx="63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9465" name="Line 19">
              <a:extLst>
                <a:ext uri="{FF2B5EF4-FFF2-40B4-BE49-F238E27FC236}">
                  <a16:creationId xmlns:a16="http://schemas.microsoft.com/office/drawing/2014/main" id="{E9AECD1F-762D-9B4D-8D0C-143C61613C4A}"/>
                </a:ext>
              </a:extLst>
            </p:cNvPr>
            <p:cNvSpPr>
              <a:spLocks noChangeShapeType="1"/>
            </p:cNvSpPr>
            <p:nvPr/>
          </p:nvSpPr>
          <p:spPr bwMode="auto">
            <a:xfrm>
              <a:off x="1701" y="1752"/>
              <a:ext cx="63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9466" name="Line 20">
              <a:extLst>
                <a:ext uri="{FF2B5EF4-FFF2-40B4-BE49-F238E27FC236}">
                  <a16:creationId xmlns:a16="http://schemas.microsoft.com/office/drawing/2014/main" id="{C2D0413F-B8C2-CC41-B652-C684945C2D96}"/>
                </a:ext>
              </a:extLst>
            </p:cNvPr>
            <p:cNvSpPr>
              <a:spLocks noChangeShapeType="1"/>
            </p:cNvSpPr>
            <p:nvPr/>
          </p:nvSpPr>
          <p:spPr bwMode="auto">
            <a:xfrm>
              <a:off x="3470" y="1752"/>
              <a:ext cx="63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9467" name="Line 21">
              <a:extLst>
                <a:ext uri="{FF2B5EF4-FFF2-40B4-BE49-F238E27FC236}">
                  <a16:creationId xmlns:a16="http://schemas.microsoft.com/office/drawing/2014/main" id="{E39406D0-A883-2E4F-B77E-1A9CAFC353F0}"/>
                </a:ext>
              </a:extLst>
            </p:cNvPr>
            <p:cNvSpPr>
              <a:spLocks noChangeShapeType="1"/>
            </p:cNvSpPr>
            <p:nvPr/>
          </p:nvSpPr>
          <p:spPr bwMode="auto">
            <a:xfrm>
              <a:off x="3470" y="709"/>
              <a:ext cx="635"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9468" name="Line 22">
              <a:extLst>
                <a:ext uri="{FF2B5EF4-FFF2-40B4-BE49-F238E27FC236}">
                  <a16:creationId xmlns:a16="http://schemas.microsoft.com/office/drawing/2014/main" id="{FE2EFFA6-B77E-7C4D-A467-7B9E94A60E41}"/>
                </a:ext>
              </a:extLst>
            </p:cNvPr>
            <p:cNvSpPr>
              <a:spLocks noChangeShapeType="1"/>
            </p:cNvSpPr>
            <p:nvPr/>
          </p:nvSpPr>
          <p:spPr bwMode="auto">
            <a:xfrm>
              <a:off x="1701" y="981"/>
              <a:ext cx="181"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19469" name="Line 24">
              <a:extLst>
                <a:ext uri="{FF2B5EF4-FFF2-40B4-BE49-F238E27FC236}">
                  <a16:creationId xmlns:a16="http://schemas.microsoft.com/office/drawing/2014/main" id="{BCD841BC-83F1-3E4C-91F2-9B339A71DB1F}"/>
                </a:ext>
              </a:extLst>
            </p:cNvPr>
            <p:cNvSpPr>
              <a:spLocks noChangeShapeType="1"/>
            </p:cNvSpPr>
            <p:nvPr/>
          </p:nvSpPr>
          <p:spPr bwMode="auto">
            <a:xfrm>
              <a:off x="1882" y="981"/>
              <a:ext cx="272" cy="54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19470" name="Line 25">
              <a:extLst>
                <a:ext uri="{FF2B5EF4-FFF2-40B4-BE49-F238E27FC236}">
                  <a16:creationId xmlns:a16="http://schemas.microsoft.com/office/drawing/2014/main" id="{D3D7FBE3-67B8-774B-9C14-3A240352DAE1}"/>
                </a:ext>
              </a:extLst>
            </p:cNvPr>
            <p:cNvSpPr>
              <a:spLocks noChangeShapeType="1"/>
            </p:cNvSpPr>
            <p:nvPr/>
          </p:nvSpPr>
          <p:spPr bwMode="auto">
            <a:xfrm>
              <a:off x="1701" y="1525"/>
              <a:ext cx="181"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19471" name="Line 27">
              <a:extLst>
                <a:ext uri="{FF2B5EF4-FFF2-40B4-BE49-F238E27FC236}">
                  <a16:creationId xmlns:a16="http://schemas.microsoft.com/office/drawing/2014/main" id="{6C737C67-01B1-2441-89F5-F3D6F94D4F74}"/>
                </a:ext>
              </a:extLst>
            </p:cNvPr>
            <p:cNvSpPr>
              <a:spLocks noChangeShapeType="1"/>
            </p:cNvSpPr>
            <p:nvPr/>
          </p:nvSpPr>
          <p:spPr bwMode="auto">
            <a:xfrm flipV="1">
              <a:off x="1882" y="981"/>
              <a:ext cx="272" cy="54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19472" name="Line 28">
              <a:extLst>
                <a:ext uri="{FF2B5EF4-FFF2-40B4-BE49-F238E27FC236}">
                  <a16:creationId xmlns:a16="http://schemas.microsoft.com/office/drawing/2014/main" id="{59250B62-A5D1-3241-8B09-C64BF78B6B5E}"/>
                </a:ext>
              </a:extLst>
            </p:cNvPr>
            <p:cNvSpPr>
              <a:spLocks noChangeShapeType="1"/>
            </p:cNvSpPr>
            <p:nvPr/>
          </p:nvSpPr>
          <p:spPr bwMode="auto">
            <a:xfrm>
              <a:off x="3470" y="981"/>
              <a:ext cx="1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9473" name="Line 30">
              <a:extLst>
                <a:ext uri="{FF2B5EF4-FFF2-40B4-BE49-F238E27FC236}">
                  <a16:creationId xmlns:a16="http://schemas.microsoft.com/office/drawing/2014/main" id="{A5408EE2-78C4-4642-932D-8B4949927E2F}"/>
                </a:ext>
              </a:extLst>
            </p:cNvPr>
            <p:cNvSpPr>
              <a:spLocks noChangeShapeType="1"/>
            </p:cNvSpPr>
            <p:nvPr/>
          </p:nvSpPr>
          <p:spPr bwMode="auto">
            <a:xfrm>
              <a:off x="3651" y="981"/>
              <a:ext cx="272" cy="5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9474" name="Line 31">
              <a:extLst>
                <a:ext uri="{FF2B5EF4-FFF2-40B4-BE49-F238E27FC236}">
                  <a16:creationId xmlns:a16="http://schemas.microsoft.com/office/drawing/2014/main" id="{C0D7DD0B-4270-CD42-96F0-A4FA2D350E63}"/>
                </a:ext>
              </a:extLst>
            </p:cNvPr>
            <p:cNvSpPr>
              <a:spLocks noChangeShapeType="1"/>
            </p:cNvSpPr>
            <p:nvPr/>
          </p:nvSpPr>
          <p:spPr bwMode="auto">
            <a:xfrm>
              <a:off x="3470" y="1525"/>
              <a:ext cx="181"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19475" name="Line 33">
              <a:extLst>
                <a:ext uri="{FF2B5EF4-FFF2-40B4-BE49-F238E27FC236}">
                  <a16:creationId xmlns:a16="http://schemas.microsoft.com/office/drawing/2014/main" id="{CC4792EC-157D-2346-9AE9-75764FA10822}"/>
                </a:ext>
              </a:extLst>
            </p:cNvPr>
            <p:cNvSpPr>
              <a:spLocks noChangeShapeType="1"/>
            </p:cNvSpPr>
            <p:nvPr/>
          </p:nvSpPr>
          <p:spPr bwMode="auto">
            <a:xfrm flipV="1">
              <a:off x="3651" y="981"/>
              <a:ext cx="272" cy="54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ru-RU"/>
            </a:p>
          </p:txBody>
        </p:sp>
        <p:sp>
          <p:nvSpPr>
            <p:cNvPr id="19476" name="Line 34">
              <a:extLst>
                <a:ext uri="{FF2B5EF4-FFF2-40B4-BE49-F238E27FC236}">
                  <a16:creationId xmlns:a16="http://schemas.microsoft.com/office/drawing/2014/main" id="{9753980C-82B6-184E-A562-D1BC6D4F0D30}"/>
                </a:ext>
              </a:extLst>
            </p:cNvPr>
            <p:cNvSpPr>
              <a:spLocks noChangeShapeType="1"/>
            </p:cNvSpPr>
            <p:nvPr/>
          </p:nvSpPr>
          <p:spPr bwMode="auto">
            <a:xfrm>
              <a:off x="2154" y="981"/>
              <a:ext cx="18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9477" name="Line 35">
              <a:extLst>
                <a:ext uri="{FF2B5EF4-FFF2-40B4-BE49-F238E27FC236}">
                  <a16:creationId xmlns:a16="http://schemas.microsoft.com/office/drawing/2014/main" id="{EDEF5F19-BC6F-914B-92A0-50A2998DFB93}"/>
                </a:ext>
              </a:extLst>
            </p:cNvPr>
            <p:cNvSpPr>
              <a:spLocks noChangeShapeType="1"/>
            </p:cNvSpPr>
            <p:nvPr/>
          </p:nvSpPr>
          <p:spPr bwMode="auto">
            <a:xfrm>
              <a:off x="2154" y="1525"/>
              <a:ext cx="18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9478" name="Line 36">
              <a:extLst>
                <a:ext uri="{FF2B5EF4-FFF2-40B4-BE49-F238E27FC236}">
                  <a16:creationId xmlns:a16="http://schemas.microsoft.com/office/drawing/2014/main" id="{2BB5E5B3-E7F8-CF46-B5E4-AB5BB1F00085}"/>
                </a:ext>
              </a:extLst>
            </p:cNvPr>
            <p:cNvSpPr>
              <a:spLocks noChangeShapeType="1"/>
            </p:cNvSpPr>
            <p:nvPr/>
          </p:nvSpPr>
          <p:spPr bwMode="auto">
            <a:xfrm>
              <a:off x="3923" y="1525"/>
              <a:ext cx="18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9479" name="Line 37">
              <a:extLst>
                <a:ext uri="{FF2B5EF4-FFF2-40B4-BE49-F238E27FC236}">
                  <a16:creationId xmlns:a16="http://schemas.microsoft.com/office/drawing/2014/main" id="{A1F42D20-9CA3-C647-A76D-0FC1034968C7}"/>
                </a:ext>
              </a:extLst>
            </p:cNvPr>
            <p:cNvSpPr>
              <a:spLocks noChangeShapeType="1"/>
            </p:cNvSpPr>
            <p:nvPr/>
          </p:nvSpPr>
          <p:spPr bwMode="auto">
            <a:xfrm>
              <a:off x="3923" y="981"/>
              <a:ext cx="18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9480" name="Line 38">
              <a:extLst>
                <a:ext uri="{FF2B5EF4-FFF2-40B4-BE49-F238E27FC236}">
                  <a16:creationId xmlns:a16="http://schemas.microsoft.com/office/drawing/2014/main" id="{3A8766C9-712D-6649-8EC9-3F21AC401871}"/>
                </a:ext>
              </a:extLst>
            </p:cNvPr>
            <p:cNvSpPr>
              <a:spLocks noChangeShapeType="1"/>
            </p:cNvSpPr>
            <p:nvPr/>
          </p:nvSpPr>
          <p:spPr bwMode="auto">
            <a:xfrm flipV="1">
              <a:off x="1111" y="1913"/>
              <a:ext cx="0" cy="2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9481" name="Line 39">
              <a:extLst>
                <a:ext uri="{FF2B5EF4-FFF2-40B4-BE49-F238E27FC236}">
                  <a16:creationId xmlns:a16="http://schemas.microsoft.com/office/drawing/2014/main" id="{28FC5F92-84EC-B946-8087-BC12F8D43312}"/>
                </a:ext>
              </a:extLst>
            </p:cNvPr>
            <p:cNvSpPr>
              <a:spLocks noChangeShapeType="1"/>
            </p:cNvSpPr>
            <p:nvPr/>
          </p:nvSpPr>
          <p:spPr bwMode="auto">
            <a:xfrm flipV="1">
              <a:off x="4694" y="1925"/>
              <a:ext cx="0" cy="1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9482" name="Line 41">
              <a:extLst>
                <a:ext uri="{FF2B5EF4-FFF2-40B4-BE49-F238E27FC236}">
                  <a16:creationId xmlns:a16="http://schemas.microsoft.com/office/drawing/2014/main" id="{A3FF2039-61A6-1643-92B5-1B96D4D73BC4}"/>
                </a:ext>
              </a:extLst>
            </p:cNvPr>
            <p:cNvSpPr>
              <a:spLocks noChangeShapeType="1"/>
            </p:cNvSpPr>
            <p:nvPr/>
          </p:nvSpPr>
          <p:spPr bwMode="auto">
            <a:xfrm flipH="1">
              <a:off x="1111" y="2115"/>
              <a:ext cx="358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grpSp>
      <p:sp>
        <p:nvSpPr>
          <p:cNvPr id="19460" name="Text Box 42">
            <a:extLst>
              <a:ext uri="{FF2B5EF4-FFF2-40B4-BE49-F238E27FC236}">
                <a16:creationId xmlns:a16="http://schemas.microsoft.com/office/drawing/2014/main" id="{FFCBF854-1D1C-3946-8525-42081589924E}"/>
              </a:ext>
            </a:extLst>
          </p:cNvPr>
          <p:cNvSpPr txBox="1">
            <a:spLocks noChangeArrowheads="1"/>
          </p:cNvSpPr>
          <p:nvPr/>
        </p:nvSpPr>
        <p:spPr bwMode="auto">
          <a:xfrm>
            <a:off x="4151313" y="2781300"/>
            <a:ext cx="3992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400"/>
              <a:t>Рисунок 1 – Схема управления копированием</a:t>
            </a:r>
          </a:p>
        </p:txBody>
      </p:sp>
      <p:sp>
        <p:nvSpPr>
          <p:cNvPr id="19461" name="Text Box 43">
            <a:extLst>
              <a:ext uri="{FF2B5EF4-FFF2-40B4-BE49-F238E27FC236}">
                <a16:creationId xmlns:a16="http://schemas.microsoft.com/office/drawing/2014/main" id="{B5EC0741-FCBB-4842-9D5A-3FD9F7B5CACF}"/>
              </a:ext>
            </a:extLst>
          </p:cNvPr>
          <p:cNvSpPr txBox="1">
            <a:spLocks noChangeArrowheads="1"/>
          </p:cNvSpPr>
          <p:nvPr/>
        </p:nvSpPr>
        <p:spPr bwMode="auto">
          <a:xfrm>
            <a:off x="2135188" y="3068639"/>
            <a:ext cx="410291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400"/>
              <a:t>LP – </a:t>
            </a:r>
            <a:r>
              <a:rPr lang="ru-RU" altLang="ru-RU" sz="1400"/>
              <a:t>воспроизводит только легальные </a:t>
            </a:r>
            <a:r>
              <a:rPr lang="en-US" altLang="ru-RU" sz="1400"/>
              <a:t>DVD</a:t>
            </a:r>
            <a:r>
              <a:rPr lang="ru-RU" altLang="ru-RU" sz="1400"/>
              <a:t>,</a:t>
            </a:r>
            <a:endParaRPr lang="en-US" altLang="ru-RU" sz="1400"/>
          </a:p>
          <a:p>
            <a:pPr eaLnBrk="1" hangingPunct="1"/>
            <a:r>
              <a:rPr lang="en-US" altLang="ru-RU" sz="1400"/>
              <a:t>ILP –</a:t>
            </a:r>
            <a:r>
              <a:rPr lang="ru-RU" altLang="ru-RU" sz="1400"/>
              <a:t> воспроизводит только нелегальные </a:t>
            </a:r>
            <a:r>
              <a:rPr lang="en-US" altLang="ru-RU" sz="1400"/>
              <a:t>DVD</a:t>
            </a:r>
            <a:r>
              <a:rPr lang="ru-RU" altLang="ru-RU" sz="1400"/>
              <a:t>,</a:t>
            </a:r>
            <a:endParaRPr lang="en-US" altLang="ru-RU" sz="1400"/>
          </a:p>
          <a:p>
            <a:pPr eaLnBrk="1" hangingPunct="1"/>
            <a:r>
              <a:rPr lang="en-US" altLang="ru-RU" sz="1400"/>
              <a:t>IR – </a:t>
            </a:r>
            <a:r>
              <a:rPr lang="ru-RU" altLang="ru-RU" sz="1400"/>
              <a:t>записывает при отсутствии ЦВЗ в </a:t>
            </a:r>
            <a:r>
              <a:rPr lang="en-US" altLang="ru-RU" sz="1400"/>
              <a:t>DVD</a:t>
            </a:r>
            <a:r>
              <a:rPr lang="ru-RU" altLang="ru-RU" sz="1400"/>
              <a:t>,</a:t>
            </a:r>
            <a:endParaRPr lang="en-US" altLang="ru-RU" sz="1400"/>
          </a:p>
          <a:p>
            <a:pPr eaLnBrk="1" hangingPunct="1"/>
            <a:r>
              <a:rPr lang="en-US" altLang="ru-RU" sz="1400"/>
              <a:t>ILR – </a:t>
            </a:r>
            <a:r>
              <a:rPr lang="ru-RU" altLang="ru-RU" sz="1400"/>
              <a:t>записывает любые </a:t>
            </a:r>
            <a:r>
              <a:rPr lang="en-US" altLang="ru-RU" sz="1400"/>
              <a:t>DVD</a:t>
            </a:r>
            <a:r>
              <a:rPr lang="ru-RU" altLang="ru-RU" sz="1400"/>
              <a:t>,</a:t>
            </a:r>
          </a:p>
          <a:p>
            <a:pPr eaLnBrk="1" hangingPunct="1"/>
            <a:r>
              <a:rPr lang="ru-RU" altLang="ru-RU" sz="1400"/>
              <a:t>«–––––» </a:t>
            </a:r>
            <a:r>
              <a:rPr lang="en-US" altLang="ru-RU" sz="1400"/>
              <a:t>–</a:t>
            </a:r>
            <a:r>
              <a:rPr lang="ru-RU" altLang="ru-RU" sz="1400"/>
              <a:t> означает допустимую операцию,</a:t>
            </a:r>
          </a:p>
          <a:p>
            <a:pPr eaLnBrk="1" hangingPunct="1"/>
            <a:r>
              <a:rPr lang="ru-RU" altLang="ru-RU" sz="1400"/>
              <a:t>«-</a:t>
            </a:r>
            <a:r>
              <a:rPr lang="en-US" altLang="ru-RU" sz="1400"/>
              <a:t> </a:t>
            </a:r>
            <a:r>
              <a:rPr lang="ru-RU" altLang="ru-RU" sz="1400"/>
              <a:t>-</a:t>
            </a:r>
            <a:r>
              <a:rPr lang="en-US" altLang="ru-RU" sz="1400"/>
              <a:t> </a:t>
            </a:r>
            <a:r>
              <a:rPr lang="ru-RU" altLang="ru-RU" sz="1400"/>
              <a:t>-</a:t>
            </a:r>
            <a:r>
              <a:rPr lang="en-US" altLang="ru-RU" sz="1400"/>
              <a:t> </a:t>
            </a:r>
            <a:r>
              <a:rPr lang="ru-RU" altLang="ru-RU" sz="1400"/>
              <a:t>-</a:t>
            </a:r>
            <a:r>
              <a:rPr lang="en-US" altLang="ru-RU" sz="1400"/>
              <a:t> -</a:t>
            </a:r>
            <a:r>
              <a:rPr lang="ru-RU" altLang="ru-RU" sz="1400"/>
              <a:t>» </a:t>
            </a:r>
            <a:r>
              <a:rPr lang="en-US" altLang="ru-RU" sz="1400"/>
              <a:t>–</a:t>
            </a:r>
            <a:r>
              <a:rPr lang="ru-RU" altLang="ru-RU" sz="1400"/>
              <a:t> означает недопустимую операцию.</a:t>
            </a:r>
            <a:endParaRPr lang="en-US" altLang="ru-RU" sz="1400"/>
          </a:p>
        </p:txBody>
      </p:sp>
      <p:sp>
        <p:nvSpPr>
          <p:cNvPr id="19462" name="Text Box 50">
            <a:extLst>
              <a:ext uri="{FF2B5EF4-FFF2-40B4-BE49-F238E27FC236}">
                <a16:creationId xmlns:a16="http://schemas.microsoft.com/office/drawing/2014/main" id="{174D38DB-CBC3-8C4A-8E2C-7FA0DB92A2C3}"/>
              </a:ext>
            </a:extLst>
          </p:cNvPr>
          <p:cNvSpPr txBox="1">
            <a:spLocks noChangeArrowheads="1"/>
          </p:cNvSpPr>
          <p:nvPr/>
        </p:nvSpPr>
        <p:spPr bwMode="auto">
          <a:xfrm>
            <a:off x="1847851" y="4508501"/>
            <a:ext cx="842486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600">
                <a:cs typeface="Arial" panose="020B0604020202020204" pitchFamily="34" charset="0"/>
              </a:rPr>
              <a:t>Легальные </a:t>
            </a:r>
            <a:r>
              <a:rPr lang="en-US" altLang="ru-RU" sz="1600">
                <a:cs typeface="Arial" panose="020B0604020202020204" pitchFamily="34" charset="0"/>
              </a:rPr>
              <a:t>DVD </a:t>
            </a:r>
            <a:r>
              <a:rPr lang="ru-RU" altLang="ru-RU" sz="1600">
                <a:cs typeface="Arial" panose="020B0604020202020204" pitchFamily="34" charset="0"/>
              </a:rPr>
              <a:t>зашифровываются на </a:t>
            </a:r>
            <a:r>
              <a:rPr lang="en-US" altLang="ru-RU" sz="1600">
                <a:cs typeface="Arial" panose="020B0604020202020204" pitchFamily="34" charset="0"/>
              </a:rPr>
              <a:t>LD </a:t>
            </a:r>
            <a:r>
              <a:rPr lang="ru-RU" altLang="ru-RU" sz="1600">
                <a:cs typeface="Arial" panose="020B0604020202020204" pitchFamily="34" charset="0"/>
              </a:rPr>
              <a:t>и могут быть расшифрованы на </a:t>
            </a:r>
            <a:r>
              <a:rPr lang="en-US" altLang="ru-RU" sz="1600">
                <a:cs typeface="Arial" panose="020B0604020202020204" pitchFamily="34" charset="0"/>
              </a:rPr>
              <a:t>LP</a:t>
            </a:r>
            <a:r>
              <a:rPr lang="ru-RU" altLang="ru-RU" sz="1600">
                <a:cs typeface="Arial" panose="020B0604020202020204" pitchFamily="34" charset="0"/>
              </a:rPr>
              <a:t>, но не могут на </a:t>
            </a:r>
            <a:r>
              <a:rPr lang="en-US" altLang="ru-RU" sz="1600">
                <a:cs typeface="Arial" panose="020B0604020202020204" pitchFamily="34" charset="0"/>
              </a:rPr>
              <a:t>ILP</a:t>
            </a:r>
            <a:r>
              <a:rPr lang="ru-RU" altLang="ru-RU" sz="1600">
                <a:cs typeface="Arial" panose="020B0604020202020204" pitchFamily="34" charset="0"/>
              </a:rPr>
              <a:t>.</a:t>
            </a:r>
          </a:p>
          <a:p>
            <a:pPr eaLnBrk="1" hangingPunct="1"/>
            <a:r>
              <a:rPr lang="ru-RU" altLang="ru-RU" sz="1600">
                <a:cs typeface="Arial" panose="020B0604020202020204" pitchFamily="34" charset="0"/>
              </a:rPr>
              <a:t>Расшифрованные </a:t>
            </a:r>
            <a:r>
              <a:rPr lang="en-US" altLang="ru-RU" sz="1600">
                <a:cs typeface="Arial" panose="020B0604020202020204" pitchFamily="34" charset="0"/>
              </a:rPr>
              <a:t>DVD</a:t>
            </a:r>
            <a:r>
              <a:rPr lang="ru-RU" altLang="ru-RU" sz="1600">
                <a:cs typeface="Arial" panose="020B0604020202020204" pitchFamily="34" charset="0"/>
              </a:rPr>
              <a:t> не могут быть записаны на </a:t>
            </a:r>
            <a:r>
              <a:rPr lang="en-US" altLang="ru-RU" sz="1600">
                <a:cs typeface="Arial" panose="020B0604020202020204" pitchFamily="34" charset="0"/>
              </a:rPr>
              <a:t>LR</a:t>
            </a:r>
            <a:r>
              <a:rPr lang="ru-RU" altLang="ru-RU" sz="1600">
                <a:cs typeface="Arial" panose="020B0604020202020204" pitchFamily="34" charset="0"/>
              </a:rPr>
              <a:t>.</a:t>
            </a:r>
          </a:p>
          <a:p>
            <a:pPr eaLnBrk="1" hangingPunct="1"/>
            <a:r>
              <a:rPr lang="ru-RU" altLang="ru-RU" sz="1600">
                <a:cs typeface="Arial" panose="020B0604020202020204" pitchFamily="34" charset="0"/>
              </a:rPr>
              <a:t>Если легальный клиент является «пиратом», то он может записать расшифрованный </a:t>
            </a:r>
            <a:r>
              <a:rPr lang="en-US" altLang="ru-RU" sz="1600">
                <a:cs typeface="Arial" panose="020B0604020202020204" pitchFamily="34" charset="0"/>
              </a:rPr>
              <a:t>DVD </a:t>
            </a:r>
            <a:r>
              <a:rPr lang="ru-RU" altLang="ru-RU" sz="1600">
                <a:cs typeface="Arial" panose="020B0604020202020204" pitchFamily="34" charset="0"/>
              </a:rPr>
              <a:t>на </a:t>
            </a:r>
            <a:r>
              <a:rPr lang="en-US" altLang="ru-RU" sz="1600">
                <a:cs typeface="Arial" panose="020B0604020202020204" pitchFamily="34" charset="0"/>
              </a:rPr>
              <a:t>ILR</a:t>
            </a:r>
            <a:r>
              <a:rPr lang="ru-RU" altLang="ru-RU" sz="1600">
                <a:cs typeface="Arial" panose="020B0604020202020204" pitchFamily="34" charset="0"/>
              </a:rPr>
              <a:t>.</a:t>
            </a:r>
          </a:p>
          <a:p>
            <a:pPr eaLnBrk="1" hangingPunct="1"/>
            <a:r>
              <a:rPr lang="ru-RU" altLang="ru-RU" sz="1600">
                <a:cs typeface="Arial" panose="020B0604020202020204" pitchFamily="34" charset="0"/>
              </a:rPr>
              <a:t>Нелегальные копии </a:t>
            </a:r>
            <a:r>
              <a:rPr lang="en-US" altLang="ru-RU" sz="1600">
                <a:cs typeface="Arial" panose="020B0604020202020204" pitchFamily="34" charset="0"/>
              </a:rPr>
              <a:t>DVD</a:t>
            </a:r>
            <a:r>
              <a:rPr lang="ru-RU" altLang="ru-RU" sz="1600">
                <a:cs typeface="Arial" panose="020B0604020202020204" pitchFamily="34" charset="0"/>
              </a:rPr>
              <a:t>, полученные на </a:t>
            </a:r>
            <a:r>
              <a:rPr lang="en-US" altLang="ru-RU" sz="1600">
                <a:cs typeface="Arial" panose="020B0604020202020204" pitchFamily="34" charset="0"/>
              </a:rPr>
              <a:t>ILR</a:t>
            </a:r>
            <a:r>
              <a:rPr lang="ru-RU" altLang="ru-RU" sz="1600">
                <a:cs typeface="Arial" panose="020B0604020202020204" pitchFamily="34" charset="0"/>
              </a:rPr>
              <a:t>, могут быть проданы через </a:t>
            </a:r>
            <a:r>
              <a:rPr lang="en-US" altLang="ru-RU" sz="1600">
                <a:cs typeface="Arial" panose="020B0604020202020204" pitchFamily="34" charset="0"/>
              </a:rPr>
              <a:t>ILD</a:t>
            </a:r>
            <a:r>
              <a:rPr lang="ru-RU" altLang="ru-RU" sz="1600">
                <a:cs typeface="Arial" panose="020B0604020202020204" pitchFamily="34" charset="0"/>
              </a:rPr>
              <a:t> клиентам, но последние могут их воспроизводить только на </a:t>
            </a:r>
            <a:r>
              <a:rPr lang="en-US" altLang="ru-RU" sz="1600">
                <a:cs typeface="Arial" panose="020B0604020202020204" pitchFamily="34" charset="0"/>
              </a:rPr>
              <a:t>ILP</a:t>
            </a:r>
            <a:r>
              <a:rPr lang="ru-RU" altLang="ru-RU" sz="1600">
                <a:cs typeface="Arial" panose="020B0604020202020204" pitchFamily="34" charset="0"/>
              </a:rPr>
              <a:t>.</a:t>
            </a:r>
          </a:p>
          <a:p>
            <a:pPr eaLnBrk="1" hangingPunct="1"/>
            <a:r>
              <a:rPr lang="ru-RU" altLang="ru-RU" sz="1600" b="1">
                <a:cs typeface="Arial" panose="020B0604020202020204" pitchFamily="34" charset="0"/>
              </a:rPr>
              <a:t>Вывод.</a:t>
            </a:r>
            <a:r>
              <a:rPr lang="en-US" altLang="ru-RU" sz="1600" b="1">
                <a:cs typeface="Arial" panose="020B0604020202020204" pitchFamily="34" charset="0"/>
              </a:rPr>
              <a:t> </a:t>
            </a:r>
            <a:r>
              <a:rPr lang="ru-RU" altLang="ru-RU" sz="1600">
                <a:cs typeface="Arial" panose="020B0604020202020204" pitchFamily="34" charset="0"/>
              </a:rPr>
              <a:t>Клиент может выбирать покупку </a:t>
            </a:r>
            <a:r>
              <a:rPr lang="en-US" altLang="ru-RU" sz="1600">
                <a:cs typeface="Arial" panose="020B0604020202020204" pitchFamily="34" charset="0"/>
              </a:rPr>
              <a:t>LP/LR </a:t>
            </a:r>
            <a:r>
              <a:rPr lang="ru-RU" altLang="ru-RU" sz="1600">
                <a:cs typeface="Arial" panose="020B0604020202020204" pitchFamily="34" charset="0"/>
              </a:rPr>
              <a:t>или </a:t>
            </a:r>
            <a:r>
              <a:rPr lang="en-US" altLang="ru-RU" sz="1600">
                <a:cs typeface="Arial" panose="020B0604020202020204" pitchFamily="34" charset="0"/>
              </a:rPr>
              <a:t>ILP/ILR</a:t>
            </a:r>
            <a:r>
              <a:rPr lang="ru-RU" altLang="ru-RU" sz="1600">
                <a:cs typeface="Arial" panose="020B0604020202020204" pitchFamily="34" charset="0"/>
              </a:rPr>
              <a:t>.</a:t>
            </a:r>
            <a:endParaRPr lang="el-GR" altLang="ru-RU" sz="1600" b="1">
              <a:cs typeface="Arial" panose="020B0604020202020204"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72CA47E5-881D-464B-860E-C6E246E0176A}"/>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11A21D5-2F79-D740-9202-C4BDB2F118F0}" type="slidenum">
              <a:rPr lang="ru-RU" altLang="ru-RU" sz="1200">
                <a:solidFill>
                  <a:srgbClr val="898989"/>
                </a:solidFill>
                <a:latin typeface="Calibri" panose="020F0502020204030204" pitchFamily="34" charset="0"/>
              </a:rPr>
              <a:pPr algn="r" eaLnBrk="1" hangingPunct="1"/>
              <a:t>161</a:t>
            </a:fld>
            <a:endParaRPr lang="ru-RU" altLang="ru-RU" sz="1200">
              <a:solidFill>
                <a:srgbClr val="898989"/>
              </a:solidFill>
              <a:latin typeface="Calibri" panose="020F0502020204030204" pitchFamily="34" charset="0"/>
            </a:endParaRPr>
          </a:p>
        </p:txBody>
      </p:sp>
      <p:sp>
        <p:nvSpPr>
          <p:cNvPr id="20483" name="Text Box 3">
            <a:extLst>
              <a:ext uri="{FF2B5EF4-FFF2-40B4-BE49-F238E27FC236}">
                <a16:creationId xmlns:a16="http://schemas.microsoft.com/office/drawing/2014/main" id="{2E22EC63-06C5-634B-BF94-C609747066FD}"/>
              </a:ext>
            </a:extLst>
          </p:cNvPr>
          <p:cNvSpPr txBox="1">
            <a:spLocks noChangeArrowheads="1"/>
          </p:cNvSpPr>
          <p:nvPr/>
        </p:nvSpPr>
        <p:spPr bwMode="auto">
          <a:xfrm>
            <a:off x="1919288" y="1700214"/>
            <a:ext cx="8424862"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i="1">
                <a:cs typeface="Arial" panose="020B0604020202020204" pitchFamily="34" charset="0"/>
              </a:rPr>
              <a:t>7. Управление устройствами.</a:t>
            </a:r>
            <a:endParaRPr lang="ru-RU" altLang="ru-RU">
              <a:cs typeface="Arial" panose="020B0604020202020204" pitchFamily="34" charset="0"/>
            </a:endParaRPr>
          </a:p>
          <a:p>
            <a:pPr eaLnBrk="1" hangingPunct="1"/>
            <a:endParaRPr lang="ru-RU" altLang="ru-RU">
              <a:cs typeface="Arial" panose="020B0604020202020204" pitchFamily="34" charset="0"/>
            </a:endParaRPr>
          </a:p>
          <a:p>
            <a:pPr eaLnBrk="1" hangingPunct="1"/>
            <a:r>
              <a:rPr lang="ru-RU" altLang="ru-RU">
                <a:cs typeface="Arial" panose="020B0604020202020204" pitchFamily="34" charset="0"/>
              </a:rPr>
              <a:t>Обобщением функции «управление копированием» является функция </a:t>
            </a:r>
            <a:r>
              <a:rPr lang="ru-RU" altLang="ru-RU" i="1">
                <a:cs typeface="Arial" panose="020B0604020202020204" pitchFamily="34" charset="0"/>
              </a:rPr>
              <a:t>«управление устройствами»</a:t>
            </a:r>
            <a:r>
              <a:rPr lang="ru-RU" altLang="ru-RU">
                <a:cs typeface="Arial" panose="020B0604020202020204" pitchFamily="34" charset="0"/>
              </a:rPr>
              <a:t>, когда устройство может реагировать на обнаруженный в ПО ЦВЗ.</a:t>
            </a:r>
          </a:p>
          <a:p>
            <a:pPr eaLnBrk="1" hangingPunct="1"/>
            <a:endParaRPr lang="ru-RU" altLang="ru-RU">
              <a:cs typeface="Arial" panose="020B0604020202020204" pitchFamily="34" charset="0"/>
            </a:endParaRPr>
          </a:p>
          <a:p>
            <a:pPr eaLnBrk="1" hangingPunct="1"/>
            <a:r>
              <a:rPr lang="ru-RU" altLang="ru-RU" b="1">
                <a:cs typeface="Arial" panose="020B0604020202020204" pitchFamily="34" charset="0"/>
              </a:rPr>
              <a:t>        Пример.</a:t>
            </a:r>
            <a:r>
              <a:rPr lang="ru-RU" altLang="ru-RU">
                <a:cs typeface="Arial" panose="020B0604020202020204" pitchFamily="34" charset="0"/>
              </a:rPr>
              <a:t> 	ЦВЗ погружен в отпечатанную журнальную рекламу, пакет 			билетов и т. п. Когда изображение копируется при помощи 			цифровой камеры, ЦВЗ читается при помощи </a:t>
            </a:r>
            <a:r>
              <a:rPr lang="en-US" altLang="ru-RU">
                <a:cs typeface="Arial" panose="020B0604020202020204" pitchFamily="34" charset="0"/>
              </a:rPr>
              <a:t>“Media Bridge </a:t>
            </a:r>
            <a:r>
              <a:rPr lang="ru-RU" altLang="ru-RU">
                <a:cs typeface="Arial" panose="020B0604020202020204" pitchFamily="34" charset="0"/>
              </a:rPr>
              <a:t>		</a:t>
            </a:r>
            <a:r>
              <a:rPr lang="en-US" altLang="ru-RU">
                <a:cs typeface="Arial" panose="020B0604020202020204" pitchFamily="34" charset="0"/>
              </a:rPr>
              <a:t>Software”</a:t>
            </a:r>
            <a:r>
              <a:rPr lang="ru-RU" altLang="ru-RU">
                <a:cs typeface="Arial" panose="020B0604020202020204" pitchFamily="34" charset="0"/>
              </a:rPr>
              <a:t> на компьютере и идентификатор ЦВЗ 				используется для просмотра похожих </a:t>
            </a:r>
            <a:r>
              <a:rPr lang="en-US" altLang="ru-RU">
                <a:cs typeface="Arial" panose="020B0604020202020204" pitchFamily="34" charset="0"/>
              </a:rPr>
              <a:t>web sites</a:t>
            </a:r>
            <a:r>
              <a:rPr lang="ru-RU" altLang="ru-RU">
                <a:cs typeface="Arial" panose="020B0604020202020204" pitchFamily="34" charset="0"/>
              </a:rPr>
              <a:t> при помощи 		</a:t>
            </a:r>
            <a:r>
              <a:rPr lang="en-US" altLang="ru-RU">
                <a:cs typeface="Arial" panose="020B0604020202020204" pitchFamily="34" charset="0"/>
              </a:rPr>
              <a:t>“web browser”</a:t>
            </a:r>
            <a:r>
              <a:rPr lang="ru-RU" altLang="ru-RU">
                <a:cs typeface="Arial" panose="020B0604020202020204" pitchFamily="34" charset="0"/>
              </a:rPr>
              <a:t>.</a:t>
            </a:r>
            <a:endParaRPr lang="el-GR" altLang="ru-RU" b="1">
              <a:cs typeface="Arial" panose="020B0604020202020204" pitchFamily="34" charset="0"/>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Номер слайда 5">
            <a:extLst>
              <a:ext uri="{FF2B5EF4-FFF2-40B4-BE49-F238E27FC236}">
                <a16:creationId xmlns:a16="http://schemas.microsoft.com/office/drawing/2014/main" id="{4BCA0DE8-A53F-F54C-A022-0AF3ECFB4A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C2DF554-9BBD-4E46-9D63-A755B4C9A4EF}" type="slidenum">
              <a:rPr lang="ru-RU" altLang="ru-RU"/>
              <a:pPr eaLnBrk="1" hangingPunct="1"/>
              <a:t>162</a:t>
            </a:fld>
            <a:endParaRPr lang="ru-RU" altLang="ru-RU"/>
          </a:p>
        </p:txBody>
      </p:sp>
      <p:sp>
        <p:nvSpPr>
          <p:cNvPr id="2051" name="Rectangle 2">
            <a:extLst>
              <a:ext uri="{FF2B5EF4-FFF2-40B4-BE49-F238E27FC236}">
                <a16:creationId xmlns:a16="http://schemas.microsoft.com/office/drawing/2014/main" id="{A7984C07-9471-2048-9FCD-DC79BBD00E07}"/>
              </a:ext>
            </a:extLst>
          </p:cNvPr>
          <p:cNvSpPr>
            <a:spLocks noGrp="1" noChangeArrowheads="1"/>
          </p:cNvSpPr>
          <p:nvPr>
            <p:ph type="title"/>
          </p:nvPr>
        </p:nvSpPr>
        <p:spPr/>
        <p:txBody>
          <a:bodyPr/>
          <a:lstStyle/>
          <a:p>
            <a:pPr algn="just" eaLnBrk="1" hangingPunct="1"/>
            <a:r>
              <a:rPr lang="ru-RU" altLang="ru-RU" sz="2000" b="1"/>
              <a:t>Лекция 9. Техника погружения и извлечения ЦВЗ</a:t>
            </a:r>
            <a:r>
              <a:rPr lang="en-US" altLang="ru-RU" sz="2000" b="1"/>
              <a:t>.</a:t>
            </a:r>
            <a:r>
              <a:rPr lang="ru-RU" altLang="ru-RU" sz="2800" b="1"/>
              <a:t> </a:t>
            </a:r>
          </a:p>
        </p:txBody>
      </p:sp>
      <p:sp>
        <p:nvSpPr>
          <p:cNvPr id="2052" name="Rectangle 3">
            <a:extLst>
              <a:ext uri="{FF2B5EF4-FFF2-40B4-BE49-F238E27FC236}">
                <a16:creationId xmlns:a16="http://schemas.microsoft.com/office/drawing/2014/main" id="{28C4AE64-9876-AF42-BBEC-FD8919CA1BF0}"/>
              </a:ext>
            </a:extLst>
          </p:cNvPr>
          <p:cNvSpPr>
            <a:spLocks noGrp="1" noChangeArrowheads="1"/>
          </p:cNvSpPr>
          <p:nvPr>
            <p:ph type="body" idx="1"/>
          </p:nvPr>
        </p:nvSpPr>
        <p:spPr/>
        <p:txBody>
          <a:bodyPr/>
          <a:lstStyle/>
          <a:p>
            <a:pPr eaLnBrk="1" hangingPunct="1">
              <a:lnSpc>
                <a:spcPct val="90000"/>
              </a:lnSpc>
              <a:buFontTx/>
              <a:buNone/>
            </a:pPr>
            <a:endParaRPr lang="ru-RU" altLang="ru-RU" sz="2000" i="1"/>
          </a:p>
          <a:p>
            <a:pPr eaLnBrk="1" hangingPunct="1">
              <a:lnSpc>
                <a:spcPct val="90000"/>
              </a:lnSpc>
              <a:buFontTx/>
              <a:buNone/>
            </a:pPr>
            <a:r>
              <a:rPr lang="ru-RU" altLang="ru-RU" sz="2000" i="1"/>
              <a:t>Предобработка ПО</a:t>
            </a:r>
          </a:p>
          <a:p>
            <a:pPr algn="just" eaLnBrk="1" hangingPunct="1">
              <a:lnSpc>
                <a:spcPct val="90000"/>
              </a:lnSpc>
              <a:buFontTx/>
              <a:buNone/>
            </a:pPr>
            <a:r>
              <a:rPr lang="ru-RU" altLang="ru-RU" sz="2000"/>
              <a:t>	Перед вложением цвз часто производится преобразование ПО (предобработка), затем вложение ЦВЗ и выполнение обратного преобразования для формирования стегонограммы. Эти преобразования должны сохранить требуемое качество ПО и возможность последующего извлечения ЦВЗ из СГ. Общая схема такого подхода показана на рис.1.</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Номер слайда 5">
            <a:extLst>
              <a:ext uri="{FF2B5EF4-FFF2-40B4-BE49-F238E27FC236}">
                <a16:creationId xmlns:a16="http://schemas.microsoft.com/office/drawing/2014/main" id="{95BACC03-EE57-F840-BD53-D09BEDFB7C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A57DE02-212D-BC44-BB76-F783013DCEF6}" type="slidenum">
              <a:rPr lang="ru-RU" altLang="ru-RU"/>
              <a:pPr eaLnBrk="1" hangingPunct="1"/>
              <a:t>163</a:t>
            </a:fld>
            <a:endParaRPr lang="ru-RU" altLang="ru-RU"/>
          </a:p>
        </p:txBody>
      </p:sp>
      <p:sp>
        <p:nvSpPr>
          <p:cNvPr id="3075" name="Rectangle 3">
            <a:extLst>
              <a:ext uri="{FF2B5EF4-FFF2-40B4-BE49-F238E27FC236}">
                <a16:creationId xmlns:a16="http://schemas.microsoft.com/office/drawing/2014/main" id="{0912AD85-D8AF-AC47-AFB1-20EA48372060}"/>
              </a:ext>
            </a:extLst>
          </p:cNvPr>
          <p:cNvSpPr>
            <a:spLocks noGrp="1" noChangeArrowheads="1"/>
          </p:cNvSpPr>
          <p:nvPr>
            <p:ph type="body" idx="1"/>
          </p:nvPr>
        </p:nvSpPr>
        <p:spPr>
          <a:xfrm>
            <a:off x="1981200" y="333375"/>
            <a:ext cx="8229600" cy="5792788"/>
          </a:xfrm>
        </p:spPr>
        <p:txBody>
          <a:bodyPr/>
          <a:lstStyle/>
          <a:p>
            <a:pPr eaLnBrk="1" hangingPunct="1">
              <a:lnSpc>
                <a:spcPct val="90000"/>
              </a:lnSpc>
              <a:buFontTx/>
              <a:buNone/>
            </a:pPr>
            <a:endParaRPr lang="ru-RU" altLang="ru-RU"/>
          </a:p>
          <a:p>
            <a:pPr eaLnBrk="1" hangingPunct="1">
              <a:lnSpc>
                <a:spcPct val="90000"/>
              </a:lnSpc>
              <a:buFontTx/>
              <a:buNone/>
            </a:pPr>
            <a:endParaRPr lang="ru-RU" altLang="ru-RU"/>
          </a:p>
          <a:p>
            <a:pPr eaLnBrk="1" hangingPunct="1">
              <a:lnSpc>
                <a:spcPct val="90000"/>
              </a:lnSpc>
              <a:buFontTx/>
              <a:buNone/>
            </a:pPr>
            <a:endParaRPr lang="ru-RU" altLang="ru-RU"/>
          </a:p>
          <a:p>
            <a:pPr eaLnBrk="1" hangingPunct="1">
              <a:lnSpc>
                <a:spcPct val="90000"/>
              </a:lnSpc>
              <a:buFontTx/>
              <a:buNone/>
            </a:pPr>
            <a:endParaRPr lang="ru-RU" altLang="ru-RU"/>
          </a:p>
          <a:p>
            <a:pPr eaLnBrk="1" hangingPunct="1">
              <a:lnSpc>
                <a:spcPct val="90000"/>
              </a:lnSpc>
              <a:buFontTx/>
              <a:buNone/>
            </a:pPr>
            <a:endParaRPr lang="ru-RU" altLang="ru-RU"/>
          </a:p>
          <a:p>
            <a:pPr eaLnBrk="1" hangingPunct="1">
              <a:lnSpc>
                <a:spcPct val="90000"/>
              </a:lnSpc>
              <a:buFontTx/>
              <a:buNone/>
            </a:pPr>
            <a:endParaRPr lang="ru-RU" altLang="ru-RU"/>
          </a:p>
          <a:p>
            <a:pPr eaLnBrk="1" hangingPunct="1">
              <a:lnSpc>
                <a:spcPct val="90000"/>
              </a:lnSpc>
              <a:buFontTx/>
              <a:buNone/>
            </a:pPr>
            <a:endParaRPr lang="ru-RU" altLang="ru-RU"/>
          </a:p>
          <a:p>
            <a:pPr eaLnBrk="1" hangingPunct="1">
              <a:lnSpc>
                <a:spcPct val="90000"/>
              </a:lnSpc>
              <a:buFontTx/>
              <a:buNone/>
            </a:pPr>
            <a:endParaRPr lang="ru-RU" altLang="ru-RU"/>
          </a:p>
          <a:p>
            <a:pPr eaLnBrk="1" hangingPunct="1">
              <a:lnSpc>
                <a:spcPct val="90000"/>
              </a:lnSpc>
              <a:buFontTx/>
              <a:buNone/>
            </a:pPr>
            <a:endParaRPr lang="ru-RU" altLang="ru-RU"/>
          </a:p>
          <a:p>
            <a:pPr algn="ctr" eaLnBrk="1" hangingPunct="1">
              <a:lnSpc>
                <a:spcPct val="90000"/>
              </a:lnSpc>
              <a:buFontTx/>
              <a:buNone/>
            </a:pPr>
            <a:r>
              <a:rPr lang="ru-RU" altLang="ru-RU" sz="2000"/>
              <a:t>Рис.1. Общая схема погружения и извлечения ЦВЗ с использованием </a:t>
            </a:r>
            <a:r>
              <a:rPr lang="ru-RU" altLang="ru-RU" sz="2000" i="1"/>
              <a:t>предобработки ПО</a:t>
            </a:r>
          </a:p>
        </p:txBody>
      </p:sp>
      <p:pic>
        <p:nvPicPr>
          <p:cNvPr id="3076" name="Picture 5">
            <a:extLst>
              <a:ext uri="{FF2B5EF4-FFF2-40B4-BE49-F238E27FC236}">
                <a16:creationId xmlns:a16="http://schemas.microsoft.com/office/drawing/2014/main" id="{41F731E3-95A7-B549-99D3-F3E3160B4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776289"/>
            <a:ext cx="8345487"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Номер слайда 5">
            <a:extLst>
              <a:ext uri="{FF2B5EF4-FFF2-40B4-BE49-F238E27FC236}">
                <a16:creationId xmlns:a16="http://schemas.microsoft.com/office/drawing/2014/main" id="{57DE43DE-6675-A048-AC92-AFF416DB0E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B6A1224-CF17-C64C-BEF2-182722647055}" type="slidenum">
              <a:rPr lang="ru-RU" altLang="ru-RU"/>
              <a:pPr eaLnBrk="1" hangingPunct="1"/>
              <a:t>164</a:t>
            </a:fld>
            <a:endParaRPr lang="ru-RU" altLang="ru-RU"/>
          </a:p>
        </p:txBody>
      </p:sp>
      <p:sp>
        <p:nvSpPr>
          <p:cNvPr id="4099" name="Rectangle 3">
            <a:extLst>
              <a:ext uri="{FF2B5EF4-FFF2-40B4-BE49-F238E27FC236}">
                <a16:creationId xmlns:a16="http://schemas.microsoft.com/office/drawing/2014/main" id="{558D6E18-7A8B-8E49-987A-D6D6914D0C18}"/>
              </a:ext>
            </a:extLst>
          </p:cNvPr>
          <p:cNvSpPr>
            <a:spLocks noGrp="1" noChangeArrowheads="1"/>
          </p:cNvSpPr>
          <p:nvPr>
            <p:ph type="body" idx="1"/>
          </p:nvPr>
        </p:nvSpPr>
        <p:spPr>
          <a:xfrm>
            <a:off x="1981200" y="188913"/>
            <a:ext cx="8229600" cy="5937250"/>
          </a:xfrm>
        </p:spPr>
        <p:txBody>
          <a:bodyPr/>
          <a:lstStyle/>
          <a:p>
            <a:pPr algn="ctr" eaLnBrk="1" hangingPunct="1">
              <a:buFontTx/>
              <a:buNone/>
            </a:pPr>
            <a:r>
              <a:rPr lang="ru-RU" altLang="ru-RU" sz="2400" i="1"/>
              <a:t>Возможные виды преобразований (предобработки)</a:t>
            </a:r>
          </a:p>
          <a:p>
            <a:pPr eaLnBrk="1" hangingPunct="1"/>
            <a:r>
              <a:rPr lang="ru-RU" altLang="ru-RU" sz="2400"/>
              <a:t>дискретное преобразование Фурье (</a:t>
            </a:r>
            <a:r>
              <a:rPr lang="en-US" altLang="ru-RU" sz="2400"/>
              <a:t>DFT</a:t>
            </a:r>
            <a:r>
              <a:rPr lang="ru-RU" altLang="ru-RU" sz="2400"/>
              <a:t>)</a:t>
            </a:r>
            <a:r>
              <a:rPr lang="en-US" altLang="ru-RU" sz="2400"/>
              <a:t>;</a:t>
            </a:r>
          </a:p>
          <a:p>
            <a:pPr eaLnBrk="1" hangingPunct="1"/>
            <a:r>
              <a:rPr lang="ru-RU" altLang="ru-RU" sz="2400"/>
              <a:t>дискретное косинусное преобразование (</a:t>
            </a:r>
            <a:r>
              <a:rPr lang="en-US" altLang="ru-RU" sz="2400"/>
              <a:t>DCT</a:t>
            </a:r>
            <a:r>
              <a:rPr lang="ru-RU" altLang="ru-RU" sz="2400"/>
              <a:t>)</a:t>
            </a:r>
            <a:r>
              <a:rPr lang="en-US" altLang="ru-RU" sz="2400"/>
              <a:t>;</a:t>
            </a:r>
            <a:endParaRPr lang="ru-RU" altLang="ru-RU" sz="2400"/>
          </a:p>
          <a:p>
            <a:pPr eaLnBrk="1" hangingPunct="1"/>
            <a:r>
              <a:rPr lang="ru-RU" altLang="ru-RU" sz="2400"/>
              <a:t>дискретное преобразование Уолша (</a:t>
            </a:r>
            <a:r>
              <a:rPr lang="en-US" altLang="ru-RU" sz="2400"/>
              <a:t>WDT</a:t>
            </a:r>
            <a:r>
              <a:rPr lang="ru-RU" altLang="ru-RU" sz="2400"/>
              <a:t>)</a:t>
            </a:r>
            <a:r>
              <a:rPr lang="en-US" altLang="ru-RU" sz="2400"/>
              <a:t>;</a:t>
            </a:r>
          </a:p>
          <a:p>
            <a:pPr eaLnBrk="1" hangingPunct="1"/>
            <a:r>
              <a:rPr lang="ru-RU" altLang="ru-RU" sz="2400"/>
              <a:t>разложение в</a:t>
            </a:r>
            <a:r>
              <a:rPr lang="en-US" altLang="ru-RU" sz="2400"/>
              <a:t> </a:t>
            </a:r>
            <a:r>
              <a:rPr lang="ru-RU" altLang="ru-RU" sz="2400"/>
              <a:t>подходящие ряды (</a:t>
            </a:r>
            <a:r>
              <a:rPr lang="en-US" altLang="ru-RU" sz="2400"/>
              <a:t>EAS</a:t>
            </a:r>
            <a:r>
              <a:rPr lang="ru-RU" altLang="ru-RU" sz="2400"/>
              <a:t>)</a:t>
            </a:r>
            <a:r>
              <a:rPr lang="en-US" altLang="ru-RU" sz="2400"/>
              <a:t>;</a:t>
            </a:r>
          </a:p>
          <a:p>
            <a:pPr eaLnBrk="1" hangingPunct="1"/>
            <a:r>
              <a:rPr lang="ru-RU" altLang="ru-RU" sz="2400"/>
              <a:t>разложение в произведение матриц (</a:t>
            </a:r>
            <a:r>
              <a:rPr lang="en-US" altLang="ru-RU" sz="2400"/>
              <a:t>EMP</a:t>
            </a:r>
            <a:r>
              <a:rPr lang="ru-RU" altLang="ru-RU" sz="2400"/>
              <a:t>)</a:t>
            </a:r>
            <a:r>
              <a:rPr lang="en-US" altLang="ru-RU" sz="2400"/>
              <a:t>;</a:t>
            </a:r>
          </a:p>
          <a:p>
            <a:pPr eaLnBrk="1" hangingPunct="1"/>
            <a:r>
              <a:rPr lang="ru-RU" altLang="ru-RU" sz="2400"/>
              <a:t>и т.д.</a:t>
            </a:r>
          </a:p>
          <a:p>
            <a:pPr algn="ctr" eaLnBrk="1" hangingPunct="1">
              <a:buFontTx/>
              <a:buNone/>
            </a:pPr>
            <a:r>
              <a:rPr lang="ru-RU" altLang="ru-RU" sz="2400" i="1"/>
              <a:t>Причина целесообразности преобразований</a:t>
            </a:r>
          </a:p>
          <a:p>
            <a:pPr eaLnBrk="1" hangingPunct="1"/>
            <a:r>
              <a:rPr lang="ru-RU" altLang="ru-RU" sz="2400"/>
              <a:t>можно  лучше учесть искажения ПО при погружении ЦВЗ</a:t>
            </a:r>
            <a:r>
              <a:rPr lang="en-US" altLang="ru-RU" sz="2400"/>
              <a:t>;</a:t>
            </a:r>
            <a:endParaRPr lang="ru-RU" altLang="ru-RU" sz="2400"/>
          </a:p>
          <a:p>
            <a:pPr eaLnBrk="1" hangingPunct="1"/>
            <a:r>
              <a:rPr lang="ru-RU" altLang="ru-RU" sz="2400"/>
              <a:t>легче построить методы погружения и извлечения ЦВЗ устойчивые к естественным или преднамеренным преобразованиям СГ.</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Номер слайда 5">
            <a:extLst>
              <a:ext uri="{FF2B5EF4-FFF2-40B4-BE49-F238E27FC236}">
                <a16:creationId xmlns:a16="http://schemas.microsoft.com/office/drawing/2014/main" id="{49BB19CC-4209-974E-9469-EFF27E63C6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AE954BC-BE77-3D40-A46E-9C047B62A614}" type="slidenum">
              <a:rPr lang="ru-RU" altLang="ru-RU"/>
              <a:pPr eaLnBrk="1" hangingPunct="1"/>
              <a:t>165</a:t>
            </a:fld>
            <a:endParaRPr lang="ru-RU" altLang="ru-RU"/>
          </a:p>
        </p:txBody>
      </p:sp>
      <p:sp>
        <p:nvSpPr>
          <p:cNvPr id="5123" name="Rectangle 2">
            <a:extLst>
              <a:ext uri="{FF2B5EF4-FFF2-40B4-BE49-F238E27FC236}">
                <a16:creationId xmlns:a16="http://schemas.microsoft.com/office/drawing/2014/main" id="{E2DEBCC2-59CF-1945-BC07-9B9DF90CFA83}"/>
              </a:ext>
            </a:extLst>
          </p:cNvPr>
          <p:cNvSpPr>
            <a:spLocks noGrp="1" noChangeArrowheads="1"/>
          </p:cNvSpPr>
          <p:nvPr>
            <p:ph type="title"/>
          </p:nvPr>
        </p:nvSpPr>
        <p:spPr>
          <a:xfrm>
            <a:off x="1981200" y="274638"/>
            <a:ext cx="8229600" cy="850900"/>
          </a:xfrm>
        </p:spPr>
        <p:txBody>
          <a:bodyPr/>
          <a:lstStyle/>
          <a:p>
            <a:pPr algn="l" eaLnBrk="1" hangingPunct="1"/>
            <a:r>
              <a:rPr lang="ru-RU" altLang="ru-RU" sz="2400" b="1"/>
              <a:t>Уточнение преобразований</a:t>
            </a:r>
          </a:p>
        </p:txBody>
      </p:sp>
      <p:sp>
        <p:nvSpPr>
          <p:cNvPr id="5124" name="Rectangle 3">
            <a:extLst>
              <a:ext uri="{FF2B5EF4-FFF2-40B4-BE49-F238E27FC236}">
                <a16:creationId xmlns:a16="http://schemas.microsoft.com/office/drawing/2014/main" id="{0E8A6725-0A83-F543-84B7-4F2168F12F38}"/>
              </a:ext>
            </a:extLst>
          </p:cNvPr>
          <p:cNvSpPr>
            <a:spLocks noGrp="1" noChangeArrowheads="1"/>
          </p:cNvSpPr>
          <p:nvPr>
            <p:ph type="body" idx="1"/>
          </p:nvPr>
        </p:nvSpPr>
        <p:spPr>
          <a:xfrm>
            <a:off x="1981200" y="1196975"/>
            <a:ext cx="8229600" cy="4929188"/>
          </a:xfrm>
        </p:spPr>
        <p:txBody>
          <a:bodyPr>
            <a:normAutofit fontScale="85000" lnSpcReduction="20000"/>
          </a:bodyPr>
          <a:lstStyle/>
          <a:p>
            <a:pPr eaLnBrk="1" hangingPunct="1">
              <a:lnSpc>
                <a:spcPct val="80000"/>
              </a:lnSpc>
              <a:buFontTx/>
              <a:buNone/>
            </a:pPr>
            <a:r>
              <a:rPr lang="en-US" altLang="ru-RU" sz="1600"/>
              <a:t>	DFT</a:t>
            </a:r>
          </a:p>
          <a:p>
            <a:pPr eaLnBrk="1" hangingPunct="1">
              <a:lnSpc>
                <a:spcPct val="80000"/>
              </a:lnSpc>
              <a:buFontTx/>
              <a:buNone/>
            </a:pPr>
            <a:r>
              <a:rPr lang="en-US" altLang="ru-RU" sz="1600"/>
              <a:t>	</a:t>
            </a:r>
          </a:p>
          <a:p>
            <a:pPr eaLnBrk="1" hangingPunct="1">
              <a:lnSpc>
                <a:spcPct val="80000"/>
              </a:lnSpc>
              <a:buFontTx/>
              <a:buNone/>
            </a:pPr>
            <a:r>
              <a:rPr lang="en-US" altLang="ru-RU" sz="1600"/>
              <a:t>									(1)</a:t>
            </a:r>
          </a:p>
          <a:p>
            <a:pPr eaLnBrk="1" hangingPunct="1">
              <a:lnSpc>
                <a:spcPct val="80000"/>
              </a:lnSpc>
              <a:buFontTx/>
              <a:buNone/>
            </a:pPr>
            <a:endParaRPr lang="en-US" altLang="ru-RU" sz="1600"/>
          </a:p>
          <a:p>
            <a:pPr eaLnBrk="1" hangingPunct="1">
              <a:lnSpc>
                <a:spcPct val="80000"/>
              </a:lnSpc>
              <a:buFontTx/>
              <a:buNone/>
            </a:pPr>
            <a:r>
              <a:rPr lang="en-US" altLang="ru-RU" sz="1600"/>
              <a:t>	IDFT</a:t>
            </a:r>
          </a:p>
          <a:p>
            <a:pPr eaLnBrk="1" hangingPunct="1">
              <a:lnSpc>
                <a:spcPct val="80000"/>
              </a:lnSpc>
              <a:buFontTx/>
              <a:buNone/>
            </a:pPr>
            <a:endParaRPr lang="en-US" altLang="ru-RU" sz="1600"/>
          </a:p>
          <a:p>
            <a:pPr eaLnBrk="1" hangingPunct="1">
              <a:lnSpc>
                <a:spcPct val="80000"/>
              </a:lnSpc>
              <a:buFontTx/>
              <a:buNone/>
            </a:pPr>
            <a:r>
              <a:rPr lang="en-US" altLang="ru-RU" sz="1600"/>
              <a:t>									(2)</a:t>
            </a:r>
          </a:p>
          <a:p>
            <a:pPr eaLnBrk="1" hangingPunct="1">
              <a:lnSpc>
                <a:spcPct val="80000"/>
              </a:lnSpc>
              <a:buFontTx/>
              <a:buNone/>
            </a:pPr>
            <a:r>
              <a:rPr lang="ru-RU" altLang="ru-RU" sz="1600"/>
              <a:t>	</a:t>
            </a:r>
            <a:r>
              <a:rPr lang="en-US" altLang="ru-RU" sz="1600"/>
              <a:t>DCT </a:t>
            </a:r>
            <a:r>
              <a:rPr lang="ru-RU" altLang="ru-RU" sz="1600"/>
              <a:t>для изображений применяется предпочтительнее, чем </a:t>
            </a:r>
            <a:r>
              <a:rPr lang="en-US" altLang="ru-RU" sz="1600"/>
              <a:t>DFT</a:t>
            </a:r>
            <a:r>
              <a:rPr lang="ru-RU" altLang="ru-RU" sz="1600"/>
              <a:t>, ввиду применения </a:t>
            </a:r>
            <a:r>
              <a:rPr lang="en-US" altLang="ru-RU" sz="1600"/>
              <a:t>DCT</a:t>
            </a:r>
            <a:r>
              <a:rPr lang="ru-RU" altLang="ru-RU" sz="1600"/>
              <a:t> в формате </a:t>
            </a:r>
            <a:r>
              <a:rPr lang="en-US" altLang="ru-RU" sz="1600"/>
              <a:t>JPEG</a:t>
            </a:r>
            <a:endParaRPr lang="ru-RU" altLang="ru-RU" sz="1600"/>
          </a:p>
          <a:p>
            <a:pPr eaLnBrk="1" hangingPunct="1">
              <a:lnSpc>
                <a:spcPct val="80000"/>
              </a:lnSpc>
              <a:buFontTx/>
              <a:buNone/>
            </a:pPr>
            <a:r>
              <a:rPr lang="ru-RU" altLang="ru-RU" sz="1600"/>
              <a:t>	</a:t>
            </a:r>
            <a:r>
              <a:rPr lang="en-US" altLang="ru-RU" sz="1600"/>
              <a:t>DCT:</a:t>
            </a:r>
          </a:p>
          <a:p>
            <a:pPr eaLnBrk="1" hangingPunct="1">
              <a:lnSpc>
                <a:spcPct val="80000"/>
              </a:lnSpc>
              <a:buFontTx/>
              <a:buNone/>
            </a:pPr>
            <a:endParaRPr lang="en-US" altLang="ru-RU" sz="1600"/>
          </a:p>
          <a:p>
            <a:pPr eaLnBrk="1" hangingPunct="1">
              <a:lnSpc>
                <a:spcPct val="80000"/>
              </a:lnSpc>
              <a:buFontTx/>
              <a:buNone/>
            </a:pPr>
            <a:endParaRPr lang="en-US" altLang="ru-RU" sz="1600"/>
          </a:p>
          <a:p>
            <a:pPr eaLnBrk="1" hangingPunct="1">
              <a:lnSpc>
                <a:spcPct val="80000"/>
              </a:lnSpc>
              <a:buFontTx/>
              <a:buNone/>
            </a:pPr>
            <a:r>
              <a:rPr lang="en-US" altLang="ru-RU" sz="1600"/>
              <a:t>									(3)</a:t>
            </a:r>
          </a:p>
          <a:p>
            <a:pPr eaLnBrk="1" hangingPunct="1">
              <a:lnSpc>
                <a:spcPct val="80000"/>
              </a:lnSpc>
              <a:buFontTx/>
              <a:buNone/>
            </a:pPr>
            <a:r>
              <a:rPr lang="en-US" altLang="ru-RU" sz="1600"/>
              <a:t>	IDCT</a:t>
            </a:r>
          </a:p>
          <a:p>
            <a:pPr eaLnBrk="1" hangingPunct="1">
              <a:lnSpc>
                <a:spcPct val="80000"/>
              </a:lnSpc>
              <a:buFontTx/>
              <a:buNone/>
            </a:pPr>
            <a:endParaRPr lang="en-US" altLang="ru-RU" sz="1600" i="1"/>
          </a:p>
          <a:p>
            <a:pPr eaLnBrk="1" hangingPunct="1">
              <a:lnSpc>
                <a:spcPct val="80000"/>
              </a:lnSpc>
              <a:buFontTx/>
              <a:buNone/>
            </a:pPr>
            <a:r>
              <a:rPr lang="en-US" altLang="ru-RU" sz="1800" i="1"/>
              <a:t>									</a:t>
            </a:r>
            <a:r>
              <a:rPr lang="en-US" altLang="ru-RU" sz="1800"/>
              <a:t>(4)</a:t>
            </a:r>
            <a:endParaRPr lang="ru-RU" altLang="ru-RU" sz="1800"/>
          </a:p>
          <a:p>
            <a:pPr eaLnBrk="1" hangingPunct="1">
              <a:lnSpc>
                <a:spcPct val="80000"/>
              </a:lnSpc>
              <a:buFontTx/>
              <a:buNone/>
            </a:pPr>
            <a:endParaRPr lang="ru-RU" altLang="ru-RU" sz="1800"/>
          </a:p>
          <a:p>
            <a:pPr eaLnBrk="1" hangingPunct="1">
              <a:lnSpc>
                <a:spcPct val="80000"/>
              </a:lnSpc>
              <a:buFontTx/>
              <a:buNone/>
            </a:pPr>
            <a:r>
              <a:rPr lang="en-US" altLang="ru-RU" sz="1800"/>
              <a:t>	</a:t>
            </a:r>
          </a:p>
          <a:p>
            <a:pPr eaLnBrk="1" hangingPunct="1">
              <a:lnSpc>
                <a:spcPct val="80000"/>
              </a:lnSpc>
              <a:buFontTx/>
              <a:buNone/>
            </a:pPr>
            <a:r>
              <a:rPr lang="en-US" altLang="ru-RU" sz="1800"/>
              <a:t>	</a:t>
            </a:r>
            <a:endParaRPr lang="ru-RU" altLang="ru-RU" sz="1800" i="1"/>
          </a:p>
        </p:txBody>
      </p:sp>
      <p:sp>
        <p:nvSpPr>
          <p:cNvPr id="5125" name="Rectangle 17">
            <a:extLst>
              <a:ext uri="{FF2B5EF4-FFF2-40B4-BE49-F238E27FC236}">
                <a16:creationId xmlns:a16="http://schemas.microsoft.com/office/drawing/2014/main" id="{6A29887D-94DB-4849-BFBD-C0D7A4D80D5B}"/>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26" name="Object 16">
            <a:extLst>
              <a:ext uri="{FF2B5EF4-FFF2-40B4-BE49-F238E27FC236}">
                <a16:creationId xmlns:a16="http://schemas.microsoft.com/office/drawing/2014/main" id="{0CF0AE68-422F-2340-A740-457CC27E36CC}"/>
              </a:ext>
            </a:extLst>
          </p:cNvPr>
          <p:cNvGraphicFramePr>
            <a:graphicFrameLocks noChangeAspect="1"/>
          </p:cNvGraphicFramePr>
          <p:nvPr/>
        </p:nvGraphicFramePr>
        <p:xfrm>
          <a:off x="2424113" y="3573464"/>
          <a:ext cx="6388100" cy="688975"/>
        </p:xfrm>
        <a:graphic>
          <a:graphicData uri="http://schemas.openxmlformats.org/presentationml/2006/ole">
            <mc:AlternateContent xmlns:mc="http://schemas.openxmlformats.org/markup-compatibility/2006">
              <mc:Choice xmlns:v="urn:schemas-microsoft-com:vml" Requires="v">
                <p:oleObj spid="_x0000_s182278" name="Формула" r:id="rId3" imgW="91579700" imgH="9944100" progId="Equation.3">
                  <p:embed/>
                </p:oleObj>
              </mc:Choice>
              <mc:Fallback>
                <p:oleObj name="Формула" r:id="rId3" imgW="91579700" imgH="9944100" progId="Equation.3">
                  <p:embed/>
                  <p:pic>
                    <p:nvPicPr>
                      <p:cNvPr id="5126" name="Object 16">
                        <a:extLst>
                          <a:ext uri="{FF2B5EF4-FFF2-40B4-BE49-F238E27FC236}">
                            <a16:creationId xmlns:a16="http://schemas.microsoft.com/office/drawing/2014/main" id="{0CF0AE68-422F-2340-A740-457CC27E3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3573464"/>
                        <a:ext cx="63881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7" name="Rectangle 19">
            <a:extLst>
              <a:ext uri="{FF2B5EF4-FFF2-40B4-BE49-F238E27FC236}">
                <a16:creationId xmlns:a16="http://schemas.microsoft.com/office/drawing/2014/main" id="{DF457EAF-6F3E-9246-8776-18C1B2F726D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28" name="Object 18">
            <a:extLst>
              <a:ext uri="{FF2B5EF4-FFF2-40B4-BE49-F238E27FC236}">
                <a16:creationId xmlns:a16="http://schemas.microsoft.com/office/drawing/2014/main" id="{073DD102-6511-1D48-8CCB-9E9B7183F04A}"/>
              </a:ext>
            </a:extLst>
          </p:cNvPr>
          <p:cNvGraphicFramePr>
            <a:graphicFrameLocks noChangeAspect="1"/>
          </p:cNvGraphicFramePr>
          <p:nvPr/>
        </p:nvGraphicFramePr>
        <p:xfrm>
          <a:off x="2443164" y="4581525"/>
          <a:ext cx="6423025" cy="661988"/>
        </p:xfrm>
        <a:graphic>
          <a:graphicData uri="http://schemas.openxmlformats.org/presentationml/2006/ole">
            <mc:AlternateContent xmlns:mc="http://schemas.openxmlformats.org/markup-compatibility/2006">
              <mc:Choice xmlns:v="urn:schemas-microsoft-com:vml" Requires="v">
                <p:oleObj spid="_x0000_s182279" name="Формула" r:id="rId5" imgW="95669100" imgH="9944100" progId="Equation.3">
                  <p:embed/>
                </p:oleObj>
              </mc:Choice>
              <mc:Fallback>
                <p:oleObj name="Формула" r:id="rId5" imgW="95669100" imgH="9944100" progId="Equation.3">
                  <p:embed/>
                  <p:pic>
                    <p:nvPicPr>
                      <p:cNvPr id="5128" name="Object 18">
                        <a:extLst>
                          <a:ext uri="{FF2B5EF4-FFF2-40B4-BE49-F238E27FC236}">
                            <a16:creationId xmlns:a16="http://schemas.microsoft.com/office/drawing/2014/main" id="{073DD102-6511-1D48-8CCB-9E9B7183F0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3164" y="4581525"/>
                        <a:ext cx="642302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9" name="Rectangle 21">
            <a:extLst>
              <a:ext uri="{FF2B5EF4-FFF2-40B4-BE49-F238E27FC236}">
                <a16:creationId xmlns:a16="http://schemas.microsoft.com/office/drawing/2014/main" id="{DD4208D8-B409-764C-BD65-5B259A98B56E}"/>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30" name="Object 20">
            <a:extLst>
              <a:ext uri="{FF2B5EF4-FFF2-40B4-BE49-F238E27FC236}">
                <a16:creationId xmlns:a16="http://schemas.microsoft.com/office/drawing/2014/main" id="{BFCDB9F3-FD43-A64B-AEA7-A7B21887F40D}"/>
              </a:ext>
            </a:extLst>
          </p:cNvPr>
          <p:cNvGraphicFramePr>
            <a:graphicFrameLocks noChangeAspect="1"/>
          </p:cNvGraphicFramePr>
          <p:nvPr/>
        </p:nvGraphicFramePr>
        <p:xfrm>
          <a:off x="2424113" y="1412876"/>
          <a:ext cx="4229100" cy="682625"/>
        </p:xfrm>
        <a:graphic>
          <a:graphicData uri="http://schemas.openxmlformats.org/presentationml/2006/ole">
            <mc:AlternateContent xmlns:mc="http://schemas.openxmlformats.org/markup-compatibility/2006">
              <mc:Choice xmlns:v="urn:schemas-microsoft-com:vml" Requires="v">
                <p:oleObj spid="_x0000_s182280" name="Формула" r:id="rId7" imgW="61150500" imgH="9944100" progId="Equation.3">
                  <p:embed/>
                </p:oleObj>
              </mc:Choice>
              <mc:Fallback>
                <p:oleObj name="Формула" r:id="rId7" imgW="61150500" imgH="9944100" progId="Equation.3">
                  <p:embed/>
                  <p:pic>
                    <p:nvPicPr>
                      <p:cNvPr id="5130" name="Object 20">
                        <a:extLst>
                          <a:ext uri="{FF2B5EF4-FFF2-40B4-BE49-F238E27FC236}">
                            <a16:creationId xmlns:a16="http://schemas.microsoft.com/office/drawing/2014/main" id="{BFCDB9F3-FD43-A64B-AEA7-A7B21887F4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4113" y="1412876"/>
                        <a:ext cx="42291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1" name="Rectangle 23">
            <a:extLst>
              <a:ext uri="{FF2B5EF4-FFF2-40B4-BE49-F238E27FC236}">
                <a16:creationId xmlns:a16="http://schemas.microsoft.com/office/drawing/2014/main" id="{3BAB3408-BC4B-1D48-BEB7-18AF111CE8B4}"/>
              </a:ext>
            </a:extLst>
          </p:cNvPr>
          <p:cNvSpPr>
            <a:spLocks noChangeArrowheads="1"/>
          </p:cNvSpPr>
          <p:nvPr/>
        </p:nvSpPr>
        <p:spPr bwMode="auto">
          <a:xfrm>
            <a:off x="1524001"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32" name="Object 22">
            <a:extLst>
              <a:ext uri="{FF2B5EF4-FFF2-40B4-BE49-F238E27FC236}">
                <a16:creationId xmlns:a16="http://schemas.microsoft.com/office/drawing/2014/main" id="{852F4DDF-54FF-0B42-BED7-39947929FF93}"/>
              </a:ext>
            </a:extLst>
          </p:cNvPr>
          <p:cNvGraphicFramePr>
            <a:graphicFrameLocks noChangeAspect="1"/>
          </p:cNvGraphicFramePr>
          <p:nvPr/>
        </p:nvGraphicFramePr>
        <p:xfrm>
          <a:off x="2393951" y="2306639"/>
          <a:ext cx="4106863" cy="625475"/>
        </p:xfrm>
        <a:graphic>
          <a:graphicData uri="http://schemas.openxmlformats.org/presentationml/2006/ole">
            <mc:AlternateContent xmlns:mc="http://schemas.openxmlformats.org/markup-compatibility/2006">
              <mc:Choice xmlns:v="urn:schemas-microsoft-com:vml" Requires="v">
                <p:oleObj spid="_x0000_s182281" name="Equation" r:id="rId9" imgW="59105800" imgH="9067800" progId="Equation.DSMT4">
                  <p:embed/>
                </p:oleObj>
              </mc:Choice>
              <mc:Fallback>
                <p:oleObj name="Equation" r:id="rId9" imgW="59105800" imgH="9067800" progId="Equation.DSMT4">
                  <p:embed/>
                  <p:pic>
                    <p:nvPicPr>
                      <p:cNvPr id="5132" name="Object 22">
                        <a:extLst>
                          <a:ext uri="{FF2B5EF4-FFF2-40B4-BE49-F238E27FC236}">
                            <a16:creationId xmlns:a16="http://schemas.microsoft.com/office/drawing/2014/main" id="{852F4DDF-54FF-0B42-BED7-39947929F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1" y="2306639"/>
                        <a:ext cx="41068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3" name="Rectangle 25">
            <a:extLst>
              <a:ext uri="{FF2B5EF4-FFF2-40B4-BE49-F238E27FC236}">
                <a16:creationId xmlns:a16="http://schemas.microsoft.com/office/drawing/2014/main" id="{FC3085B5-38A2-404E-A612-994C060691A9}"/>
              </a:ext>
            </a:extLst>
          </p:cNvPr>
          <p:cNvSpPr>
            <a:spLocks noChangeArrowheads="1"/>
          </p:cNvSpPr>
          <p:nvPr/>
        </p:nvSpPr>
        <p:spPr bwMode="auto">
          <a:xfrm>
            <a:off x="1524001" y="30014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34" name="Object 24">
            <a:extLst>
              <a:ext uri="{FF2B5EF4-FFF2-40B4-BE49-F238E27FC236}">
                <a16:creationId xmlns:a16="http://schemas.microsoft.com/office/drawing/2014/main" id="{401116D1-4750-1C4F-890D-E4F78AD89C31}"/>
              </a:ext>
            </a:extLst>
          </p:cNvPr>
          <p:cNvGraphicFramePr>
            <a:graphicFrameLocks noChangeAspect="1"/>
          </p:cNvGraphicFramePr>
          <p:nvPr/>
        </p:nvGraphicFramePr>
        <p:xfrm>
          <a:off x="2424113" y="5373688"/>
          <a:ext cx="2087562" cy="806450"/>
        </p:xfrm>
        <a:graphic>
          <a:graphicData uri="http://schemas.openxmlformats.org/presentationml/2006/ole">
            <mc:AlternateContent xmlns:mc="http://schemas.openxmlformats.org/markup-compatibility/2006">
              <mc:Choice xmlns:v="urn:schemas-microsoft-com:vml" Requires="v">
                <p:oleObj spid="_x0000_s182282" name="Формула" r:id="rId11" imgW="28968700" imgH="11112500" progId="Equation.3">
                  <p:embed/>
                </p:oleObj>
              </mc:Choice>
              <mc:Fallback>
                <p:oleObj name="Формула" r:id="rId11" imgW="28968700" imgH="11112500" progId="Equation.3">
                  <p:embed/>
                  <p:pic>
                    <p:nvPicPr>
                      <p:cNvPr id="5134" name="Object 24">
                        <a:extLst>
                          <a:ext uri="{FF2B5EF4-FFF2-40B4-BE49-F238E27FC236}">
                            <a16:creationId xmlns:a16="http://schemas.microsoft.com/office/drawing/2014/main" id="{401116D1-4750-1C4F-890D-E4F78AD89C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4113" y="5373688"/>
                        <a:ext cx="2087562"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Номер слайда 5">
            <a:extLst>
              <a:ext uri="{FF2B5EF4-FFF2-40B4-BE49-F238E27FC236}">
                <a16:creationId xmlns:a16="http://schemas.microsoft.com/office/drawing/2014/main" id="{E758563D-86E0-AD4E-B97F-9C9CBB0ED5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832FD96-3FE9-844C-BD83-E25BAE9D6384}" type="slidenum">
              <a:rPr lang="ru-RU" altLang="ru-RU"/>
              <a:pPr eaLnBrk="1" hangingPunct="1"/>
              <a:t>166</a:t>
            </a:fld>
            <a:endParaRPr lang="ru-RU" altLang="ru-RU"/>
          </a:p>
        </p:txBody>
      </p:sp>
      <p:sp>
        <p:nvSpPr>
          <p:cNvPr id="6147" name="Rectangle 3">
            <a:extLst>
              <a:ext uri="{FF2B5EF4-FFF2-40B4-BE49-F238E27FC236}">
                <a16:creationId xmlns:a16="http://schemas.microsoft.com/office/drawing/2014/main" id="{5851C8BB-449B-0848-BDE2-0BD84F67690D}"/>
              </a:ext>
            </a:extLst>
          </p:cNvPr>
          <p:cNvSpPr>
            <a:spLocks noGrp="1" noChangeArrowheads="1"/>
          </p:cNvSpPr>
          <p:nvPr>
            <p:ph type="body" idx="1"/>
          </p:nvPr>
        </p:nvSpPr>
        <p:spPr>
          <a:xfrm>
            <a:off x="1981200" y="260351"/>
            <a:ext cx="8229600" cy="6048375"/>
          </a:xfrm>
        </p:spPr>
        <p:txBody>
          <a:bodyPr>
            <a:normAutofit fontScale="92500" lnSpcReduction="20000"/>
          </a:bodyPr>
          <a:lstStyle/>
          <a:p>
            <a:pPr eaLnBrk="1" hangingPunct="1">
              <a:lnSpc>
                <a:spcPct val="80000"/>
              </a:lnSpc>
              <a:buFontTx/>
              <a:buNone/>
            </a:pPr>
            <a:r>
              <a:rPr lang="ru-RU" altLang="ru-RU" sz="1600" b="1"/>
              <a:t>Замечание 1. </a:t>
            </a:r>
          </a:p>
          <a:p>
            <a:pPr eaLnBrk="1" hangingPunct="1">
              <a:lnSpc>
                <a:spcPct val="80000"/>
              </a:lnSpc>
              <a:buFontTx/>
              <a:buNone/>
            </a:pPr>
            <a:r>
              <a:rPr lang="ru-RU" altLang="ru-RU" sz="1600"/>
              <a:t>	</a:t>
            </a:r>
            <a:r>
              <a:rPr lang="en-US" altLang="ru-RU" sz="1600"/>
              <a:t>DFT </a:t>
            </a:r>
            <a:r>
              <a:rPr lang="ru-RU" altLang="ru-RU" sz="1600"/>
              <a:t>и </a:t>
            </a:r>
            <a:r>
              <a:rPr lang="en-US" altLang="ru-RU" sz="1600"/>
              <a:t>DCT </a:t>
            </a:r>
            <a:r>
              <a:rPr lang="ru-RU" altLang="ru-RU" sz="1600"/>
              <a:t>часто применяются не ко всему изображению, а последовательно к его областям в виде квадратов </a:t>
            </a:r>
            <a:r>
              <a:rPr lang="en-US" altLang="ru-RU" sz="1600"/>
              <a:t>N</a:t>
            </a:r>
            <a:r>
              <a:rPr lang="en-US" altLang="ru-RU" sz="1600" baseline="-25000"/>
              <a:t>0</a:t>
            </a:r>
            <a:r>
              <a:rPr lang="ru-RU" altLang="ru-RU" sz="1600"/>
              <a:t>х</a:t>
            </a:r>
            <a:r>
              <a:rPr lang="en-US" altLang="ru-RU" sz="1600"/>
              <a:t>N</a:t>
            </a:r>
            <a:r>
              <a:rPr lang="en-US" altLang="ru-RU" sz="1600" baseline="-25000"/>
              <a:t>0</a:t>
            </a:r>
            <a:r>
              <a:rPr lang="ru-RU" altLang="ru-RU" sz="1600" baseline="-25000"/>
              <a:t> </a:t>
            </a:r>
            <a:r>
              <a:rPr lang="ru-RU" altLang="ru-RU" sz="1600"/>
              <a:t>(см. Рис.1).</a:t>
            </a:r>
          </a:p>
          <a:p>
            <a:pPr eaLnBrk="1" hangingPunct="1">
              <a:lnSpc>
                <a:spcPct val="80000"/>
              </a:lnSpc>
              <a:buFontTx/>
              <a:buNone/>
            </a:pPr>
            <a:endParaRPr lang="ru-RU" altLang="ru-RU" sz="1600"/>
          </a:p>
          <a:p>
            <a:pPr eaLnBrk="1" hangingPunct="1">
              <a:lnSpc>
                <a:spcPct val="80000"/>
              </a:lnSpc>
              <a:buFontTx/>
              <a:buNone/>
            </a:pPr>
            <a:endParaRPr lang="en-US" altLang="ru-RU" sz="1600"/>
          </a:p>
          <a:p>
            <a:pPr eaLnBrk="1" hangingPunct="1">
              <a:lnSpc>
                <a:spcPct val="80000"/>
              </a:lnSpc>
              <a:buFontTx/>
              <a:buNone/>
            </a:pPr>
            <a:endParaRPr lang="ru-RU" altLang="ru-RU" sz="1600"/>
          </a:p>
          <a:p>
            <a:pPr algn="ctr" eaLnBrk="1" hangingPunct="1">
              <a:lnSpc>
                <a:spcPct val="80000"/>
              </a:lnSpc>
              <a:buFontTx/>
              <a:buNone/>
            </a:pPr>
            <a:endParaRPr lang="en-US" altLang="ru-RU" sz="1600"/>
          </a:p>
          <a:p>
            <a:pPr algn="ctr" eaLnBrk="1" hangingPunct="1">
              <a:lnSpc>
                <a:spcPct val="80000"/>
              </a:lnSpc>
              <a:buFontTx/>
              <a:buNone/>
            </a:pPr>
            <a:endParaRPr lang="en-US" altLang="ru-RU" sz="1600"/>
          </a:p>
          <a:p>
            <a:pPr algn="ctr" eaLnBrk="1" hangingPunct="1">
              <a:lnSpc>
                <a:spcPct val="80000"/>
              </a:lnSpc>
              <a:buFontTx/>
              <a:buNone/>
            </a:pPr>
            <a:endParaRPr lang="en-US" altLang="ru-RU" sz="1600"/>
          </a:p>
          <a:p>
            <a:pPr algn="ctr" eaLnBrk="1" hangingPunct="1">
              <a:lnSpc>
                <a:spcPct val="80000"/>
              </a:lnSpc>
              <a:buFontTx/>
              <a:buNone/>
            </a:pPr>
            <a:endParaRPr lang="en-US" altLang="ru-RU" sz="1600"/>
          </a:p>
          <a:p>
            <a:pPr algn="ctr" eaLnBrk="1" hangingPunct="1">
              <a:lnSpc>
                <a:spcPct val="80000"/>
              </a:lnSpc>
              <a:buFontTx/>
              <a:buNone/>
            </a:pPr>
            <a:endParaRPr lang="en-US" altLang="ru-RU" sz="1600"/>
          </a:p>
          <a:p>
            <a:pPr algn="ctr" eaLnBrk="1" hangingPunct="1">
              <a:lnSpc>
                <a:spcPct val="80000"/>
              </a:lnSpc>
              <a:buFontTx/>
              <a:buNone/>
            </a:pPr>
            <a:r>
              <a:rPr lang="ru-RU" altLang="ru-RU" sz="1600"/>
              <a:t>Рис.1.Локальные преобразования </a:t>
            </a:r>
            <a:r>
              <a:rPr lang="en-US" altLang="ru-RU" sz="1600"/>
              <a:t>DFT </a:t>
            </a:r>
            <a:r>
              <a:rPr lang="ru-RU" altLang="ru-RU" sz="1600"/>
              <a:t>и </a:t>
            </a:r>
            <a:r>
              <a:rPr lang="en-US" altLang="ru-RU" sz="1600"/>
              <a:t>DCT. </a:t>
            </a:r>
          </a:p>
          <a:p>
            <a:pPr eaLnBrk="1" hangingPunct="1">
              <a:lnSpc>
                <a:spcPct val="80000"/>
              </a:lnSpc>
              <a:buFontTx/>
              <a:buNone/>
            </a:pPr>
            <a:r>
              <a:rPr lang="ru-RU" altLang="ru-RU" sz="1600" b="1"/>
              <a:t>Замечание 2. </a:t>
            </a:r>
          </a:p>
          <a:p>
            <a:pPr eaLnBrk="1" hangingPunct="1">
              <a:lnSpc>
                <a:spcPct val="80000"/>
              </a:lnSpc>
              <a:buFontTx/>
              <a:buNone/>
            </a:pPr>
            <a:r>
              <a:rPr lang="ru-RU" altLang="ru-RU" sz="1600"/>
              <a:t>	Вложение ЦВЗ, обычно, производится в области средних пространственных частот (см. заштрихованную область на Рис.2), поскольку нижние частоты сильно влияют на качество изображения, а высокие чувствительны к таким атакам как фильтрация и сжатие в </a:t>
            </a:r>
            <a:r>
              <a:rPr lang="en-US" altLang="ru-RU" sz="1600"/>
              <a:t>JPEG</a:t>
            </a:r>
            <a:r>
              <a:rPr lang="ru-RU" altLang="ru-RU" sz="1600"/>
              <a:t> </a:t>
            </a:r>
          </a:p>
          <a:p>
            <a:pPr eaLnBrk="1" hangingPunct="1">
              <a:lnSpc>
                <a:spcPct val="80000"/>
              </a:lnSpc>
              <a:buFontTx/>
              <a:buNone/>
            </a:pPr>
            <a:endParaRPr lang="en-US" altLang="ru-RU" sz="1600"/>
          </a:p>
          <a:p>
            <a:pPr eaLnBrk="1" hangingPunct="1">
              <a:lnSpc>
                <a:spcPct val="80000"/>
              </a:lnSpc>
              <a:buFontTx/>
              <a:buNone/>
            </a:pPr>
            <a:endParaRPr lang="ru-RU" altLang="ru-RU" sz="1600"/>
          </a:p>
          <a:p>
            <a:pPr eaLnBrk="1" hangingPunct="1">
              <a:lnSpc>
                <a:spcPct val="80000"/>
              </a:lnSpc>
              <a:buFontTx/>
              <a:buNone/>
            </a:pPr>
            <a:endParaRPr lang="en-US" altLang="ru-RU" sz="1600"/>
          </a:p>
          <a:p>
            <a:pPr eaLnBrk="1" hangingPunct="1">
              <a:lnSpc>
                <a:spcPct val="80000"/>
              </a:lnSpc>
              <a:buFontTx/>
              <a:buNone/>
            </a:pPr>
            <a:endParaRPr lang="en-US" altLang="ru-RU" sz="1600"/>
          </a:p>
          <a:p>
            <a:pPr eaLnBrk="1" hangingPunct="1">
              <a:lnSpc>
                <a:spcPct val="80000"/>
              </a:lnSpc>
              <a:buFontTx/>
              <a:buNone/>
            </a:pPr>
            <a:endParaRPr lang="en-US" altLang="ru-RU" sz="1600"/>
          </a:p>
          <a:p>
            <a:pPr eaLnBrk="1" hangingPunct="1">
              <a:lnSpc>
                <a:spcPct val="80000"/>
              </a:lnSpc>
              <a:buFontTx/>
              <a:buNone/>
            </a:pPr>
            <a:endParaRPr lang="en-US" altLang="ru-RU" sz="1600"/>
          </a:p>
          <a:p>
            <a:pPr eaLnBrk="1" hangingPunct="1">
              <a:lnSpc>
                <a:spcPct val="80000"/>
              </a:lnSpc>
              <a:buFontTx/>
              <a:buNone/>
            </a:pPr>
            <a:endParaRPr lang="ru-RU" altLang="ru-RU" sz="1600"/>
          </a:p>
          <a:p>
            <a:pPr algn="ctr" eaLnBrk="1" hangingPunct="1">
              <a:lnSpc>
                <a:spcPct val="80000"/>
              </a:lnSpc>
              <a:buFontTx/>
              <a:buNone/>
            </a:pPr>
            <a:r>
              <a:rPr lang="ru-RU" altLang="ru-RU" sz="1600"/>
              <a:t>Рис.2. Выбор частот для вложения ЦВЗ.</a:t>
            </a:r>
          </a:p>
        </p:txBody>
      </p:sp>
      <p:sp>
        <p:nvSpPr>
          <p:cNvPr id="6148" name="Rectangle 4">
            <a:extLst>
              <a:ext uri="{FF2B5EF4-FFF2-40B4-BE49-F238E27FC236}">
                <a16:creationId xmlns:a16="http://schemas.microsoft.com/office/drawing/2014/main" id="{6DC3B68F-43F4-D94C-A308-FBC41A259D91}"/>
              </a:ext>
            </a:extLst>
          </p:cNvPr>
          <p:cNvSpPr>
            <a:spLocks noChangeArrowheads="1"/>
          </p:cNvSpPr>
          <p:nvPr/>
        </p:nvSpPr>
        <p:spPr bwMode="auto">
          <a:xfrm>
            <a:off x="4867275" y="1196975"/>
            <a:ext cx="1428750" cy="142875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6149" name="Line 5">
            <a:extLst>
              <a:ext uri="{FF2B5EF4-FFF2-40B4-BE49-F238E27FC236}">
                <a16:creationId xmlns:a16="http://schemas.microsoft.com/office/drawing/2014/main" id="{65296B57-E1DC-564F-910F-5D5CE7A27940}"/>
              </a:ext>
            </a:extLst>
          </p:cNvPr>
          <p:cNvSpPr>
            <a:spLocks noChangeShapeType="1"/>
          </p:cNvSpPr>
          <p:nvPr/>
        </p:nvSpPr>
        <p:spPr bwMode="auto">
          <a:xfrm>
            <a:off x="5591175" y="1196975"/>
            <a:ext cx="0" cy="142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50" name="Line 6">
            <a:extLst>
              <a:ext uri="{FF2B5EF4-FFF2-40B4-BE49-F238E27FC236}">
                <a16:creationId xmlns:a16="http://schemas.microsoft.com/office/drawing/2014/main" id="{CFC0E3BF-3526-7849-84FF-827A9D27B7F4}"/>
              </a:ext>
            </a:extLst>
          </p:cNvPr>
          <p:cNvSpPr>
            <a:spLocks noChangeShapeType="1"/>
          </p:cNvSpPr>
          <p:nvPr/>
        </p:nvSpPr>
        <p:spPr bwMode="auto">
          <a:xfrm>
            <a:off x="4873625" y="1920875"/>
            <a:ext cx="14160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51" name="Line 7">
            <a:extLst>
              <a:ext uri="{FF2B5EF4-FFF2-40B4-BE49-F238E27FC236}">
                <a16:creationId xmlns:a16="http://schemas.microsoft.com/office/drawing/2014/main" id="{D6212931-282C-9749-A3A5-9E254F326591}"/>
              </a:ext>
            </a:extLst>
          </p:cNvPr>
          <p:cNvSpPr>
            <a:spLocks noChangeShapeType="1"/>
          </p:cNvSpPr>
          <p:nvPr/>
        </p:nvSpPr>
        <p:spPr bwMode="auto">
          <a:xfrm>
            <a:off x="4962525" y="1196975"/>
            <a:ext cx="0" cy="730250"/>
          </a:xfrm>
          <a:prstGeom prst="line">
            <a:avLst/>
          </a:prstGeom>
          <a:noFill/>
          <a:ln w="63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ru-RU"/>
          </a:p>
        </p:txBody>
      </p:sp>
      <p:sp>
        <p:nvSpPr>
          <p:cNvPr id="6152" name="Line 8">
            <a:extLst>
              <a:ext uri="{FF2B5EF4-FFF2-40B4-BE49-F238E27FC236}">
                <a16:creationId xmlns:a16="http://schemas.microsoft.com/office/drawing/2014/main" id="{DBF581F9-78E1-0344-9C16-B72C219C496A}"/>
              </a:ext>
            </a:extLst>
          </p:cNvPr>
          <p:cNvSpPr>
            <a:spLocks noChangeShapeType="1"/>
          </p:cNvSpPr>
          <p:nvPr/>
        </p:nvSpPr>
        <p:spPr bwMode="auto">
          <a:xfrm>
            <a:off x="4865688" y="1328738"/>
            <a:ext cx="723900" cy="0"/>
          </a:xfrm>
          <a:prstGeom prst="line">
            <a:avLst/>
          </a:prstGeom>
          <a:noFill/>
          <a:ln w="63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ru-RU"/>
          </a:p>
        </p:txBody>
      </p:sp>
      <p:sp>
        <p:nvSpPr>
          <p:cNvPr id="6153" name="Text Box 9">
            <a:extLst>
              <a:ext uri="{FF2B5EF4-FFF2-40B4-BE49-F238E27FC236}">
                <a16:creationId xmlns:a16="http://schemas.microsoft.com/office/drawing/2014/main" id="{AA6FDFF6-B6B6-C941-AC91-17CD54FDA2EB}"/>
              </a:ext>
            </a:extLst>
          </p:cNvPr>
          <p:cNvSpPr txBox="1">
            <a:spLocks noChangeArrowheads="1"/>
          </p:cNvSpPr>
          <p:nvPr/>
        </p:nvSpPr>
        <p:spPr bwMode="auto">
          <a:xfrm>
            <a:off x="5108575" y="1231900"/>
            <a:ext cx="230188" cy="190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200" i="1"/>
              <a:t>N</a:t>
            </a:r>
            <a:r>
              <a:rPr lang="en-US" altLang="ru-RU" sz="1200" i="1" baseline="-25000"/>
              <a:t>0</a:t>
            </a:r>
            <a:endParaRPr lang="ru-RU" altLang="ru-RU"/>
          </a:p>
        </p:txBody>
      </p:sp>
      <p:sp>
        <p:nvSpPr>
          <p:cNvPr id="6154" name="Text Box 10">
            <a:extLst>
              <a:ext uri="{FF2B5EF4-FFF2-40B4-BE49-F238E27FC236}">
                <a16:creationId xmlns:a16="http://schemas.microsoft.com/office/drawing/2014/main" id="{EDB67319-CEB7-D349-A21A-5BE8E287C8A6}"/>
              </a:ext>
            </a:extLst>
          </p:cNvPr>
          <p:cNvSpPr txBox="1">
            <a:spLocks noChangeArrowheads="1"/>
          </p:cNvSpPr>
          <p:nvPr/>
        </p:nvSpPr>
        <p:spPr bwMode="auto">
          <a:xfrm>
            <a:off x="4887913" y="1504950"/>
            <a:ext cx="228600" cy="190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200" i="1"/>
              <a:t>N</a:t>
            </a:r>
            <a:r>
              <a:rPr lang="en-US" altLang="ru-RU" sz="1200" i="1" baseline="-25000"/>
              <a:t>0</a:t>
            </a:r>
            <a:endParaRPr lang="ru-RU" altLang="ru-RU"/>
          </a:p>
        </p:txBody>
      </p:sp>
      <p:sp>
        <p:nvSpPr>
          <p:cNvPr id="6155" name="Line 11">
            <a:extLst>
              <a:ext uri="{FF2B5EF4-FFF2-40B4-BE49-F238E27FC236}">
                <a16:creationId xmlns:a16="http://schemas.microsoft.com/office/drawing/2014/main" id="{540F3454-D421-604C-B8B2-FEB76CC521E9}"/>
              </a:ext>
            </a:extLst>
          </p:cNvPr>
          <p:cNvSpPr>
            <a:spLocks noChangeShapeType="1"/>
          </p:cNvSpPr>
          <p:nvPr/>
        </p:nvSpPr>
        <p:spPr bwMode="auto">
          <a:xfrm flipH="1">
            <a:off x="4725988" y="1195388"/>
            <a:ext cx="1397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56" name="Line 12">
            <a:extLst>
              <a:ext uri="{FF2B5EF4-FFF2-40B4-BE49-F238E27FC236}">
                <a16:creationId xmlns:a16="http://schemas.microsoft.com/office/drawing/2014/main" id="{97F7A275-5C4D-7E46-9BDD-9EED1BC7ACDD}"/>
              </a:ext>
            </a:extLst>
          </p:cNvPr>
          <p:cNvSpPr>
            <a:spLocks noChangeShapeType="1"/>
          </p:cNvSpPr>
          <p:nvPr/>
        </p:nvSpPr>
        <p:spPr bwMode="auto">
          <a:xfrm flipH="1">
            <a:off x="4738688" y="2624138"/>
            <a:ext cx="1206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57" name="Line 13">
            <a:extLst>
              <a:ext uri="{FF2B5EF4-FFF2-40B4-BE49-F238E27FC236}">
                <a16:creationId xmlns:a16="http://schemas.microsoft.com/office/drawing/2014/main" id="{8D56DE36-2C1F-8346-9404-0A99639CE6EE}"/>
              </a:ext>
            </a:extLst>
          </p:cNvPr>
          <p:cNvSpPr>
            <a:spLocks noChangeShapeType="1"/>
          </p:cNvSpPr>
          <p:nvPr/>
        </p:nvSpPr>
        <p:spPr bwMode="auto">
          <a:xfrm>
            <a:off x="4776788" y="1201739"/>
            <a:ext cx="0" cy="1411287"/>
          </a:xfrm>
          <a:prstGeom prst="line">
            <a:avLst/>
          </a:prstGeom>
          <a:noFill/>
          <a:ln w="63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ru-RU"/>
          </a:p>
        </p:txBody>
      </p:sp>
      <p:sp>
        <p:nvSpPr>
          <p:cNvPr id="6158" name="Text Box 14">
            <a:extLst>
              <a:ext uri="{FF2B5EF4-FFF2-40B4-BE49-F238E27FC236}">
                <a16:creationId xmlns:a16="http://schemas.microsoft.com/office/drawing/2014/main" id="{2A5A84B8-1D22-7A42-B759-32DEC7F8B486}"/>
              </a:ext>
            </a:extLst>
          </p:cNvPr>
          <p:cNvSpPr txBox="1">
            <a:spLocks noChangeArrowheads="1"/>
          </p:cNvSpPr>
          <p:nvPr/>
        </p:nvSpPr>
        <p:spPr bwMode="auto">
          <a:xfrm>
            <a:off x="4672013" y="1790700"/>
            <a:ext cx="195262" cy="190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200" i="1"/>
              <a:t>N</a:t>
            </a:r>
            <a:endParaRPr lang="ru-RU" altLang="ru-RU"/>
          </a:p>
        </p:txBody>
      </p:sp>
      <p:sp>
        <p:nvSpPr>
          <p:cNvPr id="6159" name="Line 15">
            <a:extLst>
              <a:ext uri="{FF2B5EF4-FFF2-40B4-BE49-F238E27FC236}">
                <a16:creationId xmlns:a16="http://schemas.microsoft.com/office/drawing/2014/main" id="{7FADA87C-38C2-DE4C-BDBC-74795AB8785B}"/>
              </a:ext>
            </a:extLst>
          </p:cNvPr>
          <p:cNvSpPr>
            <a:spLocks noChangeShapeType="1"/>
          </p:cNvSpPr>
          <p:nvPr/>
        </p:nvSpPr>
        <p:spPr bwMode="auto">
          <a:xfrm>
            <a:off x="4867275" y="2600325"/>
            <a:ext cx="0" cy="177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60" name="Line 16">
            <a:extLst>
              <a:ext uri="{FF2B5EF4-FFF2-40B4-BE49-F238E27FC236}">
                <a16:creationId xmlns:a16="http://schemas.microsoft.com/office/drawing/2014/main" id="{95A2734A-B622-374B-B327-2B2785FD2CF6}"/>
              </a:ext>
            </a:extLst>
          </p:cNvPr>
          <p:cNvSpPr>
            <a:spLocks noChangeShapeType="1"/>
          </p:cNvSpPr>
          <p:nvPr/>
        </p:nvSpPr>
        <p:spPr bwMode="auto">
          <a:xfrm>
            <a:off x="6300789" y="2619375"/>
            <a:ext cx="1587" cy="133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61" name="Line 17">
            <a:extLst>
              <a:ext uri="{FF2B5EF4-FFF2-40B4-BE49-F238E27FC236}">
                <a16:creationId xmlns:a16="http://schemas.microsoft.com/office/drawing/2014/main" id="{5C0C0D23-1EA8-3A46-9506-7FBDEBA3F3D4}"/>
              </a:ext>
            </a:extLst>
          </p:cNvPr>
          <p:cNvSpPr>
            <a:spLocks noChangeShapeType="1"/>
          </p:cNvSpPr>
          <p:nvPr/>
        </p:nvSpPr>
        <p:spPr bwMode="auto">
          <a:xfrm>
            <a:off x="4867275" y="2714625"/>
            <a:ext cx="1435100" cy="0"/>
          </a:xfrm>
          <a:prstGeom prst="line">
            <a:avLst/>
          </a:prstGeom>
          <a:noFill/>
          <a:ln w="63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ru-RU"/>
          </a:p>
        </p:txBody>
      </p:sp>
      <p:sp>
        <p:nvSpPr>
          <p:cNvPr id="6162" name="Text Box 18">
            <a:extLst>
              <a:ext uri="{FF2B5EF4-FFF2-40B4-BE49-F238E27FC236}">
                <a16:creationId xmlns:a16="http://schemas.microsoft.com/office/drawing/2014/main" id="{2210F8D2-8445-8E4E-9A84-DD70F7ED62C1}"/>
              </a:ext>
            </a:extLst>
          </p:cNvPr>
          <p:cNvSpPr txBox="1">
            <a:spLocks noChangeArrowheads="1"/>
          </p:cNvSpPr>
          <p:nvPr/>
        </p:nvSpPr>
        <p:spPr bwMode="auto">
          <a:xfrm>
            <a:off x="5472113" y="2654300"/>
            <a:ext cx="195262" cy="190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200" i="1"/>
              <a:t>N</a:t>
            </a:r>
            <a:endParaRPr lang="ru-RU" altLang="ru-RU"/>
          </a:p>
        </p:txBody>
      </p:sp>
      <p:sp>
        <p:nvSpPr>
          <p:cNvPr id="6163" name="Rectangle 29">
            <a:extLst>
              <a:ext uri="{FF2B5EF4-FFF2-40B4-BE49-F238E27FC236}">
                <a16:creationId xmlns:a16="http://schemas.microsoft.com/office/drawing/2014/main" id="{C2EAD8E8-1382-E34F-9AD6-85484BAD5091}"/>
              </a:ext>
            </a:extLst>
          </p:cNvPr>
          <p:cNvSpPr>
            <a:spLocks noChangeArrowheads="1"/>
          </p:cNvSpPr>
          <p:nvPr/>
        </p:nvSpPr>
        <p:spPr bwMode="auto">
          <a:xfrm>
            <a:off x="5375276" y="4292600"/>
            <a:ext cx="1427163" cy="142875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6164" name="Line 30">
            <a:extLst>
              <a:ext uri="{FF2B5EF4-FFF2-40B4-BE49-F238E27FC236}">
                <a16:creationId xmlns:a16="http://schemas.microsoft.com/office/drawing/2014/main" id="{7CE5DCF7-FFD2-8848-A614-429F142BA09F}"/>
              </a:ext>
            </a:extLst>
          </p:cNvPr>
          <p:cNvSpPr>
            <a:spLocks noChangeShapeType="1"/>
          </p:cNvSpPr>
          <p:nvPr/>
        </p:nvSpPr>
        <p:spPr bwMode="auto">
          <a:xfrm flipH="1">
            <a:off x="5233988" y="4291014"/>
            <a:ext cx="1397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65" name="Line 31">
            <a:extLst>
              <a:ext uri="{FF2B5EF4-FFF2-40B4-BE49-F238E27FC236}">
                <a16:creationId xmlns:a16="http://schemas.microsoft.com/office/drawing/2014/main" id="{AAAB4EAB-F8A3-5E40-B70B-B4533E6868AF}"/>
              </a:ext>
            </a:extLst>
          </p:cNvPr>
          <p:cNvSpPr>
            <a:spLocks noChangeShapeType="1"/>
          </p:cNvSpPr>
          <p:nvPr/>
        </p:nvSpPr>
        <p:spPr bwMode="auto">
          <a:xfrm flipH="1">
            <a:off x="5246688" y="5719764"/>
            <a:ext cx="1206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66" name="Line 32">
            <a:extLst>
              <a:ext uri="{FF2B5EF4-FFF2-40B4-BE49-F238E27FC236}">
                <a16:creationId xmlns:a16="http://schemas.microsoft.com/office/drawing/2014/main" id="{11E2B542-1A81-D644-9985-05865D334142}"/>
              </a:ext>
            </a:extLst>
          </p:cNvPr>
          <p:cNvSpPr>
            <a:spLocks noChangeShapeType="1"/>
          </p:cNvSpPr>
          <p:nvPr/>
        </p:nvSpPr>
        <p:spPr bwMode="auto">
          <a:xfrm>
            <a:off x="5284788" y="4297364"/>
            <a:ext cx="0" cy="1411287"/>
          </a:xfrm>
          <a:prstGeom prst="line">
            <a:avLst/>
          </a:prstGeom>
          <a:noFill/>
          <a:ln w="63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ru-RU"/>
          </a:p>
        </p:txBody>
      </p:sp>
      <p:sp>
        <p:nvSpPr>
          <p:cNvPr id="6167" name="Text Box 33">
            <a:extLst>
              <a:ext uri="{FF2B5EF4-FFF2-40B4-BE49-F238E27FC236}">
                <a16:creationId xmlns:a16="http://schemas.microsoft.com/office/drawing/2014/main" id="{C3E621B8-B7E8-E644-BCF0-94E3F7C18FA1}"/>
              </a:ext>
            </a:extLst>
          </p:cNvPr>
          <p:cNvSpPr txBox="1">
            <a:spLocks noChangeArrowheads="1"/>
          </p:cNvSpPr>
          <p:nvPr/>
        </p:nvSpPr>
        <p:spPr bwMode="auto">
          <a:xfrm>
            <a:off x="5180013" y="4886325"/>
            <a:ext cx="195262" cy="190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200" i="1"/>
              <a:t>N</a:t>
            </a:r>
            <a:r>
              <a:rPr lang="en-US" altLang="ru-RU" sz="1200" i="1" baseline="-25000"/>
              <a:t>0</a:t>
            </a:r>
          </a:p>
          <a:p>
            <a:pPr eaLnBrk="1" hangingPunct="1"/>
            <a:endParaRPr lang="ru-RU" altLang="ru-RU"/>
          </a:p>
        </p:txBody>
      </p:sp>
      <p:sp>
        <p:nvSpPr>
          <p:cNvPr id="6168" name="Line 34">
            <a:extLst>
              <a:ext uri="{FF2B5EF4-FFF2-40B4-BE49-F238E27FC236}">
                <a16:creationId xmlns:a16="http://schemas.microsoft.com/office/drawing/2014/main" id="{BD8E4F4A-AABE-1043-A369-27A71AA7D98B}"/>
              </a:ext>
            </a:extLst>
          </p:cNvPr>
          <p:cNvSpPr>
            <a:spLocks noChangeShapeType="1"/>
          </p:cNvSpPr>
          <p:nvPr/>
        </p:nvSpPr>
        <p:spPr bwMode="auto">
          <a:xfrm>
            <a:off x="5373688" y="5695950"/>
            <a:ext cx="0" cy="177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69" name="Line 35">
            <a:extLst>
              <a:ext uri="{FF2B5EF4-FFF2-40B4-BE49-F238E27FC236}">
                <a16:creationId xmlns:a16="http://schemas.microsoft.com/office/drawing/2014/main" id="{CA97735A-D609-914A-8838-FBFB9F40A511}"/>
              </a:ext>
            </a:extLst>
          </p:cNvPr>
          <p:cNvSpPr>
            <a:spLocks noChangeShapeType="1"/>
          </p:cNvSpPr>
          <p:nvPr/>
        </p:nvSpPr>
        <p:spPr bwMode="auto">
          <a:xfrm>
            <a:off x="6808788" y="5715000"/>
            <a:ext cx="0" cy="133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6170" name="Line 36">
            <a:extLst>
              <a:ext uri="{FF2B5EF4-FFF2-40B4-BE49-F238E27FC236}">
                <a16:creationId xmlns:a16="http://schemas.microsoft.com/office/drawing/2014/main" id="{E1F5B3BC-80B5-C143-9D31-E23CA936BF80}"/>
              </a:ext>
            </a:extLst>
          </p:cNvPr>
          <p:cNvSpPr>
            <a:spLocks noChangeShapeType="1"/>
          </p:cNvSpPr>
          <p:nvPr/>
        </p:nvSpPr>
        <p:spPr bwMode="auto">
          <a:xfrm>
            <a:off x="5373688" y="5810250"/>
            <a:ext cx="1435100" cy="0"/>
          </a:xfrm>
          <a:prstGeom prst="line">
            <a:avLst/>
          </a:prstGeom>
          <a:noFill/>
          <a:ln w="63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ru-RU"/>
          </a:p>
        </p:txBody>
      </p:sp>
      <p:sp>
        <p:nvSpPr>
          <p:cNvPr id="6171" name="Text Box 37">
            <a:extLst>
              <a:ext uri="{FF2B5EF4-FFF2-40B4-BE49-F238E27FC236}">
                <a16:creationId xmlns:a16="http://schemas.microsoft.com/office/drawing/2014/main" id="{24B07F54-2932-4845-913E-A7A708B167E2}"/>
              </a:ext>
            </a:extLst>
          </p:cNvPr>
          <p:cNvSpPr txBox="1">
            <a:spLocks noChangeArrowheads="1"/>
          </p:cNvSpPr>
          <p:nvPr/>
        </p:nvSpPr>
        <p:spPr bwMode="auto">
          <a:xfrm>
            <a:off x="5980113" y="5749925"/>
            <a:ext cx="195262" cy="190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200" i="1"/>
              <a:t>N</a:t>
            </a:r>
            <a:r>
              <a:rPr lang="en-US" altLang="ru-RU" sz="1200" i="1" baseline="-25000"/>
              <a:t>0</a:t>
            </a:r>
          </a:p>
          <a:p>
            <a:pPr eaLnBrk="1" hangingPunct="1"/>
            <a:endParaRPr lang="ru-RU" altLang="ru-RU"/>
          </a:p>
        </p:txBody>
      </p:sp>
      <p:cxnSp>
        <p:nvCxnSpPr>
          <p:cNvPr id="6172" name="AutoShape 38">
            <a:extLst>
              <a:ext uri="{FF2B5EF4-FFF2-40B4-BE49-F238E27FC236}">
                <a16:creationId xmlns:a16="http://schemas.microsoft.com/office/drawing/2014/main" id="{57AEC07B-3BC9-EA48-A82B-306AC03E8347}"/>
              </a:ext>
            </a:extLst>
          </p:cNvPr>
          <p:cNvCxnSpPr>
            <a:cxnSpLocks noChangeShapeType="1"/>
          </p:cNvCxnSpPr>
          <p:nvPr/>
        </p:nvCxnSpPr>
        <p:spPr bwMode="auto">
          <a:xfrm>
            <a:off x="5375275" y="5006975"/>
            <a:ext cx="0" cy="158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173" name="Freeform 39" descr="Светлый вертикальный">
            <a:extLst>
              <a:ext uri="{FF2B5EF4-FFF2-40B4-BE49-F238E27FC236}">
                <a16:creationId xmlns:a16="http://schemas.microsoft.com/office/drawing/2014/main" id="{B0FEC56D-3636-444D-AAE6-63ADB2756BF8}"/>
              </a:ext>
            </a:extLst>
          </p:cNvPr>
          <p:cNvSpPr>
            <a:spLocks/>
          </p:cNvSpPr>
          <p:nvPr/>
        </p:nvSpPr>
        <p:spPr bwMode="auto">
          <a:xfrm>
            <a:off x="5373688" y="4286250"/>
            <a:ext cx="1022350" cy="1041400"/>
          </a:xfrm>
          <a:custGeom>
            <a:avLst/>
            <a:gdLst>
              <a:gd name="T0" fmla="*/ 7867705 w 1630"/>
              <a:gd name="T1" fmla="*/ 358870250 h 1640"/>
              <a:gd name="T2" fmla="*/ 357985574 w 1630"/>
              <a:gd name="T3" fmla="*/ 0 h 1640"/>
              <a:gd name="T4" fmla="*/ 641226701 w 1630"/>
              <a:gd name="T5" fmla="*/ 4032250 h 1640"/>
              <a:gd name="T6" fmla="*/ 0 w 1630"/>
              <a:gd name="T7" fmla="*/ 661289000 h 1640"/>
              <a:gd name="T8" fmla="*/ 7867705 w 1630"/>
              <a:gd name="T9" fmla="*/ 358870250 h 1640"/>
              <a:gd name="T10" fmla="*/ 0 60000 65536"/>
              <a:gd name="T11" fmla="*/ 0 60000 65536"/>
              <a:gd name="T12" fmla="*/ 0 60000 65536"/>
              <a:gd name="T13" fmla="*/ 0 60000 65536"/>
              <a:gd name="T14" fmla="*/ 0 60000 65536"/>
              <a:gd name="T15" fmla="*/ 0 w 1630"/>
              <a:gd name="T16" fmla="*/ 0 h 1640"/>
              <a:gd name="T17" fmla="*/ 1630 w 1630"/>
              <a:gd name="T18" fmla="*/ 1640 h 1640"/>
            </a:gdLst>
            <a:ahLst/>
            <a:cxnLst>
              <a:cxn ang="T10">
                <a:pos x="T0" y="T1"/>
              </a:cxn>
              <a:cxn ang="T11">
                <a:pos x="T2" y="T3"/>
              </a:cxn>
              <a:cxn ang="T12">
                <a:pos x="T4" y="T5"/>
              </a:cxn>
              <a:cxn ang="T13">
                <a:pos x="T6" y="T7"/>
              </a:cxn>
              <a:cxn ang="T14">
                <a:pos x="T8" y="T9"/>
              </a:cxn>
            </a:cxnLst>
            <a:rect l="T15" t="T16" r="T17" b="T18"/>
            <a:pathLst>
              <a:path w="1630" h="1640">
                <a:moveTo>
                  <a:pt x="20" y="890"/>
                </a:moveTo>
                <a:lnTo>
                  <a:pt x="910" y="0"/>
                </a:lnTo>
                <a:lnTo>
                  <a:pt x="1630" y="10"/>
                </a:lnTo>
                <a:lnTo>
                  <a:pt x="0" y="1640"/>
                </a:lnTo>
                <a:lnTo>
                  <a:pt x="20" y="890"/>
                </a:lnTo>
                <a:close/>
              </a:path>
            </a:pathLst>
          </a:custGeom>
          <a:blipFill dpi="0" rotWithShape="0">
            <a:blip r:embed="rId2"/>
            <a:srcRect/>
            <a:tile tx="0" ty="0" sx="100000" sy="100000" flip="none" algn="tl"/>
          </a:blipFill>
          <a:ln w="9525">
            <a:solidFill>
              <a:srgbClr val="000000"/>
            </a:solidFill>
            <a:round/>
            <a:headEnd/>
            <a:tailEnd/>
          </a:ln>
        </p:spPr>
        <p:txBody>
          <a:bodyPr/>
          <a:lstStyle/>
          <a:p>
            <a:endParaRPr lang="ru-RU"/>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Номер слайда 5">
            <a:extLst>
              <a:ext uri="{FF2B5EF4-FFF2-40B4-BE49-F238E27FC236}">
                <a16:creationId xmlns:a16="http://schemas.microsoft.com/office/drawing/2014/main" id="{065996B6-90D8-1C41-91DC-23C273E4F8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FE5417C-6512-3F46-B4D9-A9173324A68E}" type="slidenum">
              <a:rPr lang="ru-RU" altLang="ru-RU"/>
              <a:pPr eaLnBrk="1" hangingPunct="1"/>
              <a:t>167</a:t>
            </a:fld>
            <a:endParaRPr lang="ru-RU" altLang="ru-RU"/>
          </a:p>
        </p:txBody>
      </p:sp>
      <p:sp>
        <p:nvSpPr>
          <p:cNvPr id="7171" name="Rectangle 3">
            <a:extLst>
              <a:ext uri="{FF2B5EF4-FFF2-40B4-BE49-F238E27FC236}">
                <a16:creationId xmlns:a16="http://schemas.microsoft.com/office/drawing/2014/main" id="{0CFFAC4C-3712-EE4D-ADFD-5BB0D8D1D5A1}"/>
              </a:ext>
            </a:extLst>
          </p:cNvPr>
          <p:cNvSpPr>
            <a:spLocks noGrp="1" noChangeArrowheads="1"/>
          </p:cNvSpPr>
          <p:nvPr>
            <p:ph type="body" idx="1"/>
          </p:nvPr>
        </p:nvSpPr>
        <p:spPr>
          <a:xfrm>
            <a:off x="1792288" y="188914"/>
            <a:ext cx="8229600" cy="6669087"/>
          </a:xfrm>
        </p:spPr>
        <p:txBody>
          <a:bodyPr>
            <a:normAutofit fontScale="77500" lnSpcReduction="20000"/>
          </a:bodyPr>
          <a:lstStyle/>
          <a:p>
            <a:pPr eaLnBrk="1" hangingPunct="1">
              <a:lnSpc>
                <a:spcPct val="80000"/>
              </a:lnSpc>
              <a:buFontTx/>
              <a:buNone/>
            </a:pPr>
            <a:r>
              <a:rPr lang="en-US" altLang="ru-RU" sz="1200" i="1"/>
              <a:t>WDT</a:t>
            </a:r>
            <a:r>
              <a:rPr lang="ru-RU" altLang="ru-RU" sz="1200" i="1"/>
              <a:t> (случай с 1</a:t>
            </a:r>
            <a:r>
              <a:rPr lang="en-US" altLang="ru-RU" sz="1200" i="1"/>
              <a:t>D</a:t>
            </a:r>
            <a:r>
              <a:rPr lang="ru-RU" altLang="ru-RU" sz="1200" i="1"/>
              <a:t>(аудио) ПС)</a:t>
            </a:r>
          </a:p>
          <a:p>
            <a:pPr eaLnBrk="1" hangingPunct="1">
              <a:lnSpc>
                <a:spcPct val="80000"/>
              </a:lnSpc>
              <a:buFontTx/>
              <a:buNone/>
            </a:pPr>
            <a:endParaRPr lang="ru-RU" altLang="ru-RU" sz="1200" i="1"/>
          </a:p>
          <a:p>
            <a:pPr eaLnBrk="1" hangingPunct="1">
              <a:lnSpc>
                <a:spcPct val="80000"/>
              </a:lnSpc>
              <a:buFontTx/>
              <a:buNone/>
            </a:pPr>
            <a:endParaRPr lang="ru-RU" altLang="ru-RU" sz="1200" i="1"/>
          </a:p>
          <a:p>
            <a:pPr eaLnBrk="1" hangingPunct="1">
              <a:lnSpc>
                <a:spcPct val="80000"/>
              </a:lnSpc>
              <a:buFontTx/>
              <a:buNone/>
            </a:pPr>
            <a:endParaRPr lang="en-US" altLang="ru-RU" sz="1200" i="1"/>
          </a:p>
          <a:p>
            <a:pPr eaLnBrk="1" hangingPunct="1">
              <a:lnSpc>
                <a:spcPct val="80000"/>
              </a:lnSpc>
              <a:buFontTx/>
              <a:buNone/>
            </a:pPr>
            <a:endParaRPr lang="en-US" altLang="ru-RU" sz="1200" i="1"/>
          </a:p>
          <a:p>
            <a:pPr eaLnBrk="1" hangingPunct="1">
              <a:lnSpc>
                <a:spcPct val="80000"/>
              </a:lnSpc>
              <a:buFontTx/>
              <a:buNone/>
            </a:pPr>
            <a:endParaRPr lang="ru-RU" altLang="ru-RU" sz="1200" i="1"/>
          </a:p>
          <a:p>
            <a:pPr eaLnBrk="1" hangingPunct="1">
              <a:lnSpc>
                <a:spcPct val="80000"/>
              </a:lnSpc>
              <a:buFontTx/>
              <a:buNone/>
            </a:pPr>
            <a:endParaRPr lang="ru-RU" altLang="ru-RU" sz="1200" i="1"/>
          </a:p>
          <a:p>
            <a:pPr eaLnBrk="1" hangingPunct="1">
              <a:lnSpc>
                <a:spcPct val="80000"/>
              </a:lnSpc>
              <a:buFontTx/>
              <a:buNone/>
            </a:pPr>
            <a:endParaRPr lang="ru-RU" altLang="ru-RU" sz="1200" i="1"/>
          </a:p>
          <a:p>
            <a:pPr algn="ctr" eaLnBrk="1" hangingPunct="1">
              <a:lnSpc>
                <a:spcPct val="80000"/>
              </a:lnSpc>
              <a:buFontTx/>
              <a:buNone/>
            </a:pPr>
            <a:endParaRPr lang="en-US" altLang="ru-RU" sz="1200"/>
          </a:p>
          <a:p>
            <a:pPr algn="ctr" eaLnBrk="1" hangingPunct="1">
              <a:lnSpc>
                <a:spcPct val="80000"/>
              </a:lnSpc>
              <a:buFontTx/>
              <a:buNone/>
            </a:pPr>
            <a:endParaRPr lang="en-US" altLang="ru-RU" sz="1200"/>
          </a:p>
          <a:p>
            <a:pPr algn="ctr" eaLnBrk="1" hangingPunct="1">
              <a:lnSpc>
                <a:spcPct val="80000"/>
              </a:lnSpc>
              <a:buFontTx/>
              <a:buNone/>
            </a:pPr>
            <a:endParaRPr lang="en-US" altLang="ru-RU" sz="1200"/>
          </a:p>
          <a:p>
            <a:pPr algn="ctr" eaLnBrk="1" hangingPunct="1">
              <a:lnSpc>
                <a:spcPct val="80000"/>
              </a:lnSpc>
              <a:buFontTx/>
              <a:buNone/>
            </a:pPr>
            <a:endParaRPr lang="en-US" altLang="ru-RU" sz="1200"/>
          </a:p>
          <a:p>
            <a:pPr algn="ctr" eaLnBrk="1" hangingPunct="1">
              <a:lnSpc>
                <a:spcPct val="80000"/>
              </a:lnSpc>
              <a:buFontTx/>
              <a:buNone/>
            </a:pPr>
            <a:endParaRPr lang="en-US" altLang="ru-RU" sz="1200"/>
          </a:p>
          <a:p>
            <a:pPr algn="ctr" eaLnBrk="1" hangingPunct="1">
              <a:lnSpc>
                <a:spcPct val="80000"/>
              </a:lnSpc>
              <a:buFontTx/>
              <a:buNone/>
            </a:pPr>
            <a:endParaRPr lang="en-US" altLang="ru-RU" sz="1200"/>
          </a:p>
          <a:p>
            <a:pPr algn="ctr" eaLnBrk="1" hangingPunct="1">
              <a:lnSpc>
                <a:spcPct val="80000"/>
              </a:lnSpc>
              <a:buFontTx/>
              <a:buNone/>
            </a:pPr>
            <a:endParaRPr lang="en-US" altLang="ru-RU" sz="1200"/>
          </a:p>
          <a:p>
            <a:pPr algn="ctr" eaLnBrk="1" hangingPunct="1">
              <a:lnSpc>
                <a:spcPct val="80000"/>
              </a:lnSpc>
              <a:buFontTx/>
              <a:buNone/>
            </a:pPr>
            <a:endParaRPr lang="en-US" altLang="ru-RU" sz="1200"/>
          </a:p>
          <a:p>
            <a:pPr algn="ctr" eaLnBrk="1" hangingPunct="1">
              <a:lnSpc>
                <a:spcPct val="80000"/>
              </a:lnSpc>
              <a:buFontTx/>
              <a:buNone/>
            </a:pPr>
            <a:endParaRPr lang="en-US" altLang="ru-RU" sz="1200"/>
          </a:p>
          <a:p>
            <a:pPr algn="ctr" eaLnBrk="1" hangingPunct="1">
              <a:lnSpc>
                <a:spcPct val="80000"/>
              </a:lnSpc>
              <a:buFontTx/>
              <a:buNone/>
            </a:pPr>
            <a:endParaRPr lang="en-US" altLang="ru-RU" sz="1200"/>
          </a:p>
          <a:p>
            <a:pPr algn="ctr" eaLnBrk="1" hangingPunct="1">
              <a:lnSpc>
                <a:spcPct val="80000"/>
              </a:lnSpc>
              <a:buFontTx/>
              <a:buNone/>
            </a:pPr>
            <a:endParaRPr lang="ru-RU" altLang="ru-RU" sz="1200"/>
          </a:p>
          <a:p>
            <a:pPr algn="ctr" eaLnBrk="1" hangingPunct="1">
              <a:lnSpc>
                <a:spcPct val="80000"/>
              </a:lnSpc>
              <a:buFontTx/>
              <a:buNone/>
            </a:pPr>
            <a:endParaRPr lang="ru-RU" altLang="ru-RU" sz="1200"/>
          </a:p>
          <a:p>
            <a:pPr algn="ctr" eaLnBrk="1" hangingPunct="1">
              <a:lnSpc>
                <a:spcPct val="80000"/>
              </a:lnSpc>
              <a:buFontTx/>
              <a:buNone/>
            </a:pPr>
            <a:endParaRPr lang="ru-RU" altLang="ru-RU" sz="1200"/>
          </a:p>
          <a:p>
            <a:pPr algn="ctr" eaLnBrk="1" hangingPunct="1">
              <a:lnSpc>
                <a:spcPct val="80000"/>
              </a:lnSpc>
              <a:buFontTx/>
              <a:buNone/>
            </a:pPr>
            <a:endParaRPr lang="ru-RU" altLang="ru-RU" sz="1200"/>
          </a:p>
          <a:p>
            <a:pPr algn="ctr" eaLnBrk="1" hangingPunct="1">
              <a:lnSpc>
                <a:spcPct val="80000"/>
              </a:lnSpc>
              <a:buFontTx/>
              <a:buNone/>
            </a:pPr>
            <a:endParaRPr lang="ru-RU" altLang="ru-RU" sz="1200"/>
          </a:p>
          <a:p>
            <a:pPr algn="ctr" eaLnBrk="1" hangingPunct="1">
              <a:lnSpc>
                <a:spcPct val="80000"/>
              </a:lnSpc>
              <a:buFontTx/>
              <a:buNone/>
            </a:pPr>
            <a:endParaRPr lang="ru-RU" altLang="ru-RU" sz="1200"/>
          </a:p>
          <a:p>
            <a:pPr algn="ctr" eaLnBrk="1" hangingPunct="1">
              <a:lnSpc>
                <a:spcPct val="80000"/>
              </a:lnSpc>
              <a:buFontTx/>
              <a:buNone/>
            </a:pPr>
            <a:endParaRPr lang="ru-RU" altLang="ru-RU" sz="1200"/>
          </a:p>
          <a:p>
            <a:pPr algn="ctr" eaLnBrk="1" hangingPunct="1">
              <a:lnSpc>
                <a:spcPct val="80000"/>
              </a:lnSpc>
              <a:buFontTx/>
              <a:buNone/>
            </a:pPr>
            <a:r>
              <a:rPr lang="ru-RU" altLang="ru-RU" sz="1200"/>
              <a:t>Рис.3. ЦВЗ на основе </a:t>
            </a:r>
            <a:r>
              <a:rPr lang="en-US" altLang="ru-RU" sz="1200"/>
              <a:t>WDT</a:t>
            </a:r>
          </a:p>
          <a:p>
            <a:pPr algn="just" eaLnBrk="1" hangingPunct="1">
              <a:lnSpc>
                <a:spcPct val="80000"/>
              </a:lnSpc>
              <a:buFontTx/>
              <a:buNone/>
            </a:pPr>
            <a:r>
              <a:rPr lang="ru-RU" altLang="ru-RU" sz="1400" b="1"/>
              <a:t>Замечание 1. </a:t>
            </a:r>
            <a:r>
              <a:rPr lang="ru-RU" altLang="ru-RU" sz="1400"/>
              <a:t>Символы </a:t>
            </a:r>
            <a:r>
              <a:rPr lang="ru-RU" altLang="ru-RU" sz="1400">
                <a:cs typeface="Arial" panose="020B0604020202020204" pitchFamily="34" charset="0"/>
              </a:rPr>
              <a:t>↓2 и ↑2 обозначают изменение частоты дискретизации в два раза.</a:t>
            </a:r>
            <a:endParaRPr lang="en-US" altLang="ru-RU" sz="1400">
              <a:cs typeface="Arial" panose="020B0604020202020204" pitchFamily="34" charset="0"/>
            </a:endParaRPr>
          </a:p>
          <a:p>
            <a:pPr algn="just" eaLnBrk="1" hangingPunct="1">
              <a:lnSpc>
                <a:spcPct val="80000"/>
              </a:lnSpc>
              <a:buFontTx/>
              <a:buNone/>
            </a:pPr>
            <a:r>
              <a:rPr lang="ru-RU" altLang="ru-RU" sz="1400" b="1"/>
              <a:t>Замечание 2. </a:t>
            </a:r>
            <a:r>
              <a:rPr lang="ru-RU" altLang="ru-RU" sz="1400"/>
              <a:t>Погружение ЦВЗ возможно как в анализирующий сигнал (ухудшается качество ПС), так и в детализирующий (увеличивается чувствительность к преобразованиям). Однако большинство ЦВЗ-систем используют погружение только в детализирующую последовательность.</a:t>
            </a:r>
          </a:p>
          <a:p>
            <a:pPr algn="just" eaLnBrk="1" hangingPunct="1">
              <a:lnSpc>
                <a:spcPct val="80000"/>
              </a:lnSpc>
              <a:buFontTx/>
              <a:buNone/>
            </a:pPr>
            <a:r>
              <a:rPr lang="ru-RU" altLang="ru-RU" sz="1400" b="1"/>
              <a:t>Замечание 3. </a:t>
            </a:r>
            <a:r>
              <a:rPr lang="ru-RU" altLang="ru-RU" sz="1400"/>
              <a:t>Недостаток метода ЦВЗ на основе </a:t>
            </a:r>
            <a:r>
              <a:rPr lang="en-US" altLang="ru-RU" sz="1400"/>
              <a:t>DWT</a:t>
            </a:r>
            <a:r>
              <a:rPr lang="ru-RU" altLang="ru-RU" sz="1400"/>
              <a:t> состоит в том, что эти системы чувствительны к небольшим сдвигам входного сигнала. Выход из этой ситуации заключается в использовании модификаций </a:t>
            </a:r>
            <a:r>
              <a:rPr lang="en-US" altLang="ru-RU" sz="1400"/>
              <a:t>UDWT </a:t>
            </a:r>
            <a:r>
              <a:rPr lang="ru-RU" altLang="ru-RU" sz="1400"/>
              <a:t>и</a:t>
            </a:r>
            <a:r>
              <a:rPr lang="en-US" altLang="ru-RU" sz="1400"/>
              <a:t> CWT</a:t>
            </a:r>
            <a:endParaRPr lang="ru-RU" altLang="ru-RU" sz="1400">
              <a:solidFill>
                <a:srgbClr val="FF0000"/>
              </a:solidFill>
            </a:endParaRPr>
          </a:p>
        </p:txBody>
      </p:sp>
      <p:grpSp>
        <p:nvGrpSpPr>
          <p:cNvPr id="7172" name="Group 4">
            <a:extLst>
              <a:ext uri="{FF2B5EF4-FFF2-40B4-BE49-F238E27FC236}">
                <a16:creationId xmlns:a16="http://schemas.microsoft.com/office/drawing/2014/main" id="{3AEF0B65-F0D2-F848-92E9-3463E435FB77}"/>
              </a:ext>
            </a:extLst>
          </p:cNvPr>
          <p:cNvGrpSpPr>
            <a:grpSpLocks noChangeAspect="1"/>
          </p:cNvGrpSpPr>
          <p:nvPr/>
        </p:nvGrpSpPr>
        <p:grpSpPr bwMode="auto">
          <a:xfrm>
            <a:off x="1631950" y="549276"/>
            <a:ext cx="8712200" cy="4037013"/>
            <a:chOff x="1050" y="1134"/>
            <a:chExt cx="10006" cy="5613"/>
          </a:xfrm>
        </p:grpSpPr>
        <p:sp>
          <p:nvSpPr>
            <p:cNvPr id="7173" name="AutoShape 5">
              <a:extLst>
                <a:ext uri="{FF2B5EF4-FFF2-40B4-BE49-F238E27FC236}">
                  <a16:creationId xmlns:a16="http://schemas.microsoft.com/office/drawing/2014/main" id="{551DAAD9-14B5-C14A-85E0-47CBDDBA161C}"/>
                </a:ext>
              </a:extLst>
            </p:cNvPr>
            <p:cNvSpPr>
              <a:spLocks noChangeAspect="1" noChangeArrowheads="1"/>
            </p:cNvSpPr>
            <p:nvPr/>
          </p:nvSpPr>
          <p:spPr bwMode="auto">
            <a:xfrm>
              <a:off x="1050" y="1134"/>
              <a:ext cx="10006" cy="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7174" name="Text Box 6">
              <a:extLst>
                <a:ext uri="{FF2B5EF4-FFF2-40B4-BE49-F238E27FC236}">
                  <a16:creationId xmlns:a16="http://schemas.microsoft.com/office/drawing/2014/main" id="{D41600EE-3A0E-5D41-B68F-FC90F7D55E76}"/>
                </a:ext>
              </a:extLst>
            </p:cNvPr>
            <p:cNvSpPr txBox="1">
              <a:spLocks noChangeArrowheads="1"/>
            </p:cNvSpPr>
            <p:nvPr/>
          </p:nvSpPr>
          <p:spPr bwMode="auto">
            <a:xfrm>
              <a:off x="1790" y="2610"/>
              <a:ext cx="1821" cy="619"/>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800"/>
                <a:t>НЧ  анализирующий фильтр Уолша (</a:t>
              </a:r>
              <a:r>
                <a:rPr lang="en-US" altLang="ru-RU" sz="800" i="1"/>
                <a:t>H</a:t>
              </a:r>
              <a:r>
                <a:rPr lang="ru-RU" altLang="ru-RU" sz="800" i="1"/>
                <a:t>(</a:t>
              </a:r>
              <a:r>
                <a:rPr lang="en-US" altLang="ru-RU" sz="800" i="1"/>
                <a:t>z</a:t>
              </a:r>
              <a:r>
                <a:rPr lang="ru-RU" altLang="ru-RU" sz="800" i="1"/>
                <a:t>))</a:t>
              </a:r>
              <a:endParaRPr lang="ru-RU" altLang="ru-RU"/>
            </a:p>
          </p:txBody>
        </p:sp>
        <p:sp>
          <p:nvSpPr>
            <p:cNvPr id="7175" name="Line 7">
              <a:extLst>
                <a:ext uri="{FF2B5EF4-FFF2-40B4-BE49-F238E27FC236}">
                  <a16:creationId xmlns:a16="http://schemas.microsoft.com/office/drawing/2014/main" id="{7D9F1463-654D-464C-98DD-28C012D889F2}"/>
                </a:ext>
              </a:extLst>
            </p:cNvPr>
            <p:cNvSpPr>
              <a:spLocks noChangeShapeType="1"/>
            </p:cNvSpPr>
            <p:nvPr/>
          </p:nvSpPr>
          <p:spPr bwMode="auto">
            <a:xfrm>
              <a:off x="3609" y="2930"/>
              <a:ext cx="3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76" name="Text Box 8">
              <a:extLst>
                <a:ext uri="{FF2B5EF4-FFF2-40B4-BE49-F238E27FC236}">
                  <a16:creationId xmlns:a16="http://schemas.microsoft.com/office/drawing/2014/main" id="{ED20C26D-2527-C147-8BC2-86E2746C57D5}"/>
                </a:ext>
              </a:extLst>
            </p:cNvPr>
            <p:cNvSpPr txBox="1">
              <a:spLocks noChangeArrowheads="1"/>
            </p:cNvSpPr>
            <p:nvPr/>
          </p:nvSpPr>
          <p:spPr bwMode="auto">
            <a:xfrm>
              <a:off x="3939" y="2680"/>
              <a:ext cx="650" cy="45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↓2 </a:t>
              </a:r>
            </a:p>
            <a:p>
              <a:pPr eaLnBrk="1" hangingPunct="1"/>
              <a:endParaRPr lang="ru-RU" altLang="ru-RU"/>
            </a:p>
          </p:txBody>
        </p:sp>
        <p:sp>
          <p:nvSpPr>
            <p:cNvPr id="7177" name="Line 9">
              <a:extLst>
                <a:ext uri="{FF2B5EF4-FFF2-40B4-BE49-F238E27FC236}">
                  <a16:creationId xmlns:a16="http://schemas.microsoft.com/office/drawing/2014/main" id="{C27F039D-ADAE-5F4A-BEF9-B7222F167387}"/>
                </a:ext>
              </a:extLst>
            </p:cNvPr>
            <p:cNvSpPr>
              <a:spLocks noChangeShapeType="1"/>
            </p:cNvSpPr>
            <p:nvPr/>
          </p:nvSpPr>
          <p:spPr bwMode="auto">
            <a:xfrm>
              <a:off x="4609" y="2920"/>
              <a:ext cx="1960" cy="4"/>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78" name="Text Box 10">
              <a:extLst>
                <a:ext uri="{FF2B5EF4-FFF2-40B4-BE49-F238E27FC236}">
                  <a16:creationId xmlns:a16="http://schemas.microsoft.com/office/drawing/2014/main" id="{C375B1D5-7A61-844D-9D23-1CB907EEA81F}"/>
                </a:ext>
              </a:extLst>
            </p:cNvPr>
            <p:cNvSpPr txBox="1">
              <a:spLocks noChangeArrowheads="1"/>
            </p:cNvSpPr>
            <p:nvPr/>
          </p:nvSpPr>
          <p:spPr bwMode="auto">
            <a:xfrm>
              <a:off x="4633" y="2560"/>
              <a:ext cx="194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Аппроксимирующий сигнал</a:t>
              </a:r>
              <a:endParaRPr lang="ru-RU" altLang="ru-RU"/>
            </a:p>
          </p:txBody>
        </p:sp>
        <p:sp>
          <p:nvSpPr>
            <p:cNvPr id="7179" name="Text Box 11">
              <a:extLst>
                <a:ext uri="{FF2B5EF4-FFF2-40B4-BE49-F238E27FC236}">
                  <a16:creationId xmlns:a16="http://schemas.microsoft.com/office/drawing/2014/main" id="{0883CDFD-452C-044E-B6BF-3994D53BBF08}"/>
                </a:ext>
              </a:extLst>
            </p:cNvPr>
            <p:cNvSpPr txBox="1">
              <a:spLocks noChangeArrowheads="1"/>
            </p:cNvSpPr>
            <p:nvPr/>
          </p:nvSpPr>
          <p:spPr bwMode="auto">
            <a:xfrm>
              <a:off x="6567" y="2330"/>
              <a:ext cx="1270" cy="313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sz="1200"/>
            </a:p>
            <a:p>
              <a:pPr eaLnBrk="1" hangingPunct="1"/>
              <a:endParaRPr lang="ru-RU" altLang="ru-RU" sz="1200"/>
            </a:p>
            <a:p>
              <a:pPr eaLnBrk="1" hangingPunct="1"/>
              <a:endParaRPr lang="ru-RU" altLang="ru-RU" sz="1200"/>
            </a:p>
            <a:p>
              <a:pPr eaLnBrk="1" hangingPunct="1"/>
              <a:endParaRPr lang="ru-RU" altLang="ru-RU" sz="1200"/>
            </a:p>
            <a:p>
              <a:pPr eaLnBrk="1" hangingPunct="1"/>
              <a:r>
                <a:rPr lang="ru-RU" altLang="ru-RU" sz="1200"/>
                <a:t>Погружение ЦВЗ</a:t>
              </a:r>
              <a:endParaRPr lang="ru-RU" altLang="ru-RU"/>
            </a:p>
          </p:txBody>
        </p:sp>
        <p:sp>
          <p:nvSpPr>
            <p:cNvPr id="7180" name="Line 12">
              <a:extLst>
                <a:ext uri="{FF2B5EF4-FFF2-40B4-BE49-F238E27FC236}">
                  <a16:creationId xmlns:a16="http://schemas.microsoft.com/office/drawing/2014/main" id="{59FBE8EA-6A1B-FA41-9851-649E2484970E}"/>
                </a:ext>
              </a:extLst>
            </p:cNvPr>
            <p:cNvSpPr>
              <a:spLocks noChangeShapeType="1"/>
            </p:cNvSpPr>
            <p:nvPr/>
          </p:nvSpPr>
          <p:spPr bwMode="auto">
            <a:xfrm>
              <a:off x="7839" y="2920"/>
              <a:ext cx="3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81" name="Text Box 13">
              <a:extLst>
                <a:ext uri="{FF2B5EF4-FFF2-40B4-BE49-F238E27FC236}">
                  <a16:creationId xmlns:a16="http://schemas.microsoft.com/office/drawing/2014/main" id="{E2BC35C1-3650-C94D-B031-FA603431F6AD}"/>
                </a:ext>
              </a:extLst>
            </p:cNvPr>
            <p:cNvSpPr txBox="1">
              <a:spLocks noChangeArrowheads="1"/>
            </p:cNvSpPr>
            <p:nvPr/>
          </p:nvSpPr>
          <p:spPr bwMode="auto">
            <a:xfrm>
              <a:off x="8169" y="2710"/>
              <a:ext cx="570" cy="45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↑2 </a:t>
              </a:r>
            </a:p>
            <a:p>
              <a:pPr eaLnBrk="1" hangingPunct="1"/>
              <a:endParaRPr lang="ru-RU" altLang="ru-RU"/>
            </a:p>
          </p:txBody>
        </p:sp>
        <p:sp>
          <p:nvSpPr>
            <p:cNvPr id="7182" name="Text Box 14">
              <a:extLst>
                <a:ext uri="{FF2B5EF4-FFF2-40B4-BE49-F238E27FC236}">
                  <a16:creationId xmlns:a16="http://schemas.microsoft.com/office/drawing/2014/main" id="{1DA31D2D-62CE-094B-A076-3B68E2D39C71}"/>
                </a:ext>
              </a:extLst>
            </p:cNvPr>
            <p:cNvSpPr txBox="1">
              <a:spLocks noChangeArrowheads="1"/>
            </p:cNvSpPr>
            <p:nvPr/>
          </p:nvSpPr>
          <p:spPr bwMode="auto">
            <a:xfrm>
              <a:off x="8895" y="2610"/>
              <a:ext cx="1821" cy="619"/>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800"/>
                <a:t>НЧ  синтезирующий фильтр Уолша (</a:t>
              </a:r>
              <a:r>
                <a:rPr lang="en-US" altLang="ru-RU" sz="800" i="1"/>
                <a:t>H</a:t>
              </a:r>
              <a:r>
                <a:rPr lang="ru-RU" altLang="ru-RU" sz="800" i="1"/>
                <a:t>(</a:t>
              </a:r>
              <a:r>
                <a:rPr lang="en-US" altLang="ru-RU" sz="800" i="1"/>
                <a:t>z</a:t>
              </a:r>
              <a:r>
                <a:rPr lang="ru-RU" altLang="ru-RU" sz="800" i="1"/>
                <a:t>))</a:t>
              </a:r>
              <a:endParaRPr lang="ru-RU" altLang="ru-RU"/>
            </a:p>
          </p:txBody>
        </p:sp>
        <p:sp>
          <p:nvSpPr>
            <p:cNvPr id="7183" name="Line 15">
              <a:extLst>
                <a:ext uri="{FF2B5EF4-FFF2-40B4-BE49-F238E27FC236}">
                  <a16:creationId xmlns:a16="http://schemas.microsoft.com/office/drawing/2014/main" id="{345FCA96-1BB5-0241-8348-25D381CC5AE5}"/>
                </a:ext>
              </a:extLst>
            </p:cNvPr>
            <p:cNvSpPr>
              <a:spLocks noChangeShapeType="1"/>
            </p:cNvSpPr>
            <p:nvPr/>
          </p:nvSpPr>
          <p:spPr bwMode="auto">
            <a:xfrm>
              <a:off x="8729" y="2920"/>
              <a:ext cx="16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84" name="Line 16">
              <a:extLst>
                <a:ext uri="{FF2B5EF4-FFF2-40B4-BE49-F238E27FC236}">
                  <a16:creationId xmlns:a16="http://schemas.microsoft.com/office/drawing/2014/main" id="{BEB6A927-EF5F-974C-96FD-086F2994CDA9}"/>
                </a:ext>
              </a:extLst>
            </p:cNvPr>
            <p:cNvSpPr>
              <a:spLocks noChangeShapeType="1"/>
            </p:cNvSpPr>
            <p:nvPr/>
          </p:nvSpPr>
          <p:spPr bwMode="auto">
            <a:xfrm>
              <a:off x="10726" y="2910"/>
              <a:ext cx="3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85" name="Line 17">
              <a:extLst>
                <a:ext uri="{FF2B5EF4-FFF2-40B4-BE49-F238E27FC236}">
                  <a16:creationId xmlns:a16="http://schemas.microsoft.com/office/drawing/2014/main" id="{513980A4-5337-3544-A763-AF9471E6A49D}"/>
                </a:ext>
              </a:extLst>
            </p:cNvPr>
            <p:cNvSpPr>
              <a:spLocks noChangeShapeType="1"/>
            </p:cNvSpPr>
            <p:nvPr/>
          </p:nvSpPr>
          <p:spPr bwMode="auto">
            <a:xfrm>
              <a:off x="1459" y="2960"/>
              <a:ext cx="3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86" name="Text Box 18">
              <a:extLst>
                <a:ext uri="{FF2B5EF4-FFF2-40B4-BE49-F238E27FC236}">
                  <a16:creationId xmlns:a16="http://schemas.microsoft.com/office/drawing/2014/main" id="{659C0163-DADF-704C-96D8-14A3362B9EEB}"/>
                </a:ext>
              </a:extLst>
            </p:cNvPr>
            <p:cNvSpPr txBox="1">
              <a:spLocks noChangeArrowheads="1"/>
            </p:cNvSpPr>
            <p:nvPr/>
          </p:nvSpPr>
          <p:spPr bwMode="auto">
            <a:xfrm>
              <a:off x="1760" y="4230"/>
              <a:ext cx="1821" cy="619"/>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800"/>
                <a:t>ВЧ  анализирующий фильтр Уолша (</a:t>
              </a:r>
              <a:r>
                <a:rPr lang="en-US" altLang="ru-RU" sz="800" i="1"/>
                <a:t>H</a:t>
              </a:r>
              <a:r>
                <a:rPr lang="ru-RU" altLang="ru-RU" sz="800" i="1"/>
                <a:t>(</a:t>
              </a:r>
              <a:r>
                <a:rPr lang="en-US" altLang="ru-RU" sz="800" i="1"/>
                <a:t>z</a:t>
              </a:r>
              <a:r>
                <a:rPr lang="ru-RU" altLang="ru-RU" sz="800" i="1"/>
                <a:t>))</a:t>
              </a:r>
              <a:endParaRPr lang="ru-RU" altLang="ru-RU"/>
            </a:p>
          </p:txBody>
        </p:sp>
        <p:sp>
          <p:nvSpPr>
            <p:cNvPr id="7187" name="Line 19">
              <a:extLst>
                <a:ext uri="{FF2B5EF4-FFF2-40B4-BE49-F238E27FC236}">
                  <a16:creationId xmlns:a16="http://schemas.microsoft.com/office/drawing/2014/main" id="{C171E014-9F3C-DE4B-8360-B12A0EA8BA1B}"/>
                </a:ext>
              </a:extLst>
            </p:cNvPr>
            <p:cNvSpPr>
              <a:spLocks noChangeShapeType="1"/>
            </p:cNvSpPr>
            <p:nvPr/>
          </p:nvSpPr>
          <p:spPr bwMode="auto">
            <a:xfrm>
              <a:off x="3579" y="4550"/>
              <a:ext cx="3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88" name="Text Box 20">
              <a:extLst>
                <a:ext uri="{FF2B5EF4-FFF2-40B4-BE49-F238E27FC236}">
                  <a16:creationId xmlns:a16="http://schemas.microsoft.com/office/drawing/2014/main" id="{F41128EB-AECE-A44E-BE7E-7FD32DDA35F9}"/>
                </a:ext>
              </a:extLst>
            </p:cNvPr>
            <p:cNvSpPr txBox="1">
              <a:spLocks noChangeArrowheads="1"/>
            </p:cNvSpPr>
            <p:nvPr/>
          </p:nvSpPr>
          <p:spPr bwMode="auto">
            <a:xfrm>
              <a:off x="3909" y="4300"/>
              <a:ext cx="650" cy="45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↓2 </a:t>
              </a:r>
            </a:p>
            <a:p>
              <a:pPr eaLnBrk="1" hangingPunct="1"/>
              <a:endParaRPr lang="ru-RU" altLang="ru-RU"/>
            </a:p>
          </p:txBody>
        </p:sp>
        <p:sp>
          <p:nvSpPr>
            <p:cNvPr id="7189" name="Line 21">
              <a:extLst>
                <a:ext uri="{FF2B5EF4-FFF2-40B4-BE49-F238E27FC236}">
                  <a16:creationId xmlns:a16="http://schemas.microsoft.com/office/drawing/2014/main" id="{D504A1CC-2B4F-F24E-A001-9E2E12ADDFBC}"/>
                </a:ext>
              </a:extLst>
            </p:cNvPr>
            <p:cNvSpPr>
              <a:spLocks noChangeShapeType="1"/>
            </p:cNvSpPr>
            <p:nvPr/>
          </p:nvSpPr>
          <p:spPr bwMode="auto">
            <a:xfrm>
              <a:off x="4579" y="4540"/>
              <a:ext cx="1960" cy="4"/>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90" name="Text Box 22">
              <a:extLst>
                <a:ext uri="{FF2B5EF4-FFF2-40B4-BE49-F238E27FC236}">
                  <a16:creationId xmlns:a16="http://schemas.microsoft.com/office/drawing/2014/main" id="{70838334-9594-F34C-828E-F7A39707CE39}"/>
                </a:ext>
              </a:extLst>
            </p:cNvPr>
            <p:cNvSpPr txBox="1">
              <a:spLocks noChangeArrowheads="1"/>
            </p:cNvSpPr>
            <p:nvPr/>
          </p:nvSpPr>
          <p:spPr bwMode="auto">
            <a:xfrm>
              <a:off x="4603" y="4180"/>
              <a:ext cx="194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Детализирующий сигнал</a:t>
              </a:r>
              <a:endParaRPr lang="ru-RU" altLang="ru-RU"/>
            </a:p>
          </p:txBody>
        </p:sp>
        <p:sp>
          <p:nvSpPr>
            <p:cNvPr id="7191" name="Line 23">
              <a:extLst>
                <a:ext uri="{FF2B5EF4-FFF2-40B4-BE49-F238E27FC236}">
                  <a16:creationId xmlns:a16="http://schemas.microsoft.com/office/drawing/2014/main" id="{7C67A1B0-089A-BA43-B2B4-A9C7D1A8B2E4}"/>
                </a:ext>
              </a:extLst>
            </p:cNvPr>
            <p:cNvSpPr>
              <a:spLocks noChangeShapeType="1"/>
            </p:cNvSpPr>
            <p:nvPr/>
          </p:nvSpPr>
          <p:spPr bwMode="auto">
            <a:xfrm>
              <a:off x="7809" y="4540"/>
              <a:ext cx="3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92" name="Text Box 24">
              <a:extLst>
                <a:ext uri="{FF2B5EF4-FFF2-40B4-BE49-F238E27FC236}">
                  <a16:creationId xmlns:a16="http://schemas.microsoft.com/office/drawing/2014/main" id="{BDDC4845-02D8-F242-B8C7-78B94CD86B68}"/>
                </a:ext>
              </a:extLst>
            </p:cNvPr>
            <p:cNvSpPr txBox="1">
              <a:spLocks noChangeArrowheads="1"/>
            </p:cNvSpPr>
            <p:nvPr/>
          </p:nvSpPr>
          <p:spPr bwMode="auto">
            <a:xfrm>
              <a:off x="8139" y="4330"/>
              <a:ext cx="570" cy="45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↑2 </a:t>
              </a:r>
            </a:p>
            <a:p>
              <a:pPr eaLnBrk="1" hangingPunct="1"/>
              <a:endParaRPr lang="ru-RU" altLang="ru-RU"/>
            </a:p>
          </p:txBody>
        </p:sp>
        <p:sp>
          <p:nvSpPr>
            <p:cNvPr id="7193" name="Text Box 25">
              <a:extLst>
                <a:ext uri="{FF2B5EF4-FFF2-40B4-BE49-F238E27FC236}">
                  <a16:creationId xmlns:a16="http://schemas.microsoft.com/office/drawing/2014/main" id="{96151BB9-2737-074A-B6FA-0705749F1DBD}"/>
                </a:ext>
              </a:extLst>
            </p:cNvPr>
            <p:cNvSpPr txBox="1">
              <a:spLocks noChangeArrowheads="1"/>
            </p:cNvSpPr>
            <p:nvPr/>
          </p:nvSpPr>
          <p:spPr bwMode="auto">
            <a:xfrm>
              <a:off x="8865" y="4230"/>
              <a:ext cx="1821" cy="619"/>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800"/>
                <a:t>ВЧ  синтезирующий фильтр Уолша (</a:t>
              </a:r>
              <a:r>
                <a:rPr lang="en-US" altLang="ru-RU" sz="800" i="1"/>
                <a:t>H</a:t>
              </a:r>
              <a:r>
                <a:rPr lang="ru-RU" altLang="ru-RU" sz="800" i="1"/>
                <a:t>(</a:t>
              </a:r>
              <a:r>
                <a:rPr lang="en-US" altLang="ru-RU" sz="800" i="1"/>
                <a:t>z</a:t>
              </a:r>
              <a:r>
                <a:rPr lang="ru-RU" altLang="ru-RU" sz="800" i="1"/>
                <a:t>))</a:t>
              </a:r>
              <a:endParaRPr lang="ru-RU" altLang="ru-RU"/>
            </a:p>
          </p:txBody>
        </p:sp>
        <p:sp>
          <p:nvSpPr>
            <p:cNvPr id="7194" name="Line 26">
              <a:extLst>
                <a:ext uri="{FF2B5EF4-FFF2-40B4-BE49-F238E27FC236}">
                  <a16:creationId xmlns:a16="http://schemas.microsoft.com/office/drawing/2014/main" id="{7E01A66E-8430-464F-BF09-4B34073BE304}"/>
                </a:ext>
              </a:extLst>
            </p:cNvPr>
            <p:cNvSpPr>
              <a:spLocks noChangeShapeType="1"/>
            </p:cNvSpPr>
            <p:nvPr/>
          </p:nvSpPr>
          <p:spPr bwMode="auto">
            <a:xfrm>
              <a:off x="8699" y="4540"/>
              <a:ext cx="16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95" name="Line 27">
              <a:extLst>
                <a:ext uri="{FF2B5EF4-FFF2-40B4-BE49-F238E27FC236}">
                  <a16:creationId xmlns:a16="http://schemas.microsoft.com/office/drawing/2014/main" id="{C5CF84F1-520B-0D40-A731-474E6AA77E57}"/>
                </a:ext>
              </a:extLst>
            </p:cNvPr>
            <p:cNvSpPr>
              <a:spLocks noChangeShapeType="1"/>
            </p:cNvSpPr>
            <p:nvPr/>
          </p:nvSpPr>
          <p:spPr bwMode="auto">
            <a:xfrm>
              <a:off x="1429" y="4580"/>
              <a:ext cx="3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96" name="Line 28">
              <a:extLst>
                <a:ext uri="{FF2B5EF4-FFF2-40B4-BE49-F238E27FC236}">
                  <a16:creationId xmlns:a16="http://schemas.microsoft.com/office/drawing/2014/main" id="{D475A460-AE88-2048-ACC2-82CEA060975E}"/>
                </a:ext>
              </a:extLst>
            </p:cNvPr>
            <p:cNvSpPr>
              <a:spLocks noChangeShapeType="1"/>
            </p:cNvSpPr>
            <p:nvPr/>
          </p:nvSpPr>
          <p:spPr bwMode="auto">
            <a:xfrm>
              <a:off x="6149" y="6140"/>
              <a:ext cx="91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197" name="Line 29">
              <a:extLst>
                <a:ext uri="{FF2B5EF4-FFF2-40B4-BE49-F238E27FC236}">
                  <a16:creationId xmlns:a16="http://schemas.microsoft.com/office/drawing/2014/main" id="{008800B1-9F8E-E64D-99A9-1FCE102BDE13}"/>
                </a:ext>
              </a:extLst>
            </p:cNvPr>
            <p:cNvSpPr>
              <a:spLocks noChangeShapeType="1"/>
            </p:cNvSpPr>
            <p:nvPr/>
          </p:nvSpPr>
          <p:spPr bwMode="auto">
            <a:xfrm flipV="1">
              <a:off x="7049" y="5470"/>
              <a:ext cx="1" cy="6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98" name="Text Box 30">
              <a:extLst>
                <a:ext uri="{FF2B5EF4-FFF2-40B4-BE49-F238E27FC236}">
                  <a16:creationId xmlns:a16="http://schemas.microsoft.com/office/drawing/2014/main" id="{B4CF682F-5D16-1F49-85DA-000EBE34593B}"/>
                </a:ext>
              </a:extLst>
            </p:cNvPr>
            <p:cNvSpPr txBox="1">
              <a:spLocks noChangeArrowheads="1"/>
            </p:cNvSpPr>
            <p:nvPr/>
          </p:nvSpPr>
          <p:spPr bwMode="auto">
            <a:xfrm>
              <a:off x="5785" y="5774"/>
              <a:ext cx="153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i="1"/>
                <a:t>стегоключ</a:t>
              </a:r>
              <a:endParaRPr lang="ru-RU" altLang="ru-RU"/>
            </a:p>
          </p:txBody>
        </p:sp>
        <p:sp>
          <p:nvSpPr>
            <p:cNvPr id="7199" name="Line 31">
              <a:extLst>
                <a:ext uri="{FF2B5EF4-FFF2-40B4-BE49-F238E27FC236}">
                  <a16:creationId xmlns:a16="http://schemas.microsoft.com/office/drawing/2014/main" id="{C9B8FF33-F1CC-0B4D-9A79-39CE459CB6C9}"/>
                </a:ext>
              </a:extLst>
            </p:cNvPr>
            <p:cNvSpPr>
              <a:spLocks noChangeShapeType="1"/>
            </p:cNvSpPr>
            <p:nvPr/>
          </p:nvSpPr>
          <p:spPr bwMode="auto">
            <a:xfrm>
              <a:off x="7045" y="1743"/>
              <a:ext cx="1" cy="5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200" name="Text Box 32">
              <a:extLst>
                <a:ext uri="{FF2B5EF4-FFF2-40B4-BE49-F238E27FC236}">
                  <a16:creationId xmlns:a16="http://schemas.microsoft.com/office/drawing/2014/main" id="{701A44BA-CB4E-514F-9594-36797BE1B214}"/>
                </a:ext>
              </a:extLst>
            </p:cNvPr>
            <p:cNvSpPr txBox="1">
              <a:spLocks noChangeArrowheads="1"/>
            </p:cNvSpPr>
            <p:nvPr/>
          </p:nvSpPr>
          <p:spPr bwMode="auto">
            <a:xfrm>
              <a:off x="6855" y="1304"/>
              <a:ext cx="82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i="1"/>
                <a:t>ЦВЗ</a:t>
              </a:r>
              <a:endParaRPr lang="ru-RU" altLang="ru-RU"/>
            </a:p>
          </p:txBody>
        </p:sp>
        <p:sp>
          <p:nvSpPr>
            <p:cNvPr id="7201" name="Line 33">
              <a:extLst>
                <a:ext uri="{FF2B5EF4-FFF2-40B4-BE49-F238E27FC236}">
                  <a16:creationId xmlns:a16="http://schemas.microsoft.com/office/drawing/2014/main" id="{3DF96E38-DBCF-3A4F-B158-A18F0FA24D01}"/>
                </a:ext>
              </a:extLst>
            </p:cNvPr>
            <p:cNvSpPr>
              <a:spLocks noChangeShapeType="1"/>
            </p:cNvSpPr>
            <p:nvPr/>
          </p:nvSpPr>
          <p:spPr bwMode="auto">
            <a:xfrm>
              <a:off x="10696" y="4560"/>
              <a:ext cx="3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Номер слайда 5">
            <a:extLst>
              <a:ext uri="{FF2B5EF4-FFF2-40B4-BE49-F238E27FC236}">
                <a16:creationId xmlns:a16="http://schemas.microsoft.com/office/drawing/2014/main" id="{F1F03806-0F1B-8D40-91EA-BF3C0232BE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0782BE-BC4E-6342-91C9-9A3439AED8B3}" type="slidenum">
              <a:rPr lang="ru-RU" altLang="ru-RU"/>
              <a:pPr eaLnBrk="1" hangingPunct="1"/>
              <a:t>168</a:t>
            </a:fld>
            <a:endParaRPr lang="ru-RU" altLang="ru-RU"/>
          </a:p>
        </p:txBody>
      </p:sp>
      <p:sp>
        <p:nvSpPr>
          <p:cNvPr id="8195" name="Rectangle 3">
            <a:extLst>
              <a:ext uri="{FF2B5EF4-FFF2-40B4-BE49-F238E27FC236}">
                <a16:creationId xmlns:a16="http://schemas.microsoft.com/office/drawing/2014/main" id="{C336AC45-8E9B-754E-BB71-EEA51A530BF4}"/>
              </a:ext>
            </a:extLst>
          </p:cNvPr>
          <p:cNvSpPr>
            <a:spLocks noGrp="1" noChangeArrowheads="1"/>
          </p:cNvSpPr>
          <p:nvPr>
            <p:ph type="body" idx="1"/>
          </p:nvPr>
        </p:nvSpPr>
        <p:spPr>
          <a:xfrm>
            <a:off x="1981200" y="188913"/>
            <a:ext cx="8229600" cy="5937250"/>
          </a:xfrm>
        </p:spPr>
        <p:txBody>
          <a:bodyPr>
            <a:normAutofit lnSpcReduction="10000"/>
          </a:bodyPr>
          <a:lstStyle/>
          <a:p>
            <a:pPr eaLnBrk="1" hangingPunct="1">
              <a:lnSpc>
                <a:spcPct val="90000"/>
              </a:lnSpc>
              <a:buFontTx/>
              <a:buNone/>
            </a:pPr>
            <a:r>
              <a:rPr lang="en-US" altLang="ru-RU" sz="2000" i="1"/>
              <a:t>WDT </a:t>
            </a:r>
            <a:r>
              <a:rPr lang="ru-RU" altLang="ru-RU" sz="2000" i="1"/>
              <a:t>случай 2</a:t>
            </a:r>
            <a:r>
              <a:rPr lang="en-US" altLang="ru-RU" sz="2000" i="1"/>
              <a:t>D</a:t>
            </a:r>
            <a:r>
              <a:rPr lang="ru-RU" altLang="ru-RU" sz="2000" i="1"/>
              <a:t> ПО (изображения)</a:t>
            </a:r>
          </a:p>
          <a:p>
            <a:pPr eaLnBrk="1" hangingPunct="1">
              <a:lnSpc>
                <a:spcPct val="90000"/>
              </a:lnSpc>
              <a:buFontTx/>
              <a:buNone/>
            </a:pPr>
            <a:r>
              <a:rPr lang="ru-RU" altLang="ru-RU" sz="2000"/>
              <a:t>	Достигается при применение 1</a:t>
            </a:r>
            <a:r>
              <a:rPr lang="en-US" altLang="ru-RU" sz="2000"/>
              <a:t>D</a:t>
            </a:r>
            <a:r>
              <a:rPr lang="ru-RU" altLang="ru-RU" sz="2000"/>
              <a:t> анализа к строкам и столбцам изображения.</a:t>
            </a:r>
          </a:p>
          <a:p>
            <a:pPr eaLnBrk="1" hangingPunct="1">
              <a:lnSpc>
                <a:spcPct val="90000"/>
              </a:lnSpc>
              <a:buFontTx/>
              <a:buNone/>
            </a:pPr>
            <a:r>
              <a:rPr lang="ru-RU" altLang="ru-RU" sz="2000"/>
              <a:t>	Пример изображения для 2</a:t>
            </a:r>
            <a:r>
              <a:rPr lang="ru-RU" altLang="ru-RU" sz="2000" baseline="30000"/>
              <a:t>х</a:t>
            </a:r>
            <a:r>
              <a:rPr lang="ru-RU" altLang="ru-RU" sz="2000"/>
              <a:t> уровневых функций Уолша показан на Рис.4 </a:t>
            </a:r>
          </a:p>
          <a:p>
            <a:pPr eaLnBrk="1" hangingPunct="1">
              <a:lnSpc>
                <a:spcPct val="90000"/>
              </a:lnSpc>
              <a:buFontTx/>
              <a:buNone/>
            </a:pPr>
            <a:endParaRPr lang="ru-RU" altLang="ru-RU" sz="2000"/>
          </a:p>
          <a:p>
            <a:pPr eaLnBrk="1" hangingPunct="1">
              <a:lnSpc>
                <a:spcPct val="90000"/>
              </a:lnSpc>
              <a:buFontTx/>
              <a:buNone/>
            </a:pPr>
            <a:endParaRPr lang="ru-RU" altLang="ru-RU" sz="2000"/>
          </a:p>
          <a:p>
            <a:pPr eaLnBrk="1" hangingPunct="1">
              <a:lnSpc>
                <a:spcPct val="90000"/>
              </a:lnSpc>
              <a:buFontTx/>
              <a:buNone/>
            </a:pPr>
            <a:endParaRPr lang="ru-RU" altLang="ru-RU" sz="2000"/>
          </a:p>
          <a:p>
            <a:pPr eaLnBrk="1" hangingPunct="1">
              <a:lnSpc>
                <a:spcPct val="90000"/>
              </a:lnSpc>
              <a:buFontTx/>
              <a:buNone/>
            </a:pPr>
            <a:endParaRPr lang="ru-RU" altLang="ru-RU" sz="2000"/>
          </a:p>
          <a:p>
            <a:pPr eaLnBrk="1" hangingPunct="1">
              <a:lnSpc>
                <a:spcPct val="90000"/>
              </a:lnSpc>
              <a:buFontTx/>
              <a:buNone/>
            </a:pPr>
            <a:endParaRPr lang="ru-RU" altLang="ru-RU" sz="2000"/>
          </a:p>
          <a:p>
            <a:pPr eaLnBrk="1" hangingPunct="1">
              <a:lnSpc>
                <a:spcPct val="90000"/>
              </a:lnSpc>
              <a:buFontTx/>
              <a:buNone/>
            </a:pPr>
            <a:endParaRPr lang="ru-RU" altLang="ru-RU" sz="2000"/>
          </a:p>
          <a:p>
            <a:pPr eaLnBrk="1" hangingPunct="1">
              <a:lnSpc>
                <a:spcPct val="90000"/>
              </a:lnSpc>
              <a:buFontTx/>
              <a:buNone/>
            </a:pPr>
            <a:endParaRPr lang="ru-RU" altLang="ru-RU" sz="2000"/>
          </a:p>
          <a:p>
            <a:pPr eaLnBrk="1" hangingPunct="1">
              <a:lnSpc>
                <a:spcPct val="90000"/>
              </a:lnSpc>
              <a:buFontTx/>
              <a:buNone/>
            </a:pPr>
            <a:endParaRPr lang="ru-RU" altLang="ru-RU" sz="2000"/>
          </a:p>
          <a:p>
            <a:pPr eaLnBrk="1" hangingPunct="1">
              <a:lnSpc>
                <a:spcPct val="90000"/>
              </a:lnSpc>
              <a:buFontTx/>
              <a:buNone/>
            </a:pPr>
            <a:endParaRPr lang="ru-RU" altLang="ru-RU" sz="2000"/>
          </a:p>
          <a:p>
            <a:pPr eaLnBrk="1" hangingPunct="1">
              <a:lnSpc>
                <a:spcPct val="90000"/>
              </a:lnSpc>
              <a:buFontTx/>
              <a:buNone/>
            </a:pPr>
            <a:endParaRPr lang="ru-RU" altLang="ru-RU" sz="2000"/>
          </a:p>
          <a:p>
            <a:pPr algn="ctr" eaLnBrk="1" hangingPunct="1">
              <a:lnSpc>
                <a:spcPct val="90000"/>
              </a:lnSpc>
              <a:buFontTx/>
              <a:buNone/>
            </a:pPr>
            <a:r>
              <a:rPr lang="ru-RU" altLang="ru-RU" sz="1800"/>
              <a:t>Рис.4. Один шаг прямого вейвлет-преобразования. (Преобразование Хаара).</a:t>
            </a:r>
          </a:p>
          <a:p>
            <a:pPr algn="ctr" eaLnBrk="1" hangingPunct="1">
              <a:lnSpc>
                <a:spcPct val="90000"/>
              </a:lnSpc>
              <a:buFontTx/>
              <a:buNone/>
            </a:pPr>
            <a:endParaRPr lang="ru-RU" altLang="ru-RU" sz="1800"/>
          </a:p>
          <a:p>
            <a:pPr algn="ctr" eaLnBrk="1" hangingPunct="1">
              <a:lnSpc>
                <a:spcPct val="90000"/>
              </a:lnSpc>
              <a:buFontTx/>
              <a:buNone/>
            </a:pPr>
            <a:endParaRPr lang="ru-RU" altLang="ru-RU" sz="2000"/>
          </a:p>
        </p:txBody>
      </p:sp>
      <p:pic>
        <p:nvPicPr>
          <p:cNvPr id="8196" name="Picture 4">
            <a:extLst>
              <a:ext uri="{FF2B5EF4-FFF2-40B4-BE49-F238E27FC236}">
                <a16:creationId xmlns:a16="http://schemas.microsoft.com/office/drawing/2014/main" id="{E48CE1DB-2047-8441-A277-33B23DD90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1628776"/>
            <a:ext cx="3446463"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Номер слайда 5">
            <a:extLst>
              <a:ext uri="{FF2B5EF4-FFF2-40B4-BE49-F238E27FC236}">
                <a16:creationId xmlns:a16="http://schemas.microsoft.com/office/drawing/2014/main" id="{41169721-0331-3148-9051-D7F6EF5507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D694FF0-4E9F-4D40-8D83-20D54363368E}" type="slidenum">
              <a:rPr lang="ru-RU" altLang="ru-RU"/>
              <a:pPr eaLnBrk="1" hangingPunct="1"/>
              <a:t>169</a:t>
            </a:fld>
            <a:endParaRPr lang="ru-RU" altLang="ru-RU"/>
          </a:p>
        </p:txBody>
      </p:sp>
      <p:sp>
        <p:nvSpPr>
          <p:cNvPr id="9219" name="Rectangle 3">
            <a:extLst>
              <a:ext uri="{FF2B5EF4-FFF2-40B4-BE49-F238E27FC236}">
                <a16:creationId xmlns:a16="http://schemas.microsoft.com/office/drawing/2014/main" id="{F38A6DB3-EADE-B24A-958E-E04F77C06C52}"/>
              </a:ext>
            </a:extLst>
          </p:cNvPr>
          <p:cNvSpPr>
            <a:spLocks noGrp="1" noChangeArrowheads="1"/>
          </p:cNvSpPr>
          <p:nvPr>
            <p:ph type="body" idx="1"/>
          </p:nvPr>
        </p:nvSpPr>
        <p:spPr>
          <a:xfrm>
            <a:off x="1981200" y="115889"/>
            <a:ext cx="8229600" cy="6010275"/>
          </a:xfrm>
        </p:spPr>
        <p:txBody>
          <a:bodyPr/>
          <a:lstStyle/>
          <a:p>
            <a:pPr eaLnBrk="1" hangingPunct="1">
              <a:buFontTx/>
              <a:buNone/>
            </a:pPr>
            <a:r>
              <a:rPr lang="ru-RU" altLang="ru-RU" sz="2000" b="1"/>
              <a:t>Разложение в произведение матриц </a:t>
            </a:r>
            <a:r>
              <a:rPr lang="en-US" altLang="ru-RU" sz="2000" b="1"/>
              <a:t>[</a:t>
            </a:r>
            <a:r>
              <a:rPr lang="ru-RU" altLang="ru-RU" sz="2000" b="1"/>
              <a:t> </a:t>
            </a:r>
            <a:r>
              <a:rPr lang="en-US" altLang="ru-RU" sz="2000" b="1"/>
              <a:t>]</a:t>
            </a:r>
            <a:endParaRPr lang="ru-RU" altLang="ru-RU" sz="2000" b="1"/>
          </a:p>
          <a:p>
            <a:pPr algn="just" eaLnBrk="1" hangingPunct="1">
              <a:buFontTx/>
              <a:buNone/>
            </a:pPr>
            <a:r>
              <a:rPr lang="en-US" altLang="ru-RU" sz="2000"/>
              <a:t>	</a:t>
            </a:r>
            <a:r>
              <a:rPr lang="ru-RU" altLang="ru-RU" sz="2000"/>
              <a:t>Представление </a:t>
            </a:r>
            <a:r>
              <a:rPr lang="en-US" altLang="ru-RU" sz="2000"/>
              <a:t>RGB </a:t>
            </a:r>
            <a:r>
              <a:rPr lang="ru-RU" altLang="ru-RU" sz="2000"/>
              <a:t>формата ПС в виде изображения </a:t>
            </a:r>
            <a:r>
              <a:rPr lang="en-US" altLang="ru-RU" sz="2000" b="1"/>
              <a:t>C</a:t>
            </a:r>
            <a:r>
              <a:rPr lang="en-US" altLang="ru-RU" sz="2000" baseline="-25000"/>
              <a:t>R</a:t>
            </a:r>
            <a:r>
              <a:rPr lang="en-US" altLang="ru-RU" sz="2000"/>
              <a:t>, </a:t>
            </a:r>
            <a:r>
              <a:rPr lang="en-US" altLang="ru-RU" sz="2000" b="1"/>
              <a:t>C</a:t>
            </a:r>
            <a:r>
              <a:rPr lang="en-US" altLang="ru-RU" sz="2000" baseline="-25000"/>
              <a:t>G</a:t>
            </a:r>
            <a:r>
              <a:rPr lang="en-US" altLang="ru-RU" sz="2000"/>
              <a:t>, </a:t>
            </a:r>
            <a:r>
              <a:rPr lang="en-US" altLang="ru-RU" sz="2000" b="1"/>
              <a:t>C</a:t>
            </a:r>
            <a:r>
              <a:rPr lang="en-US" altLang="ru-RU" sz="2000" baseline="-25000"/>
              <a:t>B</a:t>
            </a:r>
            <a:r>
              <a:rPr lang="en-US" altLang="ru-RU" sz="2000"/>
              <a:t>, </a:t>
            </a:r>
            <a:r>
              <a:rPr lang="ru-RU" altLang="ru-RU" sz="2000"/>
              <a:t>где </a:t>
            </a:r>
            <a:r>
              <a:rPr lang="en-US" altLang="ru-RU" sz="2000"/>
              <a:t>C</a:t>
            </a:r>
            <a:r>
              <a:rPr lang="en-US" altLang="ru-RU" sz="2000" baseline="-25000"/>
              <a:t>R</a:t>
            </a:r>
            <a:r>
              <a:rPr lang="en-US" altLang="ru-RU" sz="2000"/>
              <a:t>, C</a:t>
            </a:r>
            <a:r>
              <a:rPr lang="en-US" altLang="ru-RU" sz="2000" baseline="-25000"/>
              <a:t>G</a:t>
            </a:r>
            <a:r>
              <a:rPr lang="en-US" altLang="ru-RU" sz="2000"/>
              <a:t>, C</a:t>
            </a:r>
            <a:r>
              <a:rPr lang="en-US" altLang="ru-RU" sz="2000" baseline="-25000"/>
              <a:t>B</a:t>
            </a:r>
            <a:r>
              <a:rPr lang="en-US" altLang="ru-RU" sz="2000"/>
              <a:t> </a:t>
            </a:r>
            <a:r>
              <a:rPr lang="ru-RU" altLang="ru-RU" sz="2000"/>
              <a:t>это три вещественно значных (целочисленных) матрицы размером </a:t>
            </a:r>
            <a:r>
              <a:rPr lang="en-US" altLang="ru-RU" sz="2000"/>
              <a:t>MxN</a:t>
            </a:r>
            <a:r>
              <a:rPr lang="ru-RU" altLang="ru-RU" sz="2000"/>
              <a:t>.</a:t>
            </a:r>
          </a:p>
          <a:p>
            <a:pPr algn="just" eaLnBrk="1" hangingPunct="1">
              <a:buFontTx/>
              <a:buNone/>
            </a:pPr>
            <a:r>
              <a:rPr lang="en-US" altLang="ru-RU" sz="2000" i="1"/>
              <a:t>	</a:t>
            </a:r>
            <a:r>
              <a:rPr lang="ru-RU" altLang="ru-RU" sz="2000" i="1"/>
              <a:t>Сингулярная матричная декомпозиция (</a:t>
            </a:r>
            <a:r>
              <a:rPr lang="en-US" altLang="ru-RU" sz="2000" i="1"/>
              <a:t>Singular Value Decomposition (SVD) </a:t>
            </a:r>
            <a:r>
              <a:rPr lang="ru-RU" altLang="ru-RU" sz="2000" i="1"/>
              <a:t>)</a:t>
            </a:r>
            <a:endParaRPr lang="en-US" altLang="ru-RU" sz="2000" i="1"/>
          </a:p>
          <a:p>
            <a:pPr eaLnBrk="1" hangingPunct="1">
              <a:buFontTx/>
              <a:buNone/>
            </a:pPr>
            <a:endParaRPr lang="en-US" altLang="ru-RU" sz="2000" i="1"/>
          </a:p>
          <a:p>
            <a:pPr eaLnBrk="1" hangingPunct="1">
              <a:buFontTx/>
              <a:buNone/>
            </a:pPr>
            <a:r>
              <a:rPr lang="en-US" altLang="ru-RU" sz="2000" i="1"/>
              <a:t>                                                                                                        </a:t>
            </a:r>
            <a:r>
              <a:rPr lang="en-US" altLang="ru-RU" sz="2000"/>
              <a:t>(5)</a:t>
            </a:r>
          </a:p>
          <a:p>
            <a:pPr eaLnBrk="1" hangingPunct="1">
              <a:buFontTx/>
              <a:buNone/>
            </a:pPr>
            <a:endParaRPr lang="en-US" altLang="ru-RU" sz="2000"/>
          </a:p>
          <a:p>
            <a:pPr eaLnBrk="1" hangingPunct="1">
              <a:buFontTx/>
              <a:buNone/>
            </a:pPr>
            <a:r>
              <a:rPr lang="en-US" altLang="ru-RU" sz="2000"/>
              <a:t>	</a:t>
            </a:r>
            <a:r>
              <a:rPr lang="ru-RU" altLang="ru-RU" sz="2000"/>
              <a:t>где </a:t>
            </a:r>
            <a:r>
              <a:rPr lang="en-US" altLang="ru-RU" sz="2000" b="1"/>
              <a:t>X, Y</a:t>
            </a:r>
            <a:r>
              <a:rPr lang="en-US" altLang="ru-RU" sz="2000"/>
              <a:t> </a:t>
            </a:r>
            <a:r>
              <a:rPr lang="ru-RU" altLang="ru-RU" sz="2000"/>
              <a:t>ортогональные </a:t>
            </a:r>
            <a:r>
              <a:rPr lang="ru-RU" altLang="ru-RU" sz="2000" b="1"/>
              <a:t>(</a:t>
            </a:r>
            <a:r>
              <a:rPr lang="en-US" altLang="ru-RU" sz="2000" b="1"/>
              <a:t>XX</a:t>
            </a:r>
            <a:r>
              <a:rPr lang="en-US" altLang="ru-RU" sz="2000" b="1" baseline="30000"/>
              <a:t>T</a:t>
            </a:r>
            <a:r>
              <a:rPr lang="en-US" altLang="ru-RU" sz="2000" b="1"/>
              <a:t>=I, YY</a:t>
            </a:r>
            <a:r>
              <a:rPr lang="en-US" altLang="ru-RU" sz="2000" b="1" baseline="30000"/>
              <a:t>T</a:t>
            </a:r>
            <a:r>
              <a:rPr lang="en-US" altLang="ru-RU" sz="2000" b="1"/>
              <a:t>=I</a:t>
            </a:r>
            <a:r>
              <a:rPr lang="ru-RU" altLang="ru-RU" sz="2000" b="1"/>
              <a:t>)</a:t>
            </a:r>
            <a:r>
              <a:rPr lang="en-US" altLang="ru-RU" sz="2000" b="1"/>
              <a:t> </a:t>
            </a:r>
            <a:r>
              <a:rPr lang="en-US" altLang="ru-RU" sz="2000"/>
              <a:t>MxM </a:t>
            </a:r>
            <a:r>
              <a:rPr lang="ru-RU" altLang="ru-RU" sz="2000"/>
              <a:t>и </a:t>
            </a:r>
            <a:r>
              <a:rPr lang="en-US" altLang="ru-RU" sz="2000"/>
              <a:t>NxN </a:t>
            </a:r>
            <a:r>
              <a:rPr lang="ru-RU" altLang="ru-RU" sz="2000"/>
              <a:t>–матрицы,</a:t>
            </a:r>
            <a:r>
              <a:rPr lang="en-US" altLang="ru-RU" sz="2000"/>
              <a:t> </a:t>
            </a:r>
            <a:r>
              <a:rPr lang="en-US" altLang="ru-RU" sz="2000" b="1"/>
              <a:t>X</a:t>
            </a:r>
            <a:r>
              <a:rPr lang="en-US" altLang="ru-RU" sz="2000" b="1" baseline="-25000"/>
              <a:t>1</a:t>
            </a:r>
            <a:r>
              <a:rPr lang="en-US" altLang="ru-RU" sz="2000" b="1"/>
              <a:t>, X</a:t>
            </a:r>
            <a:r>
              <a:rPr lang="en-US" altLang="ru-RU" sz="2000" b="1" baseline="-25000"/>
              <a:t>2</a:t>
            </a:r>
            <a:r>
              <a:rPr lang="en-US" altLang="ru-RU" sz="2000" b="1"/>
              <a:t>,…. X</a:t>
            </a:r>
            <a:r>
              <a:rPr lang="en-US" altLang="ru-RU" sz="2000" b="1" baseline="-25000"/>
              <a:t>n</a:t>
            </a:r>
            <a:r>
              <a:rPr lang="en-US" altLang="ru-RU" sz="2000" b="1"/>
              <a:t>,</a:t>
            </a:r>
            <a:r>
              <a:rPr lang="en-US" altLang="ru-RU" sz="2000"/>
              <a:t> </a:t>
            </a:r>
            <a:r>
              <a:rPr lang="ru-RU" altLang="ru-RU" sz="2000"/>
              <a:t>и </a:t>
            </a:r>
            <a:r>
              <a:rPr lang="en-US" altLang="ru-RU" sz="2000"/>
              <a:t>Y</a:t>
            </a:r>
            <a:r>
              <a:rPr lang="en-US" altLang="ru-RU" sz="2000" b="1" baseline="-25000"/>
              <a:t>1</a:t>
            </a:r>
            <a:r>
              <a:rPr lang="en-US" altLang="ru-RU" sz="2000" b="1"/>
              <a:t>, Y</a:t>
            </a:r>
            <a:r>
              <a:rPr lang="en-US" altLang="ru-RU" sz="2000" b="1" baseline="-25000"/>
              <a:t>2</a:t>
            </a:r>
            <a:r>
              <a:rPr lang="en-US" altLang="ru-RU" sz="2000" b="1"/>
              <a:t>,…. Y</a:t>
            </a:r>
            <a:r>
              <a:rPr lang="en-US" altLang="ru-RU" sz="2000" b="1" baseline="-25000"/>
              <a:t>n</a:t>
            </a:r>
            <a:r>
              <a:rPr lang="en-US" altLang="ru-RU" sz="2000" b="1"/>
              <a:t>, </a:t>
            </a:r>
            <a:r>
              <a:rPr lang="ru-RU" altLang="ru-RU" sz="2000"/>
              <a:t>их столбцы, </a:t>
            </a:r>
            <a:r>
              <a:rPr lang="ru-RU" altLang="ru-RU" sz="2000" b="1"/>
              <a:t> </a:t>
            </a:r>
            <a:r>
              <a:rPr lang="el-GR" altLang="ru-RU" sz="2000" b="1">
                <a:cs typeface="Arial" panose="020B0604020202020204" pitchFamily="34" charset="0"/>
              </a:rPr>
              <a:t>Λ</a:t>
            </a:r>
            <a:r>
              <a:rPr lang="ru-RU" altLang="ru-RU" sz="2000">
                <a:cs typeface="Arial" panose="020B0604020202020204" pitchFamily="34" charset="0"/>
              </a:rPr>
              <a:t> диагональная</a:t>
            </a:r>
            <a:r>
              <a:rPr lang="en-US" altLang="ru-RU" sz="2000">
                <a:solidFill>
                  <a:srgbClr val="FF0000"/>
                </a:solidFill>
                <a:cs typeface="Arial" panose="020B0604020202020204" pitchFamily="34" charset="0"/>
              </a:rPr>
              <a:t> </a:t>
            </a:r>
            <a:r>
              <a:rPr lang="ru-RU" altLang="ru-RU" sz="2000">
                <a:cs typeface="Arial" panose="020B0604020202020204" pitchFamily="34" charset="0"/>
              </a:rPr>
              <a:t>матрица с неотрицательными элеменьами, г≤</a:t>
            </a:r>
            <a:r>
              <a:rPr lang="en-US" altLang="ru-RU" sz="2000">
                <a:cs typeface="Arial" panose="020B0604020202020204" pitchFamily="34" charset="0"/>
              </a:rPr>
              <a:t>min{M,N} – </a:t>
            </a:r>
            <a:r>
              <a:rPr lang="ru-RU" altLang="ru-RU" sz="2000">
                <a:cs typeface="Arial" panose="020B0604020202020204" pitchFamily="34" charset="0"/>
              </a:rPr>
              <a:t>ранг матрицы </a:t>
            </a:r>
            <a:r>
              <a:rPr lang="ru-RU" altLang="ru-RU" sz="2000" b="1">
                <a:cs typeface="Arial" panose="020B0604020202020204" pitchFamily="34" charset="0"/>
              </a:rPr>
              <a:t>С</a:t>
            </a:r>
            <a:r>
              <a:rPr lang="ru-RU" altLang="ru-RU" sz="2000">
                <a:cs typeface="Arial" panose="020B0604020202020204" pitchFamily="34" charset="0"/>
              </a:rPr>
              <a:t>. Диагональные элементы </a:t>
            </a:r>
            <a:r>
              <a:rPr lang="el-GR" altLang="ru-RU" sz="2000" i="1">
                <a:cs typeface="Arial" panose="020B0604020202020204" pitchFamily="34" charset="0"/>
              </a:rPr>
              <a:t>λ</a:t>
            </a:r>
            <a:r>
              <a:rPr lang="en-US" altLang="ru-RU" sz="2000" i="1" baseline="-25000"/>
              <a:t>1</a:t>
            </a:r>
            <a:r>
              <a:rPr lang="en-US" altLang="ru-RU" sz="2000" i="1"/>
              <a:t>, </a:t>
            </a:r>
            <a:r>
              <a:rPr lang="el-GR" altLang="ru-RU" sz="2000" i="1">
                <a:cs typeface="Arial" panose="020B0604020202020204" pitchFamily="34" charset="0"/>
              </a:rPr>
              <a:t>λ</a:t>
            </a:r>
            <a:r>
              <a:rPr lang="en-US" altLang="ru-RU" sz="2000" i="1"/>
              <a:t> </a:t>
            </a:r>
            <a:r>
              <a:rPr lang="en-US" altLang="ru-RU" sz="2000" i="1" baseline="-25000"/>
              <a:t>2</a:t>
            </a:r>
            <a:r>
              <a:rPr lang="en-US" altLang="ru-RU" sz="2000" i="1"/>
              <a:t>,…. </a:t>
            </a:r>
            <a:r>
              <a:rPr lang="el-GR" altLang="ru-RU" sz="2000" i="1">
                <a:cs typeface="Arial" panose="020B0604020202020204" pitchFamily="34" charset="0"/>
              </a:rPr>
              <a:t>λ</a:t>
            </a:r>
            <a:r>
              <a:rPr lang="en-US" altLang="ru-RU" sz="2000" i="1"/>
              <a:t> </a:t>
            </a:r>
            <a:r>
              <a:rPr lang="en-US" altLang="ru-RU" sz="2000" i="1" baseline="-25000"/>
              <a:t>n</a:t>
            </a:r>
            <a:r>
              <a:rPr lang="ru-RU" altLang="ru-RU" sz="2000" b="1" baseline="-25000"/>
              <a:t> </a:t>
            </a:r>
            <a:r>
              <a:rPr lang="ru-RU" altLang="ru-RU" sz="2000"/>
              <a:t>матрицы </a:t>
            </a:r>
            <a:r>
              <a:rPr lang="el-GR" altLang="ru-RU" sz="2000" b="1">
                <a:cs typeface="Arial" panose="020B0604020202020204" pitchFamily="34" charset="0"/>
              </a:rPr>
              <a:t>Λ</a:t>
            </a:r>
            <a:r>
              <a:rPr lang="ru-RU" altLang="ru-RU" sz="2000"/>
              <a:t> называются сингулярными величинами матрицы </a:t>
            </a:r>
            <a:r>
              <a:rPr lang="ru-RU" altLang="ru-RU" sz="2000" b="1"/>
              <a:t>С</a:t>
            </a:r>
            <a:r>
              <a:rPr lang="ru-RU" altLang="ru-RU" sz="2000"/>
              <a:t> и г – общее количество ненулевых сингулярных величин. Столбцы матриц </a:t>
            </a:r>
            <a:r>
              <a:rPr lang="en-US" altLang="ru-RU" sz="2000" b="1"/>
              <a:t>X</a:t>
            </a:r>
            <a:r>
              <a:rPr lang="en-US" altLang="ru-RU" sz="2000"/>
              <a:t> </a:t>
            </a:r>
            <a:r>
              <a:rPr lang="ru-RU" altLang="ru-RU" sz="2000"/>
              <a:t>и </a:t>
            </a:r>
            <a:r>
              <a:rPr lang="en-US" altLang="ru-RU" sz="2000" b="1"/>
              <a:t>Y </a:t>
            </a:r>
            <a:r>
              <a:rPr lang="ru-RU" altLang="ru-RU" sz="2000"/>
              <a:t>называются левыми и правыми сингулярными векторами матрицы </a:t>
            </a:r>
            <a:r>
              <a:rPr lang="ru-RU" altLang="ru-RU" sz="2000" b="1"/>
              <a:t>С</a:t>
            </a:r>
            <a:r>
              <a:rPr lang="ru-RU" altLang="ru-RU" sz="2000"/>
              <a:t>.</a:t>
            </a:r>
            <a:endParaRPr lang="el-GR" altLang="ru-RU" sz="2000" b="1"/>
          </a:p>
        </p:txBody>
      </p:sp>
      <p:pic>
        <p:nvPicPr>
          <p:cNvPr id="9220" name="Picture 5">
            <a:extLst>
              <a:ext uri="{FF2B5EF4-FFF2-40B4-BE49-F238E27FC236}">
                <a16:creationId xmlns:a16="http://schemas.microsoft.com/office/drawing/2014/main" id="{048C2394-02D2-2C48-8F63-6328A1A58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2349500"/>
            <a:ext cx="266382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a:extLst>
              <a:ext uri="{FF2B5EF4-FFF2-40B4-BE49-F238E27FC236}">
                <a16:creationId xmlns:a16="http://schemas.microsoft.com/office/drawing/2014/main" id="{E0FEC33E-C001-9B49-B379-1A9783EA3E9A}"/>
              </a:ext>
            </a:extLst>
          </p:cNvPr>
          <p:cNvSpPr>
            <a:spLocks noGrp="1"/>
          </p:cNvSpPr>
          <p:nvPr>
            <p:ph type="title"/>
          </p:nvPr>
        </p:nvSpPr>
        <p:spPr/>
        <p:txBody>
          <a:bodyPr/>
          <a:lstStyle/>
          <a:p>
            <a:r>
              <a:rPr lang="ru-RU" altLang="ru-RU" sz="3200"/>
              <a:t>Пример матрицы двух изображений, без вложения и с вложением 100%</a:t>
            </a:r>
          </a:p>
        </p:txBody>
      </p:sp>
      <p:sp>
        <p:nvSpPr>
          <p:cNvPr id="11267" name="Объект 2">
            <a:extLst>
              <a:ext uri="{FF2B5EF4-FFF2-40B4-BE49-F238E27FC236}">
                <a16:creationId xmlns:a16="http://schemas.microsoft.com/office/drawing/2014/main" id="{52F3096D-A027-FB48-83DE-BA0A5A18D8F6}"/>
              </a:ext>
            </a:extLst>
          </p:cNvPr>
          <p:cNvSpPr>
            <a:spLocks noGrp="1"/>
          </p:cNvSpPr>
          <p:nvPr>
            <p:ph idx="1"/>
          </p:nvPr>
        </p:nvSpPr>
        <p:spPr/>
        <p:txBody>
          <a:bodyPr/>
          <a:lstStyle/>
          <a:p>
            <a:endParaRPr lang="ru-RU" altLang="ru-RU"/>
          </a:p>
        </p:txBody>
      </p:sp>
      <p:pic>
        <p:nvPicPr>
          <p:cNvPr id="11268" name="Picture 2" descr="D:\МАТЕРИАЛЫ-РАБОТЫ\МАТКАД\лекия2-1.png">
            <a:extLst>
              <a:ext uri="{FF2B5EF4-FFF2-40B4-BE49-F238E27FC236}">
                <a16:creationId xmlns:a16="http://schemas.microsoft.com/office/drawing/2014/main" id="{3062694F-5FC1-0741-8D48-BCF4600C4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050" y="1484314"/>
            <a:ext cx="8840788"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Номер слайда 5">
            <a:extLst>
              <a:ext uri="{FF2B5EF4-FFF2-40B4-BE49-F238E27FC236}">
                <a16:creationId xmlns:a16="http://schemas.microsoft.com/office/drawing/2014/main" id="{D6103F0A-96EB-724F-9BEF-7CB8E8D2A3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B0E78FC-0197-2E42-9736-071F02FDA378}" type="slidenum">
              <a:rPr lang="ru-RU" altLang="ru-RU"/>
              <a:pPr eaLnBrk="1" hangingPunct="1"/>
              <a:t>170</a:t>
            </a:fld>
            <a:endParaRPr lang="ru-RU" altLang="ru-RU"/>
          </a:p>
        </p:txBody>
      </p:sp>
      <p:sp>
        <p:nvSpPr>
          <p:cNvPr id="10243" name="Rectangle 3">
            <a:extLst>
              <a:ext uri="{FF2B5EF4-FFF2-40B4-BE49-F238E27FC236}">
                <a16:creationId xmlns:a16="http://schemas.microsoft.com/office/drawing/2014/main" id="{2D77613D-1470-3240-8778-73594C546F50}"/>
              </a:ext>
            </a:extLst>
          </p:cNvPr>
          <p:cNvSpPr>
            <a:spLocks noGrp="1" noChangeArrowheads="1"/>
          </p:cNvSpPr>
          <p:nvPr>
            <p:ph type="body" idx="1"/>
          </p:nvPr>
        </p:nvSpPr>
        <p:spPr>
          <a:xfrm>
            <a:off x="1981200" y="188913"/>
            <a:ext cx="8229600" cy="5937250"/>
          </a:xfrm>
        </p:spPr>
        <p:txBody>
          <a:bodyPr/>
          <a:lstStyle/>
          <a:p>
            <a:pPr algn="just" eaLnBrk="1" hangingPunct="1">
              <a:buFontTx/>
              <a:buNone/>
            </a:pPr>
            <a:r>
              <a:rPr lang="ru-RU" altLang="ru-RU" sz="2000" b="1"/>
              <a:t>Замечание 1.</a:t>
            </a:r>
          </a:p>
          <a:p>
            <a:pPr algn="just" eaLnBrk="1" hangingPunct="1">
              <a:buFontTx/>
              <a:buNone/>
            </a:pPr>
            <a:r>
              <a:rPr lang="ru-RU" altLang="ru-RU" sz="2000" b="1"/>
              <a:t>	</a:t>
            </a:r>
            <a:r>
              <a:rPr lang="ru-RU" altLang="ru-RU" sz="2000"/>
              <a:t>Сингулярные величины для любых матриц могут быть достаточно легко найдены (см. пакет «Математика»)</a:t>
            </a:r>
          </a:p>
          <a:p>
            <a:pPr algn="just" eaLnBrk="1" hangingPunct="1">
              <a:buFontTx/>
              <a:buNone/>
            </a:pPr>
            <a:r>
              <a:rPr lang="ru-RU" altLang="ru-RU" sz="2000" b="1"/>
              <a:t>Замечание 2.</a:t>
            </a:r>
          </a:p>
          <a:p>
            <a:pPr algn="just" eaLnBrk="1" hangingPunct="1">
              <a:buFontTx/>
              <a:buNone/>
            </a:pPr>
            <a:r>
              <a:rPr lang="ru-RU" altLang="ru-RU" sz="2000"/>
              <a:t>	</a:t>
            </a:r>
            <a:r>
              <a:rPr lang="en-US" altLang="ru-RU" sz="2000"/>
              <a:t>X </a:t>
            </a:r>
            <a:r>
              <a:rPr lang="ru-RU" altLang="ru-RU" sz="2000"/>
              <a:t>и </a:t>
            </a:r>
            <a:r>
              <a:rPr lang="en-US" altLang="ru-RU" sz="2000"/>
              <a:t>Y </a:t>
            </a:r>
            <a:r>
              <a:rPr lang="ru-RU" altLang="ru-RU" sz="2000"/>
              <a:t>отвечают за геометрию изображеничя, тогда как каждое из сингулярных чисел </a:t>
            </a:r>
            <a:r>
              <a:rPr lang="el-GR" altLang="ru-RU" sz="2000" i="1">
                <a:cs typeface="Arial" panose="020B0604020202020204" pitchFamily="34" charset="0"/>
              </a:rPr>
              <a:t>λ</a:t>
            </a:r>
            <a:r>
              <a:rPr lang="en-US" altLang="ru-RU" sz="2000" i="1" baseline="-25000"/>
              <a:t>i</a:t>
            </a:r>
            <a:r>
              <a:rPr lang="ru-RU" altLang="ru-RU" sz="2000"/>
              <a:t> отвечают за яркость (энергию) определенных уровней </a:t>
            </a:r>
            <a:r>
              <a:rPr lang="en-US" altLang="ru-RU" sz="2000"/>
              <a:t>SVD</a:t>
            </a:r>
          </a:p>
          <a:p>
            <a:pPr algn="just" eaLnBrk="1" hangingPunct="1">
              <a:buFontTx/>
              <a:buNone/>
            </a:pPr>
            <a:r>
              <a:rPr lang="ru-RU" altLang="ru-RU" sz="2000" b="1"/>
              <a:t>Вложение ЦВЗ на основе </a:t>
            </a:r>
            <a:r>
              <a:rPr lang="en-US" altLang="ru-RU" sz="2000" b="1"/>
              <a:t>SVD </a:t>
            </a:r>
            <a:endParaRPr lang="ru-RU" altLang="ru-RU" sz="2000" b="1"/>
          </a:p>
          <a:p>
            <a:pPr algn="just" eaLnBrk="1" hangingPunct="1">
              <a:buFontTx/>
              <a:buNone/>
            </a:pPr>
            <a:r>
              <a:rPr lang="ru-RU" altLang="ru-RU" sz="2000" b="1"/>
              <a:t>	</a:t>
            </a:r>
            <a:r>
              <a:rPr lang="ru-RU" altLang="ru-RU" sz="2000"/>
              <a:t>Вложение производится в наибольшие </a:t>
            </a:r>
            <a:r>
              <a:rPr lang="en-US" altLang="ru-RU" sz="2000"/>
              <a:t>SVs</a:t>
            </a:r>
            <a:r>
              <a:rPr lang="ru-RU" altLang="ru-RU" sz="2000"/>
              <a:t> небольших блоков ПС (фактически в низкие частоты ПС).</a:t>
            </a:r>
          </a:p>
          <a:p>
            <a:pPr algn="just" eaLnBrk="1" hangingPunct="1">
              <a:buFontTx/>
              <a:buNone/>
            </a:pPr>
            <a:r>
              <a:rPr lang="ru-RU" altLang="ru-RU" sz="2000"/>
              <a:t>	Моделирование </a:t>
            </a:r>
            <a:r>
              <a:rPr lang="en-US" altLang="ru-RU" sz="2000"/>
              <a:t>[</a:t>
            </a:r>
            <a:r>
              <a:rPr lang="ru-RU" altLang="ru-RU" sz="2000"/>
              <a:t> </a:t>
            </a:r>
            <a:r>
              <a:rPr lang="en-US" altLang="ru-RU" sz="2000"/>
              <a:t>]</a:t>
            </a:r>
            <a:r>
              <a:rPr lang="ru-RU" altLang="ru-RU" sz="2000"/>
              <a:t> показало, хорошую робастность данной системы ЦВЗ к преобразованиям </a:t>
            </a:r>
            <a:r>
              <a:rPr lang="en-US" altLang="ru-RU" sz="2000"/>
              <a:t>bmp </a:t>
            </a:r>
            <a:r>
              <a:rPr lang="ru-RU" altLang="ru-RU" sz="2000"/>
              <a:t>в </a:t>
            </a:r>
            <a:r>
              <a:rPr lang="en-US" altLang="ru-RU" sz="2000"/>
              <a:t>JPEG</a:t>
            </a:r>
            <a:r>
              <a:rPr lang="ru-RU" altLang="ru-RU" sz="2000"/>
              <a:t> при хорошем качестве ПС после вложения.</a:t>
            </a:r>
          </a:p>
          <a:p>
            <a:pPr algn="just" eaLnBrk="1" hangingPunct="1">
              <a:buFontTx/>
              <a:buNone/>
            </a:pPr>
            <a:r>
              <a:rPr lang="ru-RU" altLang="ru-RU" sz="2000"/>
              <a:t>	Скорость вложения имеет порядок 0.005 по отношению к размерам ПС в </a:t>
            </a:r>
            <a:r>
              <a:rPr lang="en-US" altLang="ru-RU" sz="2000"/>
              <a:t>bmp</a:t>
            </a:r>
            <a:r>
              <a:rPr lang="ru-RU" altLang="ru-RU" sz="2000"/>
              <a:t> формате.</a:t>
            </a:r>
            <a:endParaRPr lang="ru-RU" altLang="ru-RU" sz="2000" b="1"/>
          </a:p>
          <a:p>
            <a:pPr eaLnBrk="1" hangingPunct="1">
              <a:buFontTx/>
              <a:buNone/>
            </a:pPr>
            <a:endParaRPr lang="ru-RU" altLang="ru-RU" sz="2000" b="1"/>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Номер слайда 5">
            <a:extLst>
              <a:ext uri="{FF2B5EF4-FFF2-40B4-BE49-F238E27FC236}">
                <a16:creationId xmlns:a16="http://schemas.microsoft.com/office/drawing/2014/main" id="{4117EC53-449F-3C46-A236-C84CA0EDCB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C2F1DE1-5346-7B4D-8CA7-4DFFD43B7BCF}" type="slidenum">
              <a:rPr lang="ru-RU" altLang="ru-RU"/>
              <a:pPr eaLnBrk="1" hangingPunct="1"/>
              <a:t>171</a:t>
            </a:fld>
            <a:endParaRPr lang="ru-RU" altLang="ru-RU"/>
          </a:p>
        </p:txBody>
      </p:sp>
      <p:sp>
        <p:nvSpPr>
          <p:cNvPr id="11267" name="Rectangle 3">
            <a:extLst>
              <a:ext uri="{FF2B5EF4-FFF2-40B4-BE49-F238E27FC236}">
                <a16:creationId xmlns:a16="http://schemas.microsoft.com/office/drawing/2014/main" id="{99E8F22F-45C1-834D-9333-A3A1A1F267C7}"/>
              </a:ext>
            </a:extLst>
          </p:cNvPr>
          <p:cNvSpPr>
            <a:spLocks noGrp="1" noChangeArrowheads="1"/>
          </p:cNvSpPr>
          <p:nvPr>
            <p:ph type="body" idx="1"/>
          </p:nvPr>
        </p:nvSpPr>
        <p:spPr>
          <a:xfrm>
            <a:off x="1981200" y="188913"/>
            <a:ext cx="8229600" cy="5937250"/>
          </a:xfrm>
        </p:spPr>
        <p:txBody>
          <a:bodyPr/>
          <a:lstStyle/>
          <a:p>
            <a:pPr marL="609600" indent="-609600" algn="ctr">
              <a:buNone/>
            </a:pPr>
            <a:r>
              <a:rPr lang="ru-RU" altLang="ru-RU" sz="2000" b="1"/>
              <a:t>Основные способы погружения ЦВЗ (до или после преобразования)</a:t>
            </a:r>
          </a:p>
          <a:p>
            <a:pPr marL="609600" indent="-609600">
              <a:buFontTx/>
              <a:buAutoNum type="arabicPeriod"/>
            </a:pPr>
            <a:r>
              <a:rPr lang="ru-RU" altLang="ru-RU" sz="2000"/>
              <a:t>Вложение в НЗБ.</a:t>
            </a:r>
          </a:p>
          <a:p>
            <a:pPr marL="609600" indent="-609600">
              <a:buFontTx/>
              <a:buAutoNum type="arabicPeriod"/>
            </a:pPr>
            <a:r>
              <a:rPr lang="ru-RU" altLang="ru-RU" sz="2000"/>
              <a:t>Вложение основанное на методе ППРЧ, который используется в телекоммуникации</a:t>
            </a:r>
          </a:p>
          <a:p>
            <a:pPr marL="609600" indent="-609600">
              <a:buFontTx/>
              <a:buAutoNum type="arabicPeriod"/>
            </a:pPr>
            <a:r>
              <a:rPr lang="ru-RU" altLang="ru-RU" sz="2000"/>
              <a:t>Аддитивное вложение ШПС </a:t>
            </a:r>
          </a:p>
          <a:p>
            <a:pPr marL="609600" indent="-609600">
              <a:buFontTx/>
              <a:buAutoNum type="arabicPeriod"/>
            </a:pPr>
            <a:r>
              <a:rPr lang="ru-RU" altLang="ru-RU" sz="2000"/>
              <a:t>Мультипликативное вложение ЩПС</a:t>
            </a:r>
          </a:p>
          <a:p>
            <a:pPr marL="609600" indent="-609600">
              <a:buFontTx/>
              <a:buAutoNum type="arabicPeriod"/>
            </a:pPr>
            <a:r>
              <a:rPr lang="ru-RU" altLang="ru-RU" sz="2000"/>
              <a:t>Аддитивное вложение УШПС (информированный кодер)</a:t>
            </a:r>
          </a:p>
          <a:p>
            <a:pPr marL="609600" indent="-609600">
              <a:buNone/>
            </a:pPr>
            <a:endParaRPr lang="ru-RU" altLang="ru-RU" sz="2000"/>
          </a:p>
          <a:p>
            <a:pPr marL="609600" indent="-609600">
              <a:buFontTx/>
              <a:buAutoNum type="arabicPeriod"/>
            </a:pPr>
            <a:r>
              <a:rPr lang="ru-RU" altLang="ru-RU" sz="2000" i="1"/>
              <a:t>Вложение в НЗБ</a:t>
            </a:r>
            <a:r>
              <a:rPr lang="ru-RU" altLang="ru-RU" sz="2000"/>
              <a:t> (Рассмотрено в части 1. легко удаляется при помощи рандомизации НЗБ. Потому оно пригодно только для обеспечения функции 1 и 2 ЦВЗ (смотри лекцию 8))</a:t>
            </a:r>
          </a:p>
          <a:p>
            <a:pPr marL="609600" indent="-609600">
              <a:buFontTx/>
              <a:buAutoNum type="arabicPeriod"/>
            </a:pPr>
            <a:r>
              <a:rPr lang="ru-RU" altLang="ru-RU" sz="2000" i="1"/>
              <a:t>Вложение основанное на принципе ППРЧ</a:t>
            </a:r>
            <a:r>
              <a:rPr lang="ru-RU" altLang="ru-RU" sz="2000"/>
              <a:t> (псевдослучайной перестройки частоты)</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Номер слайда 5">
            <a:extLst>
              <a:ext uri="{FF2B5EF4-FFF2-40B4-BE49-F238E27FC236}">
                <a16:creationId xmlns:a16="http://schemas.microsoft.com/office/drawing/2014/main" id="{0F760AD2-C9F7-0341-B4E8-19DAF84ECB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7F14534-D35E-6A43-80BD-E763F6F98342}" type="slidenum">
              <a:rPr lang="ru-RU" altLang="ru-RU"/>
              <a:pPr eaLnBrk="1" hangingPunct="1"/>
              <a:t>172</a:t>
            </a:fld>
            <a:endParaRPr lang="ru-RU" altLang="ru-RU"/>
          </a:p>
        </p:txBody>
      </p:sp>
      <p:sp>
        <p:nvSpPr>
          <p:cNvPr id="12291" name="Rectangle 3">
            <a:extLst>
              <a:ext uri="{FF2B5EF4-FFF2-40B4-BE49-F238E27FC236}">
                <a16:creationId xmlns:a16="http://schemas.microsoft.com/office/drawing/2014/main" id="{7A7A77D5-BF91-4D49-932F-C3224F8D2578}"/>
              </a:ext>
            </a:extLst>
          </p:cNvPr>
          <p:cNvSpPr>
            <a:spLocks noGrp="1" noChangeArrowheads="1"/>
          </p:cNvSpPr>
          <p:nvPr>
            <p:ph type="body" idx="1"/>
          </p:nvPr>
        </p:nvSpPr>
        <p:spPr>
          <a:xfrm>
            <a:off x="1981200" y="188913"/>
            <a:ext cx="8229600" cy="5937250"/>
          </a:xfrm>
        </p:spPr>
        <p:txBody>
          <a:bodyPr/>
          <a:lstStyle/>
          <a:p>
            <a:pPr eaLnBrk="1" hangingPunct="1">
              <a:buFontTx/>
              <a:buNone/>
            </a:pPr>
            <a:endParaRPr lang="ru-RU" altLang="ru-RU"/>
          </a:p>
          <a:p>
            <a:pPr eaLnBrk="1" hangingPunct="1">
              <a:buFontTx/>
              <a:buNone/>
            </a:pPr>
            <a:endParaRPr lang="ru-RU" altLang="ru-RU"/>
          </a:p>
          <a:p>
            <a:pPr eaLnBrk="1" hangingPunct="1">
              <a:buFontTx/>
              <a:buNone/>
            </a:pPr>
            <a:endParaRPr lang="ru-RU" altLang="ru-RU"/>
          </a:p>
          <a:p>
            <a:pPr eaLnBrk="1" hangingPunct="1">
              <a:buFontTx/>
              <a:buNone/>
            </a:pPr>
            <a:endParaRPr lang="en-US" altLang="ru-RU"/>
          </a:p>
          <a:p>
            <a:pPr eaLnBrk="1" hangingPunct="1">
              <a:buFontTx/>
              <a:buNone/>
            </a:pPr>
            <a:endParaRPr lang="ru-RU" altLang="ru-RU"/>
          </a:p>
          <a:p>
            <a:pPr algn="ctr" eaLnBrk="1" hangingPunct="1">
              <a:buFontTx/>
              <a:buNone/>
            </a:pPr>
            <a:r>
              <a:rPr lang="ru-RU" altLang="ru-RU" sz="2000"/>
              <a:t>Рис. 5. Система ППРЧ в телекоммуникационных системах</a:t>
            </a:r>
          </a:p>
          <a:p>
            <a:pPr algn="just" eaLnBrk="1" hangingPunct="1">
              <a:buFontTx/>
              <a:buNone/>
            </a:pPr>
            <a:r>
              <a:rPr lang="ru-RU" altLang="ru-RU" sz="2000"/>
              <a:t>	ЦВЗ вкладывается на псевдослучайно выбранных (по стегоключу) частотах (коэффициентах </a:t>
            </a:r>
            <a:r>
              <a:rPr lang="en-US" altLang="ru-RU" sz="2000"/>
              <a:t>DFT, DCT, DWT</a:t>
            </a:r>
            <a:r>
              <a:rPr lang="ru-RU" altLang="ru-RU" sz="2000"/>
              <a:t>)</a:t>
            </a:r>
            <a:r>
              <a:rPr lang="en-US" altLang="ru-RU" sz="2000"/>
              <a:t> </a:t>
            </a:r>
            <a:r>
              <a:rPr lang="ru-RU" altLang="ru-RU" sz="2000"/>
              <a:t>с достаточно большой амплитудой, что не позволяет «удалить» ЦВЗ при атаке аддитивным шумом на всех частотах, поскольку это приведет к большим искажениям ПС.</a:t>
            </a:r>
          </a:p>
        </p:txBody>
      </p:sp>
      <p:pic>
        <p:nvPicPr>
          <p:cNvPr id="12292" name="Picture 998">
            <a:extLst>
              <a:ext uri="{FF2B5EF4-FFF2-40B4-BE49-F238E27FC236}">
                <a16:creationId xmlns:a16="http://schemas.microsoft.com/office/drawing/2014/main" id="{182B0042-6C31-A742-A8DF-6459E4039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692150"/>
            <a:ext cx="691356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Номер слайда 5">
            <a:extLst>
              <a:ext uri="{FF2B5EF4-FFF2-40B4-BE49-F238E27FC236}">
                <a16:creationId xmlns:a16="http://schemas.microsoft.com/office/drawing/2014/main" id="{EDA10DE8-3046-C14C-9419-BF81A56722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78B90AE-5EBC-144C-8CEE-1FF45D172D6A}" type="slidenum">
              <a:rPr lang="ru-RU" altLang="ru-RU"/>
              <a:pPr eaLnBrk="1" hangingPunct="1"/>
              <a:t>173</a:t>
            </a:fld>
            <a:endParaRPr lang="ru-RU" altLang="ru-RU"/>
          </a:p>
        </p:txBody>
      </p:sp>
      <p:sp>
        <p:nvSpPr>
          <p:cNvPr id="13315" name="Rectangle 3">
            <a:extLst>
              <a:ext uri="{FF2B5EF4-FFF2-40B4-BE49-F238E27FC236}">
                <a16:creationId xmlns:a16="http://schemas.microsoft.com/office/drawing/2014/main" id="{D007A2F0-AC19-344D-9B1C-3FB7A93D1A34}"/>
              </a:ext>
            </a:extLst>
          </p:cNvPr>
          <p:cNvSpPr>
            <a:spLocks noGrp="1" noChangeArrowheads="1"/>
          </p:cNvSpPr>
          <p:nvPr>
            <p:ph type="body" idx="1"/>
          </p:nvPr>
        </p:nvSpPr>
        <p:spPr>
          <a:xfrm>
            <a:off x="1981200" y="188913"/>
            <a:ext cx="8229600" cy="5937250"/>
          </a:xfrm>
        </p:spPr>
        <p:txBody>
          <a:bodyPr>
            <a:normAutofit lnSpcReduction="10000"/>
          </a:bodyPr>
          <a:lstStyle/>
          <a:p>
            <a:pPr eaLnBrk="1" hangingPunct="1">
              <a:buFontTx/>
              <a:buNone/>
            </a:pPr>
            <a:r>
              <a:rPr lang="ru-RU" altLang="ru-RU" sz="2000" i="1"/>
              <a:t>3. Аддитивное вложение ШПС. (см. лекцию 3)</a:t>
            </a:r>
          </a:p>
          <a:p>
            <a:pPr eaLnBrk="1" hangingPunct="1">
              <a:buFontTx/>
              <a:buNone/>
            </a:pPr>
            <a:endParaRPr lang="ru-RU" altLang="ru-RU" sz="2000"/>
          </a:p>
          <a:p>
            <a:pPr eaLnBrk="1" hangingPunct="1">
              <a:buFontTx/>
              <a:buNone/>
            </a:pPr>
            <a:r>
              <a:rPr lang="ru-RU" altLang="ru-RU" sz="2000"/>
              <a:t>                                                                                                         (6)</a:t>
            </a:r>
          </a:p>
          <a:p>
            <a:pPr eaLnBrk="1" hangingPunct="1">
              <a:buFontTx/>
              <a:buNone/>
            </a:pPr>
            <a:endParaRPr lang="ru-RU" altLang="ru-RU" sz="2000"/>
          </a:p>
          <a:p>
            <a:pPr eaLnBrk="1" hangingPunct="1">
              <a:buFontTx/>
              <a:buNone/>
            </a:pPr>
            <a:r>
              <a:rPr lang="ru-RU" altLang="ru-RU" sz="2000"/>
              <a:t>	Замечание. Аналогично (6) можно вкладывать ЦВЗ в «частотной» области.</a:t>
            </a:r>
          </a:p>
          <a:p>
            <a:pPr eaLnBrk="1" hangingPunct="1">
              <a:buFontTx/>
              <a:buNone/>
            </a:pPr>
            <a:r>
              <a:rPr lang="ru-RU" altLang="ru-RU" sz="2000" i="1"/>
              <a:t>                                    </a:t>
            </a:r>
          </a:p>
          <a:p>
            <a:pPr eaLnBrk="1" hangingPunct="1">
              <a:buFontTx/>
              <a:buNone/>
            </a:pPr>
            <a:r>
              <a:rPr lang="ru-RU" altLang="ru-RU" sz="2000" i="1"/>
              <a:t>	Робастность ЦВЗ-ШПС при атаке аддитивным шумом </a:t>
            </a:r>
          </a:p>
          <a:p>
            <a:pPr eaLnBrk="1" hangingPunct="1">
              <a:buFontTx/>
              <a:buNone/>
            </a:pPr>
            <a:r>
              <a:rPr lang="ru-RU" altLang="ru-RU" sz="2000" i="1"/>
              <a:t>                                                                                                         </a:t>
            </a:r>
            <a:r>
              <a:rPr lang="ru-RU" altLang="ru-RU" sz="2000"/>
              <a:t> (7)</a:t>
            </a:r>
          </a:p>
          <a:p>
            <a:pPr eaLnBrk="1" hangingPunct="1">
              <a:buFontTx/>
              <a:buNone/>
            </a:pPr>
            <a:endParaRPr lang="ru-RU" altLang="ru-RU" sz="2000"/>
          </a:p>
          <a:p>
            <a:pPr eaLnBrk="1" hangingPunct="1">
              <a:buFontTx/>
              <a:buNone/>
            </a:pPr>
            <a:r>
              <a:rPr lang="ru-RU" altLang="ru-RU" sz="2000"/>
              <a:t>	Слепой декодер:</a:t>
            </a:r>
          </a:p>
          <a:p>
            <a:pPr eaLnBrk="1" hangingPunct="1">
              <a:buFontTx/>
              <a:buNone/>
            </a:pPr>
            <a:endParaRPr lang="ru-RU" altLang="ru-RU" sz="2000"/>
          </a:p>
          <a:p>
            <a:pPr eaLnBrk="1" hangingPunct="1">
              <a:buFontTx/>
              <a:buNone/>
            </a:pPr>
            <a:r>
              <a:rPr lang="ru-RU" altLang="ru-RU" sz="2000"/>
              <a:t>                                                                                                          (8)</a:t>
            </a:r>
          </a:p>
          <a:p>
            <a:pPr eaLnBrk="1" hangingPunct="1">
              <a:buFontTx/>
              <a:buNone/>
            </a:pPr>
            <a:endParaRPr lang="ru-RU" altLang="ru-RU" sz="2000"/>
          </a:p>
          <a:p>
            <a:pPr eaLnBrk="1" hangingPunct="1">
              <a:buFontTx/>
              <a:buNone/>
            </a:pPr>
            <a:endParaRPr lang="ru-RU" altLang="ru-RU" sz="2000"/>
          </a:p>
          <a:p>
            <a:pPr eaLnBrk="1" hangingPunct="1">
              <a:buFontTx/>
              <a:buNone/>
            </a:pPr>
            <a:r>
              <a:rPr lang="ru-RU" altLang="ru-RU" sz="2000"/>
              <a:t>                                                                                                           (9)</a:t>
            </a:r>
          </a:p>
          <a:p>
            <a:pPr eaLnBrk="1" hangingPunct="1">
              <a:buFontTx/>
              <a:buNone/>
            </a:pPr>
            <a:endParaRPr lang="ru-RU" altLang="ru-RU" sz="2000"/>
          </a:p>
          <a:p>
            <a:pPr eaLnBrk="1" hangingPunct="1">
              <a:buFontTx/>
              <a:buNone/>
            </a:pPr>
            <a:endParaRPr lang="ru-RU" altLang="ru-RU" sz="2000" i="1"/>
          </a:p>
        </p:txBody>
      </p:sp>
      <p:sp>
        <p:nvSpPr>
          <p:cNvPr id="13316" name="Rectangle 6">
            <a:extLst>
              <a:ext uri="{FF2B5EF4-FFF2-40B4-BE49-F238E27FC236}">
                <a16:creationId xmlns:a16="http://schemas.microsoft.com/office/drawing/2014/main" id="{45F11BD2-BD4F-CF41-95C5-8AD348026FE5}"/>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3317" name="Rectangle 12">
            <a:extLst>
              <a:ext uri="{FF2B5EF4-FFF2-40B4-BE49-F238E27FC236}">
                <a16:creationId xmlns:a16="http://schemas.microsoft.com/office/drawing/2014/main" id="{07F520C7-88BE-2940-A393-AD96153C1CE1}"/>
              </a:ext>
            </a:extLst>
          </p:cNvPr>
          <p:cNvSpPr>
            <a:spLocks noChangeArrowheads="1"/>
          </p:cNvSpPr>
          <p:nvPr/>
        </p:nvSpPr>
        <p:spPr bwMode="auto">
          <a:xfrm>
            <a:off x="1524001" y="31252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3318" name="Object 11">
            <a:extLst>
              <a:ext uri="{FF2B5EF4-FFF2-40B4-BE49-F238E27FC236}">
                <a16:creationId xmlns:a16="http://schemas.microsoft.com/office/drawing/2014/main" id="{EE0FCB81-9F93-5242-A26E-09E90B559B4A}"/>
              </a:ext>
            </a:extLst>
          </p:cNvPr>
          <p:cNvGraphicFramePr>
            <a:graphicFrameLocks noChangeAspect="1"/>
          </p:cNvGraphicFramePr>
          <p:nvPr/>
        </p:nvGraphicFramePr>
        <p:xfrm>
          <a:off x="2424113" y="836614"/>
          <a:ext cx="5759450" cy="573087"/>
        </p:xfrm>
        <a:graphic>
          <a:graphicData uri="http://schemas.openxmlformats.org/presentationml/2006/ole">
            <mc:AlternateContent xmlns:mc="http://schemas.openxmlformats.org/markup-compatibility/2006">
              <mc:Choice xmlns:v="urn:schemas-microsoft-com:vml" Requires="v">
                <p:oleObj spid="_x0000_s190469" name="Формула" r:id="rId3" imgW="55003700" imgH="5562600" progId="Equation.3">
                  <p:embed/>
                </p:oleObj>
              </mc:Choice>
              <mc:Fallback>
                <p:oleObj name="Формула" r:id="rId3" imgW="55003700" imgH="5562600" progId="Equation.3">
                  <p:embed/>
                  <p:pic>
                    <p:nvPicPr>
                      <p:cNvPr id="13318" name="Object 11">
                        <a:extLst>
                          <a:ext uri="{FF2B5EF4-FFF2-40B4-BE49-F238E27FC236}">
                            <a16:creationId xmlns:a16="http://schemas.microsoft.com/office/drawing/2014/main" id="{EE0FCB81-9F93-5242-A26E-09E90B559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836614"/>
                        <a:ext cx="575945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9" name="Rectangle 14">
            <a:extLst>
              <a:ext uri="{FF2B5EF4-FFF2-40B4-BE49-F238E27FC236}">
                <a16:creationId xmlns:a16="http://schemas.microsoft.com/office/drawing/2014/main" id="{8118480D-5FCB-094B-996A-00352C92094E}"/>
              </a:ext>
            </a:extLst>
          </p:cNvPr>
          <p:cNvSpPr>
            <a:spLocks noChangeArrowheads="1"/>
          </p:cNvSpPr>
          <p:nvPr/>
        </p:nvSpPr>
        <p:spPr bwMode="auto">
          <a:xfrm>
            <a:off x="1524001" y="31252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3320" name="Object 13">
            <a:extLst>
              <a:ext uri="{FF2B5EF4-FFF2-40B4-BE49-F238E27FC236}">
                <a16:creationId xmlns:a16="http://schemas.microsoft.com/office/drawing/2014/main" id="{36D33D09-D4C2-0D43-B1DB-85A0292D4CF1}"/>
              </a:ext>
            </a:extLst>
          </p:cNvPr>
          <p:cNvGraphicFramePr>
            <a:graphicFrameLocks noChangeAspect="1"/>
          </p:cNvGraphicFramePr>
          <p:nvPr/>
        </p:nvGraphicFramePr>
        <p:xfrm>
          <a:off x="2424113" y="3068638"/>
          <a:ext cx="6767512" cy="406400"/>
        </p:xfrm>
        <a:graphic>
          <a:graphicData uri="http://schemas.openxmlformats.org/presentationml/2006/ole">
            <mc:AlternateContent xmlns:mc="http://schemas.openxmlformats.org/markup-compatibility/2006">
              <mc:Choice xmlns:v="urn:schemas-microsoft-com:vml" Requires="v">
                <p:oleObj spid="_x0000_s190470" name="Формула" r:id="rId5" imgW="91287600" imgH="5562600" progId="Equation.3">
                  <p:embed/>
                </p:oleObj>
              </mc:Choice>
              <mc:Fallback>
                <p:oleObj name="Формула" r:id="rId5" imgW="91287600" imgH="5562600" progId="Equation.3">
                  <p:embed/>
                  <p:pic>
                    <p:nvPicPr>
                      <p:cNvPr id="13320" name="Object 13">
                        <a:extLst>
                          <a:ext uri="{FF2B5EF4-FFF2-40B4-BE49-F238E27FC236}">
                            <a16:creationId xmlns:a16="http://schemas.microsoft.com/office/drawing/2014/main" id="{36D33D09-D4C2-0D43-B1DB-85A0292D4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4113" y="3068638"/>
                        <a:ext cx="67675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1" name="Rectangle 16">
            <a:extLst>
              <a:ext uri="{FF2B5EF4-FFF2-40B4-BE49-F238E27FC236}">
                <a16:creationId xmlns:a16="http://schemas.microsoft.com/office/drawing/2014/main" id="{32676F47-39A3-4D48-8CDE-C8BCCEAD113F}"/>
              </a:ext>
            </a:extLst>
          </p:cNvPr>
          <p:cNvSpPr>
            <a:spLocks noChangeArrowheads="1"/>
          </p:cNvSpPr>
          <p:nvPr/>
        </p:nvSpPr>
        <p:spPr bwMode="auto">
          <a:xfrm>
            <a:off x="1524001" y="3015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3322" name="Object 15">
            <a:extLst>
              <a:ext uri="{FF2B5EF4-FFF2-40B4-BE49-F238E27FC236}">
                <a16:creationId xmlns:a16="http://schemas.microsoft.com/office/drawing/2014/main" id="{5BC0F96D-8123-9445-B3DE-B2B8B4FD5693}"/>
              </a:ext>
            </a:extLst>
          </p:cNvPr>
          <p:cNvGraphicFramePr>
            <a:graphicFrameLocks noChangeAspect="1"/>
          </p:cNvGraphicFramePr>
          <p:nvPr/>
        </p:nvGraphicFramePr>
        <p:xfrm>
          <a:off x="2435225" y="4292601"/>
          <a:ext cx="5018088" cy="842963"/>
        </p:xfrm>
        <a:graphic>
          <a:graphicData uri="http://schemas.openxmlformats.org/presentationml/2006/ole">
            <mc:AlternateContent xmlns:mc="http://schemas.openxmlformats.org/markup-compatibility/2006">
              <mc:Choice xmlns:v="urn:schemas-microsoft-com:vml" Requires="v">
                <p:oleObj spid="_x0000_s190471" name="Формула" r:id="rId7" imgW="62611000" imgH="10528300" progId="Equation.3">
                  <p:embed/>
                </p:oleObj>
              </mc:Choice>
              <mc:Fallback>
                <p:oleObj name="Формула" r:id="rId7" imgW="62611000" imgH="10528300" progId="Equation.3">
                  <p:embed/>
                  <p:pic>
                    <p:nvPicPr>
                      <p:cNvPr id="13322" name="Object 15">
                        <a:extLst>
                          <a:ext uri="{FF2B5EF4-FFF2-40B4-BE49-F238E27FC236}">
                            <a16:creationId xmlns:a16="http://schemas.microsoft.com/office/drawing/2014/main" id="{5BC0F96D-8123-9445-B3DE-B2B8B4FD56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5225" y="4292601"/>
                        <a:ext cx="5018088"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3" name="Rectangle 18">
            <a:extLst>
              <a:ext uri="{FF2B5EF4-FFF2-40B4-BE49-F238E27FC236}">
                <a16:creationId xmlns:a16="http://schemas.microsoft.com/office/drawing/2014/main" id="{723153DC-EB8B-B449-931D-79B56448994C}"/>
              </a:ext>
            </a:extLst>
          </p:cNvPr>
          <p:cNvSpPr>
            <a:spLocks noChangeArrowheads="1"/>
          </p:cNvSpPr>
          <p:nvPr/>
        </p:nvSpPr>
        <p:spPr bwMode="auto">
          <a:xfrm>
            <a:off x="1524001" y="29966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3324" name="Object 17">
            <a:extLst>
              <a:ext uri="{FF2B5EF4-FFF2-40B4-BE49-F238E27FC236}">
                <a16:creationId xmlns:a16="http://schemas.microsoft.com/office/drawing/2014/main" id="{9B119B4E-2EAA-D644-80D7-1CFA1932E55A}"/>
              </a:ext>
            </a:extLst>
          </p:cNvPr>
          <p:cNvGraphicFramePr>
            <a:graphicFrameLocks noChangeAspect="1"/>
          </p:cNvGraphicFramePr>
          <p:nvPr/>
        </p:nvGraphicFramePr>
        <p:xfrm>
          <a:off x="2433639" y="5445126"/>
          <a:ext cx="6821487" cy="684213"/>
        </p:xfrm>
        <a:graphic>
          <a:graphicData uri="http://schemas.openxmlformats.org/presentationml/2006/ole">
            <mc:AlternateContent xmlns:mc="http://schemas.openxmlformats.org/markup-compatibility/2006">
              <mc:Choice xmlns:v="urn:schemas-microsoft-com:vml" Requires="v">
                <p:oleObj spid="_x0000_s190472" name="Формула" r:id="rId9" imgW="113804700" imgH="11404600" progId="Equation.3">
                  <p:embed/>
                </p:oleObj>
              </mc:Choice>
              <mc:Fallback>
                <p:oleObj name="Формула" r:id="rId9" imgW="113804700" imgH="11404600" progId="Equation.3">
                  <p:embed/>
                  <p:pic>
                    <p:nvPicPr>
                      <p:cNvPr id="13324" name="Object 17">
                        <a:extLst>
                          <a:ext uri="{FF2B5EF4-FFF2-40B4-BE49-F238E27FC236}">
                            <a16:creationId xmlns:a16="http://schemas.microsoft.com/office/drawing/2014/main" id="{9B119B4E-2EAA-D644-80D7-1CFA1932E5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3639" y="5445126"/>
                        <a:ext cx="6821487"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Номер слайда 5">
            <a:extLst>
              <a:ext uri="{FF2B5EF4-FFF2-40B4-BE49-F238E27FC236}">
                <a16:creationId xmlns:a16="http://schemas.microsoft.com/office/drawing/2014/main" id="{5DB20A18-D3A0-BA47-8511-7FCAE81A02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D40E901-90B2-6248-B9AD-C5E564FF0321}" type="slidenum">
              <a:rPr lang="ru-RU" altLang="ru-RU"/>
              <a:pPr eaLnBrk="1" hangingPunct="1"/>
              <a:t>174</a:t>
            </a:fld>
            <a:endParaRPr lang="ru-RU" altLang="ru-RU"/>
          </a:p>
        </p:txBody>
      </p:sp>
      <p:sp>
        <p:nvSpPr>
          <p:cNvPr id="14339" name="Rectangle 3">
            <a:extLst>
              <a:ext uri="{FF2B5EF4-FFF2-40B4-BE49-F238E27FC236}">
                <a16:creationId xmlns:a16="http://schemas.microsoft.com/office/drawing/2014/main" id="{3A41A5F6-C7F8-E14F-96DE-83B9BAEE4FC6}"/>
              </a:ext>
            </a:extLst>
          </p:cNvPr>
          <p:cNvSpPr>
            <a:spLocks noGrp="1" noChangeArrowheads="1"/>
          </p:cNvSpPr>
          <p:nvPr>
            <p:ph type="body" idx="1"/>
          </p:nvPr>
        </p:nvSpPr>
        <p:spPr>
          <a:xfrm>
            <a:off x="1981200" y="115888"/>
            <a:ext cx="8218488" cy="6265862"/>
          </a:xfrm>
        </p:spPr>
        <p:txBody>
          <a:bodyPr>
            <a:normAutofit lnSpcReduction="10000"/>
          </a:bodyPr>
          <a:lstStyle/>
          <a:p>
            <a:pPr eaLnBrk="1" hangingPunct="1">
              <a:buFontTx/>
              <a:buNone/>
            </a:pPr>
            <a:r>
              <a:rPr lang="ru-RU" altLang="ru-RU" sz="2000" i="1"/>
              <a:t>Информированный декодер</a:t>
            </a:r>
          </a:p>
          <a:p>
            <a:pPr eaLnBrk="1" hangingPunct="1">
              <a:buFontTx/>
              <a:buNone/>
            </a:pPr>
            <a:endParaRPr lang="ru-RU" altLang="ru-RU" sz="2000" i="1"/>
          </a:p>
          <a:p>
            <a:pPr eaLnBrk="1" hangingPunct="1">
              <a:buFontTx/>
              <a:buNone/>
            </a:pPr>
            <a:r>
              <a:rPr lang="ru-RU" altLang="ru-RU" sz="2000" i="1"/>
              <a:t>           								</a:t>
            </a:r>
            <a:r>
              <a:rPr lang="ru-RU" altLang="ru-RU" sz="2000"/>
              <a:t>(10)</a:t>
            </a:r>
          </a:p>
          <a:p>
            <a:pPr eaLnBrk="1" hangingPunct="1">
              <a:buFontTx/>
              <a:buNone/>
            </a:pPr>
            <a:endParaRPr lang="ru-RU" altLang="ru-RU" sz="2000"/>
          </a:p>
          <a:p>
            <a:pPr eaLnBrk="1" hangingPunct="1">
              <a:buFontTx/>
              <a:buNone/>
            </a:pPr>
            <a:endParaRPr lang="ru-RU" altLang="ru-RU" sz="2000"/>
          </a:p>
          <a:p>
            <a:pPr eaLnBrk="1" hangingPunct="1">
              <a:buFontTx/>
              <a:buNone/>
            </a:pPr>
            <a:r>
              <a:rPr lang="ru-RU" altLang="ru-RU" sz="2000"/>
              <a:t>									(11)</a:t>
            </a:r>
          </a:p>
          <a:p>
            <a:pPr eaLnBrk="1" hangingPunct="1">
              <a:buFontTx/>
              <a:buNone/>
            </a:pPr>
            <a:endParaRPr lang="ru-RU" altLang="ru-RU" sz="2000"/>
          </a:p>
          <a:p>
            <a:pPr eaLnBrk="1" hangingPunct="1">
              <a:buFontTx/>
              <a:buNone/>
            </a:pPr>
            <a:r>
              <a:rPr lang="ru-RU" altLang="ru-RU" sz="2000" i="1"/>
              <a:t>4. Мультипликативное вложение ШПС.</a:t>
            </a:r>
          </a:p>
          <a:p>
            <a:pPr eaLnBrk="1" hangingPunct="1">
              <a:buFontTx/>
              <a:buNone/>
            </a:pPr>
            <a:endParaRPr lang="ru-RU" altLang="ru-RU" sz="2000" i="1"/>
          </a:p>
          <a:p>
            <a:pPr eaLnBrk="1" hangingPunct="1">
              <a:buFontTx/>
              <a:buNone/>
            </a:pPr>
            <a:r>
              <a:rPr lang="ru-RU" altLang="ru-RU" sz="2000" i="1"/>
              <a:t>									</a:t>
            </a:r>
            <a:r>
              <a:rPr lang="ru-RU" altLang="ru-RU" sz="2000"/>
              <a:t>(12)</a:t>
            </a:r>
          </a:p>
          <a:p>
            <a:pPr eaLnBrk="1" hangingPunct="1">
              <a:buFontTx/>
              <a:buNone/>
            </a:pPr>
            <a:endParaRPr lang="ru-RU" altLang="ru-RU" sz="2000"/>
          </a:p>
          <a:p>
            <a:pPr eaLnBrk="1" hangingPunct="1">
              <a:buFontTx/>
              <a:buNone/>
            </a:pPr>
            <a:r>
              <a:rPr lang="ru-RU" altLang="ru-RU" sz="2000" i="1"/>
              <a:t>Отношение сигнал</a:t>
            </a:r>
            <a:r>
              <a:rPr lang="en-US" altLang="ru-RU" sz="2000" i="1"/>
              <a:t>/</a:t>
            </a:r>
            <a:r>
              <a:rPr lang="ru-RU" altLang="ru-RU" sz="2000" i="1"/>
              <a:t>шум</a:t>
            </a:r>
          </a:p>
          <a:p>
            <a:pPr eaLnBrk="1" hangingPunct="1">
              <a:buFontTx/>
              <a:buNone/>
            </a:pPr>
            <a:endParaRPr lang="ru-RU" altLang="ru-RU" sz="2000"/>
          </a:p>
          <a:p>
            <a:pPr eaLnBrk="1" hangingPunct="1">
              <a:buFontTx/>
              <a:buNone/>
            </a:pPr>
            <a:r>
              <a:rPr lang="ru-RU" altLang="ru-RU" sz="2000"/>
              <a:t>									 (13)</a:t>
            </a:r>
          </a:p>
          <a:p>
            <a:pPr eaLnBrk="1" hangingPunct="1">
              <a:buFontTx/>
              <a:buNone/>
            </a:pPr>
            <a:r>
              <a:rPr lang="ru-RU" altLang="ru-RU" sz="2000"/>
              <a:t>В частном случае </a:t>
            </a:r>
            <a:r>
              <a:rPr lang="en-US" altLang="ru-RU" sz="2000" i="1"/>
              <a:t>m</a:t>
            </a:r>
            <a:r>
              <a:rPr lang="en-US" altLang="ru-RU" sz="2000" i="1" baseline="-25000"/>
              <a:t>c</a:t>
            </a:r>
            <a:r>
              <a:rPr lang="en-US" altLang="ru-RU" sz="2000"/>
              <a:t>=0, </a:t>
            </a:r>
            <a:r>
              <a:rPr lang="ru-RU" altLang="ru-RU" sz="2000"/>
              <a:t>получаем из (13)</a:t>
            </a:r>
          </a:p>
          <a:p>
            <a:pPr eaLnBrk="1" hangingPunct="1">
              <a:buFontTx/>
              <a:buNone/>
            </a:pPr>
            <a:r>
              <a:rPr lang="ru-RU" altLang="ru-RU" sz="2000"/>
              <a:t>									 (14)</a:t>
            </a:r>
          </a:p>
          <a:p>
            <a:pPr eaLnBrk="1" hangingPunct="1">
              <a:buFontTx/>
              <a:buNone/>
            </a:pPr>
            <a:endParaRPr lang="ru-RU" altLang="ru-RU" sz="2000" i="1"/>
          </a:p>
          <a:p>
            <a:pPr eaLnBrk="1" hangingPunct="1">
              <a:buFontTx/>
              <a:buNone/>
            </a:pPr>
            <a:endParaRPr lang="ru-RU" altLang="ru-RU" sz="2000" i="1"/>
          </a:p>
        </p:txBody>
      </p:sp>
      <p:sp>
        <p:nvSpPr>
          <p:cNvPr id="14340" name="Rectangle 5">
            <a:extLst>
              <a:ext uri="{FF2B5EF4-FFF2-40B4-BE49-F238E27FC236}">
                <a16:creationId xmlns:a16="http://schemas.microsoft.com/office/drawing/2014/main" id="{9366478A-CD21-F040-B838-9C7C0EA75787}"/>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4341" name="Object 4">
            <a:extLst>
              <a:ext uri="{FF2B5EF4-FFF2-40B4-BE49-F238E27FC236}">
                <a16:creationId xmlns:a16="http://schemas.microsoft.com/office/drawing/2014/main" id="{97BB6CCE-2842-9F4B-AB6A-303FF4D637AF}"/>
              </a:ext>
            </a:extLst>
          </p:cNvPr>
          <p:cNvGraphicFramePr>
            <a:graphicFrameLocks noChangeAspect="1"/>
          </p:cNvGraphicFramePr>
          <p:nvPr/>
        </p:nvGraphicFramePr>
        <p:xfrm>
          <a:off x="2495550" y="620714"/>
          <a:ext cx="5545138" cy="866775"/>
        </p:xfrm>
        <a:graphic>
          <a:graphicData uri="http://schemas.openxmlformats.org/presentationml/2006/ole">
            <mc:AlternateContent xmlns:mc="http://schemas.openxmlformats.org/markup-compatibility/2006">
              <mc:Choice xmlns:v="urn:schemas-microsoft-com:vml" Requires="v">
                <p:oleObj spid="_x0000_s191494" name="Формула" r:id="rId3" imgW="67297300" imgH="10528300" progId="Equation.3">
                  <p:embed/>
                </p:oleObj>
              </mc:Choice>
              <mc:Fallback>
                <p:oleObj name="Формула" r:id="rId3" imgW="67297300" imgH="10528300" progId="Equation.3">
                  <p:embed/>
                  <p:pic>
                    <p:nvPicPr>
                      <p:cNvPr id="14341" name="Object 4">
                        <a:extLst>
                          <a:ext uri="{FF2B5EF4-FFF2-40B4-BE49-F238E27FC236}">
                            <a16:creationId xmlns:a16="http://schemas.microsoft.com/office/drawing/2014/main" id="{97BB6CCE-2842-9F4B-AB6A-303FF4D63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620714"/>
                        <a:ext cx="55451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2" name="Rectangle 7">
            <a:extLst>
              <a:ext uri="{FF2B5EF4-FFF2-40B4-BE49-F238E27FC236}">
                <a16:creationId xmlns:a16="http://schemas.microsoft.com/office/drawing/2014/main" id="{02560258-1801-904A-B5C7-3178994A1FCF}"/>
              </a:ext>
            </a:extLst>
          </p:cNvPr>
          <p:cNvSpPr>
            <a:spLocks noChangeArrowheads="1"/>
          </p:cNvSpPr>
          <p:nvPr/>
        </p:nvSpPr>
        <p:spPr bwMode="auto">
          <a:xfrm>
            <a:off x="1524001" y="30109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4343" name="Object 6">
            <a:extLst>
              <a:ext uri="{FF2B5EF4-FFF2-40B4-BE49-F238E27FC236}">
                <a16:creationId xmlns:a16="http://schemas.microsoft.com/office/drawing/2014/main" id="{9261ECF9-5A68-1940-9187-40AC44FAA023}"/>
              </a:ext>
            </a:extLst>
          </p:cNvPr>
          <p:cNvGraphicFramePr>
            <a:graphicFrameLocks noChangeAspect="1"/>
          </p:cNvGraphicFramePr>
          <p:nvPr/>
        </p:nvGraphicFramePr>
        <p:xfrm>
          <a:off x="2505076" y="1700213"/>
          <a:ext cx="4227513" cy="779462"/>
        </p:xfrm>
        <a:graphic>
          <a:graphicData uri="http://schemas.openxmlformats.org/presentationml/2006/ole">
            <mc:AlternateContent xmlns:mc="http://schemas.openxmlformats.org/markup-compatibility/2006">
              <mc:Choice xmlns:v="urn:schemas-microsoft-com:vml" Requires="v">
                <p:oleObj spid="_x0000_s191495" name="Формула" r:id="rId5" imgW="58216800" imgH="10820400" progId="Equation.3">
                  <p:embed/>
                </p:oleObj>
              </mc:Choice>
              <mc:Fallback>
                <p:oleObj name="Формула" r:id="rId5" imgW="58216800" imgH="10820400" progId="Equation.3">
                  <p:embed/>
                  <p:pic>
                    <p:nvPicPr>
                      <p:cNvPr id="14343" name="Object 6">
                        <a:extLst>
                          <a:ext uri="{FF2B5EF4-FFF2-40B4-BE49-F238E27FC236}">
                            <a16:creationId xmlns:a16="http://schemas.microsoft.com/office/drawing/2014/main" id="{9261ECF9-5A68-1940-9187-40AC44FAA0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5076" y="1700213"/>
                        <a:ext cx="42275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Rectangle 9">
            <a:extLst>
              <a:ext uri="{FF2B5EF4-FFF2-40B4-BE49-F238E27FC236}">
                <a16:creationId xmlns:a16="http://schemas.microsoft.com/office/drawing/2014/main" id="{A330A217-4135-7142-A0C4-D4EF86439F12}"/>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4345" name="Object 8">
            <a:extLst>
              <a:ext uri="{FF2B5EF4-FFF2-40B4-BE49-F238E27FC236}">
                <a16:creationId xmlns:a16="http://schemas.microsoft.com/office/drawing/2014/main" id="{305516DA-B017-554F-A8D6-103B0A9ACD76}"/>
              </a:ext>
            </a:extLst>
          </p:cNvPr>
          <p:cNvGraphicFramePr>
            <a:graphicFrameLocks noChangeAspect="1"/>
          </p:cNvGraphicFramePr>
          <p:nvPr/>
        </p:nvGraphicFramePr>
        <p:xfrm>
          <a:off x="2495550" y="3284539"/>
          <a:ext cx="3887788" cy="498475"/>
        </p:xfrm>
        <a:graphic>
          <a:graphicData uri="http://schemas.openxmlformats.org/presentationml/2006/ole">
            <mc:AlternateContent xmlns:mc="http://schemas.openxmlformats.org/markup-compatibility/2006">
              <mc:Choice xmlns:v="urn:schemas-microsoft-com:vml" Requires="v">
                <p:oleObj spid="_x0000_s191496" name="Формула" r:id="rId7" imgW="42710100" imgH="5562600" progId="Equation.3">
                  <p:embed/>
                </p:oleObj>
              </mc:Choice>
              <mc:Fallback>
                <p:oleObj name="Формула" r:id="rId7" imgW="42710100" imgH="5562600" progId="Equation.3">
                  <p:embed/>
                  <p:pic>
                    <p:nvPicPr>
                      <p:cNvPr id="14345" name="Object 8">
                        <a:extLst>
                          <a:ext uri="{FF2B5EF4-FFF2-40B4-BE49-F238E27FC236}">
                            <a16:creationId xmlns:a16="http://schemas.microsoft.com/office/drawing/2014/main" id="{305516DA-B017-554F-A8D6-103B0A9ACD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550" y="3284539"/>
                        <a:ext cx="388778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6" name="Rectangle 11">
            <a:extLst>
              <a:ext uri="{FF2B5EF4-FFF2-40B4-BE49-F238E27FC236}">
                <a16:creationId xmlns:a16="http://schemas.microsoft.com/office/drawing/2014/main" id="{C1A45E59-88CF-5A4E-8B7D-003FE4935E8D}"/>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4347" name="Object 10">
            <a:extLst>
              <a:ext uri="{FF2B5EF4-FFF2-40B4-BE49-F238E27FC236}">
                <a16:creationId xmlns:a16="http://schemas.microsoft.com/office/drawing/2014/main" id="{7E936816-6251-154C-8775-BBBD1238E567}"/>
              </a:ext>
            </a:extLst>
          </p:cNvPr>
          <p:cNvGraphicFramePr>
            <a:graphicFrameLocks noChangeAspect="1"/>
          </p:cNvGraphicFramePr>
          <p:nvPr/>
        </p:nvGraphicFramePr>
        <p:xfrm>
          <a:off x="2397126" y="4724401"/>
          <a:ext cx="5311775" cy="676275"/>
        </p:xfrm>
        <a:graphic>
          <a:graphicData uri="http://schemas.openxmlformats.org/presentationml/2006/ole">
            <mc:AlternateContent xmlns:mc="http://schemas.openxmlformats.org/markup-compatibility/2006">
              <mc:Choice xmlns:v="urn:schemas-microsoft-com:vml" Requires="v">
                <p:oleObj spid="_x0000_s191497" name="Формула" r:id="rId9" imgW="82804000" imgH="10528300" progId="Equation.3">
                  <p:embed/>
                </p:oleObj>
              </mc:Choice>
              <mc:Fallback>
                <p:oleObj name="Формула" r:id="rId9" imgW="82804000" imgH="10528300" progId="Equation.3">
                  <p:embed/>
                  <p:pic>
                    <p:nvPicPr>
                      <p:cNvPr id="14347" name="Object 10">
                        <a:extLst>
                          <a:ext uri="{FF2B5EF4-FFF2-40B4-BE49-F238E27FC236}">
                            <a16:creationId xmlns:a16="http://schemas.microsoft.com/office/drawing/2014/main" id="{7E936816-6251-154C-8775-BBBD1238E5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7126" y="4724401"/>
                        <a:ext cx="53117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8" name="Rectangle 13">
            <a:extLst>
              <a:ext uri="{FF2B5EF4-FFF2-40B4-BE49-F238E27FC236}">
                <a16:creationId xmlns:a16="http://schemas.microsoft.com/office/drawing/2014/main" id="{1FC5B37D-D91B-404F-9AD5-ECC5785870E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4349" name="Object 12">
            <a:extLst>
              <a:ext uri="{FF2B5EF4-FFF2-40B4-BE49-F238E27FC236}">
                <a16:creationId xmlns:a16="http://schemas.microsoft.com/office/drawing/2014/main" id="{702AECBC-A103-3C48-B260-1552680B02BA}"/>
              </a:ext>
            </a:extLst>
          </p:cNvPr>
          <p:cNvGraphicFramePr>
            <a:graphicFrameLocks noChangeAspect="1"/>
          </p:cNvGraphicFramePr>
          <p:nvPr/>
        </p:nvGraphicFramePr>
        <p:xfrm>
          <a:off x="2424114" y="5589588"/>
          <a:ext cx="865187" cy="622300"/>
        </p:xfrm>
        <a:graphic>
          <a:graphicData uri="http://schemas.openxmlformats.org/presentationml/2006/ole">
            <mc:AlternateContent xmlns:mc="http://schemas.openxmlformats.org/markup-compatibility/2006">
              <mc:Choice xmlns:v="urn:schemas-microsoft-com:vml" Requires="v">
                <p:oleObj spid="_x0000_s191498" name="Формула" r:id="rId11" imgW="12585700" imgH="9067800" progId="Equation.3">
                  <p:embed/>
                </p:oleObj>
              </mc:Choice>
              <mc:Fallback>
                <p:oleObj name="Формула" r:id="rId11" imgW="12585700" imgH="9067800" progId="Equation.3">
                  <p:embed/>
                  <p:pic>
                    <p:nvPicPr>
                      <p:cNvPr id="14349" name="Object 12">
                        <a:extLst>
                          <a:ext uri="{FF2B5EF4-FFF2-40B4-BE49-F238E27FC236}">
                            <a16:creationId xmlns:a16="http://schemas.microsoft.com/office/drawing/2014/main" id="{702AECBC-A103-3C48-B260-1552680B02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4114" y="5589588"/>
                        <a:ext cx="865187"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Номер слайда 6">
            <a:extLst>
              <a:ext uri="{FF2B5EF4-FFF2-40B4-BE49-F238E27FC236}">
                <a16:creationId xmlns:a16="http://schemas.microsoft.com/office/drawing/2014/main" id="{6856E9FC-F362-9C47-98FA-089A40288D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2C650EA-83AF-B34E-AD59-A333CA0F336F}" type="slidenum">
              <a:rPr lang="ru-RU" altLang="ru-RU"/>
              <a:pPr eaLnBrk="1" hangingPunct="1"/>
              <a:t>175</a:t>
            </a:fld>
            <a:endParaRPr lang="ru-RU" altLang="ru-RU"/>
          </a:p>
        </p:txBody>
      </p:sp>
      <p:sp>
        <p:nvSpPr>
          <p:cNvPr id="15363" name="Rectangle 3">
            <a:extLst>
              <a:ext uri="{FF2B5EF4-FFF2-40B4-BE49-F238E27FC236}">
                <a16:creationId xmlns:a16="http://schemas.microsoft.com/office/drawing/2014/main" id="{17DDF236-AFBF-5D4D-9212-6B295CCA67F5}"/>
              </a:ext>
            </a:extLst>
          </p:cNvPr>
          <p:cNvSpPr>
            <a:spLocks noGrp="1" noChangeArrowheads="1"/>
          </p:cNvSpPr>
          <p:nvPr>
            <p:ph type="body" sz="half" idx="1"/>
          </p:nvPr>
        </p:nvSpPr>
        <p:spPr>
          <a:xfrm>
            <a:off x="1919288" y="188913"/>
            <a:ext cx="8507412" cy="4525962"/>
          </a:xfrm>
        </p:spPr>
        <p:txBody>
          <a:bodyPr>
            <a:normAutofit lnSpcReduction="10000"/>
          </a:bodyPr>
          <a:lstStyle/>
          <a:p>
            <a:pPr algn="just" eaLnBrk="1" hangingPunct="1">
              <a:buFontTx/>
              <a:buNone/>
            </a:pPr>
            <a:r>
              <a:rPr lang="ru-RU" altLang="ru-RU" sz="2000" i="1"/>
              <a:t>Сравнение аддитивного и мультипликативного вложения ЦВЗ</a:t>
            </a:r>
          </a:p>
          <a:p>
            <a:pPr algn="just" eaLnBrk="1" hangingPunct="1">
              <a:buFontTx/>
              <a:buNone/>
            </a:pPr>
            <a:r>
              <a:rPr lang="ru-RU" altLang="ru-RU" sz="2000"/>
              <a:t>	Вывод формулы для нахождения </a:t>
            </a:r>
            <a:r>
              <a:rPr lang="en-US" altLang="ru-RU" sz="2000" i="1"/>
              <a:t>P</a:t>
            </a:r>
            <a:r>
              <a:rPr lang="ru-RU" altLang="ru-RU" sz="2000"/>
              <a:t> в этом случае оказывается достаточно сложным, а формула лишь приблизительной, что требует ее уточнения моделированием.</a:t>
            </a:r>
          </a:p>
          <a:p>
            <a:pPr algn="just" eaLnBrk="1" hangingPunct="1">
              <a:buFontTx/>
              <a:buNone/>
            </a:pPr>
            <a:r>
              <a:rPr lang="ru-RU" altLang="ru-RU" sz="2000"/>
              <a:t>	Общий вывод состоит в том, что мультипликативное погружение лучше аддитивного при малой мощности шума атаки и хуже при большой.</a:t>
            </a:r>
          </a:p>
          <a:p>
            <a:pPr algn="just" eaLnBrk="1" hangingPunct="1">
              <a:buFontTx/>
              <a:buNone/>
            </a:pPr>
            <a:r>
              <a:rPr lang="ru-RU" altLang="ru-RU" sz="2000" b="1"/>
              <a:t>Замечание.</a:t>
            </a:r>
            <a:r>
              <a:rPr lang="ru-RU" altLang="ru-RU" sz="2000"/>
              <a:t> </a:t>
            </a:r>
          </a:p>
          <a:p>
            <a:pPr algn="just" eaLnBrk="1" hangingPunct="1">
              <a:buFontTx/>
              <a:buNone/>
            </a:pPr>
            <a:r>
              <a:rPr lang="ru-RU" altLang="ru-RU" sz="2000"/>
              <a:t>	Из (12) видно, что мультипликативное погружение является ПС-зависимым и потому при погружении в частотную область уменьшаются искажения за счет того, что энергия погружаемых ЦВЗ пропорциональна энергии ПС на данной частоте. Для этого вида ЦВЗ труднее выполнить атаку путем оценки и последующего вычитания ЦВЗ. (см. лекцию далее)</a:t>
            </a:r>
          </a:p>
          <a:p>
            <a:pPr algn="just" eaLnBrk="1" hangingPunct="1">
              <a:buFontTx/>
              <a:buNone/>
            </a:pPr>
            <a:r>
              <a:rPr lang="ru-RU" altLang="ru-RU" sz="2000"/>
              <a:t>	Отношение сигнал</a:t>
            </a:r>
            <a:r>
              <a:rPr lang="en-US" altLang="ru-RU" sz="2000"/>
              <a:t>/</a:t>
            </a:r>
            <a:r>
              <a:rPr lang="ru-RU" altLang="ru-RU" sz="2000"/>
              <a:t>шум (см. (14))  не зависит от    , что важно, если эта величина значительно изменяется во времени.</a:t>
            </a:r>
          </a:p>
        </p:txBody>
      </p:sp>
      <p:graphicFrame>
        <p:nvGraphicFramePr>
          <p:cNvPr id="15364" name="Object 7">
            <a:extLst>
              <a:ext uri="{FF2B5EF4-FFF2-40B4-BE49-F238E27FC236}">
                <a16:creationId xmlns:a16="http://schemas.microsoft.com/office/drawing/2014/main" id="{0DF2181A-FCC3-1E41-8BDA-7E4A6E66BC49}"/>
              </a:ext>
            </a:extLst>
          </p:cNvPr>
          <p:cNvGraphicFramePr>
            <a:graphicFrameLocks noChangeAspect="1"/>
          </p:cNvGraphicFramePr>
          <p:nvPr>
            <p:ph sz="half" idx="2"/>
          </p:nvPr>
        </p:nvGraphicFramePr>
        <p:xfrm>
          <a:off x="8040689" y="4797426"/>
          <a:ext cx="325437" cy="385763"/>
        </p:xfrm>
        <a:graphic>
          <a:graphicData uri="http://schemas.openxmlformats.org/presentationml/2006/ole">
            <mc:AlternateContent xmlns:mc="http://schemas.openxmlformats.org/markup-compatibility/2006">
              <mc:Choice xmlns:v="urn:schemas-microsoft-com:vml" Requires="v">
                <p:oleObj spid="_x0000_s193538" name="Формула" r:id="rId3" imgW="4686300" imgH="5562600" progId="Equation.3">
                  <p:embed/>
                </p:oleObj>
              </mc:Choice>
              <mc:Fallback>
                <p:oleObj name="Формула" r:id="rId3" imgW="4686300" imgH="5562600" progId="Equation.3">
                  <p:embed/>
                  <p:pic>
                    <p:nvPicPr>
                      <p:cNvPr id="15364" name="Object 7">
                        <a:extLst>
                          <a:ext uri="{FF2B5EF4-FFF2-40B4-BE49-F238E27FC236}">
                            <a16:creationId xmlns:a16="http://schemas.microsoft.com/office/drawing/2014/main" id="{0DF2181A-FCC3-1E41-8BDA-7E4A6E66B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689" y="4797426"/>
                        <a:ext cx="325437"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Номер слайда 6">
            <a:extLst>
              <a:ext uri="{FF2B5EF4-FFF2-40B4-BE49-F238E27FC236}">
                <a16:creationId xmlns:a16="http://schemas.microsoft.com/office/drawing/2014/main" id="{D94128B5-70E0-0D47-B837-2BA16EF49B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E8065A3-2C83-D544-A748-234FED7A8646}" type="slidenum">
              <a:rPr lang="ru-RU" altLang="ru-RU"/>
              <a:pPr eaLnBrk="1" hangingPunct="1"/>
              <a:t>176</a:t>
            </a:fld>
            <a:endParaRPr lang="ru-RU" altLang="ru-RU"/>
          </a:p>
        </p:txBody>
      </p:sp>
      <p:sp>
        <p:nvSpPr>
          <p:cNvPr id="16387" name="Rectangle 3">
            <a:extLst>
              <a:ext uri="{FF2B5EF4-FFF2-40B4-BE49-F238E27FC236}">
                <a16:creationId xmlns:a16="http://schemas.microsoft.com/office/drawing/2014/main" id="{64240253-3B17-7141-BC37-32C5C6FC8A3B}"/>
              </a:ext>
            </a:extLst>
          </p:cNvPr>
          <p:cNvSpPr>
            <a:spLocks noGrp="1" noChangeArrowheads="1"/>
          </p:cNvSpPr>
          <p:nvPr>
            <p:ph type="body" sz="half" idx="1"/>
          </p:nvPr>
        </p:nvSpPr>
        <p:spPr>
          <a:xfrm>
            <a:off x="1992313" y="115888"/>
            <a:ext cx="8496300" cy="6337300"/>
          </a:xfrm>
        </p:spPr>
        <p:txBody>
          <a:bodyPr/>
          <a:lstStyle/>
          <a:p>
            <a:pPr eaLnBrk="1" hangingPunct="1">
              <a:buFontTx/>
              <a:buNone/>
            </a:pPr>
            <a:r>
              <a:rPr lang="ru-RU" altLang="ru-RU" sz="2000" b="1"/>
              <a:t>5. Аддитивное вложение с информированным кодером.</a:t>
            </a:r>
          </a:p>
          <a:p>
            <a:pPr eaLnBrk="1" hangingPunct="1">
              <a:buFontTx/>
              <a:buNone/>
            </a:pPr>
            <a:r>
              <a:rPr lang="ru-RU" altLang="ru-RU" sz="2000" i="1"/>
              <a:t>5.1. Использование кодовой книги в случае 0-битового ЦВЗ</a:t>
            </a:r>
            <a:r>
              <a:rPr lang="ru-RU" altLang="ru-RU" sz="2000" b="1" i="1"/>
              <a:t>.</a:t>
            </a:r>
          </a:p>
          <a:p>
            <a:pPr eaLnBrk="1" hangingPunct="1">
              <a:buFontTx/>
              <a:buNone/>
            </a:pPr>
            <a:r>
              <a:rPr lang="ru-RU" altLang="ru-RU" sz="2000"/>
              <a:t>Кодовая книга: </a:t>
            </a:r>
          </a:p>
          <a:p>
            <a:pPr eaLnBrk="1" hangingPunct="1">
              <a:buFontTx/>
              <a:buNone/>
            </a:pPr>
            <a:r>
              <a:rPr lang="ru-RU" altLang="ru-RU" sz="2400"/>
              <a:t>						</a:t>
            </a:r>
            <a:r>
              <a:rPr lang="ru-RU" altLang="ru-RU" sz="1600"/>
              <a:t>с точки зрения атакующего</a:t>
            </a:r>
            <a:r>
              <a:rPr lang="ru-RU" altLang="ru-RU" sz="2400"/>
              <a:t> 	(15)</a:t>
            </a:r>
          </a:p>
          <a:p>
            <a:pPr eaLnBrk="1" hangingPunct="1">
              <a:buFontTx/>
              <a:buNone/>
            </a:pPr>
            <a:endParaRPr lang="ru-RU" altLang="ru-RU" sz="2000"/>
          </a:p>
          <a:p>
            <a:pPr eaLnBrk="1" hangingPunct="1">
              <a:buFontTx/>
              <a:buNone/>
            </a:pPr>
            <a:r>
              <a:rPr lang="ru-RU" altLang="ru-RU" sz="2000"/>
              <a:t>Погружение ЦВЗ</a:t>
            </a:r>
          </a:p>
          <a:p>
            <a:pPr eaLnBrk="1" hangingPunct="1">
              <a:buFontTx/>
              <a:buNone/>
            </a:pPr>
            <a:endParaRPr lang="ru-RU" altLang="ru-RU" sz="2000"/>
          </a:p>
          <a:p>
            <a:pPr eaLnBrk="1" hangingPunct="1">
              <a:buFontTx/>
              <a:buNone/>
            </a:pPr>
            <a:r>
              <a:rPr lang="ru-RU" altLang="ru-RU" sz="2000"/>
              <a:t>									(16)</a:t>
            </a:r>
          </a:p>
          <a:p>
            <a:pPr eaLnBrk="1" hangingPunct="1">
              <a:buFontTx/>
              <a:buNone/>
            </a:pPr>
            <a:r>
              <a:rPr lang="ru-RU" altLang="ru-RU" sz="2000"/>
              <a:t>Атака аддитивным шумом:</a:t>
            </a:r>
          </a:p>
          <a:p>
            <a:pPr eaLnBrk="1" hangingPunct="1">
              <a:buFontTx/>
              <a:buNone/>
            </a:pPr>
            <a:r>
              <a:rPr lang="ru-RU" altLang="ru-RU" sz="2000"/>
              <a:t>									(17)</a:t>
            </a:r>
          </a:p>
          <a:p>
            <a:pPr eaLnBrk="1" hangingPunct="1">
              <a:buFontTx/>
              <a:buNone/>
            </a:pPr>
            <a:r>
              <a:rPr lang="ru-RU" altLang="ru-RU" sz="2000"/>
              <a:t>Декодирование в «слепом» декодере:</a:t>
            </a:r>
          </a:p>
          <a:p>
            <a:pPr eaLnBrk="1" hangingPunct="1">
              <a:buFontTx/>
              <a:buNone/>
            </a:pPr>
            <a:endParaRPr lang="ru-RU" altLang="ru-RU" sz="2400"/>
          </a:p>
          <a:p>
            <a:pPr eaLnBrk="1" hangingPunct="1">
              <a:buFontTx/>
              <a:buNone/>
            </a:pPr>
            <a:r>
              <a:rPr lang="ru-RU" altLang="ru-RU" sz="2400"/>
              <a:t>                  							(18)</a:t>
            </a:r>
          </a:p>
          <a:p>
            <a:pPr eaLnBrk="1" hangingPunct="1">
              <a:buFontTx/>
              <a:buNone/>
            </a:pPr>
            <a:endParaRPr lang="ru-RU" altLang="ru-RU" sz="2400"/>
          </a:p>
          <a:p>
            <a:pPr eaLnBrk="1" hangingPunct="1">
              <a:buFontTx/>
              <a:buNone/>
            </a:pPr>
            <a:r>
              <a:rPr lang="ru-RU" altLang="ru-RU" sz="2400"/>
              <a:t>									(19)</a:t>
            </a:r>
          </a:p>
          <a:p>
            <a:pPr eaLnBrk="1" hangingPunct="1">
              <a:buFontTx/>
              <a:buNone/>
            </a:pPr>
            <a:endParaRPr lang="ru-RU" altLang="ru-RU" sz="2400"/>
          </a:p>
          <a:p>
            <a:pPr eaLnBrk="1" hangingPunct="1">
              <a:buFontTx/>
              <a:buNone/>
            </a:pPr>
            <a:endParaRPr lang="ru-RU" altLang="ru-RU" sz="2400"/>
          </a:p>
          <a:p>
            <a:pPr eaLnBrk="1" hangingPunct="1">
              <a:buFontTx/>
              <a:buNone/>
            </a:pPr>
            <a:endParaRPr lang="ru-RU" altLang="ru-RU" sz="2400"/>
          </a:p>
        </p:txBody>
      </p:sp>
      <p:sp>
        <p:nvSpPr>
          <p:cNvPr id="16388" name="Rectangle 5">
            <a:extLst>
              <a:ext uri="{FF2B5EF4-FFF2-40B4-BE49-F238E27FC236}">
                <a16:creationId xmlns:a16="http://schemas.microsoft.com/office/drawing/2014/main" id="{E541D5CD-B09E-8E49-A552-485CF4289BD2}"/>
              </a:ext>
            </a:extLst>
          </p:cNvPr>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6389" name="Object 4">
            <a:extLst>
              <a:ext uri="{FF2B5EF4-FFF2-40B4-BE49-F238E27FC236}">
                <a16:creationId xmlns:a16="http://schemas.microsoft.com/office/drawing/2014/main" id="{27D9A777-3D22-E94B-9D69-D599EBC06F50}"/>
              </a:ext>
            </a:extLst>
          </p:cNvPr>
          <p:cNvGraphicFramePr>
            <a:graphicFrameLocks noChangeAspect="1"/>
          </p:cNvGraphicFramePr>
          <p:nvPr/>
        </p:nvGraphicFramePr>
        <p:xfrm>
          <a:off x="2063750" y="1268414"/>
          <a:ext cx="4375150" cy="382587"/>
        </p:xfrm>
        <a:graphic>
          <a:graphicData uri="http://schemas.openxmlformats.org/presentationml/2006/ole">
            <mc:AlternateContent xmlns:mc="http://schemas.openxmlformats.org/markup-compatibility/2006">
              <mc:Choice xmlns:v="urn:schemas-microsoft-com:vml" Requires="v">
                <p:oleObj spid="_x0000_s194566" name="Формула" r:id="rId3" imgW="56756300" imgH="5270500" progId="Equation.3">
                  <p:embed/>
                </p:oleObj>
              </mc:Choice>
              <mc:Fallback>
                <p:oleObj name="Формула" r:id="rId3" imgW="56756300" imgH="5270500" progId="Equation.3">
                  <p:embed/>
                  <p:pic>
                    <p:nvPicPr>
                      <p:cNvPr id="16389" name="Object 4">
                        <a:extLst>
                          <a:ext uri="{FF2B5EF4-FFF2-40B4-BE49-F238E27FC236}">
                            <a16:creationId xmlns:a16="http://schemas.microsoft.com/office/drawing/2014/main" id="{27D9A777-3D22-E94B-9D69-D599EBC06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1268414"/>
                        <a:ext cx="437515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0" name="Rectangle 7">
            <a:extLst>
              <a:ext uri="{FF2B5EF4-FFF2-40B4-BE49-F238E27FC236}">
                <a16:creationId xmlns:a16="http://schemas.microsoft.com/office/drawing/2014/main" id="{BBBACCC8-BE4E-544B-BB8E-3ED4E96A5A4E}"/>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6391" name="Rectangle 9">
            <a:extLst>
              <a:ext uri="{FF2B5EF4-FFF2-40B4-BE49-F238E27FC236}">
                <a16:creationId xmlns:a16="http://schemas.microsoft.com/office/drawing/2014/main" id="{A584AADE-868D-0A49-84E9-3041DA1D5433}"/>
              </a:ext>
            </a:extLst>
          </p:cNvPr>
          <p:cNvSpPr>
            <a:spLocks noChangeArrowheads="1"/>
          </p:cNvSpPr>
          <p:nvPr/>
        </p:nvSpPr>
        <p:spPr bwMode="auto">
          <a:xfrm>
            <a:off x="1524001"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6392" name="Object 8">
            <a:extLst>
              <a:ext uri="{FF2B5EF4-FFF2-40B4-BE49-F238E27FC236}">
                <a16:creationId xmlns:a16="http://schemas.microsoft.com/office/drawing/2014/main" id="{C64E341B-0C93-944E-AC25-D2F48E053B3E}"/>
              </a:ext>
            </a:extLst>
          </p:cNvPr>
          <p:cNvGraphicFramePr>
            <a:graphicFrameLocks noChangeAspect="1"/>
          </p:cNvGraphicFramePr>
          <p:nvPr/>
        </p:nvGraphicFramePr>
        <p:xfrm>
          <a:off x="2135188" y="2636839"/>
          <a:ext cx="7199312" cy="631825"/>
        </p:xfrm>
        <a:graphic>
          <a:graphicData uri="http://schemas.openxmlformats.org/presentationml/2006/ole">
            <mc:AlternateContent xmlns:mc="http://schemas.openxmlformats.org/markup-compatibility/2006">
              <mc:Choice xmlns:v="urn:schemas-microsoft-com:vml" Requires="v">
                <p:oleObj spid="_x0000_s194567" name="Формула" r:id="rId5" imgW="112636300" imgH="9944100" progId="Equation.3">
                  <p:embed/>
                </p:oleObj>
              </mc:Choice>
              <mc:Fallback>
                <p:oleObj name="Формула" r:id="rId5" imgW="112636300" imgH="9944100" progId="Equation.3">
                  <p:embed/>
                  <p:pic>
                    <p:nvPicPr>
                      <p:cNvPr id="16392" name="Object 8">
                        <a:extLst>
                          <a:ext uri="{FF2B5EF4-FFF2-40B4-BE49-F238E27FC236}">
                            <a16:creationId xmlns:a16="http://schemas.microsoft.com/office/drawing/2014/main" id="{C64E341B-0C93-944E-AC25-D2F48E053B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188" y="2636839"/>
                        <a:ext cx="719931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3" name="Rectangle 11">
            <a:extLst>
              <a:ext uri="{FF2B5EF4-FFF2-40B4-BE49-F238E27FC236}">
                <a16:creationId xmlns:a16="http://schemas.microsoft.com/office/drawing/2014/main" id="{862333CF-3D41-1043-8CC2-84ABA4340ECD}"/>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6394" name="Object 10">
            <a:extLst>
              <a:ext uri="{FF2B5EF4-FFF2-40B4-BE49-F238E27FC236}">
                <a16:creationId xmlns:a16="http://schemas.microsoft.com/office/drawing/2014/main" id="{8488ADB1-3DB4-5D40-BADF-1F99E559E2F6}"/>
              </a:ext>
            </a:extLst>
          </p:cNvPr>
          <p:cNvGraphicFramePr>
            <a:graphicFrameLocks noChangeAspect="1"/>
          </p:cNvGraphicFramePr>
          <p:nvPr/>
        </p:nvGraphicFramePr>
        <p:xfrm>
          <a:off x="2147888" y="3500438"/>
          <a:ext cx="4005262" cy="468312"/>
        </p:xfrm>
        <a:graphic>
          <a:graphicData uri="http://schemas.openxmlformats.org/presentationml/2006/ole">
            <mc:AlternateContent xmlns:mc="http://schemas.openxmlformats.org/markup-compatibility/2006">
              <mc:Choice xmlns:v="urn:schemas-microsoft-com:vml" Requires="v">
                <p:oleObj spid="_x0000_s194568" name="Формула" r:id="rId7" imgW="45059600" imgH="5270500" progId="Equation.3">
                  <p:embed/>
                </p:oleObj>
              </mc:Choice>
              <mc:Fallback>
                <p:oleObj name="Формула" r:id="rId7" imgW="45059600" imgH="5270500" progId="Equation.3">
                  <p:embed/>
                  <p:pic>
                    <p:nvPicPr>
                      <p:cNvPr id="16394" name="Object 10">
                        <a:extLst>
                          <a:ext uri="{FF2B5EF4-FFF2-40B4-BE49-F238E27FC236}">
                            <a16:creationId xmlns:a16="http://schemas.microsoft.com/office/drawing/2014/main" id="{8488ADB1-3DB4-5D40-BADF-1F99E559E2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7888" y="3500438"/>
                        <a:ext cx="4005262"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5" name="Rectangle 13">
            <a:extLst>
              <a:ext uri="{FF2B5EF4-FFF2-40B4-BE49-F238E27FC236}">
                <a16:creationId xmlns:a16="http://schemas.microsoft.com/office/drawing/2014/main" id="{37B4F1D2-14DD-4A47-9D3A-87AEC127019C}"/>
              </a:ext>
            </a:extLst>
          </p:cNvPr>
          <p:cNvSpPr>
            <a:spLocks noChangeArrowheads="1"/>
          </p:cNvSpPr>
          <p:nvPr/>
        </p:nvSpPr>
        <p:spPr bwMode="auto">
          <a:xfrm>
            <a:off x="1524001" y="29569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6396" name="Rectangle 15">
            <a:extLst>
              <a:ext uri="{FF2B5EF4-FFF2-40B4-BE49-F238E27FC236}">
                <a16:creationId xmlns:a16="http://schemas.microsoft.com/office/drawing/2014/main" id="{2E990549-4219-0E48-B446-E49FB7C9B334}"/>
              </a:ext>
            </a:extLst>
          </p:cNvPr>
          <p:cNvSpPr>
            <a:spLocks noChangeArrowheads="1"/>
          </p:cNvSpPr>
          <p:nvPr/>
        </p:nvSpPr>
        <p:spPr bwMode="auto">
          <a:xfrm>
            <a:off x="1524001" y="26871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6397" name="Object 14">
            <a:extLst>
              <a:ext uri="{FF2B5EF4-FFF2-40B4-BE49-F238E27FC236}">
                <a16:creationId xmlns:a16="http://schemas.microsoft.com/office/drawing/2014/main" id="{5EE595B2-4963-5447-9B1E-E1077ADE7ADA}"/>
              </a:ext>
            </a:extLst>
          </p:cNvPr>
          <p:cNvGraphicFramePr>
            <a:graphicFrameLocks noChangeAspect="1"/>
          </p:cNvGraphicFramePr>
          <p:nvPr/>
        </p:nvGraphicFramePr>
        <p:xfrm>
          <a:off x="2063750" y="4221164"/>
          <a:ext cx="2736850" cy="1819275"/>
        </p:xfrm>
        <a:graphic>
          <a:graphicData uri="http://schemas.openxmlformats.org/presentationml/2006/ole">
            <mc:AlternateContent xmlns:mc="http://schemas.openxmlformats.org/markup-compatibility/2006">
              <mc:Choice xmlns:v="urn:schemas-microsoft-com:vml" Requires="v">
                <p:oleObj spid="_x0000_s194569" name="Формула" r:id="rId9" imgW="38620700" imgH="25742900" progId="Equation.3">
                  <p:embed/>
                </p:oleObj>
              </mc:Choice>
              <mc:Fallback>
                <p:oleObj name="Формула" r:id="rId9" imgW="38620700" imgH="25742900" progId="Equation.3">
                  <p:embed/>
                  <p:pic>
                    <p:nvPicPr>
                      <p:cNvPr id="16397" name="Object 14">
                        <a:extLst>
                          <a:ext uri="{FF2B5EF4-FFF2-40B4-BE49-F238E27FC236}">
                            <a16:creationId xmlns:a16="http://schemas.microsoft.com/office/drawing/2014/main" id="{5EE595B2-4963-5447-9B1E-E1077ADE7A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3750" y="4221164"/>
                        <a:ext cx="27368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8" name="Object 22">
            <a:extLst>
              <a:ext uri="{FF2B5EF4-FFF2-40B4-BE49-F238E27FC236}">
                <a16:creationId xmlns:a16="http://schemas.microsoft.com/office/drawing/2014/main" id="{8A46FFC2-AE6E-934F-B1A0-6DFD6E2E34F5}"/>
              </a:ext>
            </a:extLst>
          </p:cNvPr>
          <p:cNvGraphicFramePr>
            <a:graphicFrameLocks noChangeAspect="1"/>
          </p:cNvGraphicFramePr>
          <p:nvPr>
            <p:ph sz="half" idx="2"/>
          </p:nvPr>
        </p:nvGraphicFramePr>
        <p:xfrm>
          <a:off x="2063751" y="1700213"/>
          <a:ext cx="1152525" cy="361950"/>
        </p:xfrm>
        <a:graphic>
          <a:graphicData uri="http://schemas.openxmlformats.org/presentationml/2006/ole">
            <mc:AlternateContent xmlns:mc="http://schemas.openxmlformats.org/markup-compatibility/2006">
              <mc:Choice xmlns:v="urn:schemas-microsoft-com:vml" Requires="v">
                <p:oleObj spid="_x0000_s194570" name="Формула" r:id="rId11" imgW="14922500" imgH="4686300" progId="Equation.3">
                  <p:embed/>
                </p:oleObj>
              </mc:Choice>
              <mc:Fallback>
                <p:oleObj name="Формула" r:id="rId11" imgW="14922500" imgH="4686300" progId="Equation.3">
                  <p:embed/>
                  <p:pic>
                    <p:nvPicPr>
                      <p:cNvPr id="16398" name="Object 22">
                        <a:extLst>
                          <a:ext uri="{FF2B5EF4-FFF2-40B4-BE49-F238E27FC236}">
                            <a16:creationId xmlns:a16="http://schemas.microsoft.com/office/drawing/2014/main" id="{8A46FFC2-AE6E-934F-B1A0-6DFD6E2E34F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3751" y="1700213"/>
                        <a:ext cx="11525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Номер слайда 5">
            <a:extLst>
              <a:ext uri="{FF2B5EF4-FFF2-40B4-BE49-F238E27FC236}">
                <a16:creationId xmlns:a16="http://schemas.microsoft.com/office/drawing/2014/main" id="{854BE7B6-4710-AD4A-AD29-2052322CB3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5C4517C-0912-9942-BD8D-85687D2B8B86}" type="slidenum">
              <a:rPr lang="ru-RU" altLang="ru-RU"/>
              <a:pPr eaLnBrk="1" hangingPunct="1"/>
              <a:t>177</a:t>
            </a:fld>
            <a:endParaRPr lang="ru-RU" altLang="ru-RU"/>
          </a:p>
        </p:txBody>
      </p:sp>
      <p:sp>
        <p:nvSpPr>
          <p:cNvPr id="17411" name="Rectangle 3">
            <a:extLst>
              <a:ext uri="{FF2B5EF4-FFF2-40B4-BE49-F238E27FC236}">
                <a16:creationId xmlns:a16="http://schemas.microsoft.com/office/drawing/2014/main" id="{C09FA061-1DDE-D449-81AD-746ACFD8F6B6}"/>
              </a:ext>
            </a:extLst>
          </p:cNvPr>
          <p:cNvSpPr>
            <a:spLocks noGrp="1" noChangeArrowheads="1"/>
          </p:cNvSpPr>
          <p:nvPr>
            <p:ph type="body" idx="1"/>
          </p:nvPr>
        </p:nvSpPr>
        <p:spPr>
          <a:xfrm>
            <a:off x="1981200" y="188913"/>
            <a:ext cx="8229600" cy="5937250"/>
          </a:xfrm>
        </p:spPr>
        <p:txBody>
          <a:bodyPr/>
          <a:lstStyle/>
          <a:p>
            <a:pPr eaLnBrk="1" hangingPunct="1">
              <a:buFontTx/>
              <a:buNone/>
            </a:pPr>
            <a:r>
              <a:rPr lang="ru-RU" altLang="ru-RU" sz="2000" i="1"/>
              <a:t>Расчет </a:t>
            </a:r>
            <a:r>
              <a:rPr lang="en-US" altLang="ru-RU" sz="2000" i="1"/>
              <a:t>P</a:t>
            </a:r>
            <a:r>
              <a:rPr lang="en-US" altLang="ru-RU" sz="2000" i="1" baseline="-25000"/>
              <a:t>m</a:t>
            </a:r>
            <a:r>
              <a:rPr lang="en-US" altLang="ru-RU" sz="2000" i="1"/>
              <a:t> </a:t>
            </a:r>
            <a:r>
              <a:rPr lang="ru-RU" altLang="ru-RU" sz="2000" i="1"/>
              <a:t>и</a:t>
            </a:r>
            <a:r>
              <a:rPr lang="en-US" altLang="ru-RU" sz="2000" i="1"/>
              <a:t> P</a:t>
            </a:r>
            <a:r>
              <a:rPr lang="en-US" altLang="ru-RU" sz="2000" i="1" baseline="-25000"/>
              <a:t>fa</a:t>
            </a:r>
            <a:r>
              <a:rPr lang="en-US" altLang="ru-RU" sz="2000" i="1"/>
              <a:t> [ ]</a:t>
            </a:r>
          </a:p>
          <a:p>
            <a:pPr eaLnBrk="1" hangingPunct="1">
              <a:buFontTx/>
              <a:buNone/>
            </a:pPr>
            <a:endParaRPr lang="en-US" altLang="ru-RU" sz="2000" i="1"/>
          </a:p>
          <a:p>
            <a:pPr eaLnBrk="1" hangingPunct="1">
              <a:buFontTx/>
              <a:buNone/>
            </a:pPr>
            <a:r>
              <a:rPr lang="en-US" altLang="ru-RU" sz="2000" i="1"/>
              <a:t>									</a:t>
            </a:r>
            <a:r>
              <a:rPr lang="en-US" altLang="ru-RU" sz="2000"/>
              <a:t>(20)</a:t>
            </a:r>
          </a:p>
          <a:p>
            <a:pPr eaLnBrk="1" hangingPunct="1">
              <a:buFontTx/>
              <a:buNone/>
            </a:pPr>
            <a:endParaRPr lang="en-US" altLang="ru-RU" sz="2000"/>
          </a:p>
          <a:p>
            <a:pPr eaLnBrk="1" hangingPunct="1">
              <a:buFontTx/>
              <a:buNone/>
            </a:pPr>
            <a:r>
              <a:rPr lang="en-US" altLang="ru-RU" sz="2000"/>
              <a:t>									(21)</a:t>
            </a:r>
          </a:p>
          <a:p>
            <a:pPr eaLnBrk="1" hangingPunct="1">
              <a:buFontTx/>
              <a:buNone/>
            </a:pPr>
            <a:r>
              <a:rPr lang="ru-RU" altLang="ru-RU" sz="2000"/>
              <a:t>где:</a:t>
            </a:r>
            <a:endParaRPr lang="en-US" altLang="ru-RU" sz="2000"/>
          </a:p>
          <a:p>
            <a:pPr eaLnBrk="1" hangingPunct="1">
              <a:buFontTx/>
              <a:buNone/>
            </a:pPr>
            <a:endParaRPr lang="en-US" altLang="ru-RU" sz="2000" i="1"/>
          </a:p>
          <a:p>
            <a:pPr eaLnBrk="1" hangingPunct="1">
              <a:buFontTx/>
              <a:buNone/>
            </a:pPr>
            <a:endParaRPr lang="ru-RU" altLang="ru-RU" sz="2000" i="1"/>
          </a:p>
          <a:p>
            <a:pPr eaLnBrk="1" hangingPunct="1">
              <a:buFontTx/>
              <a:buNone/>
            </a:pPr>
            <a:endParaRPr lang="ru-RU" altLang="ru-RU" sz="2000" i="1"/>
          </a:p>
          <a:p>
            <a:pPr eaLnBrk="1" hangingPunct="1">
              <a:buFontTx/>
              <a:buNone/>
            </a:pPr>
            <a:r>
              <a:rPr lang="ru-RU" altLang="ru-RU" sz="2000" i="1"/>
              <a:t>	</a:t>
            </a:r>
            <a:r>
              <a:rPr lang="ru-RU" altLang="ru-RU" sz="2000"/>
              <a:t>Численные расчеты показывают, что использование такого типа информированного кодера позволяет при</a:t>
            </a:r>
            <a:r>
              <a:rPr lang="ru-RU" altLang="ru-RU" sz="2000" i="1"/>
              <a:t> </a:t>
            </a:r>
            <a:r>
              <a:rPr lang="en-US" altLang="ru-RU" sz="2000" i="1"/>
              <a:t>P</a:t>
            </a:r>
            <a:r>
              <a:rPr lang="en-US" altLang="ru-RU" sz="2000" i="1" baseline="-25000"/>
              <a:t>m</a:t>
            </a:r>
            <a:r>
              <a:rPr lang="en-US" altLang="ru-RU" sz="2000" i="1"/>
              <a:t> </a:t>
            </a:r>
            <a:r>
              <a:rPr lang="en-US" altLang="ru-RU" sz="2000" i="1">
                <a:cs typeface="Arial" panose="020B0604020202020204" pitchFamily="34" charset="0"/>
              </a:rPr>
              <a:t>=</a:t>
            </a:r>
            <a:r>
              <a:rPr lang="en-US" altLang="ru-RU" sz="2000" i="1"/>
              <a:t> P</a:t>
            </a:r>
            <a:r>
              <a:rPr lang="en-US" altLang="ru-RU" sz="2000" i="1" baseline="-25000"/>
              <a:t>fa </a:t>
            </a:r>
            <a:r>
              <a:rPr lang="ru-RU" altLang="ru-RU" sz="2000" i="1">
                <a:cs typeface="Arial" panose="020B0604020202020204" pitchFamily="34" charset="0"/>
              </a:rPr>
              <a:t>≈</a:t>
            </a:r>
            <a:r>
              <a:rPr lang="en-US" altLang="ru-RU" sz="2000" i="1" baseline="-25000"/>
              <a:t> </a:t>
            </a:r>
            <a:r>
              <a:rPr lang="en-US" altLang="ru-RU" sz="2000"/>
              <a:t>10</a:t>
            </a:r>
            <a:r>
              <a:rPr lang="en-US" altLang="ru-RU" sz="2000" baseline="30000"/>
              <a:t>-4</a:t>
            </a:r>
            <a:r>
              <a:rPr lang="en-US" altLang="ru-RU" sz="2000"/>
              <a:t>, </a:t>
            </a:r>
            <a:r>
              <a:rPr lang="ru-RU" altLang="ru-RU" sz="2000"/>
              <a:t>уменьшить </a:t>
            </a:r>
            <a:r>
              <a:rPr lang="en-US" altLang="ru-RU" sz="2000" i="1"/>
              <a:t>N</a:t>
            </a:r>
            <a:r>
              <a:rPr lang="en-US" altLang="ru-RU" sz="2000"/>
              <a:t> </a:t>
            </a:r>
            <a:r>
              <a:rPr lang="ru-RU" altLang="ru-RU" sz="2000"/>
              <a:t>в 2-10 раз (в зависимости от </a:t>
            </a:r>
            <a:r>
              <a:rPr lang="el-GR" altLang="ru-RU" sz="2000" i="1">
                <a:cs typeface="Arial" panose="020B0604020202020204" pitchFamily="34" charset="0"/>
              </a:rPr>
              <a:t>η</a:t>
            </a:r>
            <a:r>
              <a:rPr lang="en-US" altLang="ru-RU" sz="2000" i="1" baseline="-25000">
                <a:cs typeface="Arial" panose="020B0604020202020204" pitchFamily="34" charset="0"/>
              </a:rPr>
              <a:t>w</a:t>
            </a:r>
            <a:r>
              <a:rPr lang="ru-RU" altLang="ru-RU" sz="2000"/>
              <a:t> , </a:t>
            </a:r>
            <a:r>
              <a:rPr lang="el-GR" altLang="ru-RU" sz="2000" i="1">
                <a:cs typeface="Arial" panose="020B0604020202020204" pitchFamily="34" charset="0"/>
              </a:rPr>
              <a:t>η</a:t>
            </a:r>
            <a:r>
              <a:rPr lang="en-US" altLang="ru-RU" sz="2000" i="1" baseline="-25000">
                <a:cs typeface="Arial" panose="020B0604020202020204" pitchFamily="34" charset="0"/>
              </a:rPr>
              <a:t>a</a:t>
            </a:r>
            <a:r>
              <a:rPr lang="ru-RU" altLang="ru-RU" sz="2000"/>
              <a:t>)</a:t>
            </a:r>
            <a:r>
              <a:rPr lang="en-US" altLang="ru-RU" sz="2000"/>
              <a:t> </a:t>
            </a:r>
            <a:r>
              <a:rPr lang="ru-RU" altLang="ru-RU" sz="2000"/>
              <a:t>по сравнению с неинформированным кодером (см. (9) в этой лекции )</a:t>
            </a:r>
          </a:p>
        </p:txBody>
      </p:sp>
      <p:sp>
        <p:nvSpPr>
          <p:cNvPr id="17412" name="Rectangle 5">
            <a:extLst>
              <a:ext uri="{FF2B5EF4-FFF2-40B4-BE49-F238E27FC236}">
                <a16:creationId xmlns:a16="http://schemas.microsoft.com/office/drawing/2014/main" id="{C7A2927C-B05B-524C-B703-0268CF1DA985}"/>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7413" name="Rectangle 7">
            <a:extLst>
              <a:ext uri="{FF2B5EF4-FFF2-40B4-BE49-F238E27FC236}">
                <a16:creationId xmlns:a16="http://schemas.microsoft.com/office/drawing/2014/main" id="{021CE938-CEA5-3D45-B06A-186643B7526E}"/>
              </a:ext>
            </a:extLst>
          </p:cNvPr>
          <p:cNvSpPr>
            <a:spLocks noChangeArrowheads="1"/>
          </p:cNvSpPr>
          <p:nvPr/>
        </p:nvSpPr>
        <p:spPr bwMode="auto">
          <a:xfrm>
            <a:off x="1524001" y="30109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7414" name="Object 6">
            <a:extLst>
              <a:ext uri="{FF2B5EF4-FFF2-40B4-BE49-F238E27FC236}">
                <a16:creationId xmlns:a16="http://schemas.microsoft.com/office/drawing/2014/main" id="{A5ECCDB8-3178-5E4A-847D-6C3025200E06}"/>
              </a:ext>
            </a:extLst>
          </p:cNvPr>
          <p:cNvGraphicFramePr>
            <a:graphicFrameLocks noChangeAspect="1"/>
          </p:cNvGraphicFramePr>
          <p:nvPr/>
        </p:nvGraphicFramePr>
        <p:xfrm>
          <a:off x="1992314" y="765175"/>
          <a:ext cx="6264275" cy="622300"/>
        </p:xfrm>
        <a:graphic>
          <a:graphicData uri="http://schemas.openxmlformats.org/presentationml/2006/ole">
            <mc:AlternateContent xmlns:mc="http://schemas.openxmlformats.org/markup-compatibility/2006">
              <mc:Choice xmlns:v="urn:schemas-microsoft-com:vml" Requires="v">
                <p:oleObj spid="_x0000_s195588" name="Формула" r:id="rId3" imgW="108254800" imgH="10820400" progId="Equation.3">
                  <p:embed/>
                </p:oleObj>
              </mc:Choice>
              <mc:Fallback>
                <p:oleObj name="Формула" r:id="rId3" imgW="108254800" imgH="10820400" progId="Equation.3">
                  <p:embed/>
                  <p:pic>
                    <p:nvPicPr>
                      <p:cNvPr id="17414" name="Object 6">
                        <a:extLst>
                          <a:ext uri="{FF2B5EF4-FFF2-40B4-BE49-F238E27FC236}">
                            <a16:creationId xmlns:a16="http://schemas.microsoft.com/office/drawing/2014/main" id="{A5ECCDB8-3178-5E4A-847D-6C3025200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765175"/>
                        <a:ext cx="626427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5" name="Rectangle 9">
            <a:extLst>
              <a:ext uri="{FF2B5EF4-FFF2-40B4-BE49-F238E27FC236}">
                <a16:creationId xmlns:a16="http://schemas.microsoft.com/office/drawing/2014/main" id="{1D48F095-FCD2-4947-AF53-13754069059B}"/>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7416" name="Object 8">
            <a:extLst>
              <a:ext uri="{FF2B5EF4-FFF2-40B4-BE49-F238E27FC236}">
                <a16:creationId xmlns:a16="http://schemas.microsoft.com/office/drawing/2014/main" id="{6651BB01-095E-854D-861A-3AA76E98882A}"/>
              </a:ext>
            </a:extLst>
          </p:cNvPr>
          <p:cNvGraphicFramePr>
            <a:graphicFrameLocks noChangeAspect="1"/>
          </p:cNvGraphicFramePr>
          <p:nvPr/>
        </p:nvGraphicFramePr>
        <p:xfrm>
          <a:off x="1966913" y="1628775"/>
          <a:ext cx="4081462" cy="552450"/>
        </p:xfrm>
        <a:graphic>
          <a:graphicData uri="http://schemas.openxmlformats.org/presentationml/2006/ole">
            <mc:AlternateContent xmlns:mc="http://schemas.openxmlformats.org/markup-compatibility/2006">
              <mc:Choice xmlns:v="urn:schemas-microsoft-com:vml" Requires="v">
                <p:oleObj spid="_x0000_s195589" name="Формула" r:id="rId5" imgW="71386700" imgH="9652000" progId="Equation.3">
                  <p:embed/>
                </p:oleObj>
              </mc:Choice>
              <mc:Fallback>
                <p:oleObj name="Формула" r:id="rId5" imgW="71386700" imgH="9652000" progId="Equation.3">
                  <p:embed/>
                  <p:pic>
                    <p:nvPicPr>
                      <p:cNvPr id="17416" name="Object 8">
                        <a:extLst>
                          <a:ext uri="{FF2B5EF4-FFF2-40B4-BE49-F238E27FC236}">
                            <a16:creationId xmlns:a16="http://schemas.microsoft.com/office/drawing/2014/main" id="{6651BB01-095E-854D-861A-3AA76E9888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6913" y="1628775"/>
                        <a:ext cx="408146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7" name="Rectangle 11">
            <a:extLst>
              <a:ext uri="{FF2B5EF4-FFF2-40B4-BE49-F238E27FC236}">
                <a16:creationId xmlns:a16="http://schemas.microsoft.com/office/drawing/2014/main" id="{137EB33C-436F-8443-B543-17CCC0190862}"/>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7418" name="Object 10">
            <a:extLst>
              <a:ext uri="{FF2B5EF4-FFF2-40B4-BE49-F238E27FC236}">
                <a16:creationId xmlns:a16="http://schemas.microsoft.com/office/drawing/2014/main" id="{35D30AFF-37D9-9549-8553-65636024CBE9}"/>
              </a:ext>
            </a:extLst>
          </p:cNvPr>
          <p:cNvGraphicFramePr>
            <a:graphicFrameLocks noChangeAspect="1"/>
          </p:cNvGraphicFramePr>
          <p:nvPr/>
        </p:nvGraphicFramePr>
        <p:xfrm>
          <a:off x="2063751" y="2492376"/>
          <a:ext cx="2232025" cy="733425"/>
        </p:xfrm>
        <a:graphic>
          <a:graphicData uri="http://schemas.openxmlformats.org/presentationml/2006/ole">
            <mc:AlternateContent xmlns:mc="http://schemas.openxmlformats.org/markup-compatibility/2006">
              <mc:Choice xmlns:v="urn:schemas-microsoft-com:vml" Requires="v">
                <p:oleObj spid="_x0000_s195590" name="Формула" r:id="rId7" imgW="32766000" imgH="10820400" progId="Equation.3">
                  <p:embed/>
                </p:oleObj>
              </mc:Choice>
              <mc:Fallback>
                <p:oleObj name="Формула" r:id="rId7" imgW="32766000" imgH="10820400" progId="Equation.3">
                  <p:embed/>
                  <p:pic>
                    <p:nvPicPr>
                      <p:cNvPr id="17418" name="Object 10">
                        <a:extLst>
                          <a:ext uri="{FF2B5EF4-FFF2-40B4-BE49-F238E27FC236}">
                            <a16:creationId xmlns:a16="http://schemas.microsoft.com/office/drawing/2014/main" id="{35D30AFF-37D9-9549-8553-65636024CB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751" y="2492376"/>
                        <a:ext cx="223202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0" y="305562"/>
            <a:ext cx="7178040" cy="1287780"/>
          </a:xfrm>
          <a:prstGeom prst="rect">
            <a:avLst/>
          </a:prstGeom>
        </p:spPr>
        <p:txBody>
          <a:bodyPr vert="horz" wrap="square" lIns="0" tIns="40005" rIns="0" bIns="0" rtlCol="0">
            <a:spAutoFit/>
          </a:bodyPr>
          <a:lstStyle/>
          <a:p>
            <a:pPr marL="355600" marR="5080" indent="-342900">
              <a:lnSpc>
                <a:spcPct val="110000"/>
              </a:lnSpc>
              <a:spcBef>
                <a:spcPts val="315"/>
              </a:spcBef>
            </a:pPr>
            <a:r>
              <a:rPr b="1" spc="-5" dirty="0">
                <a:latin typeface="Arial"/>
                <a:cs typeface="Arial"/>
              </a:rPr>
              <a:t>Лекция</a:t>
            </a:r>
            <a:r>
              <a:rPr b="1" spc="10" dirty="0">
                <a:latin typeface="Arial"/>
                <a:cs typeface="Arial"/>
              </a:rPr>
              <a:t> </a:t>
            </a:r>
            <a:r>
              <a:rPr b="1" spc="-5" dirty="0">
                <a:latin typeface="Arial"/>
                <a:cs typeface="Arial"/>
              </a:rPr>
              <a:t>10</a:t>
            </a:r>
            <a:r>
              <a:rPr i="1" spc="-5" dirty="0">
                <a:latin typeface="Arial"/>
                <a:cs typeface="Arial"/>
              </a:rPr>
              <a:t>.</a:t>
            </a:r>
            <a:r>
              <a:rPr i="1" spc="5" dirty="0">
                <a:latin typeface="Arial"/>
                <a:cs typeface="Arial"/>
              </a:rPr>
              <a:t> </a:t>
            </a:r>
            <a:r>
              <a:rPr i="1" spc="-5" dirty="0">
                <a:latin typeface="Arial"/>
                <a:cs typeface="Arial"/>
              </a:rPr>
              <a:t>Расчет</a:t>
            </a:r>
            <a:r>
              <a:rPr i="1" spc="10" dirty="0">
                <a:latin typeface="Arial"/>
                <a:cs typeface="Arial"/>
              </a:rPr>
              <a:t> </a:t>
            </a:r>
            <a:r>
              <a:rPr i="1" spc="-10" dirty="0">
                <a:latin typeface="Arial"/>
                <a:cs typeface="Arial"/>
              </a:rPr>
              <a:t>вероятности</a:t>
            </a:r>
            <a:r>
              <a:rPr i="1" spc="30" dirty="0">
                <a:latin typeface="Arial"/>
                <a:cs typeface="Arial"/>
              </a:rPr>
              <a:t> </a:t>
            </a:r>
            <a:r>
              <a:rPr i="1" spc="-5" dirty="0">
                <a:latin typeface="Arial"/>
                <a:cs typeface="Arial"/>
              </a:rPr>
              <a:t>ошибки </a:t>
            </a:r>
            <a:r>
              <a:rPr i="1" dirty="0">
                <a:latin typeface="Arial"/>
                <a:cs typeface="Arial"/>
              </a:rPr>
              <a:t>для</a:t>
            </a:r>
            <a:r>
              <a:rPr i="1" spc="-5" dirty="0">
                <a:latin typeface="Arial"/>
                <a:cs typeface="Arial"/>
              </a:rPr>
              <a:t> ЦВЗ-УШПС: </a:t>
            </a:r>
            <a:r>
              <a:rPr i="1" dirty="0">
                <a:latin typeface="Arial"/>
                <a:cs typeface="Arial"/>
              </a:rPr>
              <a:t> </a:t>
            </a:r>
            <a:r>
              <a:rPr i="1" spc="-5" dirty="0">
                <a:latin typeface="Arial"/>
                <a:cs typeface="Arial"/>
              </a:rPr>
              <a:t>Основная</a:t>
            </a:r>
            <a:r>
              <a:rPr i="1" spc="-15" dirty="0">
                <a:latin typeface="Arial"/>
                <a:cs typeface="Arial"/>
              </a:rPr>
              <a:t> </a:t>
            </a:r>
            <a:r>
              <a:rPr i="1" spc="-5" dirty="0">
                <a:latin typeface="Arial"/>
                <a:cs typeface="Arial"/>
              </a:rPr>
              <a:t>идея</a:t>
            </a:r>
            <a:r>
              <a:rPr i="1" spc="5" dirty="0">
                <a:latin typeface="Arial"/>
                <a:cs typeface="Arial"/>
              </a:rPr>
              <a:t> </a:t>
            </a:r>
            <a:r>
              <a:rPr i="1" spc="-5" dirty="0">
                <a:latin typeface="Arial"/>
                <a:cs typeface="Arial"/>
              </a:rPr>
              <a:t>УШПС</a:t>
            </a:r>
            <a:r>
              <a:rPr i="1" spc="15" dirty="0">
                <a:latin typeface="Arial"/>
                <a:cs typeface="Arial"/>
              </a:rPr>
              <a:t> </a:t>
            </a:r>
            <a:r>
              <a:rPr i="1" dirty="0">
                <a:latin typeface="Arial"/>
                <a:cs typeface="Arial"/>
              </a:rPr>
              <a:t>–</a:t>
            </a:r>
            <a:r>
              <a:rPr i="1" spc="-5" dirty="0">
                <a:latin typeface="Arial"/>
                <a:cs typeface="Arial"/>
              </a:rPr>
              <a:t> </a:t>
            </a:r>
            <a:r>
              <a:rPr spc="-15" dirty="0">
                <a:latin typeface="Microsoft Sans Serif"/>
                <a:cs typeface="Microsoft Sans Serif"/>
              </a:rPr>
              <a:t>уменьшить</a:t>
            </a:r>
            <a:r>
              <a:rPr spc="45" dirty="0">
                <a:latin typeface="Microsoft Sans Serif"/>
                <a:cs typeface="Microsoft Sans Serif"/>
              </a:rPr>
              <a:t> </a:t>
            </a:r>
            <a:r>
              <a:rPr dirty="0">
                <a:latin typeface="Microsoft Sans Serif"/>
                <a:cs typeface="Microsoft Sans Serif"/>
              </a:rPr>
              <a:t>влияние</a:t>
            </a:r>
            <a:r>
              <a:rPr spc="10" dirty="0">
                <a:latin typeface="Microsoft Sans Serif"/>
                <a:cs typeface="Microsoft Sans Serif"/>
              </a:rPr>
              <a:t> </a:t>
            </a:r>
            <a:r>
              <a:rPr spc="-5" dirty="0">
                <a:latin typeface="Microsoft Sans Serif"/>
                <a:cs typeface="Microsoft Sans Serif"/>
              </a:rPr>
              <a:t>ПС,</a:t>
            </a:r>
            <a:r>
              <a:rPr spc="25" dirty="0">
                <a:latin typeface="Microsoft Sans Serif"/>
                <a:cs typeface="Microsoft Sans Serif"/>
              </a:rPr>
              <a:t> </a:t>
            </a:r>
            <a:r>
              <a:rPr spc="-75" dirty="0">
                <a:latin typeface="Microsoft Sans Serif"/>
                <a:cs typeface="Microsoft Sans Serif"/>
              </a:rPr>
              <a:t>как</a:t>
            </a:r>
            <a:r>
              <a:rPr spc="15" dirty="0">
                <a:latin typeface="Microsoft Sans Serif"/>
                <a:cs typeface="Microsoft Sans Serif"/>
              </a:rPr>
              <a:t> </a:t>
            </a:r>
            <a:r>
              <a:rPr spc="-20" dirty="0">
                <a:latin typeface="Microsoft Sans Serif"/>
                <a:cs typeface="Microsoft Sans Serif"/>
              </a:rPr>
              <a:t>помехи,</a:t>
            </a:r>
            <a:r>
              <a:rPr spc="40" dirty="0">
                <a:latin typeface="Microsoft Sans Serif"/>
                <a:cs typeface="Microsoft Sans Serif"/>
              </a:rPr>
              <a:t> </a:t>
            </a:r>
            <a:r>
              <a:rPr spc="-10" dirty="0">
                <a:latin typeface="Microsoft Sans Serif"/>
                <a:cs typeface="Microsoft Sans Serif"/>
              </a:rPr>
              <a:t>на </a:t>
            </a:r>
            <a:r>
              <a:rPr spc="-459" dirty="0">
                <a:latin typeface="Microsoft Sans Serif"/>
                <a:cs typeface="Microsoft Sans Serif"/>
              </a:rPr>
              <a:t> </a:t>
            </a:r>
            <a:r>
              <a:rPr spc="-15" dirty="0">
                <a:latin typeface="Microsoft Sans Serif"/>
                <a:cs typeface="Microsoft Sans Serif"/>
              </a:rPr>
              <a:t>результат</a:t>
            </a:r>
            <a:r>
              <a:rPr spc="40" dirty="0">
                <a:latin typeface="Microsoft Sans Serif"/>
                <a:cs typeface="Microsoft Sans Serif"/>
              </a:rPr>
              <a:t> </a:t>
            </a:r>
            <a:r>
              <a:rPr spc="-10" dirty="0">
                <a:latin typeface="Microsoft Sans Serif"/>
                <a:cs typeface="Microsoft Sans Serif"/>
              </a:rPr>
              <a:t>«слепого»</a:t>
            </a:r>
            <a:r>
              <a:rPr spc="30" dirty="0">
                <a:latin typeface="Microsoft Sans Serif"/>
                <a:cs typeface="Microsoft Sans Serif"/>
              </a:rPr>
              <a:t> </a:t>
            </a:r>
            <a:r>
              <a:rPr spc="-15" dirty="0">
                <a:latin typeface="Microsoft Sans Serif"/>
                <a:cs typeface="Microsoft Sans Serif"/>
              </a:rPr>
              <a:t>декодирования</a:t>
            </a:r>
            <a:endParaRPr>
              <a:latin typeface="Microsoft Sans Serif"/>
              <a:cs typeface="Microsoft Sans Serif"/>
            </a:endParaRPr>
          </a:p>
          <a:p>
            <a:pPr marL="355600">
              <a:spcBef>
                <a:spcPts val="430"/>
              </a:spcBef>
            </a:pPr>
            <a:r>
              <a:rPr i="1" spc="-5" dirty="0">
                <a:latin typeface="Arial"/>
                <a:cs typeface="Arial"/>
              </a:rPr>
              <a:t>Погружение:</a:t>
            </a:r>
            <a:endParaRPr>
              <a:latin typeface="Arial"/>
              <a:cs typeface="Arial"/>
            </a:endParaRPr>
          </a:p>
        </p:txBody>
      </p:sp>
      <p:sp>
        <p:nvSpPr>
          <p:cNvPr id="3" name="object 3"/>
          <p:cNvSpPr txBox="1"/>
          <p:nvPr/>
        </p:nvSpPr>
        <p:spPr>
          <a:xfrm>
            <a:off x="9376410" y="1951990"/>
            <a:ext cx="431165" cy="299720"/>
          </a:xfrm>
          <a:prstGeom prst="rect">
            <a:avLst/>
          </a:prstGeom>
        </p:spPr>
        <p:txBody>
          <a:bodyPr vert="horz" wrap="square" lIns="0" tIns="12700" rIns="0" bIns="0" rtlCol="0">
            <a:spAutoFit/>
          </a:bodyPr>
          <a:lstStyle/>
          <a:p>
            <a:pPr marL="12700">
              <a:spcBef>
                <a:spcPts val="100"/>
              </a:spcBef>
            </a:pPr>
            <a:r>
              <a:rPr spc="-5" dirty="0">
                <a:latin typeface="Microsoft Sans Serif"/>
                <a:cs typeface="Microsoft Sans Serif"/>
              </a:rPr>
              <a:t>(2</a:t>
            </a:r>
            <a:r>
              <a:rPr spc="-15" dirty="0">
                <a:latin typeface="Microsoft Sans Serif"/>
                <a:cs typeface="Microsoft Sans Serif"/>
              </a:rPr>
              <a:t>2</a:t>
            </a:r>
            <a:r>
              <a:rPr dirty="0">
                <a:latin typeface="Microsoft Sans Serif"/>
                <a:cs typeface="Microsoft Sans Serif"/>
              </a:rPr>
              <a:t>)</a:t>
            </a:r>
            <a:endParaRPr>
              <a:latin typeface="Microsoft Sans Serif"/>
              <a:cs typeface="Microsoft Sans Serif"/>
            </a:endParaRPr>
          </a:p>
        </p:txBody>
      </p:sp>
      <p:sp>
        <p:nvSpPr>
          <p:cNvPr id="17" name="object 17"/>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136525">
              <a:lnSpc>
                <a:spcPts val="1650"/>
              </a:lnSpc>
            </a:pPr>
            <a:fld id="{81D60167-4931-47E6-BA6A-407CBD079E47}" type="slidenum">
              <a:rPr dirty="0"/>
              <a:pPr marL="136525">
                <a:lnSpc>
                  <a:spcPts val="1650"/>
                </a:lnSpc>
              </a:pPr>
              <a:t>178</a:t>
            </a:fld>
            <a:endParaRPr dirty="0"/>
          </a:p>
        </p:txBody>
      </p:sp>
      <p:sp>
        <p:nvSpPr>
          <p:cNvPr id="4" name="object 4"/>
          <p:cNvSpPr txBox="1"/>
          <p:nvPr/>
        </p:nvSpPr>
        <p:spPr>
          <a:xfrm>
            <a:off x="9376410" y="2610358"/>
            <a:ext cx="431165" cy="299720"/>
          </a:xfrm>
          <a:prstGeom prst="rect">
            <a:avLst/>
          </a:prstGeom>
        </p:spPr>
        <p:txBody>
          <a:bodyPr vert="horz" wrap="square" lIns="0" tIns="12700" rIns="0" bIns="0" rtlCol="0">
            <a:spAutoFit/>
          </a:bodyPr>
          <a:lstStyle/>
          <a:p>
            <a:pPr marL="12700">
              <a:spcBef>
                <a:spcPts val="100"/>
              </a:spcBef>
            </a:pPr>
            <a:r>
              <a:rPr spc="-5" dirty="0">
                <a:latin typeface="Microsoft Sans Serif"/>
                <a:cs typeface="Microsoft Sans Serif"/>
              </a:rPr>
              <a:t>(2</a:t>
            </a:r>
            <a:r>
              <a:rPr spc="-15" dirty="0">
                <a:latin typeface="Microsoft Sans Serif"/>
                <a:cs typeface="Microsoft Sans Serif"/>
              </a:rPr>
              <a:t>3</a:t>
            </a:r>
            <a:r>
              <a:rPr dirty="0">
                <a:latin typeface="Microsoft Sans Serif"/>
                <a:cs typeface="Microsoft Sans Serif"/>
              </a:rPr>
              <a:t>)</a:t>
            </a:r>
            <a:endParaRPr>
              <a:latin typeface="Microsoft Sans Serif"/>
              <a:cs typeface="Microsoft Sans Serif"/>
            </a:endParaRPr>
          </a:p>
        </p:txBody>
      </p:sp>
      <p:sp>
        <p:nvSpPr>
          <p:cNvPr id="5" name="object 5"/>
          <p:cNvSpPr txBox="1"/>
          <p:nvPr/>
        </p:nvSpPr>
        <p:spPr>
          <a:xfrm>
            <a:off x="9376410" y="4915280"/>
            <a:ext cx="431165" cy="299720"/>
          </a:xfrm>
          <a:prstGeom prst="rect">
            <a:avLst/>
          </a:prstGeom>
        </p:spPr>
        <p:txBody>
          <a:bodyPr vert="horz" wrap="square" lIns="0" tIns="12700" rIns="0" bIns="0" rtlCol="0">
            <a:spAutoFit/>
          </a:bodyPr>
          <a:lstStyle/>
          <a:p>
            <a:pPr marL="12700">
              <a:spcBef>
                <a:spcPts val="100"/>
              </a:spcBef>
            </a:pPr>
            <a:r>
              <a:rPr spc="-5" dirty="0">
                <a:latin typeface="Microsoft Sans Serif"/>
                <a:cs typeface="Microsoft Sans Serif"/>
              </a:rPr>
              <a:t>(2</a:t>
            </a:r>
            <a:r>
              <a:rPr spc="-15" dirty="0">
                <a:latin typeface="Microsoft Sans Serif"/>
                <a:cs typeface="Microsoft Sans Serif"/>
              </a:rPr>
              <a:t>4</a:t>
            </a:r>
            <a:r>
              <a:rPr dirty="0">
                <a:latin typeface="Microsoft Sans Serif"/>
                <a:cs typeface="Microsoft Sans Serif"/>
              </a:rPr>
              <a:t>)</a:t>
            </a:r>
            <a:endParaRPr>
              <a:latin typeface="Microsoft Sans Serif"/>
              <a:cs typeface="Microsoft Sans Serif"/>
            </a:endParaRPr>
          </a:p>
        </p:txBody>
      </p:sp>
      <p:sp>
        <p:nvSpPr>
          <p:cNvPr id="6" name="object 6"/>
          <p:cNvSpPr txBox="1"/>
          <p:nvPr/>
        </p:nvSpPr>
        <p:spPr>
          <a:xfrm>
            <a:off x="3583951" y="1628068"/>
            <a:ext cx="2889250" cy="519430"/>
          </a:xfrm>
          <a:prstGeom prst="rect">
            <a:avLst/>
          </a:prstGeom>
        </p:spPr>
        <p:txBody>
          <a:bodyPr vert="horz" wrap="square" lIns="0" tIns="17145" rIns="0" bIns="0" rtlCol="0">
            <a:spAutoFit/>
          </a:bodyPr>
          <a:lstStyle/>
          <a:p>
            <a:pPr marL="12700">
              <a:spcBef>
                <a:spcPts val="135"/>
              </a:spcBef>
            </a:pPr>
            <a:r>
              <a:rPr i="1" spc="50" dirty="0">
                <a:latin typeface="Times New Roman"/>
                <a:cs typeface="Times New Roman"/>
              </a:rPr>
              <a:t>+</a:t>
            </a:r>
            <a:r>
              <a:rPr i="1" spc="-275" dirty="0">
                <a:latin typeface="Times New Roman"/>
                <a:cs typeface="Times New Roman"/>
              </a:rPr>
              <a:t> </a:t>
            </a:r>
            <a:r>
              <a:rPr sz="3200" spc="-465" dirty="0">
                <a:latin typeface="Symbol"/>
                <a:cs typeface="Symbol"/>
              </a:rPr>
              <a:t></a:t>
            </a:r>
            <a:r>
              <a:rPr i="1" spc="125" dirty="0">
                <a:latin typeface="Times New Roman"/>
                <a:cs typeface="Times New Roman"/>
              </a:rPr>
              <a:t>β</a:t>
            </a:r>
            <a:r>
              <a:rPr sz="2400" spc="-229" dirty="0">
                <a:latin typeface="Symbol"/>
                <a:cs typeface="Symbol"/>
              </a:rPr>
              <a:t></a:t>
            </a:r>
            <a:r>
              <a:rPr spc="130" dirty="0">
                <a:latin typeface="Symbol"/>
                <a:cs typeface="Symbol"/>
              </a:rPr>
              <a:t></a:t>
            </a:r>
            <a:r>
              <a:rPr spc="-75" dirty="0">
                <a:latin typeface="Times New Roman"/>
                <a:cs typeface="Times New Roman"/>
              </a:rPr>
              <a:t>1</a:t>
            </a:r>
            <a:r>
              <a:rPr sz="2400" spc="-185" dirty="0">
                <a:latin typeface="Symbol"/>
                <a:cs typeface="Symbol"/>
              </a:rPr>
              <a:t></a:t>
            </a:r>
            <a:r>
              <a:rPr sz="2400" dirty="0">
                <a:latin typeface="Times New Roman"/>
                <a:cs typeface="Times New Roman"/>
              </a:rPr>
              <a:t> </a:t>
            </a:r>
            <a:r>
              <a:rPr sz="2400" spc="-254" dirty="0">
                <a:latin typeface="Times New Roman"/>
                <a:cs typeface="Times New Roman"/>
              </a:rPr>
              <a:t> </a:t>
            </a:r>
            <a:r>
              <a:rPr spc="40" dirty="0">
                <a:latin typeface="Symbol"/>
                <a:cs typeface="Symbol"/>
              </a:rPr>
              <a:t></a:t>
            </a:r>
            <a:r>
              <a:rPr spc="-80" dirty="0">
                <a:latin typeface="Times New Roman"/>
                <a:cs typeface="Times New Roman"/>
              </a:rPr>
              <a:t> </a:t>
            </a:r>
            <a:r>
              <a:rPr i="1" spc="-20" dirty="0">
                <a:latin typeface="Times New Roman"/>
                <a:cs typeface="Times New Roman"/>
              </a:rPr>
              <a:t>λ</a:t>
            </a:r>
            <a:r>
              <a:rPr i="1" spc="155" dirty="0">
                <a:latin typeface="Times New Roman"/>
                <a:cs typeface="Times New Roman"/>
              </a:rPr>
              <a:t>x</a:t>
            </a:r>
            <a:r>
              <a:rPr sz="3200" spc="-690" dirty="0">
                <a:latin typeface="Symbol"/>
                <a:cs typeface="Symbol"/>
              </a:rPr>
              <a:t></a:t>
            </a:r>
            <a:r>
              <a:rPr i="1" spc="10" dirty="0">
                <a:latin typeface="Times New Roman"/>
                <a:cs typeface="Times New Roman"/>
              </a:rPr>
              <a:t>π</a:t>
            </a:r>
            <a:r>
              <a:rPr i="1" spc="15" dirty="0">
                <a:latin typeface="Times New Roman"/>
                <a:cs typeface="Times New Roman"/>
              </a:rPr>
              <a:t>'</a:t>
            </a:r>
            <a:r>
              <a:rPr i="1" spc="-114" dirty="0">
                <a:latin typeface="Times New Roman"/>
                <a:cs typeface="Times New Roman"/>
              </a:rPr>
              <a:t> </a:t>
            </a:r>
            <a:r>
              <a:rPr sz="2400" spc="-229" dirty="0">
                <a:latin typeface="Symbol"/>
                <a:cs typeface="Symbol"/>
              </a:rPr>
              <a:t></a:t>
            </a:r>
            <a:r>
              <a:rPr i="1" spc="100" dirty="0">
                <a:latin typeface="Times New Roman"/>
                <a:cs typeface="Times New Roman"/>
              </a:rPr>
              <a:t>n</a:t>
            </a:r>
            <a:r>
              <a:rPr sz="2400" spc="-270" dirty="0">
                <a:latin typeface="Symbol"/>
                <a:cs typeface="Symbol"/>
              </a:rPr>
              <a:t></a:t>
            </a:r>
            <a:r>
              <a:rPr i="1" spc="90" dirty="0">
                <a:latin typeface="Times New Roman"/>
                <a:cs typeface="Times New Roman"/>
              </a:rPr>
              <a:t>,</a:t>
            </a:r>
            <a:r>
              <a:rPr i="1" spc="275" dirty="0">
                <a:latin typeface="Times New Roman"/>
                <a:cs typeface="Times New Roman"/>
              </a:rPr>
              <a:t>n</a:t>
            </a:r>
            <a:r>
              <a:rPr i="1" spc="50" dirty="0">
                <a:latin typeface="Times New Roman"/>
                <a:cs typeface="Times New Roman"/>
              </a:rPr>
              <a:t>=</a:t>
            </a:r>
            <a:r>
              <a:rPr i="1" spc="-285" dirty="0">
                <a:latin typeface="Times New Roman"/>
                <a:cs typeface="Times New Roman"/>
              </a:rPr>
              <a:t> </a:t>
            </a:r>
            <a:r>
              <a:rPr spc="10" dirty="0">
                <a:latin typeface="Times New Roman"/>
                <a:cs typeface="Times New Roman"/>
              </a:rPr>
              <a:t>1</a:t>
            </a:r>
            <a:r>
              <a:rPr spc="5" dirty="0">
                <a:latin typeface="Times New Roman"/>
                <a:cs typeface="Times New Roman"/>
              </a:rPr>
              <a:t>,</a:t>
            </a:r>
            <a:r>
              <a:rPr spc="10" dirty="0">
                <a:latin typeface="Times New Roman"/>
                <a:cs typeface="Times New Roman"/>
              </a:rPr>
              <a:t>2</a:t>
            </a:r>
            <a:r>
              <a:rPr spc="5" dirty="0">
                <a:latin typeface="Times New Roman"/>
                <a:cs typeface="Times New Roman"/>
              </a:rPr>
              <a:t>..</a:t>
            </a:r>
            <a:r>
              <a:rPr spc="30" dirty="0">
                <a:latin typeface="Times New Roman"/>
                <a:cs typeface="Times New Roman"/>
              </a:rPr>
              <a:t>.</a:t>
            </a:r>
            <a:r>
              <a:rPr i="1" spc="50" dirty="0">
                <a:latin typeface="Times New Roman"/>
                <a:cs typeface="Times New Roman"/>
              </a:rPr>
              <a:t>N</a:t>
            </a:r>
            <a:endParaRPr>
              <a:latin typeface="Times New Roman"/>
              <a:cs typeface="Times New Roman"/>
            </a:endParaRPr>
          </a:p>
        </p:txBody>
      </p:sp>
      <p:sp>
        <p:nvSpPr>
          <p:cNvPr id="7" name="object 7"/>
          <p:cNvSpPr txBox="1"/>
          <p:nvPr/>
        </p:nvSpPr>
        <p:spPr>
          <a:xfrm>
            <a:off x="2366213" y="1731465"/>
            <a:ext cx="1242695" cy="394970"/>
          </a:xfrm>
          <a:prstGeom prst="rect">
            <a:avLst/>
          </a:prstGeom>
        </p:spPr>
        <p:txBody>
          <a:bodyPr vert="horz" wrap="square" lIns="0" tIns="15875" rIns="0" bIns="0" rtlCol="0">
            <a:spAutoFit/>
          </a:bodyPr>
          <a:lstStyle/>
          <a:p>
            <a:pPr marL="12700">
              <a:spcBef>
                <a:spcPts val="125"/>
              </a:spcBef>
            </a:pPr>
            <a:r>
              <a:rPr i="1" spc="50" dirty="0">
                <a:latin typeface="Times New Roman"/>
                <a:cs typeface="Times New Roman"/>
              </a:rPr>
              <a:t>С </a:t>
            </a:r>
            <a:r>
              <a:rPr i="1" spc="25" dirty="0">
                <a:latin typeface="Times New Roman"/>
                <a:cs typeface="Times New Roman"/>
              </a:rPr>
              <a:t> </a:t>
            </a:r>
            <a:r>
              <a:rPr sz="2400" spc="-229" dirty="0">
                <a:latin typeface="Symbol"/>
                <a:cs typeface="Symbol"/>
              </a:rPr>
              <a:t></a:t>
            </a:r>
            <a:r>
              <a:rPr i="1" spc="100" dirty="0">
                <a:latin typeface="Times New Roman"/>
                <a:cs typeface="Times New Roman"/>
              </a:rPr>
              <a:t>n</a:t>
            </a:r>
            <a:r>
              <a:rPr sz="2400" spc="-95" dirty="0">
                <a:latin typeface="Symbol"/>
                <a:cs typeface="Symbol"/>
              </a:rPr>
              <a:t></a:t>
            </a:r>
            <a:r>
              <a:rPr i="1" spc="50" dirty="0">
                <a:latin typeface="Times New Roman"/>
                <a:cs typeface="Times New Roman"/>
              </a:rPr>
              <a:t>=</a:t>
            </a:r>
            <a:r>
              <a:rPr i="1" spc="-140" dirty="0">
                <a:latin typeface="Times New Roman"/>
                <a:cs typeface="Times New Roman"/>
              </a:rPr>
              <a:t> </a:t>
            </a:r>
            <a:r>
              <a:rPr i="1" spc="140" dirty="0">
                <a:latin typeface="Times New Roman"/>
                <a:cs typeface="Times New Roman"/>
              </a:rPr>
              <a:t>C</a:t>
            </a:r>
            <a:r>
              <a:rPr sz="2400" spc="-229" dirty="0">
                <a:latin typeface="Symbol"/>
                <a:cs typeface="Symbol"/>
              </a:rPr>
              <a:t></a:t>
            </a:r>
            <a:r>
              <a:rPr i="1" spc="100" dirty="0">
                <a:latin typeface="Times New Roman"/>
                <a:cs typeface="Times New Roman"/>
              </a:rPr>
              <a:t>n</a:t>
            </a:r>
            <a:r>
              <a:rPr sz="2400" spc="-185" dirty="0">
                <a:latin typeface="Symbol"/>
                <a:cs typeface="Symbol"/>
              </a:rPr>
              <a:t></a:t>
            </a:r>
            <a:endParaRPr sz="2400">
              <a:latin typeface="Symbol"/>
              <a:cs typeface="Symbol"/>
            </a:endParaRPr>
          </a:p>
        </p:txBody>
      </p:sp>
      <p:sp>
        <p:nvSpPr>
          <p:cNvPr id="8" name="object 8"/>
          <p:cNvSpPr txBox="1"/>
          <p:nvPr/>
        </p:nvSpPr>
        <p:spPr>
          <a:xfrm>
            <a:off x="2875091" y="2161719"/>
            <a:ext cx="3092450" cy="305435"/>
          </a:xfrm>
          <a:prstGeom prst="rect">
            <a:avLst/>
          </a:prstGeom>
        </p:spPr>
        <p:txBody>
          <a:bodyPr vert="horz" wrap="square" lIns="0" tIns="17145" rIns="0" bIns="0" rtlCol="0">
            <a:spAutoFit/>
          </a:bodyPr>
          <a:lstStyle/>
          <a:p>
            <a:pPr marL="12700">
              <a:spcBef>
                <a:spcPts val="135"/>
              </a:spcBef>
            </a:pPr>
            <a:r>
              <a:rPr spc="25" dirty="0">
                <a:latin typeface="Times New Roman"/>
                <a:cs typeface="Times New Roman"/>
              </a:rPr>
              <a:t>г</a:t>
            </a:r>
            <a:r>
              <a:rPr spc="-10" dirty="0">
                <a:latin typeface="Times New Roman"/>
                <a:cs typeface="Times New Roman"/>
              </a:rPr>
              <a:t>д</a:t>
            </a:r>
            <a:r>
              <a:rPr spc="10" dirty="0">
                <a:latin typeface="Times New Roman"/>
                <a:cs typeface="Times New Roman"/>
              </a:rPr>
              <a:t>е</a:t>
            </a:r>
            <a:r>
              <a:rPr i="1" spc="15" dirty="0">
                <a:latin typeface="Times New Roman"/>
                <a:cs typeface="Times New Roman"/>
              </a:rPr>
              <a:t>β,</a:t>
            </a:r>
            <a:r>
              <a:rPr i="1" spc="-285" dirty="0">
                <a:latin typeface="Times New Roman"/>
                <a:cs typeface="Times New Roman"/>
              </a:rPr>
              <a:t> </a:t>
            </a:r>
            <a:r>
              <a:rPr i="1" spc="30" dirty="0">
                <a:latin typeface="Times New Roman"/>
                <a:cs typeface="Times New Roman"/>
              </a:rPr>
              <a:t>λ</a:t>
            </a:r>
            <a:r>
              <a:rPr i="1" spc="-145" dirty="0">
                <a:latin typeface="Times New Roman"/>
                <a:cs typeface="Times New Roman"/>
              </a:rPr>
              <a:t> </a:t>
            </a:r>
            <a:r>
              <a:rPr spc="40" dirty="0">
                <a:latin typeface="Symbol"/>
                <a:cs typeface="Symbol"/>
              </a:rPr>
              <a:t></a:t>
            </a:r>
            <a:r>
              <a:rPr spc="-190" dirty="0">
                <a:latin typeface="Times New Roman"/>
                <a:cs typeface="Times New Roman"/>
              </a:rPr>
              <a:t> </a:t>
            </a:r>
            <a:r>
              <a:rPr spc="-50" dirty="0">
                <a:latin typeface="Times New Roman"/>
                <a:cs typeface="Times New Roman"/>
              </a:rPr>
              <a:t>н</a:t>
            </a:r>
            <a:r>
              <a:rPr spc="-40" dirty="0">
                <a:latin typeface="Times New Roman"/>
                <a:cs typeface="Times New Roman"/>
              </a:rPr>
              <a:t>е</a:t>
            </a:r>
            <a:r>
              <a:rPr spc="35" dirty="0">
                <a:latin typeface="Times New Roman"/>
                <a:cs typeface="Times New Roman"/>
              </a:rPr>
              <a:t>к</a:t>
            </a:r>
            <a:r>
              <a:rPr spc="10" dirty="0">
                <a:latin typeface="Times New Roman"/>
                <a:cs typeface="Times New Roman"/>
              </a:rPr>
              <a:t>о</a:t>
            </a:r>
            <a:r>
              <a:rPr spc="-25" dirty="0">
                <a:latin typeface="Times New Roman"/>
                <a:cs typeface="Times New Roman"/>
              </a:rPr>
              <a:t>т</a:t>
            </a:r>
            <a:r>
              <a:rPr spc="10" dirty="0">
                <a:latin typeface="Times New Roman"/>
                <a:cs typeface="Times New Roman"/>
              </a:rPr>
              <a:t>о</a:t>
            </a:r>
            <a:r>
              <a:rPr spc="160" dirty="0">
                <a:latin typeface="Times New Roman"/>
                <a:cs typeface="Times New Roman"/>
              </a:rPr>
              <a:t>р</a:t>
            </a:r>
            <a:r>
              <a:rPr spc="10" dirty="0">
                <a:latin typeface="Times New Roman"/>
                <a:cs typeface="Times New Roman"/>
              </a:rPr>
              <a:t>ы</a:t>
            </a:r>
            <a:r>
              <a:rPr spc="30" dirty="0">
                <a:latin typeface="Times New Roman"/>
                <a:cs typeface="Times New Roman"/>
              </a:rPr>
              <a:t>е</a:t>
            </a:r>
            <a:r>
              <a:rPr spc="-170" dirty="0">
                <a:latin typeface="Times New Roman"/>
                <a:cs typeface="Times New Roman"/>
              </a:rPr>
              <a:t> </a:t>
            </a:r>
            <a:r>
              <a:rPr spc="-50" dirty="0">
                <a:latin typeface="Times New Roman"/>
                <a:cs typeface="Times New Roman"/>
              </a:rPr>
              <a:t>п</a:t>
            </a:r>
            <a:r>
              <a:rPr spc="10" dirty="0">
                <a:latin typeface="Times New Roman"/>
                <a:cs typeface="Times New Roman"/>
              </a:rPr>
              <a:t>о</a:t>
            </a:r>
            <a:r>
              <a:rPr spc="-40" dirty="0">
                <a:latin typeface="Times New Roman"/>
                <a:cs typeface="Times New Roman"/>
              </a:rPr>
              <a:t>с</a:t>
            </a:r>
            <a:r>
              <a:rPr spc="-25" dirty="0">
                <a:latin typeface="Times New Roman"/>
                <a:cs typeface="Times New Roman"/>
              </a:rPr>
              <a:t>т</a:t>
            </a:r>
            <a:r>
              <a:rPr spc="10" dirty="0">
                <a:latin typeface="Times New Roman"/>
                <a:cs typeface="Times New Roman"/>
              </a:rPr>
              <a:t>о</a:t>
            </a:r>
            <a:r>
              <a:rPr spc="80" dirty="0">
                <a:latin typeface="Times New Roman"/>
                <a:cs typeface="Times New Roman"/>
              </a:rPr>
              <a:t>я</a:t>
            </a:r>
            <a:r>
              <a:rPr spc="-50" dirty="0">
                <a:latin typeface="Times New Roman"/>
                <a:cs typeface="Times New Roman"/>
              </a:rPr>
              <a:t>нн</a:t>
            </a:r>
            <a:r>
              <a:rPr spc="10" dirty="0">
                <a:latin typeface="Times New Roman"/>
                <a:cs typeface="Times New Roman"/>
              </a:rPr>
              <a:t>ы</a:t>
            </a:r>
            <a:r>
              <a:rPr spc="30" dirty="0">
                <a:latin typeface="Times New Roman"/>
                <a:cs typeface="Times New Roman"/>
              </a:rPr>
              <a:t>е</a:t>
            </a:r>
            <a:endParaRPr>
              <a:latin typeface="Times New Roman"/>
              <a:cs typeface="Times New Roman"/>
            </a:endParaRPr>
          </a:p>
        </p:txBody>
      </p:sp>
      <p:sp>
        <p:nvSpPr>
          <p:cNvPr id="9" name="object 9"/>
          <p:cNvSpPr txBox="1"/>
          <p:nvPr/>
        </p:nvSpPr>
        <p:spPr>
          <a:xfrm>
            <a:off x="4360743" y="1781787"/>
            <a:ext cx="95250" cy="176972"/>
          </a:xfrm>
          <a:prstGeom prst="rect">
            <a:avLst/>
          </a:prstGeom>
        </p:spPr>
        <p:txBody>
          <a:bodyPr vert="horz" wrap="square" lIns="0" tIns="15240" rIns="0" bIns="0" rtlCol="0">
            <a:spAutoFit/>
          </a:bodyPr>
          <a:lstStyle/>
          <a:p>
            <a:pPr marL="12700">
              <a:spcBef>
                <a:spcPts val="120"/>
              </a:spcBef>
            </a:pPr>
            <a:r>
              <a:rPr sz="1050" i="1" spc="20" dirty="0">
                <a:latin typeface="Times New Roman"/>
                <a:cs typeface="Times New Roman"/>
              </a:rPr>
              <a:t>b</a:t>
            </a:r>
            <a:endParaRPr sz="1050">
              <a:latin typeface="Times New Roman"/>
              <a:cs typeface="Times New Roman"/>
            </a:endParaRPr>
          </a:p>
        </p:txBody>
      </p:sp>
      <p:sp>
        <p:nvSpPr>
          <p:cNvPr id="10" name="object 10"/>
          <p:cNvSpPr txBox="1"/>
          <p:nvPr/>
        </p:nvSpPr>
        <p:spPr>
          <a:xfrm>
            <a:off x="2528452" y="1961368"/>
            <a:ext cx="118745" cy="176972"/>
          </a:xfrm>
          <a:prstGeom prst="rect">
            <a:avLst/>
          </a:prstGeom>
        </p:spPr>
        <p:txBody>
          <a:bodyPr vert="horz" wrap="square" lIns="0" tIns="15240" rIns="0" bIns="0" rtlCol="0">
            <a:spAutoFit/>
          </a:bodyPr>
          <a:lstStyle/>
          <a:p>
            <a:pPr marL="12700">
              <a:spcBef>
                <a:spcPts val="120"/>
              </a:spcBef>
            </a:pPr>
            <a:r>
              <a:rPr sz="1050" i="1" spc="30" dirty="0">
                <a:latin typeface="Times New Roman"/>
                <a:cs typeface="Times New Roman"/>
              </a:rPr>
              <a:t>w</a:t>
            </a:r>
            <a:endParaRPr sz="1050">
              <a:latin typeface="Times New Roman"/>
              <a:cs typeface="Times New Roman"/>
            </a:endParaRPr>
          </a:p>
        </p:txBody>
      </p:sp>
      <p:sp>
        <p:nvSpPr>
          <p:cNvPr id="11" name="object 11"/>
          <p:cNvSpPr txBox="1"/>
          <p:nvPr/>
        </p:nvSpPr>
        <p:spPr>
          <a:xfrm>
            <a:off x="4028084" y="3030390"/>
            <a:ext cx="243204" cy="177613"/>
          </a:xfrm>
          <a:prstGeom prst="rect">
            <a:avLst/>
          </a:prstGeom>
        </p:spPr>
        <p:txBody>
          <a:bodyPr vert="horz" wrap="square" lIns="0" tIns="15875" rIns="0" bIns="0" rtlCol="0">
            <a:spAutoFit/>
          </a:bodyPr>
          <a:lstStyle/>
          <a:p>
            <a:pPr marL="12700">
              <a:spcBef>
                <a:spcPts val="125"/>
              </a:spcBef>
            </a:pPr>
            <a:r>
              <a:rPr sz="1050" i="1" spc="-20" dirty="0">
                <a:latin typeface="Times New Roman"/>
                <a:cs typeface="Times New Roman"/>
              </a:rPr>
              <a:t>n</a:t>
            </a:r>
            <a:r>
              <a:rPr sz="1050" i="1" spc="-60" dirty="0">
                <a:latin typeface="Times New Roman"/>
                <a:cs typeface="Times New Roman"/>
              </a:rPr>
              <a:t>=</a:t>
            </a:r>
            <a:r>
              <a:rPr sz="1050" spc="25" dirty="0">
                <a:latin typeface="Times New Roman"/>
                <a:cs typeface="Times New Roman"/>
              </a:rPr>
              <a:t>1</a:t>
            </a:r>
            <a:endParaRPr sz="1050">
              <a:latin typeface="Times New Roman"/>
              <a:cs typeface="Times New Roman"/>
            </a:endParaRPr>
          </a:p>
        </p:txBody>
      </p:sp>
      <p:sp>
        <p:nvSpPr>
          <p:cNvPr id="12" name="object 12"/>
          <p:cNvSpPr txBox="1"/>
          <p:nvPr/>
        </p:nvSpPr>
        <p:spPr>
          <a:xfrm>
            <a:off x="2340363" y="2568438"/>
            <a:ext cx="4229100" cy="471170"/>
          </a:xfrm>
          <a:prstGeom prst="rect">
            <a:avLst/>
          </a:prstGeom>
        </p:spPr>
        <p:txBody>
          <a:bodyPr vert="horz" wrap="square" lIns="0" tIns="15875" rIns="0" bIns="0" rtlCol="0">
            <a:spAutoFit/>
          </a:bodyPr>
          <a:lstStyle/>
          <a:p>
            <a:pPr marR="621665" algn="ctr">
              <a:lnSpc>
                <a:spcPts val="720"/>
              </a:lnSpc>
              <a:spcBef>
                <a:spcPts val="125"/>
              </a:spcBef>
            </a:pPr>
            <a:r>
              <a:rPr sz="1050" i="1" spc="35" dirty="0">
                <a:latin typeface="Times New Roman"/>
                <a:cs typeface="Times New Roman"/>
              </a:rPr>
              <a:t>N</a:t>
            </a:r>
            <a:endParaRPr sz="1050">
              <a:latin typeface="Times New Roman"/>
              <a:cs typeface="Times New Roman"/>
            </a:endParaRPr>
          </a:p>
          <a:p>
            <a:pPr marL="38100">
              <a:lnSpc>
                <a:spcPts val="2760"/>
              </a:lnSpc>
              <a:tabLst>
                <a:tab pos="1638300" algn="l"/>
              </a:tabLst>
            </a:pPr>
            <a:r>
              <a:rPr sz="1850" i="1" spc="265" dirty="0">
                <a:latin typeface="Times New Roman"/>
                <a:cs typeface="Times New Roman"/>
              </a:rPr>
              <a:t>x</a:t>
            </a:r>
            <a:r>
              <a:rPr sz="1850" i="1" spc="25" dirty="0">
                <a:latin typeface="Times New Roman"/>
                <a:cs typeface="Times New Roman"/>
              </a:rPr>
              <a:t>=</a:t>
            </a:r>
            <a:r>
              <a:rPr sz="1850" i="1" spc="-130" dirty="0">
                <a:latin typeface="Times New Roman"/>
                <a:cs typeface="Times New Roman"/>
              </a:rPr>
              <a:t> </a:t>
            </a:r>
            <a:r>
              <a:rPr sz="2400" spc="-285" dirty="0">
                <a:latin typeface="Symbol"/>
                <a:cs typeface="Symbol"/>
              </a:rPr>
              <a:t></a:t>
            </a:r>
            <a:r>
              <a:rPr sz="1850" i="1" spc="-10" dirty="0">
                <a:latin typeface="Times New Roman"/>
                <a:cs typeface="Times New Roman"/>
              </a:rPr>
              <a:t>C</a:t>
            </a:r>
            <a:r>
              <a:rPr sz="1850" i="1" spc="60" dirty="0">
                <a:latin typeface="Times New Roman"/>
                <a:cs typeface="Times New Roman"/>
              </a:rPr>
              <a:t>,</a:t>
            </a:r>
            <a:r>
              <a:rPr sz="1850" i="1" spc="-10" dirty="0">
                <a:latin typeface="Times New Roman"/>
                <a:cs typeface="Times New Roman"/>
              </a:rPr>
              <a:t>π</a:t>
            </a:r>
            <a:r>
              <a:rPr sz="1850" i="1" spc="5" dirty="0">
                <a:latin typeface="Times New Roman"/>
                <a:cs typeface="Times New Roman"/>
              </a:rPr>
              <a:t>'</a:t>
            </a:r>
            <a:r>
              <a:rPr sz="1850" i="1" spc="-265" dirty="0">
                <a:latin typeface="Times New Roman"/>
                <a:cs typeface="Times New Roman"/>
              </a:rPr>
              <a:t> </a:t>
            </a:r>
            <a:r>
              <a:rPr sz="2400" spc="-90" dirty="0">
                <a:latin typeface="Symbol"/>
                <a:cs typeface="Symbol"/>
              </a:rPr>
              <a:t></a:t>
            </a:r>
            <a:r>
              <a:rPr sz="1850" i="1" spc="25" dirty="0">
                <a:latin typeface="Times New Roman"/>
                <a:cs typeface="Times New Roman"/>
              </a:rPr>
              <a:t>=</a:t>
            </a:r>
            <a:r>
              <a:rPr sz="1850" i="1" spc="-70" dirty="0">
                <a:latin typeface="Times New Roman"/>
                <a:cs typeface="Times New Roman"/>
              </a:rPr>
              <a:t> </a:t>
            </a:r>
            <a:r>
              <a:rPr sz="2775" u="sng" spc="15" baseline="34534" dirty="0">
                <a:uFill>
                  <a:solidFill>
                    <a:srgbClr val="000000"/>
                  </a:solidFill>
                </a:uFill>
                <a:latin typeface="Times New Roman"/>
                <a:cs typeface="Times New Roman"/>
              </a:rPr>
              <a:t> </a:t>
            </a:r>
            <a:r>
              <a:rPr sz="2775" u="sng" baseline="34534" dirty="0">
                <a:uFill>
                  <a:solidFill>
                    <a:srgbClr val="000000"/>
                  </a:solidFill>
                </a:uFill>
                <a:latin typeface="Times New Roman"/>
                <a:cs typeface="Times New Roman"/>
              </a:rPr>
              <a:t>  </a:t>
            </a:r>
            <a:r>
              <a:rPr sz="2775" u="sng" spc="30" baseline="34534" dirty="0">
                <a:uFill>
                  <a:solidFill>
                    <a:srgbClr val="000000"/>
                  </a:solidFill>
                </a:uFill>
                <a:latin typeface="Times New Roman"/>
                <a:cs typeface="Times New Roman"/>
              </a:rPr>
              <a:t>1</a:t>
            </a:r>
            <a:r>
              <a:rPr sz="2775" u="sng" baseline="34534" dirty="0">
                <a:uFill>
                  <a:solidFill>
                    <a:srgbClr val="000000"/>
                  </a:solidFill>
                </a:uFill>
                <a:latin typeface="Times New Roman"/>
                <a:cs typeface="Times New Roman"/>
              </a:rPr>
              <a:t>	</a:t>
            </a:r>
            <a:r>
              <a:rPr sz="2775" spc="-240" baseline="34534" dirty="0">
                <a:latin typeface="Times New Roman"/>
                <a:cs typeface="Times New Roman"/>
              </a:rPr>
              <a:t> </a:t>
            </a:r>
            <a:r>
              <a:rPr sz="4125" spc="292" baseline="-9090" dirty="0">
                <a:latin typeface="Symbol"/>
                <a:cs typeface="Symbol"/>
              </a:rPr>
              <a:t></a:t>
            </a:r>
            <a:r>
              <a:rPr sz="1850" i="1" spc="110" dirty="0">
                <a:latin typeface="Times New Roman"/>
                <a:cs typeface="Times New Roman"/>
              </a:rPr>
              <a:t>C</a:t>
            </a:r>
            <a:r>
              <a:rPr sz="2400" spc="-229" dirty="0">
                <a:latin typeface="Symbol"/>
                <a:cs typeface="Symbol"/>
              </a:rPr>
              <a:t></a:t>
            </a:r>
            <a:r>
              <a:rPr sz="1850" i="1" spc="85" dirty="0">
                <a:latin typeface="Times New Roman"/>
                <a:cs typeface="Times New Roman"/>
              </a:rPr>
              <a:t>n</a:t>
            </a:r>
            <a:r>
              <a:rPr sz="2400" spc="-325" dirty="0">
                <a:latin typeface="Symbol"/>
                <a:cs typeface="Symbol"/>
              </a:rPr>
              <a:t></a:t>
            </a:r>
            <a:r>
              <a:rPr sz="1850" i="1" spc="-10" dirty="0">
                <a:latin typeface="Times New Roman"/>
                <a:cs typeface="Times New Roman"/>
              </a:rPr>
              <a:t>π</a:t>
            </a:r>
            <a:r>
              <a:rPr sz="1850" i="1" spc="5" dirty="0">
                <a:latin typeface="Times New Roman"/>
                <a:cs typeface="Times New Roman"/>
              </a:rPr>
              <a:t>'</a:t>
            </a:r>
            <a:r>
              <a:rPr sz="1850" i="1" spc="-125" dirty="0">
                <a:latin typeface="Times New Roman"/>
                <a:cs typeface="Times New Roman"/>
              </a:rPr>
              <a:t> </a:t>
            </a:r>
            <a:r>
              <a:rPr sz="2400" spc="-225" dirty="0">
                <a:latin typeface="Symbol"/>
                <a:cs typeface="Symbol"/>
              </a:rPr>
              <a:t></a:t>
            </a:r>
            <a:r>
              <a:rPr sz="1850" i="1" spc="80" dirty="0">
                <a:latin typeface="Times New Roman"/>
                <a:cs typeface="Times New Roman"/>
              </a:rPr>
              <a:t>n</a:t>
            </a:r>
            <a:r>
              <a:rPr sz="2400" spc="-265" dirty="0">
                <a:latin typeface="Symbol"/>
                <a:cs typeface="Symbol"/>
              </a:rPr>
              <a:t></a:t>
            </a:r>
            <a:r>
              <a:rPr sz="1850" i="1" spc="170" dirty="0">
                <a:latin typeface="Times New Roman"/>
                <a:cs typeface="Times New Roman"/>
              </a:rPr>
              <a:t>,</a:t>
            </a:r>
            <a:r>
              <a:rPr sz="1850" i="1" spc="-10" dirty="0">
                <a:latin typeface="Times New Roman"/>
                <a:cs typeface="Times New Roman"/>
              </a:rPr>
              <a:t>π</a:t>
            </a:r>
            <a:r>
              <a:rPr sz="1850" i="1" spc="5" dirty="0">
                <a:latin typeface="Times New Roman"/>
                <a:cs typeface="Times New Roman"/>
              </a:rPr>
              <a:t>'</a:t>
            </a:r>
            <a:r>
              <a:rPr sz="1850" i="1" spc="-125" dirty="0">
                <a:latin typeface="Times New Roman"/>
                <a:cs typeface="Times New Roman"/>
              </a:rPr>
              <a:t> </a:t>
            </a:r>
            <a:r>
              <a:rPr sz="2400" spc="-229" dirty="0">
                <a:latin typeface="Symbol"/>
                <a:cs typeface="Symbol"/>
              </a:rPr>
              <a:t></a:t>
            </a:r>
            <a:r>
              <a:rPr sz="1850" i="1" spc="85" dirty="0">
                <a:latin typeface="Times New Roman"/>
                <a:cs typeface="Times New Roman"/>
              </a:rPr>
              <a:t>n</a:t>
            </a:r>
            <a:r>
              <a:rPr sz="2400" spc="-95" dirty="0">
                <a:latin typeface="Symbol"/>
                <a:cs typeface="Symbol"/>
              </a:rPr>
              <a:t></a:t>
            </a:r>
            <a:r>
              <a:rPr sz="1850" i="1" spc="25" dirty="0">
                <a:latin typeface="Times New Roman"/>
                <a:cs typeface="Times New Roman"/>
              </a:rPr>
              <a:t>=</a:t>
            </a:r>
            <a:r>
              <a:rPr sz="1850" i="1" spc="-125" dirty="0">
                <a:latin typeface="Times New Roman"/>
                <a:cs typeface="Times New Roman"/>
              </a:rPr>
              <a:t> </a:t>
            </a:r>
            <a:r>
              <a:rPr sz="1850" i="1" spc="-55" dirty="0">
                <a:latin typeface="Times New Roman"/>
                <a:cs typeface="Times New Roman"/>
              </a:rPr>
              <a:t>α</a:t>
            </a:r>
            <a:r>
              <a:rPr sz="1850" i="1" spc="160" dirty="0">
                <a:latin typeface="Times New Roman"/>
                <a:cs typeface="Times New Roman"/>
              </a:rPr>
              <a:t>π</a:t>
            </a:r>
            <a:r>
              <a:rPr sz="2400" spc="-225" dirty="0">
                <a:latin typeface="Symbol"/>
                <a:cs typeface="Symbol"/>
              </a:rPr>
              <a:t></a:t>
            </a:r>
            <a:r>
              <a:rPr sz="1850" i="1" spc="80" dirty="0">
                <a:latin typeface="Times New Roman"/>
                <a:cs typeface="Times New Roman"/>
              </a:rPr>
              <a:t>n</a:t>
            </a:r>
            <a:r>
              <a:rPr sz="2400" spc="-180" dirty="0">
                <a:latin typeface="Symbol"/>
                <a:cs typeface="Symbol"/>
              </a:rPr>
              <a:t></a:t>
            </a:r>
            <a:endParaRPr sz="2400">
              <a:latin typeface="Symbol"/>
              <a:cs typeface="Symbol"/>
            </a:endParaRPr>
          </a:p>
        </p:txBody>
      </p:sp>
      <p:sp>
        <p:nvSpPr>
          <p:cNvPr id="13" name="object 13"/>
          <p:cNvSpPr txBox="1"/>
          <p:nvPr/>
        </p:nvSpPr>
        <p:spPr>
          <a:xfrm>
            <a:off x="3496264" y="2878832"/>
            <a:ext cx="488950" cy="323215"/>
          </a:xfrm>
          <a:prstGeom prst="rect">
            <a:avLst/>
          </a:prstGeom>
        </p:spPr>
        <p:txBody>
          <a:bodyPr vert="horz" wrap="square" lIns="0" tIns="12700" rIns="0" bIns="0" rtlCol="0">
            <a:spAutoFit/>
          </a:bodyPr>
          <a:lstStyle/>
          <a:p>
            <a:pPr marL="38100">
              <a:spcBef>
                <a:spcPts val="100"/>
              </a:spcBef>
            </a:pPr>
            <a:r>
              <a:rPr sz="1850" i="1" dirty="0">
                <a:latin typeface="Times New Roman"/>
                <a:cs typeface="Times New Roman"/>
              </a:rPr>
              <a:t>N</a:t>
            </a:r>
            <a:r>
              <a:rPr sz="1950" spc="-40" dirty="0">
                <a:latin typeface="Symbol"/>
                <a:cs typeface="Symbol"/>
              </a:rPr>
              <a:t></a:t>
            </a:r>
            <a:r>
              <a:rPr sz="1950" spc="-229" dirty="0">
                <a:latin typeface="Times New Roman"/>
                <a:cs typeface="Times New Roman"/>
              </a:rPr>
              <a:t> </a:t>
            </a:r>
            <a:r>
              <a:rPr sz="1575" spc="37" baseline="44973" dirty="0">
                <a:latin typeface="Times New Roman"/>
                <a:cs typeface="Times New Roman"/>
              </a:rPr>
              <a:t>2</a:t>
            </a:r>
            <a:endParaRPr sz="1575" baseline="44973">
              <a:latin typeface="Times New Roman"/>
              <a:cs typeface="Times New Roman"/>
            </a:endParaRPr>
          </a:p>
        </p:txBody>
      </p:sp>
      <p:sp>
        <p:nvSpPr>
          <p:cNvPr id="14" name="object 14"/>
          <p:cNvSpPr txBox="1"/>
          <p:nvPr/>
        </p:nvSpPr>
        <p:spPr>
          <a:xfrm>
            <a:off x="5265928" y="4952149"/>
            <a:ext cx="107950" cy="339837"/>
          </a:xfrm>
          <a:prstGeom prst="rect">
            <a:avLst/>
          </a:prstGeom>
        </p:spPr>
        <p:txBody>
          <a:bodyPr vert="horz" wrap="square" lIns="0" tIns="16510" rIns="0" bIns="0" rtlCol="0">
            <a:spAutoFit/>
          </a:bodyPr>
          <a:lstStyle/>
          <a:p>
            <a:pPr marL="25400">
              <a:spcBef>
                <a:spcPts val="130"/>
              </a:spcBef>
            </a:pPr>
            <a:r>
              <a:rPr sz="1050" spc="20" dirty="0">
                <a:latin typeface="Times New Roman"/>
                <a:cs typeface="Times New Roman"/>
              </a:rPr>
              <a:t>2</a:t>
            </a:r>
            <a:endParaRPr sz="1050">
              <a:latin typeface="Times New Roman"/>
              <a:cs typeface="Times New Roman"/>
            </a:endParaRPr>
          </a:p>
          <a:p>
            <a:pPr marL="12700">
              <a:spcBef>
                <a:spcPts val="25"/>
              </a:spcBef>
            </a:pPr>
            <a:r>
              <a:rPr sz="1050" i="1" spc="15" dirty="0">
                <a:latin typeface="Times New Roman"/>
                <a:cs typeface="Times New Roman"/>
              </a:rPr>
              <a:t>ε</a:t>
            </a:r>
            <a:endParaRPr sz="1050">
              <a:latin typeface="Times New Roman"/>
              <a:cs typeface="Times New Roman"/>
            </a:endParaRPr>
          </a:p>
        </p:txBody>
      </p:sp>
      <p:sp>
        <p:nvSpPr>
          <p:cNvPr id="15" name="object 15"/>
          <p:cNvSpPr txBox="1"/>
          <p:nvPr/>
        </p:nvSpPr>
        <p:spPr>
          <a:xfrm>
            <a:off x="2443061" y="4884316"/>
            <a:ext cx="2834640" cy="397510"/>
          </a:xfrm>
          <a:prstGeom prst="rect">
            <a:avLst/>
          </a:prstGeom>
        </p:spPr>
        <p:txBody>
          <a:bodyPr vert="horz" wrap="square" lIns="0" tIns="11430" rIns="0" bIns="0" rtlCol="0">
            <a:spAutoFit/>
          </a:bodyPr>
          <a:lstStyle/>
          <a:p>
            <a:pPr marL="12700">
              <a:spcBef>
                <a:spcPts val="90"/>
              </a:spcBef>
            </a:pPr>
            <a:r>
              <a:rPr sz="1850" spc="5" dirty="0">
                <a:latin typeface="Times New Roman"/>
                <a:cs typeface="Times New Roman"/>
              </a:rPr>
              <a:t>г</a:t>
            </a:r>
            <a:r>
              <a:rPr sz="1850" spc="-30" dirty="0">
                <a:latin typeface="Times New Roman"/>
                <a:cs typeface="Times New Roman"/>
              </a:rPr>
              <a:t>д</a:t>
            </a:r>
            <a:r>
              <a:rPr sz="1850" spc="10" dirty="0">
                <a:latin typeface="Times New Roman"/>
                <a:cs typeface="Times New Roman"/>
              </a:rPr>
              <a:t>е</a:t>
            </a:r>
            <a:r>
              <a:rPr sz="1850" spc="-50" dirty="0">
                <a:latin typeface="Times New Roman"/>
                <a:cs typeface="Times New Roman"/>
              </a:rPr>
              <a:t> </a:t>
            </a:r>
            <a:r>
              <a:rPr sz="1850" i="1" spc="-60" dirty="0">
                <a:latin typeface="Times New Roman"/>
                <a:cs typeface="Times New Roman"/>
              </a:rPr>
              <a:t>E</a:t>
            </a:r>
            <a:r>
              <a:rPr sz="1850" i="1" spc="50" dirty="0">
                <a:latin typeface="Times New Roman"/>
                <a:cs typeface="Times New Roman"/>
              </a:rPr>
              <a:t>{</a:t>
            </a:r>
            <a:r>
              <a:rPr sz="1850" i="1" spc="65" dirty="0">
                <a:latin typeface="Times New Roman"/>
                <a:cs typeface="Times New Roman"/>
              </a:rPr>
              <a:t>ε</a:t>
            </a:r>
            <a:r>
              <a:rPr sz="2450" spc="-245" dirty="0">
                <a:latin typeface="Symbol"/>
                <a:cs typeface="Symbol"/>
              </a:rPr>
              <a:t></a:t>
            </a:r>
            <a:r>
              <a:rPr sz="1850" i="1" spc="75" dirty="0">
                <a:latin typeface="Times New Roman"/>
                <a:cs typeface="Times New Roman"/>
              </a:rPr>
              <a:t>n</a:t>
            </a:r>
            <a:r>
              <a:rPr sz="2450" spc="-80" dirty="0">
                <a:latin typeface="Symbol"/>
                <a:cs typeface="Symbol"/>
              </a:rPr>
              <a:t></a:t>
            </a:r>
            <a:r>
              <a:rPr sz="1850" i="1" spc="10" dirty="0">
                <a:latin typeface="Times New Roman"/>
                <a:cs typeface="Times New Roman"/>
              </a:rPr>
              <a:t>}</a:t>
            </a:r>
            <a:r>
              <a:rPr sz="1850" i="1" spc="-295" dirty="0">
                <a:latin typeface="Times New Roman"/>
                <a:cs typeface="Times New Roman"/>
              </a:rPr>
              <a:t> </a:t>
            </a:r>
            <a:r>
              <a:rPr sz="1850" i="1" spc="15" dirty="0">
                <a:latin typeface="Times New Roman"/>
                <a:cs typeface="Times New Roman"/>
              </a:rPr>
              <a:t>=</a:t>
            </a:r>
            <a:r>
              <a:rPr sz="1850" i="1" spc="-120" dirty="0">
                <a:latin typeface="Times New Roman"/>
                <a:cs typeface="Times New Roman"/>
              </a:rPr>
              <a:t> </a:t>
            </a:r>
            <a:r>
              <a:rPr sz="1850" spc="-10" dirty="0">
                <a:latin typeface="Times New Roman"/>
                <a:cs typeface="Times New Roman"/>
              </a:rPr>
              <a:t>0</a:t>
            </a:r>
            <a:r>
              <a:rPr sz="1850" spc="5" dirty="0">
                <a:latin typeface="Times New Roman"/>
                <a:cs typeface="Times New Roman"/>
              </a:rPr>
              <a:t>,</a:t>
            </a:r>
            <a:r>
              <a:rPr sz="1850" spc="-300" dirty="0">
                <a:latin typeface="Times New Roman"/>
                <a:cs typeface="Times New Roman"/>
              </a:rPr>
              <a:t> </a:t>
            </a:r>
            <a:r>
              <a:rPr sz="1850" i="1" spc="-60" dirty="0">
                <a:latin typeface="Times New Roman"/>
                <a:cs typeface="Times New Roman"/>
              </a:rPr>
              <a:t>V</a:t>
            </a:r>
            <a:r>
              <a:rPr sz="1850" i="1" spc="-10" dirty="0">
                <a:latin typeface="Times New Roman"/>
                <a:cs typeface="Times New Roman"/>
              </a:rPr>
              <a:t>a</a:t>
            </a:r>
            <a:r>
              <a:rPr sz="1850" i="1" spc="40" dirty="0">
                <a:latin typeface="Times New Roman"/>
                <a:cs typeface="Times New Roman"/>
              </a:rPr>
              <a:t>r</a:t>
            </a:r>
            <a:r>
              <a:rPr sz="1850" i="1" spc="5" dirty="0">
                <a:latin typeface="Times New Roman"/>
                <a:cs typeface="Times New Roman"/>
              </a:rPr>
              <a:t>{</a:t>
            </a:r>
            <a:r>
              <a:rPr sz="1850" i="1" spc="70" dirty="0">
                <a:latin typeface="Times New Roman"/>
                <a:cs typeface="Times New Roman"/>
              </a:rPr>
              <a:t>ε</a:t>
            </a:r>
            <a:r>
              <a:rPr sz="2450" spc="-245" dirty="0">
                <a:latin typeface="Symbol"/>
                <a:cs typeface="Symbol"/>
              </a:rPr>
              <a:t></a:t>
            </a:r>
            <a:r>
              <a:rPr sz="1850" i="1" spc="75" dirty="0">
                <a:latin typeface="Times New Roman"/>
                <a:cs typeface="Times New Roman"/>
              </a:rPr>
              <a:t>n</a:t>
            </a:r>
            <a:r>
              <a:rPr sz="2450" spc="-80" dirty="0">
                <a:latin typeface="Symbol"/>
                <a:cs typeface="Symbol"/>
              </a:rPr>
              <a:t></a:t>
            </a:r>
            <a:r>
              <a:rPr sz="1850" i="1" spc="10" dirty="0">
                <a:latin typeface="Times New Roman"/>
                <a:cs typeface="Times New Roman"/>
              </a:rPr>
              <a:t>}</a:t>
            </a:r>
            <a:r>
              <a:rPr sz="1850" i="1" spc="-295" dirty="0">
                <a:latin typeface="Times New Roman"/>
                <a:cs typeface="Times New Roman"/>
              </a:rPr>
              <a:t> </a:t>
            </a:r>
            <a:r>
              <a:rPr sz="1850" i="1" spc="15" dirty="0">
                <a:latin typeface="Times New Roman"/>
                <a:cs typeface="Times New Roman"/>
              </a:rPr>
              <a:t>=</a:t>
            </a:r>
            <a:r>
              <a:rPr sz="1850" i="1" spc="-120" dirty="0">
                <a:latin typeface="Times New Roman"/>
                <a:cs typeface="Times New Roman"/>
              </a:rPr>
              <a:t> </a:t>
            </a:r>
            <a:r>
              <a:rPr sz="1850" i="1" spc="10" dirty="0">
                <a:latin typeface="Times New Roman"/>
                <a:cs typeface="Times New Roman"/>
              </a:rPr>
              <a:t>σ</a:t>
            </a:r>
            <a:endParaRPr sz="1850">
              <a:latin typeface="Times New Roman"/>
              <a:cs typeface="Times New Roman"/>
            </a:endParaRPr>
          </a:p>
        </p:txBody>
      </p:sp>
      <p:sp>
        <p:nvSpPr>
          <p:cNvPr id="16" name="object 16"/>
          <p:cNvSpPr txBox="1"/>
          <p:nvPr/>
        </p:nvSpPr>
        <p:spPr>
          <a:xfrm>
            <a:off x="2377440" y="3236746"/>
            <a:ext cx="6153785" cy="1679306"/>
          </a:xfrm>
          <a:prstGeom prst="rect">
            <a:avLst/>
          </a:prstGeom>
        </p:spPr>
        <p:txBody>
          <a:bodyPr vert="horz" wrap="square" lIns="0" tIns="45085" rIns="0" bIns="0" rtlCol="0">
            <a:spAutoFit/>
          </a:bodyPr>
          <a:lstStyle/>
          <a:p>
            <a:pPr marL="38100">
              <a:spcBef>
                <a:spcPts val="355"/>
              </a:spcBef>
            </a:pPr>
            <a:r>
              <a:rPr i="1" spc="-5" dirty="0">
                <a:latin typeface="Arial"/>
                <a:cs typeface="Arial"/>
              </a:rPr>
              <a:t>Частный</a:t>
            </a:r>
            <a:r>
              <a:rPr i="1" spc="-25" dirty="0">
                <a:latin typeface="Arial"/>
                <a:cs typeface="Arial"/>
              </a:rPr>
              <a:t> </a:t>
            </a:r>
            <a:r>
              <a:rPr i="1" spc="-5" dirty="0">
                <a:latin typeface="Arial"/>
                <a:cs typeface="Arial"/>
              </a:rPr>
              <a:t>случай:</a:t>
            </a:r>
            <a:endParaRPr>
              <a:latin typeface="Arial"/>
              <a:cs typeface="Arial"/>
            </a:endParaRPr>
          </a:p>
          <a:p>
            <a:pPr marL="97790">
              <a:lnSpc>
                <a:spcPts val="1160"/>
              </a:lnSpc>
              <a:spcBef>
                <a:spcPts val="395"/>
              </a:spcBef>
            </a:pPr>
            <a:r>
              <a:rPr sz="2050" i="1" spc="175" dirty="0">
                <a:latin typeface="Times New Roman"/>
                <a:cs typeface="Times New Roman"/>
              </a:rPr>
              <a:t>λ=</a:t>
            </a:r>
            <a:r>
              <a:rPr sz="2050" i="1" spc="-170" dirty="0">
                <a:latin typeface="Times New Roman"/>
                <a:cs typeface="Times New Roman"/>
              </a:rPr>
              <a:t> </a:t>
            </a:r>
            <a:r>
              <a:rPr sz="2050" spc="5" dirty="0">
                <a:latin typeface="Times New Roman"/>
                <a:cs typeface="Times New Roman"/>
              </a:rPr>
              <a:t>0,</a:t>
            </a:r>
            <a:r>
              <a:rPr sz="2050" spc="10" dirty="0">
                <a:latin typeface="Times New Roman"/>
                <a:cs typeface="Times New Roman"/>
              </a:rPr>
              <a:t> </a:t>
            </a:r>
            <a:r>
              <a:rPr sz="2050" i="1" spc="45" dirty="0">
                <a:latin typeface="Times New Roman"/>
                <a:cs typeface="Times New Roman"/>
              </a:rPr>
              <a:t>β</a:t>
            </a:r>
            <a:r>
              <a:rPr sz="2050" i="1" spc="-170" dirty="0">
                <a:latin typeface="Times New Roman"/>
                <a:cs typeface="Times New Roman"/>
              </a:rPr>
              <a:t> </a:t>
            </a:r>
            <a:r>
              <a:rPr sz="2050" i="1" spc="170" dirty="0">
                <a:latin typeface="Times New Roman"/>
                <a:cs typeface="Times New Roman"/>
              </a:rPr>
              <a:t>=</a:t>
            </a:r>
            <a:r>
              <a:rPr sz="2050" spc="170" dirty="0">
                <a:latin typeface="Times New Roman"/>
                <a:cs typeface="Times New Roman"/>
              </a:rPr>
              <a:t>1</a:t>
            </a:r>
            <a:r>
              <a:rPr sz="2050" spc="170" dirty="0">
                <a:latin typeface="Symbol"/>
                <a:cs typeface="Symbol"/>
              </a:rPr>
              <a:t></a:t>
            </a:r>
            <a:r>
              <a:rPr sz="2050" spc="-195" dirty="0">
                <a:latin typeface="Times New Roman"/>
                <a:cs typeface="Times New Roman"/>
              </a:rPr>
              <a:t> </a:t>
            </a:r>
            <a:r>
              <a:rPr sz="2050" i="1" spc="40" dirty="0">
                <a:latin typeface="Times New Roman"/>
                <a:cs typeface="Times New Roman"/>
              </a:rPr>
              <a:t>C</a:t>
            </a:r>
            <a:r>
              <a:rPr i="1" spc="60" baseline="-23148" dirty="0">
                <a:latin typeface="Times New Roman"/>
                <a:cs typeface="Times New Roman"/>
              </a:rPr>
              <a:t>w</a:t>
            </a:r>
            <a:r>
              <a:rPr i="1" spc="-195" baseline="-23148" dirty="0">
                <a:latin typeface="Times New Roman"/>
                <a:cs typeface="Times New Roman"/>
              </a:rPr>
              <a:t> </a:t>
            </a:r>
            <a:r>
              <a:rPr sz="2700" spc="-60" dirty="0">
                <a:latin typeface="Symbol"/>
                <a:cs typeface="Symbol"/>
              </a:rPr>
              <a:t></a:t>
            </a:r>
            <a:r>
              <a:rPr sz="2050" i="1" spc="-60" dirty="0">
                <a:latin typeface="Times New Roman"/>
                <a:cs typeface="Times New Roman"/>
              </a:rPr>
              <a:t>n</a:t>
            </a:r>
            <a:r>
              <a:rPr sz="2700" spc="-60" dirty="0">
                <a:latin typeface="Symbol"/>
                <a:cs typeface="Symbol"/>
              </a:rPr>
              <a:t></a:t>
            </a:r>
            <a:r>
              <a:rPr sz="2050" i="1" spc="-60" dirty="0">
                <a:latin typeface="Times New Roman"/>
                <a:cs typeface="Times New Roman"/>
              </a:rPr>
              <a:t>=</a:t>
            </a:r>
            <a:r>
              <a:rPr sz="2050" i="1" spc="-200" dirty="0">
                <a:latin typeface="Times New Roman"/>
                <a:cs typeface="Times New Roman"/>
              </a:rPr>
              <a:t> </a:t>
            </a:r>
            <a:r>
              <a:rPr sz="2050" i="1" spc="-45" dirty="0">
                <a:latin typeface="Times New Roman"/>
                <a:cs typeface="Times New Roman"/>
              </a:rPr>
              <a:t>C</a:t>
            </a:r>
            <a:r>
              <a:rPr sz="2700" spc="-45" dirty="0">
                <a:latin typeface="Symbol"/>
                <a:cs typeface="Symbol"/>
              </a:rPr>
              <a:t></a:t>
            </a:r>
            <a:r>
              <a:rPr sz="2050" i="1" spc="-45" dirty="0">
                <a:latin typeface="Times New Roman"/>
                <a:cs typeface="Times New Roman"/>
              </a:rPr>
              <a:t>n</a:t>
            </a:r>
            <a:r>
              <a:rPr sz="2700" spc="-45" dirty="0">
                <a:latin typeface="Symbol"/>
                <a:cs typeface="Symbol"/>
              </a:rPr>
              <a:t></a:t>
            </a:r>
            <a:r>
              <a:rPr sz="2050" i="1" spc="-45" dirty="0">
                <a:latin typeface="Times New Roman"/>
                <a:cs typeface="Times New Roman"/>
              </a:rPr>
              <a:t>+α</a:t>
            </a:r>
            <a:r>
              <a:rPr sz="2700" spc="-45" dirty="0">
                <a:latin typeface="Symbol"/>
                <a:cs typeface="Symbol"/>
              </a:rPr>
              <a:t></a:t>
            </a:r>
            <a:r>
              <a:rPr sz="2050" spc="-45" dirty="0">
                <a:latin typeface="Symbol"/>
                <a:cs typeface="Symbol"/>
              </a:rPr>
              <a:t></a:t>
            </a:r>
            <a:r>
              <a:rPr sz="2050" spc="-45" dirty="0">
                <a:latin typeface="Times New Roman"/>
                <a:cs typeface="Times New Roman"/>
              </a:rPr>
              <a:t>1</a:t>
            </a:r>
            <a:r>
              <a:rPr sz="2700" spc="-45" dirty="0">
                <a:latin typeface="Symbol"/>
                <a:cs typeface="Symbol"/>
              </a:rPr>
              <a:t></a:t>
            </a:r>
            <a:r>
              <a:rPr sz="2700" spc="45" dirty="0">
                <a:latin typeface="Times New Roman"/>
                <a:cs typeface="Times New Roman"/>
              </a:rPr>
              <a:t> </a:t>
            </a:r>
            <a:r>
              <a:rPr sz="2050" i="1" spc="-20" dirty="0">
                <a:latin typeface="Times New Roman"/>
                <a:cs typeface="Times New Roman"/>
              </a:rPr>
              <a:t>π</a:t>
            </a:r>
            <a:r>
              <a:rPr sz="2700" spc="-20" dirty="0">
                <a:latin typeface="Symbol"/>
                <a:cs typeface="Symbol"/>
              </a:rPr>
              <a:t></a:t>
            </a:r>
            <a:r>
              <a:rPr sz="2050" i="1" spc="-20" dirty="0">
                <a:latin typeface="Times New Roman"/>
                <a:cs typeface="Times New Roman"/>
              </a:rPr>
              <a:t>n</a:t>
            </a:r>
            <a:r>
              <a:rPr sz="2700" spc="-20" dirty="0">
                <a:latin typeface="Symbol"/>
                <a:cs typeface="Symbol"/>
              </a:rPr>
              <a:t></a:t>
            </a:r>
            <a:r>
              <a:rPr sz="2050" spc="-20" dirty="0">
                <a:latin typeface="Times New Roman"/>
                <a:cs typeface="Times New Roman"/>
              </a:rPr>
              <a:t>(ообычно</a:t>
            </a:r>
            <a:r>
              <a:rPr sz="2050" spc="-165" dirty="0">
                <a:latin typeface="Times New Roman"/>
                <a:cs typeface="Times New Roman"/>
              </a:rPr>
              <a:t> </a:t>
            </a:r>
            <a:r>
              <a:rPr sz="2050" spc="10" dirty="0">
                <a:latin typeface="Times New Roman"/>
                <a:cs typeface="Times New Roman"/>
              </a:rPr>
              <a:t>ШПС)</a:t>
            </a:r>
            <a:endParaRPr sz="2050">
              <a:latin typeface="Times New Roman"/>
              <a:cs typeface="Times New Roman"/>
            </a:endParaRPr>
          </a:p>
          <a:p>
            <a:pPr marL="1368425" algn="ctr">
              <a:lnSpc>
                <a:spcPts val="710"/>
              </a:lnSpc>
            </a:pPr>
            <a:r>
              <a:rPr sz="1200" i="1" spc="25" dirty="0">
                <a:latin typeface="Times New Roman"/>
                <a:cs typeface="Times New Roman"/>
              </a:rPr>
              <a:t>b</a:t>
            </a:r>
            <a:endParaRPr sz="1200">
              <a:latin typeface="Times New Roman"/>
              <a:cs typeface="Times New Roman"/>
            </a:endParaRPr>
          </a:p>
          <a:p>
            <a:pPr>
              <a:lnSpc>
                <a:spcPct val="100000"/>
              </a:lnSpc>
            </a:pPr>
            <a:endParaRPr sz="1300">
              <a:latin typeface="Times New Roman"/>
              <a:cs typeface="Times New Roman"/>
            </a:endParaRPr>
          </a:p>
          <a:p>
            <a:pPr>
              <a:spcBef>
                <a:spcPts val="15"/>
              </a:spcBef>
            </a:pPr>
            <a:endParaRPr sz="1600">
              <a:latin typeface="Times New Roman"/>
              <a:cs typeface="Times New Roman"/>
            </a:endParaRPr>
          </a:p>
          <a:p>
            <a:pPr marL="38100">
              <a:lnSpc>
                <a:spcPts val="2020"/>
              </a:lnSpc>
            </a:pPr>
            <a:r>
              <a:rPr i="1" spc="-5" dirty="0">
                <a:latin typeface="Arial"/>
                <a:cs typeface="Arial"/>
              </a:rPr>
              <a:t>Атака</a:t>
            </a:r>
            <a:r>
              <a:rPr i="1" spc="-15" dirty="0">
                <a:latin typeface="Arial"/>
                <a:cs typeface="Arial"/>
              </a:rPr>
              <a:t> </a:t>
            </a:r>
            <a:r>
              <a:rPr i="1" spc="-10" dirty="0">
                <a:latin typeface="Arial"/>
                <a:cs typeface="Arial"/>
              </a:rPr>
              <a:t>аддитивным</a:t>
            </a:r>
            <a:r>
              <a:rPr i="1" spc="5" dirty="0">
                <a:latin typeface="Arial"/>
                <a:cs typeface="Arial"/>
              </a:rPr>
              <a:t> </a:t>
            </a:r>
            <a:r>
              <a:rPr i="1" dirty="0">
                <a:latin typeface="Arial"/>
                <a:cs typeface="Arial"/>
              </a:rPr>
              <a:t>шумом:</a:t>
            </a:r>
            <a:endParaRPr>
              <a:latin typeface="Arial"/>
              <a:cs typeface="Arial"/>
            </a:endParaRPr>
          </a:p>
          <a:p>
            <a:pPr marL="74295">
              <a:lnSpc>
                <a:spcPts val="2800"/>
              </a:lnSpc>
            </a:pPr>
            <a:r>
              <a:rPr sz="1850" i="1" spc="-15" dirty="0">
                <a:latin typeface="Times New Roman"/>
                <a:cs typeface="Times New Roman"/>
              </a:rPr>
              <a:t>C</a:t>
            </a:r>
            <a:r>
              <a:rPr sz="1850" i="1" spc="90" dirty="0">
                <a:latin typeface="Times New Roman"/>
                <a:cs typeface="Times New Roman"/>
              </a:rPr>
              <a:t>'</a:t>
            </a:r>
            <a:r>
              <a:rPr sz="1575" i="1" spc="44" baseline="-23809" dirty="0">
                <a:latin typeface="Times New Roman"/>
                <a:cs typeface="Times New Roman"/>
              </a:rPr>
              <a:t>w</a:t>
            </a:r>
            <a:r>
              <a:rPr sz="1575" i="1" spc="165" baseline="-23809" dirty="0">
                <a:latin typeface="Times New Roman"/>
                <a:cs typeface="Times New Roman"/>
              </a:rPr>
              <a:t> </a:t>
            </a:r>
            <a:r>
              <a:rPr sz="2450" spc="-245" dirty="0">
                <a:latin typeface="Symbol"/>
                <a:cs typeface="Symbol"/>
              </a:rPr>
              <a:t></a:t>
            </a:r>
            <a:r>
              <a:rPr sz="1850" i="1" spc="75" dirty="0">
                <a:latin typeface="Times New Roman"/>
                <a:cs typeface="Times New Roman"/>
              </a:rPr>
              <a:t>n</a:t>
            </a:r>
            <a:r>
              <a:rPr sz="2450" spc="-110" dirty="0">
                <a:latin typeface="Symbol"/>
                <a:cs typeface="Symbol"/>
              </a:rPr>
              <a:t></a:t>
            </a:r>
            <a:r>
              <a:rPr sz="1850" i="1" spc="15" dirty="0">
                <a:latin typeface="Times New Roman"/>
                <a:cs typeface="Times New Roman"/>
              </a:rPr>
              <a:t>=</a:t>
            </a:r>
            <a:r>
              <a:rPr sz="1850" i="1" spc="-150" dirty="0">
                <a:latin typeface="Times New Roman"/>
                <a:cs typeface="Times New Roman"/>
              </a:rPr>
              <a:t> </a:t>
            </a:r>
            <a:r>
              <a:rPr sz="1850" i="1" spc="45" dirty="0">
                <a:latin typeface="Times New Roman"/>
                <a:cs typeface="Times New Roman"/>
              </a:rPr>
              <a:t>C</a:t>
            </a:r>
            <a:r>
              <a:rPr sz="1575" i="1" spc="44" baseline="-23809" dirty="0">
                <a:latin typeface="Times New Roman"/>
                <a:cs typeface="Times New Roman"/>
              </a:rPr>
              <a:t>w</a:t>
            </a:r>
            <a:r>
              <a:rPr sz="1575" i="1" spc="-142" baseline="-23809" dirty="0">
                <a:latin typeface="Times New Roman"/>
                <a:cs typeface="Times New Roman"/>
              </a:rPr>
              <a:t> </a:t>
            </a:r>
            <a:r>
              <a:rPr sz="2450" spc="-245" dirty="0">
                <a:latin typeface="Symbol"/>
                <a:cs typeface="Symbol"/>
              </a:rPr>
              <a:t></a:t>
            </a:r>
            <a:r>
              <a:rPr sz="1850" i="1" spc="75" dirty="0">
                <a:latin typeface="Times New Roman"/>
                <a:cs typeface="Times New Roman"/>
              </a:rPr>
              <a:t>n</a:t>
            </a:r>
            <a:r>
              <a:rPr sz="2450" spc="-195" dirty="0">
                <a:latin typeface="Symbol"/>
                <a:cs typeface="Symbol"/>
              </a:rPr>
              <a:t></a:t>
            </a:r>
            <a:r>
              <a:rPr sz="1850" i="1" spc="215" dirty="0">
                <a:latin typeface="Times New Roman"/>
                <a:cs typeface="Times New Roman"/>
              </a:rPr>
              <a:t>+</a:t>
            </a:r>
            <a:r>
              <a:rPr sz="1850" i="1" spc="65" dirty="0">
                <a:latin typeface="Times New Roman"/>
                <a:cs typeface="Times New Roman"/>
              </a:rPr>
              <a:t>ε</a:t>
            </a:r>
            <a:r>
              <a:rPr sz="2450" spc="-245" dirty="0">
                <a:latin typeface="Symbol"/>
                <a:cs typeface="Symbol"/>
              </a:rPr>
              <a:t></a:t>
            </a:r>
            <a:r>
              <a:rPr sz="1850" i="1" spc="75" dirty="0">
                <a:latin typeface="Times New Roman"/>
                <a:cs typeface="Times New Roman"/>
              </a:rPr>
              <a:t>n</a:t>
            </a:r>
            <a:r>
              <a:rPr sz="2450" spc="-285" dirty="0">
                <a:latin typeface="Symbol"/>
                <a:cs typeface="Symbol"/>
              </a:rPr>
              <a:t></a:t>
            </a:r>
            <a:r>
              <a:rPr sz="1850" i="1" spc="5" dirty="0">
                <a:latin typeface="Times New Roman"/>
                <a:cs typeface="Times New Roman"/>
              </a:rPr>
              <a:t>,</a:t>
            </a:r>
            <a:endParaRPr sz="1850">
              <a:latin typeface="Times New Roman"/>
              <a:cs typeface="Times New Roman"/>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285699"/>
            <a:ext cx="4023995" cy="331470"/>
          </a:xfrm>
          <a:prstGeom prst="rect">
            <a:avLst/>
          </a:prstGeom>
        </p:spPr>
        <p:txBody>
          <a:bodyPr vert="horz" wrap="square" lIns="0" tIns="13335" rIns="0" bIns="0" rtlCol="0">
            <a:spAutoFit/>
          </a:bodyPr>
          <a:lstStyle/>
          <a:p>
            <a:pPr marL="12700">
              <a:spcBef>
                <a:spcPts val="105"/>
              </a:spcBef>
            </a:pPr>
            <a:r>
              <a:rPr sz="2000" i="1" dirty="0">
                <a:latin typeface="Arial"/>
                <a:cs typeface="Arial"/>
              </a:rPr>
              <a:t>Правило</a:t>
            </a:r>
            <a:r>
              <a:rPr sz="2000" i="1" spc="-20" dirty="0">
                <a:latin typeface="Arial"/>
                <a:cs typeface="Arial"/>
              </a:rPr>
              <a:t> </a:t>
            </a:r>
            <a:r>
              <a:rPr sz="2000" i="1" dirty="0">
                <a:latin typeface="Arial"/>
                <a:cs typeface="Arial"/>
              </a:rPr>
              <a:t>слепого</a:t>
            </a:r>
            <a:r>
              <a:rPr sz="2000" i="1" spc="-30" dirty="0">
                <a:latin typeface="Arial"/>
                <a:cs typeface="Arial"/>
              </a:rPr>
              <a:t> </a:t>
            </a:r>
            <a:r>
              <a:rPr sz="2000" i="1" spc="-5" dirty="0">
                <a:latin typeface="Arial"/>
                <a:cs typeface="Arial"/>
              </a:rPr>
              <a:t>декодирования:</a:t>
            </a:r>
            <a:endParaRPr sz="2000">
              <a:latin typeface="Arial"/>
              <a:cs typeface="Arial"/>
            </a:endParaRPr>
          </a:p>
        </p:txBody>
      </p:sp>
      <p:sp>
        <p:nvSpPr>
          <p:cNvPr id="3" name="object 3"/>
          <p:cNvSpPr txBox="1"/>
          <p:nvPr/>
        </p:nvSpPr>
        <p:spPr>
          <a:xfrm>
            <a:off x="9376409" y="1017525"/>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(25)</a:t>
            </a:r>
            <a:endParaRPr sz="2000">
              <a:latin typeface="Microsoft Sans Serif"/>
              <a:cs typeface="Microsoft Sans Serif"/>
            </a:endParaRPr>
          </a:p>
        </p:txBody>
      </p:sp>
      <p:sp>
        <p:nvSpPr>
          <p:cNvPr id="4" name="object 4"/>
          <p:cNvSpPr txBox="1"/>
          <p:nvPr/>
        </p:nvSpPr>
        <p:spPr>
          <a:xfrm>
            <a:off x="2377439" y="1721566"/>
            <a:ext cx="4611370" cy="738505"/>
          </a:xfrm>
          <a:prstGeom prst="rect">
            <a:avLst/>
          </a:prstGeom>
        </p:spPr>
        <p:txBody>
          <a:bodyPr vert="horz" wrap="square" lIns="0" tIns="40640" rIns="0" bIns="0" rtlCol="0">
            <a:spAutoFit/>
          </a:bodyPr>
          <a:lstStyle/>
          <a:p>
            <a:pPr marL="38100">
              <a:spcBef>
                <a:spcPts val="320"/>
              </a:spcBef>
            </a:pPr>
            <a:r>
              <a:rPr sz="2000" dirty="0">
                <a:latin typeface="Microsoft Sans Serif"/>
                <a:cs typeface="Microsoft Sans Serif"/>
              </a:rPr>
              <a:t>Подставляя</a:t>
            </a:r>
            <a:r>
              <a:rPr sz="2000" spc="-5" dirty="0">
                <a:latin typeface="Microsoft Sans Serif"/>
                <a:cs typeface="Microsoft Sans Serif"/>
              </a:rPr>
              <a:t> </a:t>
            </a:r>
            <a:r>
              <a:rPr sz="2000" dirty="0">
                <a:latin typeface="Microsoft Sans Serif"/>
                <a:cs typeface="Microsoft Sans Serif"/>
              </a:rPr>
              <a:t>(22)</a:t>
            </a:r>
            <a:r>
              <a:rPr sz="2000" spc="-10" dirty="0">
                <a:latin typeface="Microsoft Sans Serif"/>
                <a:cs typeface="Microsoft Sans Serif"/>
              </a:rPr>
              <a:t> </a:t>
            </a:r>
            <a:r>
              <a:rPr sz="2000" dirty="0">
                <a:latin typeface="Microsoft Sans Serif"/>
                <a:cs typeface="Microsoft Sans Serif"/>
              </a:rPr>
              <a:t>и (24)</a:t>
            </a:r>
            <a:r>
              <a:rPr sz="2000" spc="-10" dirty="0">
                <a:latin typeface="Microsoft Sans Serif"/>
                <a:cs typeface="Microsoft Sans Serif"/>
              </a:rPr>
              <a:t> </a:t>
            </a:r>
            <a:r>
              <a:rPr sz="2000" dirty="0">
                <a:latin typeface="Microsoft Sans Serif"/>
                <a:cs typeface="Microsoft Sans Serif"/>
              </a:rPr>
              <a:t>в</a:t>
            </a:r>
            <a:r>
              <a:rPr sz="2000" spc="5" dirty="0">
                <a:latin typeface="Microsoft Sans Serif"/>
                <a:cs typeface="Microsoft Sans Serif"/>
              </a:rPr>
              <a:t> </a:t>
            </a:r>
            <a:r>
              <a:rPr sz="2000" dirty="0">
                <a:latin typeface="Microsoft Sans Serif"/>
                <a:cs typeface="Microsoft Sans Serif"/>
              </a:rPr>
              <a:t>(25)</a:t>
            </a:r>
            <a:r>
              <a:rPr sz="2000" spc="-10" dirty="0">
                <a:latin typeface="Microsoft Sans Serif"/>
                <a:cs typeface="Microsoft Sans Serif"/>
              </a:rPr>
              <a:t> </a:t>
            </a:r>
            <a:r>
              <a:rPr sz="2000" spc="-15" dirty="0">
                <a:latin typeface="Microsoft Sans Serif"/>
                <a:cs typeface="Microsoft Sans Serif"/>
              </a:rPr>
              <a:t>получим:</a:t>
            </a:r>
            <a:endParaRPr sz="2000">
              <a:latin typeface="Microsoft Sans Serif"/>
              <a:cs typeface="Microsoft Sans Serif"/>
            </a:endParaRPr>
          </a:p>
          <a:p>
            <a:pPr marL="93980">
              <a:spcBef>
                <a:spcPts val="284"/>
              </a:spcBef>
            </a:pPr>
            <a:r>
              <a:rPr sz="1700" i="1" spc="254" dirty="0">
                <a:latin typeface="Times New Roman"/>
                <a:cs typeface="Times New Roman"/>
              </a:rPr>
              <a:t>Λ</a:t>
            </a:r>
            <a:r>
              <a:rPr sz="1700" i="1" spc="85" dirty="0">
                <a:latin typeface="Times New Roman"/>
                <a:cs typeface="Times New Roman"/>
              </a:rPr>
              <a:t>=</a:t>
            </a:r>
            <a:r>
              <a:rPr sz="1700" i="1" spc="5" dirty="0">
                <a:latin typeface="Times New Roman"/>
                <a:cs typeface="Times New Roman"/>
              </a:rPr>
              <a:t> </a:t>
            </a:r>
            <a:r>
              <a:rPr sz="1700" i="1" spc="235" dirty="0">
                <a:latin typeface="Times New Roman"/>
                <a:cs typeface="Times New Roman"/>
              </a:rPr>
              <a:t>x</a:t>
            </a:r>
            <a:r>
              <a:rPr sz="1700" i="1" spc="85" dirty="0">
                <a:latin typeface="Times New Roman"/>
                <a:cs typeface="Times New Roman"/>
              </a:rPr>
              <a:t>+</a:t>
            </a:r>
            <a:r>
              <a:rPr sz="1700" i="1" spc="-95" dirty="0">
                <a:latin typeface="Times New Roman"/>
                <a:cs typeface="Times New Roman"/>
              </a:rPr>
              <a:t> </a:t>
            </a:r>
            <a:r>
              <a:rPr sz="1700" i="1" spc="125" dirty="0">
                <a:latin typeface="Times New Roman"/>
                <a:cs typeface="Times New Roman"/>
              </a:rPr>
              <a:t>β</a:t>
            </a:r>
            <a:r>
              <a:rPr sz="2250" spc="-210" dirty="0">
                <a:latin typeface="Symbol"/>
                <a:cs typeface="Symbol"/>
              </a:rPr>
              <a:t></a:t>
            </a:r>
            <a:r>
              <a:rPr sz="1700" spc="165" dirty="0">
                <a:latin typeface="Symbol"/>
                <a:cs typeface="Symbol"/>
              </a:rPr>
              <a:t></a:t>
            </a:r>
            <a:r>
              <a:rPr sz="1700" spc="-65" dirty="0">
                <a:latin typeface="Times New Roman"/>
                <a:cs typeface="Times New Roman"/>
              </a:rPr>
              <a:t>1</a:t>
            </a:r>
            <a:r>
              <a:rPr sz="2250" spc="-220" dirty="0">
                <a:latin typeface="Symbol"/>
                <a:cs typeface="Symbol"/>
              </a:rPr>
              <a:t></a:t>
            </a:r>
            <a:r>
              <a:rPr sz="1500" i="1" spc="44" baseline="50000" dirty="0">
                <a:latin typeface="Times New Roman"/>
                <a:cs typeface="Times New Roman"/>
              </a:rPr>
              <a:t>b</a:t>
            </a:r>
            <a:r>
              <a:rPr sz="1500" i="1" baseline="50000" dirty="0">
                <a:latin typeface="Times New Roman"/>
                <a:cs typeface="Times New Roman"/>
              </a:rPr>
              <a:t> </a:t>
            </a:r>
            <a:r>
              <a:rPr sz="1500" i="1" spc="60" baseline="50000" dirty="0">
                <a:latin typeface="Times New Roman"/>
                <a:cs typeface="Times New Roman"/>
              </a:rPr>
              <a:t> </a:t>
            </a:r>
            <a:r>
              <a:rPr sz="1700" spc="70" dirty="0">
                <a:latin typeface="Symbol"/>
                <a:cs typeface="Symbol"/>
              </a:rPr>
              <a:t></a:t>
            </a:r>
            <a:r>
              <a:rPr sz="1700" spc="-60" dirty="0">
                <a:latin typeface="Times New Roman"/>
                <a:cs typeface="Times New Roman"/>
              </a:rPr>
              <a:t> </a:t>
            </a:r>
            <a:r>
              <a:rPr sz="1700" i="1" spc="-10" dirty="0">
                <a:latin typeface="Times New Roman"/>
                <a:cs typeface="Times New Roman"/>
              </a:rPr>
              <a:t>λ</a:t>
            </a:r>
            <a:r>
              <a:rPr sz="1700" i="1" spc="55" dirty="0">
                <a:latin typeface="Times New Roman"/>
                <a:cs typeface="Times New Roman"/>
              </a:rPr>
              <a:t>x</a:t>
            </a:r>
            <a:r>
              <a:rPr sz="1700" i="1" spc="-210" dirty="0">
                <a:latin typeface="Times New Roman"/>
                <a:cs typeface="Times New Roman"/>
              </a:rPr>
              <a:t> </a:t>
            </a:r>
            <a:r>
              <a:rPr sz="1700" i="1" spc="85" dirty="0">
                <a:latin typeface="Times New Roman"/>
                <a:cs typeface="Times New Roman"/>
              </a:rPr>
              <a:t>+</a:t>
            </a:r>
            <a:r>
              <a:rPr sz="1700" i="1" spc="-70" dirty="0">
                <a:latin typeface="Times New Roman"/>
                <a:cs typeface="Times New Roman"/>
              </a:rPr>
              <a:t> </a:t>
            </a:r>
            <a:r>
              <a:rPr sz="1700" i="1" spc="55" dirty="0">
                <a:latin typeface="Times New Roman"/>
                <a:cs typeface="Times New Roman"/>
              </a:rPr>
              <a:t>y</a:t>
            </a:r>
            <a:r>
              <a:rPr sz="1700" i="1" spc="-145" dirty="0">
                <a:latin typeface="Times New Roman"/>
                <a:cs typeface="Times New Roman"/>
              </a:rPr>
              <a:t> </a:t>
            </a:r>
            <a:r>
              <a:rPr sz="1700" i="1" spc="85" dirty="0">
                <a:latin typeface="Times New Roman"/>
                <a:cs typeface="Times New Roman"/>
              </a:rPr>
              <a:t>=</a:t>
            </a:r>
            <a:r>
              <a:rPr sz="1700" i="1" spc="60" dirty="0">
                <a:latin typeface="Times New Roman"/>
                <a:cs typeface="Times New Roman"/>
              </a:rPr>
              <a:t> </a:t>
            </a:r>
            <a:r>
              <a:rPr sz="1700" i="1" spc="120" dirty="0">
                <a:latin typeface="Times New Roman"/>
                <a:cs typeface="Times New Roman"/>
              </a:rPr>
              <a:t>β</a:t>
            </a:r>
            <a:r>
              <a:rPr sz="2250" spc="-204" dirty="0">
                <a:latin typeface="Symbol"/>
                <a:cs typeface="Symbol"/>
              </a:rPr>
              <a:t></a:t>
            </a:r>
            <a:r>
              <a:rPr sz="1700" spc="160" dirty="0">
                <a:latin typeface="Symbol"/>
                <a:cs typeface="Symbol"/>
              </a:rPr>
              <a:t></a:t>
            </a:r>
            <a:r>
              <a:rPr sz="1700" spc="-65" dirty="0">
                <a:latin typeface="Times New Roman"/>
                <a:cs typeface="Times New Roman"/>
              </a:rPr>
              <a:t>1</a:t>
            </a:r>
            <a:r>
              <a:rPr sz="2250" spc="-215" dirty="0">
                <a:latin typeface="Symbol"/>
                <a:cs typeface="Symbol"/>
              </a:rPr>
              <a:t></a:t>
            </a:r>
            <a:r>
              <a:rPr sz="1500" i="1" spc="44" baseline="50000" dirty="0">
                <a:latin typeface="Times New Roman"/>
                <a:cs typeface="Times New Roman"/>
              </a:rPr>
              <a:t>b</a:t>
            </a:r>
            <a:r>
              <a:rPr sz="1500" i="1" baseline="50000" dirty="0">
                <a:latin typeface="Times New Roman"/>
                <a:cs typeface="Times New Roman"/>
              </a:rPr>
              <a:t> </a:t>
            </a:r>
            <a:r>
              <a:rPr sz="1500" i="1" spc="-142" baseline="50000" dirty="0">
                <a:latin typeface="Times New Roman"/>
                <a:cs typeface="Times New Roman"/>
              </a:rPr>
              <a:t> </a:t>
            </a:r>
            <a:r>
              <a:rPr sz="1700" i="1" spc="85" dirty="0">
                <a:latin typeface="Times New Roman"/>
                <a:cs typeface="Times New Roman"/>
              </a:rPr>
              <a:t>+</a:t>
            </a:r>
            <a:r>
              <a:rPr sz="1700" i="1" spc="-265" dirty="0">
                <a:latin typeface="Times New Roman"/>
                <a:cs typeface="Times New Roman"/>
              </a:rPr>
              <a:t> </a:t>
            </a:r>
            <a:r>
              <a:rPr sz="2250" spc="-400" dirty="0">
                <a:latin typeface="Symbol"/>
                <a:cs typeface="Symbol"/>
              </a:rPr>
              <a:t></a:t>
            </a:r>
            <a:r>
              <a:rPr sz="1700" spc="190" dirty="0">
                <a:latin typeface="Times New Roman"/>
                <a:cs typeface="Times New Roman"/>
              </a:rPr>
              <a:t>1</a:t>
            </a:r>
            <a:r>
              <a:rPr sz="1700" spc="70" dirty="0">
                <a:latin typeface="Symbol"/>
                <a:cs typeface="Symbol"/>
              </a:rPr>
              <a:t></a:t>
            </a:r>
            <a:r>
              <a:rPr sz="1700" spc="-60" dirty="0">
                <a:latin typeface="Times New Roman"/>
                <a:cs typeface="Times New Roman"/>
              </a:rPr>
              <a:t> </a:t>
            </a:r>
            <a:r>
              <a:rPr sz="1700" i="1" spc="105" dirty="0">
                <a:latin typeface="Times New Roman"/>
                <a:cs typeface="Times New Roman"/>
              </a:rPr>
              <a:t>λ</a:t>
            </a:r>
            <a:r>
              <a:rPr sz="2250" spc="-190" dirty="0">
                <a:latin typeface="Symbol"/>
                <a:cs typeface="Symbol"/>
              </a:rPr>
              <a:t></a:t>
            </a:r>
            <a:r>
              <a:rPr sz="1700" i="1" spc="235" dirty="0">
                <a:latin typeface="Times New Roman"/>
                <a:cs typeface="Times New Roman"/>
              </a:rPr>
              <a:t>x</a:t>
            </a:r>
            <a:r>
              <a:rPr sz="1700" i="1" spc="85" dirty="0">
                <a:latin typeface="Times New Roman"/>
                <a:cs typeface="Times New Roman"/>
              </a:rPr>
              <a:t>+</a:t>
            </a:r>
            <a:r>
              <a:rPr sz="1700" i="1" spc="-70" dirty="0">
                <a:latin typeface="Times New Roman"/>
                <a:cs typeface="Times New Roman"/>
              </a:rPr>
              <a:t> </a:t>
            </a:r>
            <a:r>
              <a:rPr sz="1700" i="1" spc="-40" dirty="0">
                <a:latin typeface="Times New Roman"/>
                <a:cs typeface="Times New Roman"/>
              </a:rPr>
              <a:t>y,</a:t>
            </a:r>
            <a:endParaRPr sz="1700">
              <a:latin typeface="Times New Roman"/>
              <a:cs typeface="Times New Roman"/>
            </a:endParaRPr>
          </a:p>
        </p:txBody>
      </p:sp>
      <p:sp>
        <p:nvSpPr>
          <p:cNvPr id="5" name="object 5"/>
          <p:cNvSpPr txBox="1"/>
          <p:nvPr/>
        </p:nvSpPr>
        <p:spPr>
          <a:xfrm>
            <a:off x="9376409" y="2115058"/>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(26)</a:t>
            </a:r>
            <a:endParaRPr sz="2000">
              <a:latin typeface="Microsoft Sans Serif"/>
              <a:cs typeface="Microsoft Sans Serif"/>
            </a:endParaRPr>
          </a:p>
        </p:txBody>
      </p:sp>
      <p:sp>
        <p:nvSpPr>
          <p:cNvPr id="6" name="object 6"/>
          <p:cNvSpPr txBox="1"/>
          <p:nvPr/>
        </p:nvSpPr>
        <p:spPr>
          <a:xfrm>
            <a:off x="2402840" y="3212720"/>
            <a:ext cx="7154545" cy="940435"/>
          </a:xfrm>
          <a:prstGeom prst="rect">
            <a:avLst/>
          </a:prstGeom>
        </p:spPr>
        <p:txBody>
          <a:bodyPr vert="horz" wrap="square" lIns="0" tIns="13335" rIns="0" bIns="0" rtlCol="0">
            <a:spAutoFit/>
          </a:bodyPr>
          <a:lstStyle/>
          <a:p>
            <a:pPr marL="12700" marR="5080">
              <a:spcBef>
                <a:spcPts val="105"/>
              </a:spcBef>
            </a:pPr>
            <a:r>
              <a:rPr sz="2000" spc="5" dirty="0">
                <a:latin typeface="Microsoft Sans Serif"/>
                <a:cs typeface="Microsoft Sans Serif"/>
              </a:rPr>
              <a:t>Если</a:t>
            </a:r>
            <a:r>
              <a:rPr sz="2000" dirty="0">
                <a:latin typeface="Microsoft Sans Serif"/>
                <a:cs typeface="Microsoft Sans Serif"/>
              </a:rPr>
              <a:t> </a:t>
            </a:r>
            <a:r>
              <a:rPr sz="2000" i="1" dirty="0">
                <a:latin typeface="Arial"/>
                <a:cs typeface="Arial"/>
              </a:rPr>
              <a:t>λ=</a:t>
            </a:r>
            <a:r>
              <a:rPr sz="2000" dirty="0">
                <a:latin typeface="Microsoft Sans Serif"/>
                <a:cs typeface="Microsoft Sans Serif"/>
              </a:rPr>
              <a:t>1,</a:t>
            </a:r>
            <a:r>
              <a:rPr sz="2000" spc="10" dirty="0">
                <a:latin typeface="Microsoft Sans Serif"/>
                <a:cs typeface="Microsoft Sans Serif"/>
              </a:rPr>
              <a:t> </a:t>
            </a:r>
            <a:r>
              <a:rPr sz="2000" dirty="0">
                <a:latin typeface="Microsoft Sans Serif"/>
                <a:cs typeface="Microsoft Sans Serif"/>
              </a:rPr>
              <a:t>то</a:t>
            </a:r>
            <a:r>
              <a:rPr sz="2000" spc="5" dirty="0">
                <a:latin typeface="Microsoft Sans Serif"/>
                <a:cs typeface="Microsoft Sans Serif"/>
              </a:rPr>
              <a:t> </a:t>
            </a:r>
            <a:r>
              <a:rPr sz="2000" spc="-20" dirty="0">
                <a:latin typeface="Microsoft Sans Serif"/>
                <a:cs typeface="Microsoft Sans Serif"/>
              </a:rPr>
              <a:t>помеха</a:t>
            </a:r>
            <a:r>
              <a:rPr sz="2000" spc="25" dirty="0">
                <a:latin typeface="Microsoft Sans Serif"/>
                <a:cs typeface="Microsoft Sans Serif"/>
              </a:rPr>
              <a:t> </a:t>
            </a:r>
            <a:r>
              <a:rPr sz="2000" spc="-5" dirty="0">
                <a:latin typeface="Microsoft Sans Serif"/>
                <a:cs typeface="Microsoft Sans Serif"/>
              </a:rPr>
              <a:t>от</a:t>
            </a:r>
            <a:r>
              <a:rPr sz="2000" spc="10" dirty="0">
                <a:latin typeface="Microsoft Sans Serif"/>
                <a:cs typeface="Microsoft Sans Serif"/>
              </a:rPr>
              <a:t> </a:t>
            </a:r>
            <a:r>
              <a:rPr sz="2000" i="1" dirty="0">
                <a:latin typeface="Arial"/>
                <a:cs typeface="Arial"/>
              </a:rPr>
              <a:t>С(n)</a:t>
            </a:r>
            <a:r>
              <a:rPr sz="2000" i="1" spc="-20" dirty="0">
                <a:latin typeface="Arial"/>
                <a:cs typeface="Arial"/>
              </a:rPr>
              <a:t> </a:t>
            </a:r>
            <a:r>
              <a:rPr sz="2000" spc="-5" dirty="0">
                <a:latin typeface="Microsoft Sans Serif"/>
                <a:cs typeface="Microsoft Sans Serif"/>
              </a:rPr>
              <a:t>будет</a:t>
            </a:r>
            <a:r>
              <a:rPr sz="2000" spc="20" dirty="0">
                <a:latin typeface="Microsoft Sans Serif"/>
                <a:cs typeface="Microsoft Sans Serif"/>
              </a:rPr>
              <a:t> </a:t>
            </a:r>
            <a:r>
              <a:rPr sz="2000" spc="-5" dirty="0">
                <a:latin typeface="Microsoft Sans Serif"/>
                <a:cs typeface="Microsoft Sans Serif"/>
              </a:rPr>
              <a:t>отсутствовать,</a:t>
            </a:r>
            <a:r>
              <a:rPr sz="2000" spc="-40" dirty="0">
                <a:latin typeface="Microsoft Sans Serif"/>
                <a:cs typeface="Microsoft Sans Serif"/>
              </a:rPr>
              <a:t> </a:t>
            </a:r>
            <a:r>
              <a:rPr sz="2000" spc="-5" dirty="0">
                <a:latin typeface="Microsoft Sans Serif"/>
                <a:cs typeface="Microsoft Sans Serif"/>
              </a:rPr>
              <a:t>но</a:t>
            </a:r>
            <a:r>
              <a:rPr sz="2000" spc="25" dirty="0">
                <a:latin typeface="Microsoft Sans Serif"/>
                <a:cs typeface="Microsoft Sans Serif"/>
              </a:rPr>
              <a:t> </a:t>
            </a:r>
            <a:r>
              <a:rPr sz="2000" spc="5" dirty="0">
                <a:latin typeface="Microsoft Sans Serif"/>
                <a:cs typeface="Microsoft Sans Serif"/>
              </a:rPr>
              <a:t>это</a:t>
            </a:r>
            <a:r>
              <a:rPr sz="2000" spc="20" dirty="0">
                <a:latin typeface="Microsoft Sans Serif"/>
                <a:cs typeface="Microsoft Sans Serif"/>
              </a:rPr>
              <a:t> </a:t>
            </a:r>
            <a:r>
              <a:rPr sz="2000" spc="-10" dirty="0">
                <a:latin typeface="Microsoft Sans Serif"/>
                <a:cs typeface="Microsoft Sans Serif"/>
              </a:rPr>
              <a:t>не </a:t>
            </a:r>
            <a:r>
              <a:rPr sz="2000" spc="-5" dirty="0">
                <a:latin typeface="Microsoft Sans Serif"/>
                <a:cs typeface="Microsoft Sans Serif"/>
              </a:rPr>
              <a:t> </a:t>
            </a:r>
            <a:r>
              <a:rPr sz="2000" spc="-15" dirty="0">
                <a:latin typeface="Microsoft Sans Serif"/>
                <a:cs typeface="Microsoft Sans Serif"/>
              </a:rPr>
              <a:t>означает, </a:t>
            </a:r>
            <a:r>
              <a:rPr sz="2000" spc="-10" dirty="0">
                <a:latin typeface="Microsoft Sans Serif"/>
                <a:cs typeface="Microsoft Sans Serif"/>
              </a:rPr>
              <a:t>что </a:t>
            </a:r>
            <a:r>
              <a:rPr sz="2000" i="1" dirty="0">
                <a:latin typeface="Arial"/>
                <a:cs typeface="Arial"/>
              </a:rPr>
              <a:t>λ=</a:t>
            </a:r>
            <a:r>
              <a:rPr sz="2000" dirty="0">
                <a:latin typeface="Microsoft Sans Serif"/>
                <a:cs typeface="Microsoft Sans Serif"/>
              </a:rPr>
              <a:t>1 является </a:t>
            </a:r>
            <a:r>
              <a:rPr sz="2000" spc="-10" dirty="0">
                <a:latin typeface="Microsoft Sans Serif"/>
                <a:cs typeface="Microsoft Sans Serif"/>
              </a:rPr>
              <a:t>оптимальной </a:t>
            </a:r>
            <a:r>
              <a:rPr sz="2000" spc="-5" dirty="0">
                <a:latin typeface="Microsoft Sans Serif"/>
                <a:cs typeface="Microsoft Sans Serif"/>
              </a:rPr>
              <a:t>величиной, </a:t>
            </a:r>
            <a:r>
              <a:rPr sz="2000" spc="5" dirty="0">
                <a:latin typeface="Microsoft Sans Serif"/>
                <a:cs typeface="Microsoft Sans Serif"/>
              </a:rPr>
              <a:t>если </a:t>
            </a:r>
            <a:r>
              <a:rPr sz="2000" spc="10" dirty="0">
                <a:latin typeface="Microsoft Sans Serif"/>
                <a:cs typeface="Microsoft Sans Serif"/>
              </a:rPr>
              <a:t> </a:t>
            </a:r>
            <a:r>
              <a:rPr sz="2000" spc="-10" dirty="0">
                <a:latin typeface="Microsoft Sans Serif"/>
                <a:cs typeface="Microsoft Sans Serif"/>
              </a:rPr>
              <a:t>принять</a:t>
            </a:r>
            <a:r>
              <a:rPr sz="2000" spc="10" dirty="0">
                <a:latin typeface="Microsoft Sans Serif"/>
                <a:cs typeface="Microsoft Sans Serif"/>
              </a:rPr>
              <a:t> </a:t>
            </a:r>
            <a:r>
              <a:rPr sz="2000" dirty="0">
                <a:latin typeface="Microsoft Sans Serif"/>
                <a:cs typeface="Microsoft Sans Serif"/>
              </a:rPr>
              <a:t>во</a:t>
            </a:r>
            <a:r>
              <a:rPr sz="2000" spc="15" dirty="0">
                <a:latin typeface="Microsoft Sans Serif"/>
                <a:cs typeface="Microsoft Sans Serif"/>
              </a:rPr>
              <a:t> </a:t>
            </a:r>
            <a:r>
              <a:rPr sz="2000" spc="-15" dirty="0">
                <a:latin typeface="Microsoft Sans Serif"/>
                <a:cs typeface="Microsoft Sans Serif"/>
              </a:rPr>
              <a:t>внимание</a:t>
            </a:r>
            <a:r>
              <a:rPr sz="2000" spc="-25" dirty="0">
                <a:latin typeface="Microsoft Sans Serif"/>
                <a:cs typeface="Microsoft Sans Serif"/>
              </a:rPr>
              <a:t> искажения</a:t>
            </a:r>
            <a:r>
              <a:rPr sz="2000" spc="-5" dirty="0">
                <a:latin typeface="Microsoft Sans Serif"/>
                <a:cs typeface="Microsoft Sans Serif"/>
              </a:rPr>
              <a:t> ПС</a:t>
            </a:r>
            <a:r>
              <a:rPr sz="2000" spc="15" dirty="0">
                <a:latin typeface="Microsoft Sans Serif"/>
                <a:cs typeface="Microsoft Sans Serif"/>
              </a:rPr>
              <a:t> </a:t>
            </a:r>
            <a:r>
              <a:rPr sz="2000" spc="-5" dirty="0">
                <a:latin typeface="Microsoft Sans Serif"/>
                <a:cs typeface="Microsoft Sans Serif"/>
              </a:rPr>
              <a:t>после</a:t>
            </a:r>
            <a:r>
              <a:rPr sz="2000" dirty="0">
                <a:latin typeface="Microsoft Sans Serif"/>
                <a:cs typeface="Microsoft Sans Serif"/>
              </a:rPr>
              <a:t> </a:t>
            </a:r>
            <a:r>
              <a:rPr sz="2000" spc="-20" dirty="0">
                <a:latin typeface="Microsoft Sans Serif"/>
                <a:cs typeface="Microsoft Sans Serif"/>
              </a:rPr>
              <a:t>погружения</a:t>
            </a:r>
            <a:r>
              <a:rPr sz="2000" dirty="0">
                <a:latin typeface="Microsoft Sans Serif"/>
                <a:cs typeface="Microsoft Sans Serif"/>
              </a:rPr>
              <a:t> </a:t>
            </a:r>
            <a:r>
              <a:rPr sz="2000" spc="-20" dirty="0">
                <a:latin typeface="Microsoft Sans Serif"/>
                <a:cs typeface="Microsoft Sans Serif"/>
              </a:rPr>
              <a:t>ЦВЗ.</a:t>
            </a:r>
            <a:endParaRPr sz="2000">
              <a:latin typeface="Microsoft Sans Serif"/>
              <a:cs typeface="Microsoft Sans Serif"/>
            </a:endParaRPr>
          </a:p>
        </p:txBody>
      </p:sp>
      <p:sp>
        <p:nvSpPr>
          <p:cNvPr id="7" name="object 7"/>
          <p:cNvSpPr/>
          <p:nvPr/>
        </p:nvSpPr>
        <p:spPr>
          <a:xfrm>
            <a:off x="2803418" y="1194828"/>
            <a:ext cx="448945" cy="0"/>
          </a:xfrm>
          <a:custGeom>
            <a:avLst/>
            <a:gdLst/>
            <a:ahLst/>
            <a:cxnLst/>
            <a:rect l="l" t="t" r="r" b="b"/>
            <a:pathLst>
              <a:path w="448944">
                <a:moveTo>
                  <a:pt x="0" y="0"/>
                </a:moveTo>
                <a:lnTo>
                  <a:pt x="448483" y="0"/>
                </a:lnTo>
              </a:path>
            </a:pathLst>
          </a:custGeom>
          <a:ln w="9911">
            <a:solidFill>
              <a:srgbClr val="000000"/>
            </a:solidFill>
          </a:ln>
        </p:spPr>
        <p:txBody>
          <a:bodyPr wrap="square" lIns="0" tIns="0" rIns="0" bIns="0" rtlCol="0"/>
          <a:lstStyle/>
          <a:p>
            <a:endParaRPr/>
          </a:p>
        </p:txBody>
      </p:sp>
      <p:sp>
        <p:nvSpPr>
          <p:cNvPr id="8" name="object 8"/>
          <p:cNvSpPr txBox="1"/>
          <p:nvPr/>
        </p:nvSpPr>
        <p:spPr>
          <a:xfrm>
            <a:off x="4760204" y="1043843"/>
            <a:ext cx="146050" cy="312420"/>
          </a:xfrm>
          <a:prstGeom prst="rect">
            <a:avLst/>
          </a:prstGeom>
        </p:spPr>
        <p:txBody>
          <a:bodyPr vert="horz" wrap="square" lIns="0" tIns="16510" rIns="0" bIns="0" rtlCol="0">
            <a:spAutoFit/>
          </a:bodyPr>
          <a:lstStyle/>
          <a:p>
            <a:pPr marL="12700">
              <a:spcBef>
                <a:spcPts val="130"/>
              </a:spcBef>
            </a:pPr>
            <a:r>
              <a:rPr sz="1850" spc="30" dirty="0">
                <a:latin typeface="Symbol"/>
                <a:cs typeface="Symbol"/>
              </a:rPr>
              <a:t></a:t>
            </a:r>
            <a:endParaRPr sz="1850">
              <a:latin typeface="Symbol"/>
              <a:cs typeface="Symbol"/>
            </a:endParaRPr>
          </a:p>
        </p:txBody>
      </p:sp>
      <p:sp>
        <p:nvSpPr>
          <p:cNvPr id="9" name="object 9"/>
          <p:cNvSpPr txBox="1"/>
          <p:nvPr/>
        </p:nvSpPr>
        <p:spPr>
          <a:xfrm>
            <a:off x="4734805" y="1185435"/>
            <a:ext cx="1721485" cy="312420"/>
          </a:xfrm>
          <a:prstGeom prst="rect">
            <a:avLst/>
          </a:prstGeom>
        </p:spPr>
        <p:txBody>
          <a:bodyPr vert="horz" wrap="square" lIns="0" tIns="16510" rIns="0" bIns="0" rtlCol="0">
            <a:spAutoFit/>
          </a:bodyPr>
          <a:lstStyle/>
          <a:p>
            <a:pPr marL="38100">
              <a:spcBef>
                <a:spcPts val="130"/>
              </a:spcBef>
            </a:pPr>
            <a:r>
              <a:rPr sz="2775" spc="15" baseline="-13513" dirty="0">
                <a:latin typeface="Symbol"/>
                <a:cs typeface="Symbol"/>
              </a:rPr>
              <a:t></a:t>
            </a:r>
            <a:r>
              <a:rPr sz="1850" i="1" spc="30" dirty="0">
                <a:latin typeface="Times New Roman"/>
                <a:cs typeface="Times New Roman"/>
              </a:rPr>
              <a:t>b</a:t>
            </a:r>
            <a:r>
              <a:rPr sz="1850" i="1" spc="-165" dirty="0">
                <a:latin typeface="Times New Roman"/>
                <a:cs typeface="Times New Roman"/>
              </a:rPr>
              <a:t> </a:t>
            </a:r>
            <a:r>
              <a:rPr sz="1850" i="1" spc="45" dirty="0">
                <a:latin typeface="Times New Roman"/>
                <a:cs typeface="Times New Roman"/>
              </a:rPr>
              <a:t>=</a:t>
            </a:r>
            <a:r>
              <a:rPr sz="1850" i="1" spc="-235" dirty="0">
                <a:latin typeface="Times New Roman"/>
                <a:cs typeface="Times New Roman"/>
              </a:rPr>
              <a:t> </a:t>
            </a:r>
            <a:r>
              <a:rPr sz="1850" spc="5" dirty="0">
                <a:latin typeface="Times New Roman"/>
                <a:cs typeface="Times New Roman"/>
              </a:rPr>
              <a:t>1</a:t>
            </a:r>
            <a:r>
              <a:rPr sz="1850" spc="15" dirty="0">
                <a:latin typeface="Times New Roman"/>
                <a:cs typeface="Times New Roman"/>
              </a:rPr>
              <a:t>,</a:t>
            </a:r>
            <a:r>
              <a:rPr sz="1850" spc="-275" dirty="0">
                <a:latin typeface="Times New Roman"/>
                <a:cs typeface="Times New Roman"/>
              </a:rPr>
              <a:t> </a:t>
            </a:r>
            <a:r>
              <a:rPr sz="1850" spc="-50" dirty="0">
                <a:latin typeface="Times New Roman"/>
                <a:cs typeface="Times New Roman"/>
              </a:rPr>
              <a:t>ес</a:t>
            </a:r>
            <a:r>
              <a:rPr sz="1850" spc="5" dirty="0">
                <a:latin typeface="Times New Roman"/>
                <a:cs typeface="Times New Roman"/>
              </a:rPr>
              <a:t>л</a:t>
            </a:r>
            <a:r>
              <a:rPr sz="1850" spc="85" dirty="0">
                <a:latin typeface="Times New Roman"/>
                <a:cs typeface="Times New Roman"/>
              </a:rPr>
              <a:t>и</a:t>
            </a:r>
            <a:r>
              <a:rPr sz="1850" i="1" spc="40" dirty="0">
                <a:latin typeface="Times New Roman"/>
                <a:cs typeface="Times New Roman"/>
              </a:rPr>
              <a:t>Λ</a:t>
            </a:r>
            <a:r>
              <a:rPr sz="1850" i="1" spc="-160" dirty="0">
                <a:latin typeface="Times New Roman"/>
                <a:cs typeface="Times New Roman"/>
              </a:rPr>
              <a:t> </a:t>
            </a:r>
            <a:r>
              <a:rPr sz="1850" i="1" spc="45" dirty="0">
                <a:latin typeface="Times New Roman"/>
                <a:cs typeface="Times New Roman"/>
              </a:rPr>
              <a:t>&lt;</a:t>
            </a:r>
            <a:r>
              <a:rPr sz="1850" i="1" spc="-114" dirty="0">
                <a:latin typeface="Times New Roman"/>
                <a:cs typeface="Times New Roman"/>
              </a:rPr>
              <a:t> </a:t>
            </a:r>
            <a:r>
              <a:rPr sz="1850" spc="30" dirty="0">
                <a:latin typeface="Times New Roman"/>
                <a:cs typeface="Times New Roman"/>
              </a:rPr>
              <a:t>0</a:t>
            </a:r>
            <a:endParaRPr sz="1850">
              <a:latin typeface="Times New Roman"/>
              <a:cs typeface="Times New Roman"/>
            </a:endParaRPr>
          </a:p>
        </p:txBody>
      </p:sp>
      <p:sp>
        <p:nvSpPr>
          <p:cNvPr id="10" name="object 10"/>
          <p:cNvSpPr txBox="1"/>
          <p:nvPr/>
        </p:nvSpPr>
        <p:spPr>
          <a:xfrm>
            <a:off x="3904310" y="751235"/>
            <a:ext cx="2559685" cy="403860"/>
          </a:xfrm>
          <a:prstGeom prst="rect">
            <a:avLst/>
          </a:prstGeom>
        </p:spPr>
        <p:txBody>
          <a:bodyPr vert="horz" wrap="square" lIns="0" tIns="16510" rIns="0" bIns="0" rtlCol="0">
            <a:spAutoFit/>
          </a:bodyPr>
          <a:lstStyle/>
          <a:p>
            <a:pPr marL="38100">
              <a:spcBef>
                <a:spcPts val="130"/>
              </a:spcBef>
            </a:pPr>
            <a:r>
              <a:rPr sz="2775" i="1" spc="7" baseline="-42042" dirty="0">
                <a:latin typeface="Times New Roman"/>
                <a:cs typeface="Times New Roman"/>
              </a:rPr>
              <a:t>π</a:t>
            </a:r>
            <a:r>
              <a:rPr sz="2775" i="1" spc="15" baseline="-42042" dirty="0">
                <a:latin typeface="Times New Roman"/>
                <a:cs typeface="Times New Roman"/>
              </a:rPr>
              <a:t>'</a:t>
            </a:r>
            <a:r>
              <a:rPr sz="2775" i="1" spc="-172" baseline="-42042" dirty="0">
                <a:latin typeface="Times New Roman"/>
                <a:cs typeface="Times New Roman"/>
              </a:rPr>
              <a:t> </a:t>
            </a:r>
            <a:r>
              <a:rPr sz="3675" spc="-352" baseline="-30612" dirty="0">
                <a:latin typeface="Symbol"/>
                <a:cs typeface="Symbol"/>
              </a:rPr>
              <a:t></a:t>
            </a:r>
            <a:r>
              <a:rPr sz="2775" i="1" spc="135" baseline="-42042" dirty="0">
                <a:latin typeface="Times New Roman"/>
                <a:cs typeface="Times New Roman"/>
              </a:rPr>
              <a:t>n</a:t>
            </a:r>
            <a:r>
              <a:rPr sz="3675" spc="-284" baseline="-30612" dirty="0">
                <a:latin typeface="Symbol"/>
                <a:cs typeface="Symbol"/>
              </a:rPr>
              <a:t></a:t>
            </a:r>
            <a:r>
              <a:rPr sz="3675" spc="-517" baseline="-30612" dirty="0">
                <a:latin typeface="Times New Roman"/>
                <a:cs typeface="Times New Roman"/>
              </a:rPr>
              <a:t> </a:t>
            </a:r>
            <a:r>
              <a:rPr sz="2775" spc="97" baseline="-42042" dirty="0">
                <a:latin typeface="Symbol"/>
                <a:cs typeface="Symbol"/>
              </a:rPr>
              <a:t></a:t>
            </a:r>
            <a:r>
              <a:rPr sz="2775" spc="-30" baseline="-42042" dirty="0">
                <a:latin typeface="Times New Roman"/>
                <a:cs typeface="Times New Roman"/>
              </a:rPr>
              <a:t> </a:t>
            </a:r>
            <a:r>
              <a:rPr sz="2775" spc="-60" baseline="-4504" dirty="0">
                <a:latin typeface="Symbol"/>
                <a:cs typeface="Symbol"/>
              </a:rPr>
              <a:t></a:t>
            </a:r>
            <a:r>
              <a:rPr sz="1850" i="1" spc="30" dirty="0">
                <a:latin typeface="Times New Roman"/>
                <a:cs typeface="Times New Roman"/>
              </a:rPr>
              <a:t>b</a:t>
            </a:r>
            <a:r>
              <a:rPr sz="1850" i="1" spc="-165" dirty="0">
                <a:latin typeface="Times New Roman"/>
                <a:cs typeface="Times New Roman"/>
              </a:rPr>
              <a:t> </a:t>
            </a:r>
            <a:r>
              <a:rPr sz="1850" i="1" spc="45" dirty="0">
                <a:latin typeface="Times New Roman"/>
                <a:cs typeface="Times New Roman"/>
              </a:rPr>
              <a:t>=</a:t>
            </a:r>
            <a:r>
              <a:rPr sz="1850" i="1" spc="-60" dirty="0">
                <a:latin typeface="Times New Roman"/>
                <a:cs typeface="Times New Roman"/>
              </a:rPr>
              <a:t> </a:t>
            </a:r>
            <a:r>
              <a:rPr sz="1850" spc="5" dirty="0">
                <a:latin typeface="Times New Roman"/>
                <a:cs typeface="Times New Roman"/>
              </a:rPr>
              <a:t>0</a:t>
            </a:r>
            <a:r>
              <a:rPr sz="1850" spc="15" dirty="0">
                <a:latin typeface="Times New Roman"/>
                <a:cs typeface="Times New Roman"/>
              </a:rPr>
              <a:t>,</a:t>
            </a:r>
            <a:r>
              <a:rPr sz="1850" spc="-275" dirty="0">
                <a:latin typeface="Times New Roman"/>
                <a:cs typeface="Times New Roman"/>
              </a:rPr>
              <a:t> </a:t>
            </a:r>
            <a:r>
              <a:rPr sz="1850" spc="-50" dirty="0">
                <a:latin typeface="Times New Roman"/>
                <a:cs typeface="Times New Roman"/>
              </a:rPr>
              <a:t>ес</a:t>
            </a:r>
            <a:r>
              <a:rPr sz="1850" spc="5" dirty="0">
                <a:latin typeface="Times New Roman"/>
                <a:cs typeface="Times New Roman"/>
              </a:rPr>
              <a:t>л</a:t>
            </a:r>
            <a:r>
              <a:rPr sz="1850" spc="80" dirty="0">
                <a:latin typeface="Times New Roman"/>
                <a:cs typeface="Times New Roman"/>
              </a:rPr>
              <a:t>и</a:t>
            </a:r>
            <a:r>
              <a:rPr sz="1850" i="1" spc="40" dirty="0">
                <a:latin typeface="Times New Roman"/>
                <a:cs typeface="Times New Roman"/>
              </a:rPr>
              <a:t>Λ</a:t>
            </a:r>
            <a:r>
              <a:rPr sz="1850" i="1" spc="-70" dirty="0">
                <a:latin typeface="Times New Roman"/>
                <a:cs typeface="Times New Roman"/>
              </a:rPr>
              <a:t> </a:t>
            </a:r>
            <a:r>
              <a:rPr sz="1850" spc="35" dirty="0">
                <a:latin typeface="Symbol"/>
                <a:cs typeface="Symbol"/>
              </a:rPr>
              <a:t></a:t>
            </a:r>
            <a:r>
              <a:rPr sz="1850" spc="-30" dirty="0">
                <a:latin typeface="Times New Roman"/>
                <a:cs typeface="Times New Roman"/>
              </a:rPr>
              <a:t> </a:t>
            </a:r>
            <a:r>
              <a:rPr sz="1850" spc="30" dirty="0">
                <a:latin typeface="Times New Roman"/>
                <a:cs typeface="Times New Roman"/>
              </a:rPr>
              <a:t>0</a:t>
            </a:r>
            <a:endParaRPr sz="1850">
              <a:latin typeface="Times New Roman"/>
              <a:cs typeface="Times New Roman"/>
            </a:endParaRPr>
          </a:p>
        </p:txBody>
      </p:sp>
      <p:sp>
        <p:nvSpPr>
          <p:cNvPr id="11" name="object 11"/>
          <p:cNvSpPr txBox="1"/>
          <p:nvPr/>
        </p:nvSpPr>
        <p:spPr>
          <a:xfrm>
            <a:off x="2955775" y="852221"/>
            <a:ext cx="147320" cy="312420"/>
          </a:xfrm>
          <a:prstGeom prst="rect">
            <a:avLst/>
          </a:prstGeom>
        </p:spPr>
        <p:txBody>
          <a:bodyPr vert="horz" wrap="square" lIns="0" tIns="16510" rIns="0" bIns="0" rtlCol="0">
            <a:spAutoFit/>
          </a:bodyPr>
          <a:lstStyle/>
          <a:p>
            <a:pPr marL="12700">
              <a:spcBef>
                <a:spcPts val="130"/>
              </a:spcBef>
            </a:pPr>
            <a:r>
              <a:rPr sz="1850" spc="30" dirty="0">
                <a:latin typeface="Times New Roman"/>
                <a:cs typeface="Times New Roman"/>
              </a:rPr>
              <a:t>1</a:t>
            </a:r>
            <a:endParaRPr sz="1850">
              <a:latin typeface="Times New Roman"/>
              <a:cs typeface="Times New Roman"/>
            </a:endParaRPr>
          </a:p>
        </p:txBody>
      </p:sp>
      <p:sp>
        <p:nvSpPr>
          <p:cNvPr id="12" name="object 12"/>
          <p:cNvSpPr txBox="1"/>
          <p:nvPr/>
        </p:nvSpPr>
        <p:spPr>
          <a:xfrm>
            <a:off x="3557264" y="1002791"/>
            <a:ext cx="230504" cy="312420"/>
          </a:xfrm>
          <a:prstGeom prst="rect">
            <a:avLst/>
          </a:prstGeom>
        </p:spPr>
        <p:txBody>
          <a:bodyPr vert="horz" wrap="square" lIns="0" tIns="16510" rIns="0" bIns="0" rtlCol="0">
            <a:spAutoFit/>
          </a:bodyPr>
          <a:lstStyle/>
          <a:p>
            <a:pPr marL="12700">
              <a:spcBef>
                <a:spcPts val="130"/>
              </a:spcBef>
            </a:pPr>
            <a:r>
              <a:rPr sz="1850" i="1" spc="-40" dirty="0">
                <a:latin typeface="Times New Roman"/>
                <a:cs typeface="Times New Roman"/>
              </a:rPr>
              <a:t>C</a:t>
            </a:r>
            <a:r>
              <a:rPr sz="1850" i="1" spc="10" dirty="0">
                <a:latin typeface="Times New Roman"/>
                <a:cs typeface="Times New Roman"/>
              </a:rPr>
              <a:t>'</a:t>
            </a:r>
            <a:endParaRPr sz="1850">
              <a:latin typeface="Times New Roman"/>
              <a:cs typeface="Times New Roman"/>
            </a:endParaRPr>
          </a:p>
        </p:txBody>
      </p:sp>
      <p:sp>
        <p:nvSpPr>
          <p:cNvPr id="13" name="object 13"/>
          <p:cNvSpPr txBox="1"/>
          <p:nvPr/>
        </p:nvSpPr>
        <p:spPr>
          <a:xfrm>
            <a:off x="2818136" y="1193931"/>
            <a:ext cx="313055" cy="312420"/>
          </a:xfrm>
          <a:prstGeom prst="rect">
            <a:avLst/>
          </a:prstGeom>
        </p:spPr>
        <p:txBody>
          <a:bodyPr vert="horz" wrap="square" lIns="0" tIns="16510" rIns="0" bIns="0" rtlCol="0">
            <a:spAutoFit/>
          </a:bodyPr>
          <a:lstStyle/>
          <a:p>
            <a:pPr marL="12700">
              <a:spcBef>
                <a:spcPts val="130"/>
              </a:spcBef>
            </a:pPr>
            <a:r>
              <a:rPr sz="1850" i="1" spc="15" dirty="0">
                <a:latin typeface="Times New Roman"/>
                <a:cs typeface="Times New Roman"/>
              </a:rPr>
              <a:t>N</a:t>
            </a:r>
            <a:r>
              <a:rPr sz="1850" i="1" spc="35" dirty="0">
                <a:latin typeface="Times New Roman"/>
                <a:cs typeface="Times New Roman"/>
              </a:rPr>
              <a:t>α</a:t>
            </a:r>
            <a:endParaRPr sz="1850">
              <a:latin typeface="Times New Roman"/>
              <a:cs typeface="Times New Roman"/>
            </a:endParaRPr>
          </a:p>
        </p:txBody>
      </p:sp>
      <p:sp>
        <p:nvSpPr>
          <p:cNvPr id="14" name="object 14"/>
          <p:cNvSpPr txBox="1"/>
          <p:nvPr/>
        </p:nvSpPr>
        <p:spPr>
          <a:xfrm>
            <a:off x="3127065" y="943322"/>
            <a:ext cx="772160" cy="455295"/>
          </a:xfrm>
          <a:prstGeom prst="rect">
            <a:avLst/>
          </a:prstGeom>
        </p:spPr>
        <p:txBody>
          <a:bodyPr vert="horz" wrap="square" lIns="0" tIns="15240" rIns="0" bIns="0" rtlCol="0">
            <a:spAutoFit/>
          </a:bodyPr>
          <a:lstStyle/>
          <a:p>
            <a:pPr marL="12700">
              <a:spcBef>
                <a:spcPts val="120"/>
              </a:spcBef>
              <a:tabLst>
                <a:tab pos="663575" algn="l"/>
              </a:tabLst>
            </a:pPr>
            <a:r>
              <a:rPr sz="1650" spc="7" baseline="-10101" dirty="0">
                <a:latin typeface="Times New Roman"/>
                <a:cs typeface="Times New Roman"/>
              </a:rPr>
              <a:t>2 </a:t>
            </a:r>
            <a:r>
              <a:rPr sz="1650" spc="120" baseline="-10101" dirty="0">
                <a:latin typeface="Times New Roman"/>
                <a:cs typeface="Times New Roman"/>
              </a:rPr>
              <a:t> </a:t>
            </a:r>
            <a:r>
              <a:rPr sz="2800" spc="50" dirty="0">
                <a:latin typeface="Symbol"/>
                <a:cs typeface="Symbol"/>
              </a:rPr>
              <a:t></a:t>
            </a:r>
            <a:r>
              <a:rPr sz="2800" dirty="0">
                <a:latin typeface="Times New Roman"/>
                <a:cs typeface="Times New Roman"/>
              </a:rPr>
              <a:t>	</a:t>
            </a:r>
            <a:r>
              <a:rPr sz="1100" i="1" spc="10" dirty="0">
                <a:latin typeface="Times New Roman"/>
                <a:cs typeface="Times New Roman"/>
              </a:rPr>
              <a:t>w</a:t>
            </a:r>
            <a:endParaRPr sz="1100">
              <a:latin typeface="Times New Roman"/>
              <a:cs typeface="Times New Roman"/>
            </a:endParaRPr>
          </a:p>
        </p:txBody>
      </p:sp>
      <p:sp>
        <p:nvSpPr>
          <p:cNvPr id="15" name="object 15"/>
          <p:cNvSpPr txBox="1"/>
          <p:nvPr/>
        </p:nvSpPr>
        <p:spPr>
          <a:xfrm>
            <a:off x="2389393" y="1002791"/>
            <a:ext cx="368300" cy="312420"/>
          </a:xfrm>
          <a:prstGeom prst="rect">
            <a:avLst/>
          </a:prstGeom>
        </p:spPr>
        <p:txBody>
          <a:bodyPr vert="horz" wrap="square" lIns="0" tIns="16510" rIns="0" bIns="0" rtlCol="0">
            <a:spAutoFit/>
          </a:bodyPr>
          <a:lstStyle/>
          <a:p>
            <a:pPr marL="12700">
              <a:spcBef>
                <a:spcPts val="130"/>
              </a:spcBef>
            </a:pPr>
            <a:r>
              <a:rPr sz="1850" i="1" spc="280" dirty="0">
                <a:latin typeface="Times New Roman"/>
                <a:cs typeface="Times New Roman"/>
              </a:rPr>
              <a:t>Λ</a:t>
            </a:r>
            <a:r>
              <a:rPr sz="1850" i="1" spc="45" dirty="0">
                <a:latin typeface="Times New Roman"/>
                <a:cs typeface="Times New Roman"/>
              </a:rPr>
              <a:t>=</a:t>
            </a:r>
            <a:endParaRPr sz="1850">
              <a:latin typeface="Times New Roman"/>
              <a:cs typeface="Times New Roman"/>
            </a:endParaRPr>
          </a:p>
        </p:txBody>
      </p:sp>
      <p:sp>
        <p:nvSpPr>
          <p:cNvPr id="16" name="object 16"/>
          <p:cNvSpPr txBox="1"/>
          <p:nvPr/>
        </p:nvSpPr>
        <p:spPr>
          <a:xfrm>
            <a:off x="3355164" y="859772"/>
            <a:ext cx="120650" cy="181460"/>
          </a:xfrm>
          <a:prstGeom prst="rect">
            <a:avLst/>
          </a:prstGeom>
        </p:spPr>
        <p:txBody>
          <a:bodyPr vert="horz" wrap="square" lIns="0" tIns="12065" rIns="0" bIns="0" rtlCol="0">
            <a:spAutoFit/>
          </a:bodyPr>
          <a:lstStyle/>
          <a:p>
            <a:pPr marL="12700">
              <a:spcBef>
                <a:spcPts val="95"/>
              </a:spcBef>
            </a:pPr>
            <a:r>
              <a:rPr sz="1100" i="1" spc="10" dirty="0">
                <a:latin typeface="Times New Roman"/>
                <a:cs typeface="Times New Roman"/>
              </a:rPr>
              <a:t>N</a:t>
            </a:r>
            <a:endParaRPr sz="1100">
              <a:latin typeface="Times New Roman"/>
              <a:cs typeface="Times New Roman"/>
            </a:endParaRPr>
          </a:p>
        </p:txBody>
      </p:sp>
      <p:sp>
        <p:nvSpPr>
          <p:cNvPr id="17" name="object 17"/>
          <p:cNvSpPr txBox="1"/>
          <p:nvPr/>
        </p:nvSpPr>
        <p:spPr>
          <a:xfrm>
            <a:off x="3302223" y="1330796"/>
            <a:ext cx="245745" cy="181460"/>
          </a:xfrm>
          <a:prstGeom prst="rect">
            <a:avLst/>
          </a:prstGeom>
        </p:spPr>
        <p:txBody>
          <a:bodyPr vert="horz" wrap="square" lIns="0" tIns="12065" rIns="0" bIns="0" rtlCol="0">
            <a:spAutoFit/>
          </a:bodyPr>
          <a:lstStyle/>
          <a:p>
            <a:pPr marL="12700">
              <a:spcBef>
                <a:spcPts val="95"/>
              </a:spcBef>
            </a:pPr>
            <a:r>
              <a:rPr sz="1100" i="1" spc="-45" dirty="0">
                <a:latin typeface="Times New Roman"/>
                <a:cs typeface="Times New Roman"/>
              </a:rPr>
              <a:t>n</a:t>
            </a:r>
            <a:r>
              <a:rPr sz="1100" i="1" spc="-85" dirty="0">
                <a:latin typeface="Times New Roman"/>
                <a:cs typeface="Times New Roman"/>
              </a:rPr>
              <a:t>=</a:t>
            </a:r>
            <a:r>
              <a:rPr sz="1100" spc="5" dirty="0">
                <a:latin typeface="Times New Roman"/>
                <a:cs typeface="Times New Roman"/>
              </a:rPr>
              <a:t>1</a:t>
            </a:r>
            <a:endParaRPr sz="1100">
              <a:latin typeface="Times New Roman"/>
              <a:cs typeface="Times New Roman"/>
            </a:endParaRPr>
          </a:p>
        </p:txBody>
      </p:sp>
      <p:sp>
        <p:nvSpPr>
          <p:cNvPr id="18" name="object 18"/>
          <p:cNvSpPr/>
          <p:nvPr/>
        </p:nvSpPr>
        <p:spPr>
          <a:xfrm>
            <a:off x="3223181" y="2852265"/>
            <a:ext cx="464820" cy="0"/>
          </a:xfrm>
          <a:custGeom>
            <a:avLst/>
            <a:gdLst/>
            <a:ahLst/>
            <a:cxnLst/>
            <a:rect l="l" t="t" r="r" b="b"/>
            <a:pathLst>
              <a:path w="464819">
                <a:moveTo>
                  <a:pt x="0" y="0"/>
                </a:moveTo>
                <a:lnTo>
                  <a:pt x="464473" y="0"/>
                </a:lnTo>
              </a:path>
            </a:pathLst>
          </a:custGeom>
          <a:ln w="10523">
            <a:solidFill>
              <a:srgbClr val="000000"/>
            </a:solidFill>
          </a:ln>
        </p:spPr>
        <p:txBody>
          <a:bodyPr wrap="square" lIns="0" tIns="0" rIns="0" bIns="0" rtlCol="0"/>
          <a:lstStyle/>
          <a:p>
            <a:endParaRPr/>
          </a:p>
        </p:txBody>
      </p:sp>
      <p:sp>
        <p:nvSpPr>
          <p:cNvPr id="19" name="object 19"/>
          <p:cNvSpPr txBox="1"/>
          <p:nvPr/>
        </p:nvSpPr>
        <p:spPr>
          <a:xfrm>
            <a:off x="4022152" y="2567946"/>
            <a:ext cx="953769" cy="427990"/>
          </a:xfrm>
          <a:prstGeom prst="rect">
            <a:avLst/>
          </a:prstGeom>
        </p:spPr>
        <p:txBody>
          <a:bodyPr vert="horz" wrap="square" lIns="0" tIns="17780" rIns="0" bIns="0" rtlCol="0">
            <a:spAutoFit/>
          </a:bodyPr>
          <a:lstStyle/>
          <a:p>
            <a:pPr marL="12700">
              <a:spcBef>
                <a:spcPts val="140"/>
              </a:spcBef>
            </a:pPr>
            <a:r>
              <a:rPr sz="2000" i="1" spc="80" dirty="0">
                <a:latin typeface="Times New Roman"/>
                <a:cs typeface="Times New Roman"/>
              </a:rPr>
              <a:t>ε</a:t>
            </a:r>
            <a:r>
              <a:rPr sz="2600" spc="-245" dirty="0">
                <a:latin typeface="Symbol"/>
                <a:cs typeface="Symbol"/>
              </a:rPr>
              <a:t></a:t>
            </a:r>
            <a:r>
              <a:rPr sz="2000" i="1" spc="90" dirty="0">
                <a:latin typeface="Times New Roman"/>
                <a:cs typeface="Times New Roman"/>
              </a:rPr>
              <a:t>n</a:t>
            </a:r>
            <a:r>
              <a:rPr sz="2600" spc="-350" dirty="0">
                <a:latin typeface="Symbol"/>
                <a:cs typeface="Symbol"/>
              </a:rPr>
              <a:t></a:t>
            </a:r>
            <a:r>
              <a:rPr sz="2000" i="1" spc="-5" dirty="0">
                <a:latin typeface="Times New Roman"/>
                <a:cs typeface="Times New Roman"/>
              </a:rPr>
              <a:t>π</a:t>
            </a:r>
            <a:r>
              <a:rPr sz="2000" i="1" spc="5" dirty="0">
                <a:latin typeface="Times New Roman"/>
                <a:cs typeface="Times New Roman"/>
              </a:rPr>
              <a:t>'</a:t>
            </a:r>
            <a:r>
              <a:rPr sz="2000" i="1" spc="-130" dirty="0">
                <a:latin typeface="Times New Roman"/>
                <a:cs typeface="Times New Roman"/>
              </a:rPr>
              <a:t> </a:t>
            </a:r>
            <a:r>
              <a:rPr sz="2600" spc="-245" dirty="0">
                <a:latin typeface="Symbol"/>
                <a:cs typeface="Symbol"/>
              </a:rPr>
              <a:t></a:t>
            </a:r>
            <a:r>
              <a:rPr sz="2000" i="1" spc="90" dirty="0">
                <a:latin typeface="Times New Roman"/>
                <a:cs typeface="Times New Roman"/>
              </a:rPr>
              <a:t>n</a:t>
            </a:r>
            <a:r>
              <a:rPr sz="2600" spc="-195" dirty="0">
                <a:latin typeface="Symbol"/>
                <a:cs typeface="Symbol"/>
              </a:rPr>
              <a:t></a:t>
            </a:r>
            <a:endParaRPr sz="2600">
              <a:latin typeface="Symbol"/>
              <a:cs typeface="Symbol"/>
            </a:endParaRPr>
          </a:p>
        </p:txBody>
      </p:sp>
      <p:sp>
        <p:nvSpPr>
          <p:cNvPr id="25" name="object 25"/>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136525">
              <a:lnSpc>
                <a:spcPts val="1650"/>
              </a:lnSpc>
            </a:pPr>
            <a:fld id="{81D60167-4931-47E6-BA6A-407CBD079E47}" type="slidenum">
              <a:rPr dirty="0"/>
              <a:pPr marL="136525">
                <a:lnSpc>
                  <a:spcPts val="1650"/>
                </a:lnSpc>
              </a:pPr>
              <a:t>179</a:t>
            </a:fld>
            <a:endParaRPr dirty="0"/>
          </a:p>
        </p:txBody>
      </p:sp>
      <p:sp>
        <p:nvSpPr>
          <p:cNvPr id="20" name="object 20"/>
          <p:cNvSpPr txBox="1"/>
          <p:nvPr/>
        </p:nvSpPr>
        <p:spPr>
          <a:xfrm>
            <a:off x="3214281" y="2847579"/>
            <a:ext cx="475615" cy="330835"/>
          </a:xfrm>
          <a:prstGeom prst="rect">
            <a:avLst/>
          </a:prstGeom>
        </p:spPr>
        <p:txBody>
          <a:bodyPr vert="horz" wrap="square" lIns="0" tIns="12700" rIns="0" bIns="0" rtlCol="0">
            <a:spAutoFit/>
          </a:bodyPr>
          <a:lstStyle/>
          <a:p>
            <a:pPr marL="38100">
              <a:spcBef>
                <a:spcPts val="100"/>
              </a:spcBef>
            </a:pPr>
            <a:r>
              <a:rPr sz="2000" i="1" spc="55" dirty="0">
                <a:latin typeface="Times New Roman"/>
                <a:cs typeface="Times New Roman"/>
              </a:rPr>
              <a:t>Nα</a:t>
            </a:r>
            <a:r>
              <a:rPr sz="1725" spc="82" baseline="43478" dirty="0">
                <a:latin typeface="Times New Roman"/>
                <a:cs typeface="Times New Roman"/>
              </a:rPr>
              <a:t>2</a:t>
            </a:r>
            <a:endParaRPr sz="1725" baseline="43478">
              <a:latin typeface="Times New Roman"/>
              <a:cs typeface="Times New Roman"/>
            </a:endParaRPr>
          </a:p>
        </p:txBody>
      </p:sp>
      <p:sp>
        <p:nvSpPr>
          <p:cNvPr id="21" name="object 21"/>
          <p:cNvSpPr txBox="1"/>
          <p:nvPr/>
        </p:nvSpPr>
        <p:spPr>
          <a:xfrm>
            <a:off x="2404448" y="2649127"/>
            <a:ext cx="776605" cy="330835"/>
          </a:xfrm>
          <a:prstGeom prst="rect">
            <a:avLst/>
          </a:prstGeom>
        </p:spPr>
        <p:txBody>
          <a:bodyPr vert="horz" wrap="square" lIns="0" tIns="12700" rIns="0" bIns="0" rtlCol="0">
            <a:spAutoFit/>
          </a:bodyPr>
          <a:lstStyle/>
          <a:p>
            <a:pPr marL="12700">
              <a:spcBef>
                <a:spcPts val="100"/>
              </a:spcBef>
            </a:pPr>
            <a:r>
              <a:rPr sz="2000" spc="10" dirty="0">
                <a:latin typeface="Times New Roman"/>
                <a:cs typeface="Times New Roman"/>
              </a:rPr>
              <a:t>г</a:t>
            </a:r>
            <a:r>
              <a:rPr sz="2000" spc="-30" dirty="0">
                <a:latin typeface="Times New Roman"/>
                <a:cs typeface="Times New Roman"/>
              </a:rPr>
              <a:t>д</a:t>
            </a:r>
            <a:r>
              <a:rPr sz="2000" spc="15" dirty="0">
                <a:latin typeface="Times New Roman"/>
                <a:cs typeface="Times New Roman"/>
              </a:rPr>
              <a:t>е</a:t>
            </a:r>
            <a:r>
              <a:rPr sz="2000" spc="70" dirty="0">
                <a:latin typeface="Times New Roman"/>
                <a:cs typeface="Times New Roman"/>
              </a:rPr>
              <a:t> </a:t>
            </a:r>
            <a:r>
              <a:rPr sz="2000" i="1" spc="15" dirty="0">
                <a:latin typeface="Times New Roman"/>
                <a:cs typeface="Times New Roman"/>
              </a:rPr>
              <a:t>y</a:t>
            </a:r>
            <a:r>
              <a:rPr sz="2000" i="1" spc="-190" dirty="0">
                <a:latin typeface="Times New Roman"/>
                <a:cs typeface="Times New Roman"/>
              </a:rPr>
              <a:t> </a:t>
            </a:r>
            <a:r>
              <a:rPr sz="2000" i="1" spc="25" dirty="0">
                <a:latin typeface="Times New Roman"/>
                <a:cs typeface="Times New Roman"/>
              </a:rPr>
              <a:t>=</a:t>
            </a:r>
            <a:endParaRPr sz="2000">
              <a:latin typeface="Times New Roman"/>
              <a:cs typeface="Times New Roman"/>
            </a:endParaRPr>
          </a:p>
        </p:txBody>
      </p:sp>
      <p:sp>
        <p:nvSpPr>
          <p:cNvPr id="22" name="object 22"/>
          <p:cNvSpPr txBox="1"/>
          <p:nvPr/>
        </p:nvSpPr>
        <p:spPr>
          <a:xfrm>
            <a:off x="3716435" y="2496790"/>
            <a:ext cx="290195" cy="567055"/>
          </a:xfrm>
          <a:prstGeom prst="rect">
            <a:avLst/>
          </a:prstGeom>
        </p:spPr>
        <p:txBody>
          <a:bodyPr vert="horz" wrap="square" lIns="0" tIns="14604" rIns="0" bIns="0" rtlCol="0">
            <a:spAutoFit/>
          </a:bodyPr>
          <a:lstStyle/>
          <a:p>
            <a:pPr marL="94615">
              <a:lnSpc>
                <a:spcPts val="1010"/>
              </a:lnSpc>
              <a:spcBef>
                <a:spcPts val="114"/>
              </a:spcBef>
            </a:pPr>
            <a:r>
              <a:rPr sz="1150" i="1" spc="25" dirty="0">
                <a:latin typeface="Times New Roman"/>
                <a:cs typeface="Times New Roman"/>
              </a:rPr>
              <a:t>N</a:t>
            </a:r>
            <a:endParaRPr sz="1150">
              <a:latin typeface="Times New Roman"/>
              <a:cs typeface="Times New Roman"/>
            </a:endParaRPr>
          </a:p>
          <a:p>
            <a:pPr marL="12700">
              <a:lnSpc>
                <a:spcPts val="3229"/>
              </a:lnSpc>
            </a:pPr>
            <a:r>
              <a:rPr sz="3000" spc="-1495" dirty="0">
                <a:latin typeface="Symbol"/>
                <a:cs typeface="Symbol"/>
              </a:rPr>
              <a:t></a:t>
            </a:r>
            <a:endParaRPr sz="3000">
              <a:latin typeface="Symbol"/>
              <a:cs typeface="Symbol"/>
            </a:endParaRPr>
          </a:p>
        </p:txBody>
      </p:sp>
      <p:sp>
        <p:nvSpPr>
          <p:cNvPr id="23" name="object 23"/>
          <p:cNvSpPr txBox="1"/>
          <p:nvPr/>
        </p:nvSpPr>
        <p:spPr>
          <a:xfrm>
            <a:off x="3741519" y="2997424"/>
            <a:ext cx="260985" cy="191718"/>
          </a:xfrm>
          <a:prstGeom prst="rect">
            <a:avLst/>
          </a:prstGeom>
        </p:spPr>
        <p:txBody>
          <a:bodyPr vert="horz" wrap="square" lIns="0" tIns="14604" rIns="0" bIns="0" rtlCol="0">
            <a:spAutoFit/>
          </a:bodyPr>
          <a:lstStyle/>
          <a:p>
            <a:pPr marL="12700">
              <a:spcBef>
                <a:spcPts val="114"/>
              </a:spcBef>
            </a:pPr>
            <a:r>
              <a:rPr sz="1150" i="1" spc="-30" dirty="0">
                <a:latin typeface="Times New Roman"/>
                <a:cs typeface="Times New Roman"/>
              </a:rPr>
              <a:t>n</a:t>
            </a:r>
            <a:r>
              <a:rPr sz="1150" i="1" spc="-75" dirty="0">
                <a:latin typeface="Times New Roman"/>
                <a:cs typeface="Times New Roman"/>
              </a:rPr>
              <a:t>=</a:t>
            </a:r>
            <a:r>
              <a:rPr sz="1150" spc="20" dirty="0">
                <a:latin typeface="Times New Roman"/>
                <a:cs typeface="Times New Roman"/>
              </a:rPr>
              <a:t>1</a:t>
            </a:r>
            <a:endParaRPr sz="1150">
              <a:latin typeface="Times New Roman"/>
              <a:cs typeface="Times New Roman"/>
            </a:endParaRPr>
          </a:p>
        </p:txBody>
      </p:sp>
      <p:sp>
        <p:nvSpPr>
          <p:cNvPr id="24" name="object 24"/>
          <p:cNvSpPr txBox="1"/>
          <p:nvPr/>
        </p:nvSpPr>
        <p:spPr>
          <a:xfrm>
            <a:off x="3378958" y="2488760"/>
            <a:ext cx="155575" cy="330835"/>
          </a:xfrm>
          <a:prstGeom prst="rect">
            <a:avLst/>
          </a:prstGeom>
        </p:spPr>
        <p:txBody>
          <a:bodyPr vert="horz" wrap="square" lIns="0" tIns="12700" rIns="0" bIns="0" rtlCol="0">
            <a:spAutoFit/>
          </a:bodyPr>
          <a:lstStyle/>
          <a:p>
            <a:pPr marL="12700">
              <a:spcBef>
                <a:spcPts val="100"/>
              </a:spcBef>
            </a:pPr>
            <a:r>
              <a:rPr sz="2000" spc="20" dirty="0">
                <a:latin typeface="Times New Roman"/>
                <a:cs typeface="Times New Roman"/>
              </a:rPr>
              <a:t>1</a:t>
            </a:r>
            <a:endParaRPr sz="20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D4C9AAB8-2CA6-464F-94DA-DAFBA9ABD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90550"/>
            <a:ext cx="9144000"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358902"/>
            <a:ext cx="3880485" cy="330835"/>
          </a:xfrm>
          <a:prstGeom prst="rect">
            <a:avLst/>
          </a:prstGeom>
        </p:spPr>
        <p:txBody>
          <a:bodyPr vert="horz" wrap="square" lIns="0" tIns="13335" rIns="0" bIns="0" rtlCol="0">
            <a:spAutoFit/>
          </a:bodyPr>
          <a:lstStyle/>
          <a:p>
            <a:pPr marL="12700">
              <a:spcBef>
                <a:spcPts val="105"/>
              </a:spcBef>
            </a:pPr>
            <a:r>
              <a:rPr sz="2000" i="1" spc="-5" dirty="0">
                <a:latin typeface="Arial"/>
                <a:cs typeface="Arial"/>
              </a:rPr>
              <a:t>Искажения</a:t>
            </a:r>
            <a:r>
              <a:rPr sz="2000" i="1" spc="-55" dirty="0">
                <a:latin typeface="Arial"/>
                <a:cs typeface="Arial"/>
              </a:rPr>
              <a:t> </a:t>
            </a:r>
            <a:r>
              <a:rPr sz="2000" i="1" spc="-5" dirty="0">
                <a:latin typeface="Arial"/>
                <a:cs typeface="Arial"/>
              </a:rPr>
              <a:t>при</a:t>
            </a:r>
            <a:r>
              <a:rPr sz="2000" i="1" spc="-30" dirty="0">
                <a:latin typeface="Arial"/>
                <a:cs typeface="Arial"/>
              </a:rPr>
              <a:t> </a:t>
            </a:r>
            <a:r>
              <a:rPr sz="2000" i="1" dirty="0">
                <a:latin typeface="Arial"/>
                <a:cs typeface="Arial"/>
              </a:rPr>
              <a:t>погружении</a:t>
            </a:r>
            <a:r>
              <a:rPr sz="2000" i="1" spc="-55" dirty="0">
                <a:latin typeface="Arial"/>
                <a:cs typeface="Arial"/>
              </a:rPr>
              <a:t> </a:t>
            </a:r>
            <a:r>
              <a:rPr sz="2000" i="1" spc="-5" dirty="0">
                <a:latin typeface="Arial"/>
                <a:cs typeface="Arial"/>
              </a:rPr>
              <a:t>ЦВЗ</a:t>
            </a:r>
            <a:endParaRPr sz="2000">
              <a:latin typeface="Arial"/>
              <a:cs typeface="Arial"/>
            </a:endParaRPr>
          </a:p>
        </p:txBody>
      </p:sp>
      <p:sp>
        <p:nvSpPr>
          <p:cNvPr id="3" name="object 3"/>
          <p:cNvSpPr txBox="1"/>
          <p:nvPr/>
        </p:nvSpPr>
        <p:spPr>
          <a:xfrm>
            <a:off x="9376409" y="1456437"/>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(27)</a:t>
            </a:r>
            <a:endParaRPr sz="2000">
              <a:latin typeface="Microsoft Sans Serif"/>
              <a:cs typeface="Microsoft Sans Serif"/>
            </a:endParaRPr>
          </a:p>
        </p:txBody>
      </p:sp>
      <p:sp>
        <p:nvSpPr>
          <p:cNvPr id="4" name="object 4"/>
          <p:cNvSpPr txBox="1"/>
          <p:nvPr/>
        </p:nvSpPr>
        <p:spPr>
          <a:xfrm>
            <a:off x="2034541" y="2338436"/>
            <a:ext cx="4434205" cy="912494"/>
          </a:xfrm>
          <a:prstGeom prst="rect">
            <a:avLst/>
          </a:prstGeom>
        </p:spPr>
        <p:txBody>
          <a:bodyPr vert="horz" wrap="square" lIns="0" tIns="160655" rIns="0" bIns="0" rtlCol="0">
            <a:spAutoFit/>
          </a:bodyPr>
          <a:lstStyle/>
          <a:p>
            <a:pPr marL="896619">
              <a:spcBef>
                <a:spcPts val="1265"/>
              </a:spcBef>
            </a:pPr>
            <a:r>
              <a:rPr sz="2625" i="1" spc="37" baseline="9523" dirty="0">
                <a:latin typeface="Times New Roman"/>
                <a:cs typeface="Times New Roman"/>
              </a:rPr>
              <a:t>x</a:t>
            </a:r>
            <a:r>
              <a:rPr sz="2625" i="1" spc="104" baseline="9523" dirty="0">
                <a:latin typeface="Times New Roman"/>
                <a:cs typeface="Times New Roman"/>
              </a:rPr>
              <a:t> </a:t>
            </a:r>
            <a:r>
              <a:rPr sz="1000" i="1" spc="-10" dirty="0">
                <a:latin typeface="Times New Roman"/>
                <a:cs typeface="Times New Roman"/>
              </a:rPr>
              <a:t>n=</a:t>
            </a:r>
            <a:r>
              <a:rPr sz="1000" spc="-10" dirty="0">
                <a:latin typeface="Times New Roman"/>
                <a:cs typeface="Times New Roman"/>
              </a:rPr>
              <a:t>1</a:t>
            </a:r>
            <a:endParaRPr sz="1000">
              <a:latin typeface="Times New Roman"/>
              <a:cs typeface="Times New Roman"/>
            </a:endParaRPr>
          </a:p>
          <a:p>
            <a:pPr marL="38100">
              <a:spcBef>
                <a:spcPts val="1315"/>
              </a:spcBef>
            </a:pPr>
            <a:r>
              <a:rPr sz="2000" spc="-15" dirty="0">
                <a:latin typeface="Microsoft Sans Serif"/>
                <a:cs typeface="Microsoft Sans Serif"/>
              </a:rPr>
              <a:t>Преобразуем</a:t>
            </a:r>
            <a:r>
              <a:rPr sz="2000" spc="-30" dirty="0">
                <a:latin typeface="Microsoft Sans Serif"/>
                <a:cs typeface="Microsoft Sans Serif"/>
              </a:rPr>
              <a:t> </a:t>
            </a:r>
            <a:r>
              <a:rPr sz="2000" spc="-5" dirty="0">
                <a:latin typeface="Microsoft Sans Serif"/>
                <a:cs typeface="Microsoft Sans Serif"/>
              </a:rPr>
              <a:t>последний</a:t>
            </a:r>
            <a:r>
              <a:rPr sz="2000" spc="-15" dirty="0">
                <a:latin typeface="Microsoft Sans Serif"/>
                <a:cs typeface="Microsoft Sans Serif"/>
              </a:rPr>
              <a:t> </a:t>
            </a:r>
            <a:r>
              <a:rPr sz="2000" dirty="0">
                <a:latin typeface="Microsoft Sans Serif"/>
                <a:cs typeface="Microsoft Sans Serif"/>
              </a:rPr>
              <a:t>член</a:t>
            </a:r>
            <a:r>
              <a:rPr sz="2000" spc="-15" dirty="0">
                <a:latin typeface="Microsoft Sans Serif"/>
                <a:cs typeface="Microsoft Sans Serif"/>
              </a:rPr>
              <a:t> </a:t>
            </a:r>
            <a:r>
              <a:rPr sz="2000" dirty="0">
                <a:latin typeface="Microsoft Sans Serif"/>
                <a:cs typeface="Microsoft Sans Serif"/>
              </a:rPr>
              <a:t>в</a:t>
            </a:r>
            <a:r>
              <a:rPr sz="2000" spc="15" dirty="0">
                <a:latin typeface="Microsoft Sans Serif"/>
                <a:cs typeface="Microsoft Sans Serif"/>
              </a:rPr>
              <a:t> </a:t>
            </a:r>
            <a:r>
              <a:rPr sz="2000" dirty="0">
                <a:latin typeface="Microsoft Sans Serif"/>
                <a:cs typeface="Microsoft Sans Serif"/>
              </a:rPr>
              <a:t>(27):</a:t>
            </a:r>
            <a:endParaRPr sz="2000">
              <a:latin typeface="Microsoft Sans Serif"/>
              <a:cs typeface="Microsoft Sans Serif"/>
            </a:endParaRPr>
          </a:p>
        </p:txBody>
      </p:sp>
      <p:sp>
        <p:nvSpPr>
          <p:cNvPr id="5" name="object 5"/>
          <p:cNvSpPr txBox="1"/>
          <p:nvPr/>
        </p:nvSpPr>
        <p:spPr>
          <a:xfrm>
            <a:off x="9376409" y="3651631"/>
            <a:ext cx="478790" cy="330835"/>
          </a:xfrm>
          <a:prstGeom prst="rect">
            <a:avLst/>
          </a:prstGeom>
        </p:spPr>
        <p:txBody>
          <a:bodyPr vert="horz" wrap="square" lIns="0" tIns="12700" rIns="0" bIns="0" rtlCol="0">
            <a:spAutoFit/>
          </a:bodyPr>
          <a:lstStyle/>
          <a:p>
            <a:pPr marL="12700">
              <a:spcBef>
                <a:spcPts val="100"/>
              </a:spcBef>
            </a:pPr>
            <a:r>
              <a:rPr sz="2000" dirty="0">
                <a:latin typeface="Microsoft Sans Serif"/>
                <a:cs typeface="Microsoft Sans Serif"/>
              </a:rPr>
              <a:t>(28)</a:t>
            </a:r>
            <a:endParaRPr sz="2000">
              <a:latin typeface="Microsoft Sans Serif"/>
              <a:cs typeface="Microsoft Sans Serif"/>
            </a:endParaRPr>
          </a:p>
        </p:txBody>
      </p:sp>
      <p:sp>
        <p:nvSpPr>
          <p:cNvPr id="6" name="object 6"/>
          <p:cNvSpPr txBox="1"/>
          <p:nvPr/>
        </p:nvSpPr>
        <p:spPr>
          <a:xfrm>
            <a:off x="2059941" y="4749166"/>
            <a:ext cx="3829685" cy="330835"/>
          </a:xfrm>
          <a:prstGeom prst="rect">
            <a:avLst/>
          </a:prstGeom>
        </p:spPr>
        <p:txBody>
          <a:bodyPr vert="horz" wrap="square" lIns="0" tIns="12700" rIns="0" bIns="0" rtlCol="0">
            <a:spAutoFit/>
          </a:bodyPr>
          <a:lstStyle/>
          <a:p>
            <a:pPr marL="12700">
              <a:spcBef>
                <a:spcPts val="100"/>
              </a:spcBef>
            </a:pPr>
            <a:r>
              <a:rPr sz="2000" dirty="0">
                <a:latin typeface="Microsoft Sans Serif"/>
                <a:cs typeface="Microsoft Sans Serif"/>
              </a:rPr>
              <a:t>Подставляя</a:t>
            </a:r>
            <a:r>
              <a:rPr sz="2000" spc="-10" dirty="0">
                <a:latin typeface="Microsoft Sans Serif"/>
                <a:cs typeface="Microsoft Sans Serif"/>
              </a:rPr>
              <a:t> </a:t>
            </a:r>
            <a:r>
              <a:rPr sz="2000" dirty="0">
                <a:latin typeface="Microsoft Sans Serif"/>
                <a:cs typeface="Microsoft Sans Serif"/>
              </a:rPr>
              <a:t>(28)</a:t>
            </a:r>
            <a:r>
              <a:rPr sz="2000" spc="-10" dirty="0">
                <a:latin typeface="Microsoft Sans Serif"/>
                <a:cs typeface="Microsoft Sans Serif"/>
              </a:rPr>
              <a:t> </a:t>
            </a:r>
            <a:r>
              <a:rPr sz="2000" dirty="0">
                <a:latin typeface="Microsoft Sans Serif"/>
                <a:cs typeface="Microsoft Sans Serif"/>
              </a:rPr>
              <a:t>в (27)</a:t>
            </a:r>
            <a:r>
              <a:rPr sz="2000" spc="-10" dirty="0">
                <a:latin typeface="Microsoft Sans Serif"/>
                <a:cs typeface="Microsoft Sans Serif"/>
              </a:rPr>
              <a:t> </a:t>
            </a:r>
            <a:r>
              <a:rPr sz="2000" spc="-15" dirty="0">
                <a:latin typeface="Microsoft Sans Serif"/>
                <a:cs typeface="Microsoft Sans Serif"/>
              </a:rPr>
              <a:t>получим:</a:t>
            </a:r>
            <a:endParaRPr sz="2000">
              <a:latin typeface="Microsoft Sans Serif"/>
              <a:cs typeface="Microsoft Sans Serif"/>
            </a:endParaRPr>
          </a:p>
        </p:txBody>
      </p:sp>
      <p:sp>
        <p:nvSpPr>
          <p:cNvPr id="7" name="object 7"/>
          <p:cNvSpPr txBox="1"/>
          <p:nvPr/>
        </p:nvSpPr>
        <p:spPr>
          <a:xfrm>
            <a:off x="9376409" y="5480711"/>
            <a:ext cx="478790" cy="330835"/>
          </a:xfrm>
          <a:prstGeom prst="rect">
            <a:avLst/>
          </a:prstGeom>
        </p:spPr>
        <p:txBody>
          <a:bodyPr vert="horz" wrap="square" lIns="0" tIns="12700" rIns="0" bIns="0" rtlCol="0">
            <a:spAutoFit/>
          </a:bodyPr>
          <a:lstStyle/>
          <a:p>
            <a:pPr marL="12700">
              <a:spcBef>
                <a:spcPts val="100"/>
              </a:spcBef>
            </a:pPr>
            <a:r>
              <a:rPr sz="2000" dirty="0">
                <a:latin typeface="Microsoft Sans Serif"/>
                <a:cs typeface="Microsoft Sans Serif"/>
              </a:rPr>
              <a:t>(29)</a:t>
            </a:r>
            <a:endParaRPr sz="2000">
              <a:latin typeface="Microsoft Sans Serif"/>
              <a:cs typeface="Microsoft Sans Serif"/>
            </a:endParaRPr>
          </a:p>
        </p:txBody>
      </p:sp>
      <p:sp>
        <p:nvSpPr>
          <p:cNvPr id="8" name="object 8"/>
          <p:cNvSpPr/>
          <p:nvPr/>
        </p:nvSpPr>
        <p:spPr>
          <a:xfrm>
            <a:off x="6004081" y="1087469"/>
            <a:ext cx="262255" cy="0"/>
          </a:xfrm>
          <a:custGeom>
            <a:avLst/>
            <a:gdLst/>
            <a:ahLst/>
            <a:cxnLst/>
            <a:rect l="l" t="t" r="r" b="b"/>
            <a:pathLst>
              <a:path w="262254">
                <a:moveTo>
                  <a:pt x="0" y="0"/>
                </a:moveTo>
                <a:lnTo>
                  <a:pt x="262077" y="0"/>
                </a:lnTo>
              </a:path>
            </a:pathLst>
          </a:custGeom>
          <a:ln w="9391">
            <a:solidFill>
              <a:srgbClr val="000000"/>
            </a:solidFill>
          </a:ln>
        </p:spPr>
        <p:txBody>
          <a:bodyPr wrap="square" lIns="0" tIns="0" rIns="0" bIns="0" rtlCol="0"/>
          <a:lstStyle/>
          <a:p>
            <a:endParaRPr/>
          </a:p>
        </p:txBody>
      </p:sp>
      <p:sp>
        <p:nvSpPr>
          <p:cNvPr id="9" name="object 9"/>
          <p:cNvSpPr txBox="1"/>
          <p:nvPr/>
        </p:nvSpPr>
        <p:spPr>
          <a:xfrm>
            <a:off x="8158759" y="831492"/>
            <a:ext cx="419734" cy="383540"/>
          </a:xfrm>
          <a:prstGeom prst="rect">
            <a:avLst/>
          </a:prstGeom>
        </p:spPr>
        <p:txBody>
          <a:bodyPr vert="horz" wrap="square" lIns="0" tIns="12065" rIns="0" bIns="0" rtlCol="0">
            <a:spAutoFit/>
          </a:bodyPr>
          <a:lstStyle/>
          <a:p>
            <a:pPr marL="12700">
              <a:spcBef>
                <a:spcPts val="95"/>
              </a:spcBef>
              <a:tabLst>
                <a:tab pos="330835" algn="l"/>
              </a:tabLst>
            </a:pPr>
            <a:r>
              <a:rPr sz="2350" spc="-190" dirty="0">
                <a:latin typeface="Symbol"/>
                <a:cs typeface="Symbol"/>
              </a:rPr>
              <a:t></a:t>
            </a:r>
            <a:r>
              <a:rPr sz="2350" spc="-190" dirty="0">
                <a:latin typeface="Times New Roman"/>
                <a:cs typeface="Times New Roman"/>
              </a:rPr>
              <a:t>	</a:t>
            </a:r>
            <a:r>
              <a:rPr sz="2350" spc="-190" dirty="0">
                <a:latin typeface="Symbol"/>
                <a:cs typeface="Symbol"/>
              </a:rPr>
              <a:t></a:t>
            </a:r>
            <a:endParaRPr sz="2350">
              <a:latin typeface="Symbol"/>
              <a:cs typeface="Symbol"/>
            </a:endParaRPr>
          </a:p>
        </p:txBody>
      </p:sp>
      <p:sp>
        <p:nvSpPr>
          <p:cNvPr id="10" name="object 10"/>
          <p:cNvSpPr txBox="1"/>
          <p:nvPr/>
        </p:nvSpPr>
        <p:spPr>
          <a:xfrm>
            <a:off x="9395389" y="905277"/>
            <a:ext cx="303530" cy="296545"/>
          </a:xfrm>
          <a:prstGeom prst="rect">
            <a:avLst/>
          </a:prstGeom>
        </p:spPr>
        <p:txBody>
          <a:bodyPr vert="horz" wrap="square" lIns="0" tIns="15875" rIns="0" bIns="0" rtlCol="0">
            <a:spAutoFit/>
          </a:bodyPr>
          <a:lstStyle/>
          <a:p>
            <a:pPr marL="12700">
              <a:spcBef>
                <a:spcPts val="125"/>
              </a:spcBef>
            </a:pPr>
            <a:r>
              <a:rPr sz="1750" i="1" spc="25" dirty="0">
                <a:latin typeface="Times New Roman"/>
                <a:cs typeface="Times New Roman"/>
              </a:rPr>
              <a:t>}</a:t>
            </a:r>
            <a:r>
              <a:rPr sz="1750" i="1" spc="-200" dirty="0">
                <a:latin typeface="Times New Roman"/>
                <a:cs typeface="Times New Roman"/>
              </a:rPr>
              <a:t> </a:t>
            </a:r>
            <a:r>
              <a:rPr sz="1750" i="1" spc="40" dirty="0">
                <a:latin typeface="Times New Roman"/>
                <a:cs typeface="Times New Roman"/>
              </a:rPr>
              <a:t>=</a:t>
            </a:r>
            <a:endParaRPr sz="1750">
              <a:latin typeface="Times New Roman"/>
              <a:cs typeface="Times New Roman"/>
            </a:endParaRPr>
          </a:p>
        </p:txBody>
      </p:sp>
      <p:sp>
        <p:nvSpPr>
          <p:cNvPr id="11" name="object 11"/>
          <p:cNvSpPr txBox="1"/>
          <p:nvPr/>
        </p:nvSpPr>
        <p:spPr>
          <a:xfrm>
            <a:off x="8880782" y="1087749"/>
            <a:ext cx="146685" cy="296545"/>
          </a:xfrm>
          <a:prstGeom prst="rect">
            <a:avLst/>
          </a:prstGeom>
        </p:spPr>
        <p:txBody>
          <a:bodyPr vert="horz" wrap="square" lIns="0" tIns="15875" rIns="0" bIns="0" rtlCol="0">
            <a:spAutoFit/>
          </a:bodyPr>
          <a:lstStyle/>
          <a:p>
            <a:pPr marL="12700">
              <a:spcBef>
                <a:spcPts val="125"/>
              </a:spcBef>
            </a:pPr>
            <a:r>
              <a:rPr sz="1750" i="1" spc="30" dirty="0">
                <a:latin typeface="Times New Roman"/>
                <a:cs typeface="Times New Roman"/>
              </a:rPr>
              <a:t>α</a:t>
            </a:r>
            <a:endParaRPr sz="1750">
              <a:latin typeface="Times New Roman"/>
              <a:cs typeface="Times New Roman"/>
            </a:endParaRPr>
          </a:p>
        </p:txBody>
      </p:sp>
      <p:sp>
        <p:nvSpPr>
          <p:cNvPr id="12" name="object 12"/>
          <p:cNvSpPr txBox="1"/>
          <p:nvPr/>
        </p:nvSpPr>
        <p:spPr>
          <a:xfrm>
            <a:off x="6369895" y="905277"/>
            <a:ext cx="416559" cy="296545"/>
          </a:xfrm>
          <a:prstGeom prst="rect">
            <a:avLst/>
          </a:prstGeom>
        </p:spPr>
        <p:txBody>
          <a:bodyPr vert="horz" wrap="square" lIns="0" tIns="15875" rIns="0" bIns="0" rtlCol="0">
            <a:spAutoFit/>
          </a:bodyPr>
          <a:lstStyle/>
          <a:p>
            <a:pPr marL="12700">
              <a:spcBef>
                <a:spcPts val="125"/>
              </a:spcBef>
            </a:pPr>
            <a:r>
              <a:rPr sz="1750" i="1" spc="10" dirty="0">
                <a:latin typeface="Times New Roman"/>
                <a:cs typeface="Times New Roman"/>
              </a:rPr>
              <a:t>π'</a:t>
            </a:r>
            <a:r>
              <a:rPr sz="1750" i="1" spc="365" dirty="0">
                <a:latin typeface="Times New Roman"/>
                <a:cs typeface="Times New Roman"/>
              </a:rPr>
              <a:t> </a:t>
            </a:r>
            <a:r>
              <a:rPr sz="1750" i="1" spc="30" dirty="0">
                <a:latin typeface="Times New Roman"/>
                <a:cs typeface="Times New Roman"/>
              </a:rPr>
              <a:t>n</a:t>
            </a:r>
            <a:endParaRPr sz="1750">
              <a:latin typeface="Times New Roman"/>
              <a:cs typeface="Times New Roman"/>
            </a:endParaRPr>
          </a:p>
        </p:txBody>
      </p:sp>
      <p:sp>
        <p:nvSpPr>
          <p:cNvPr id="13" name="object 13"/>
          <p:cNvSpPr txBox="1"/>
          <p:nvPr/>
        </p:nvSpPr>
        <p:spPr>
          <a:xfrm>
            <a:off x="6003175" y="1087749"/>
            <a:ext cx="146685" cy="296545"/>
          </a:xfrm>
          <a:prstGeom prst="rect">
            <a:avLst/>
          </a:prstGeom>
        </p:spPr>
        <p:txBody>
          <a:bodyPr vert="horz" wrap="square" lIns="0" tIns="15875" rIns="0" bIns="0" rtlCol="0">
            <a:spAutoFit/>
          </a:bodyPr>
          <a:lstStyle/>
          <a:p>
            <a:pPr marL="12700">
              <a:spcBef>
                <a:spcPts val="125"/>
              </a:spcBef>
            </a:pPr>
            <a:r>
              <a:rPr sz="1750" i="1" spc="30" dirty="0">
                <a:latin typeface="Times New Roman"/>
                <a:cs typeface="Times New Roman"/>
              </a:rPr>
              <a:t>α</a:t>
            </a:r>
            <a:endParaRPr sz="1750">
              <a:latin typeface="Times New Roman"/>
              <a:cs typeface="Times New Roman"/>
            </a:endParaRPr>
          </a:p>
        </p:txBody>
      </p:sp>
      <p:sp>
        <p:nvSpPr>
          <p:cNvPr id="14" name="object 14"/>
          <p:cNvSpPr txBox="1"/>
          <p:nvPr/>
        </p:nvSpPr>
        <p:spPr>
          <a:xfrm>
            <a:off x="8548693" y="881580"/>
            <a:ext cx="93345" cy="171201"/>
          </a:xfrm>
          <a:prstGeom prst="rect">
            <a:avLst/>
          </a:prstGeom>
        </p:spPr>
        <p:txBody>
          <a:bodyPr vert="horz" wrap="square" lIns="0" tIns="17145" rIns="0" bIns="0" rtlCol="0">
            <a:spAutoFit/>
          </a:bodyPr>
          <a:lstStyle/>
          <a:p>
            <a:pPr marL="12700">
              <a:spcBef>
                <a:spcPts val="135"/>
              </a:spcBef>
            </a:pPr>
            <a:r>
              <a:rPr sz="1000" i="1" spc="30" dirty="0">
                <a:latin typeface="Times New Roman"/>
                <a:cs typeface="Times New Roman"/>
              </a:rPr>
              <a:t>b</a:t>
            </a:r>
            <a:endParaRPr sz="1000">
              <a:latin typeface="Times New Roman"/>
              <a:cs typeface="Times New Roman"/>
            </a:endParaRPr>
          </a:p>
        </p:txBody>
      </p:sp>
      <p:sp>
        <p:nvSpPr>
          <p:cNvPr id="15" name="object 15"/>
          <p:cNvSpPr txBox="1"/>
          <p:nvPr/>
        </p:nvSpPr>
        <p:spPr>
          <a:xfrm>
            <a:off x="5528253" y="881580"/>
            <a:ext cx="93345" cy="171201"/>
          </a:xfrm>
          <a:prstGeom prst="rect">
            <a:avLst/>
          </a:prstGeom>
        </p:spPr>
        <p:txBody>
          <a:bodyPr vert="horz" wrap="square" lIns="0" tIns="17145" rIns="0" bIns="0" rtlCol="0">
            <a:spAutoFit/>
          </a:bodyPr>
          <a:lstStyle/>
          <a:p>
            <a:pPr marL="12700">
              <a:spcBef>
                <a:spcPts val="135"/>
              </a:spcBef>
            </a:pPr>
            <a:r>
              <a:rPr sz="1000" i="1" spc="30" dirty="0">
                <a:latin typeface="Times New Roman"/>
                <a:cs typeface="Times New Roman"/>
              </a:rPr>
              <a:t>b</a:t>
            </a:r>
            <a:endParaRPr sz="1000">
              <a:latin typeface="Times New Roman"/>
              <a:cs typeface="Times New Roman"/>
            </a:endParaRPr>
          </a:p>
        </p:txBody>
      </p:sp>
      <p:sp>
        <p:nvSpPr>
          <p:cNvPr id="16" name="object 16"/>
          <p:cNvSpPr txBox="1"/>
          <p:nvPr/>
        </p:nvSpPr>
        <p:spPr>
          <a:xfrm>
            <a:off x="2073601" y="905277"/>
            <a:ext cx="1036955" cy="296545"/>
          </a:xfrm>
          <a:prstGeom prst="rect">
            <a:avLst/>
          </a:prstGeom>
        </p:spPr>
        <p:txBody>
          <a:bodyPr vert="horz" wrap="square" lIns="0" tIns="15875" rIns="0" bIns="0" rtlCol="0">
            <a:spAutoFit/>
          </a:bodyPr>
          <a:lstStyle/>
          <a:p>
            <a:pPr marL="38100">
              <a:spcBef>
                <a:spcPts val="125"/>
              </a:spcBef>
            </a:pPr>
            <a:r>
              <a:rPr sz="1750" i="1" spc="150" dirty="0">
                <a:latin typeface="Times New Roman"/>
                <a:cs typeface="Times New Roman"/>
              </a:rPr>
              <a:t>Δ=</a:t>
            </a:r>
            <a:r>
              <a:rPr sz="1750" i="1" spc="25" dirty="0">
                <a:latin typeface="Times New Roman"/>
                <a:cs typeface="Times New Roman"/>
              </a:rPr>
              <a:t> </a:t>
            </a:r>
            <a:r>
              <a:rPr sz="1750" i="1" spc="-5" dirty="0">
                <a:latin typeface="Times New Roman"/>
                <a:cs typeface="Times New Roman"/>
              </a:rPr>
              <a:t>E{</a:t>
            </a:r>
            <a:r>
              <a:rPr sz="1750" i="1" spc="300" dirty="0">
                <a:latin typeface="Times New Roman"/>
                <a:cs typeface="Times New Roman"/>
              </a:rPr>
              <a:t> </a:t>
            </a:r>
            <a:r>
              <a:rPr sz="1750" i="1" spc="80" dirty="0">
                <a:latin typeface="Times New Roman"/>
                <a:cs typeface="Times New Roman"/>
              </a:rPr>
              <a:t>C</a:t>
            </a:r>
            <a:r>
              <a:rPr sz="1500" i="1" spc="120" baseline="-25000" dirty="0">
                <a:latin typeface="Times New Roman"/>
                <a:cs typeface="Times New Roman"/>
              </a:rPr>
              <a:t>w</a:t>
            </a:r>
            <a:endParaRPr sz="1500" baseline="-25000">
              <a:latin typeface="Times New Roman"/>
              <a:cs typeface="Times New Roman"/>
            </a:endParaRPr>
          </a:p>
        </p:txBody>
      </p:sp>
      <p:sp>
        <p:nvSpPr>
          <p:cNvPr id="17" name="object 17"/>
          <p:cNvSpPr txBox="1"/>
          <p:nvPr/>
        </p:nvSpPr>
        <p:spPr>
          <a:xfrm>
            <a:off x="9024176" y="1080586"/>
            <a:ext cx="93345" cy="171201"/>
          </a:xfrm>
          <a:prstGeom prst="rect">
            <a:avLst/>
          </a:prstGeom>
        </p:spPr>
        <p:txBody>
          <a:bodyPr vert="horz" wrap="square" lIns="0" tIns="17145" rIns="0" bIns="0" rtlCol="0">
            <a:spAutoFit/>
          </a:bodyPr>
          <a:lstStyle/>
          <a:p>
            <a:pPr marL="12700">
              <a:spcBef>
                <a:spcPts val="135"/>
              </a:spcBef>
            </a:pPr>
            <a:r>
              <a:rPr sz="1000" spc="30" dirty="0">
                <a:latin typeface="Times New Roman"/>
                <a:cs typeface="Times New Roman"/>
              </a:rPr>
              <a:t>2</a:t>
            </a:r>
            <a:endParaRPr sz="1000">
              <a:latin typeface="Times New Roman"/>
              <a:cs typeface="Times New Roman"/>
            </a:endParaRPr>
          </a:p>
        </p:txBody>
      </p:sp>
      <p:sp>
        <p:nvSpPr>
          <p:cNvPr id="18" name="object 18"/>
          <p:cNvSpPr txBox="1"/>
          <p:nvPr/>
        </p:nvSpPr>
        <p:spPr>
          <a:xfrm>
            <a:off x="7553548" y="898133"/>
            <a:ext cx="93345" cy="171201"/>
          </a:xfrm>
          <a:prstGeom prst="rect">
            <a:avLst/>
          </a:prstGeom>
        </p:spPr>
        <p:txBody>
          <a:bodyPr vert="horz" wrap="square" lIns="0" tIns="17145" rIns="0" bIns="0" rtlCol="0">
            <a:spAutoFit/>
          </a:bodyPr>
          <a:lstStyle/>
          <a:p>
            <a:pPr marL="12700">
              <a:spcBef>
                <a:spcPts val="135"/>
              </a:spcBef>
            </a:pPr>
            <a:r>
              <a:rPr sz="1000" spc="30" dirty="0">
                <a:latin typeface="Times New Roman"/>
                <a:cs typeface="Times New Roman"/>
              </a:rPr>
              <a:t>2</a:t>
            </a:r>
            <a:endParaRPr sz="1000">
              <a:latin typeface="Times New Roman"/>
              <a:cs typeface="Times New Roman"/>
            </a:endParaRPr>
          </a:p>
        </p:txBody>
      </p:sp>
      <p:sp>
        <p:nvSpPr>
          <p:cNvPr id="19" name="object 19"/>
          <p:cNvSpPr txBox="1"/>
          <p:nvPr/>
        </p:nvSpPr>
        <p:spPr>
          <a:xfrm>
            <a:off x="6146194" y="1080586"/>
            <a:ext cx="93345" cy="171201"/>
          </a:xfrm>
          <a:prstGeom prst="rect">
            <a:avLst/>
          </a:prstGeom>
        </p:spPr>
        <p:txBody>
          <a:bodyPr vert="horz" wrap="square" lIns="0" tIns="17145" rIns="0" bIns="0" rtlCol="0">
            <a:spAutoFit/>
          </a:bodyPr>
          <a:lstStyle/>
          <a:p>
            <a:pPr marL="12700">
              <a:spcBef>
                <a:spcPts val="135"/>
              </a:spcBef>
            </a:pPr>
            <a:r>
              <a:rPr sz="1000" spc="30" dirty="0">
                <a:latin typeface="Times New Roman"/>
                <a:cs typeface="Times New Roman"/>
              </a:rPr>
              <a:t>2</a:t>
            </a:r>
            <a:endParaRPr sz="1000">
              <a:latin typeface="Times New Roman"/>
              <a:cs typeface="Times New Roman"/>
            </a:endParaRPr>
          </a:p>
        </p:txBody>
      </p:sp>
      <p:sp>
        <p:nvSpPr>
          <p:cNvPr id="20" name="object 20"/>
          <p:cNvSpPr txBox="1"/>
          <p:nvPr/>
        </p:nvSpPr>
        <p:spPr>
          <a:xfrm>
            <a:off x="4048640" y="881580"/>
            <a:ext cx="93345" cy="171201"/>
          </a:xfrm>
          <a:prstGeom prst="rect">
            <a:avLst/>
          </a:prstGeom>
        </p:spPr>
        <p:txBody>
          <a:bodyPr vert="horz" wrap="square" lIns="0" tIns="17145" rIns="0" bIns="0" rtlCol="0">
            <a:spAutoFit/>
          </a:bodyPr>
          <a:lstStyle/>
          <a:p>
            <a:pPr marL="12700">
              <a:spcBef>
                <a:spcPts val="135"/>
              </a:spcBef>
            </a:pPr>
            <a:r>
              <a:rPr sz="1000" spc="30" dirty="0">
                <a:latin typeface="Times New Roman"/>
                <a:cs typeface="Times New Roman"/>
              </a:rPr>
              <a:t>2</a:t>
            </a:r>
            <a:endParaRPr sz="1000">
              <a:latin typeface="Times New Roman"/>
              <a:cs typeface="Times New Roman"/>
            </a:endParaRPr>
          </a:p>
        </p:txBody>
      </p:sp>
      <p:sp>
        <p:nvSpPr>
          <p:cNvPr id="21" name="object 21"/>
          <p:cNvSpPr txBox="1"/>
          <p:nvPr/>
        </p:nvSpPr>
        <p:spPr>
          <a:xfrm>
            <a:off x="9159332" y="924067"/>
            <a:ext cx="114300" cy="296545"/>
          </a:xfrm>
          <a:prstGeom prst="rect">
            <a:avLst/>
          </a:prstGeom>
        </p:spPr>
        <p:txBody>
          <a:bodyPr vert="horz" wrap="square" lIns="0" tIns="15875" rIns="0" bIns="0" rtlCol="0">
            <a:spAutoFit/>
          </a:bodyPr>
          <a:lstStyle/>
          <a:p>
            <a:pPr marL="12700">
              <a:spcBef>
                <a:spcPts val="125"/>
              </a:spcBef>
            </a:pPr>
            <a:r>
              <a:rPr sz="1750" spc="25" dirty="0">
                <a:latin typeface="Symbol"/>
                <a:cs typeface="Symbol"/>
              </a:rPr>
              <a:t></a:t>
            </a:r>
            <a:endParaRPr sz="1750">
              <a:latin typeface="Symbol"/>
              <a:cs typeface="Symbol"/>
            </a:endParaRPr>
          </a:p>
        </p:txBody>
      </p:sp>
      <p:sp>
        <p:nvSpPr>
          <p:cNvPr id="22" name="object 22"/>
          <p:cNvSpPr txBox="1"/>
          <p:nvPr/>
        </p:nvSpPr>
        <p:spPr>
          <a:xfrm>
            <a:off x="9159332" y="1108769"/>
            <a:ext cx="114300" cy="296545"/>
          </a:xfrm>
          <a:prstGeom prst="rect">
            <a:avLst/>
          </a:prstGeom>
        </p:spPr>
        <p:txBody>
          <a:bodyPr vert="horz" wrap="square" lIns="0" tIns="15875" rIns="0" bIns="0" rtlCol="0">
            <a:spAutoFit/>
          </a:bodyPr>
          <a:lstStyle/>
          <a:p>
            <a:pPr marL="12700">
              <a:spcBef>
                <a:spcPts val="125"/>
              </a:spcBef>
            </a:pPr>
            <a:r>
              <a:rPr sz="1750" spc="25" dirty="0">
                <a:latin typeface="Symbol"/>
                <a:cs typeface="Symbol"/>
              </a:rPr>
              <a:t></a:t>
            </a:r>
            <a:endParaRPr sz="1750">
              <a:latin typeface="Symbol"/>
              <a:cs typeface="Symbol"/>
            </a:endParaRPr>
          </a:p>
        </p:txBody>
      </p:sp>
      <p:sp>
        <p:nvSpPr>
          <p:cNvPr id="23" name="object 23"/>
          <p:cNvSpPr txBox="1"/>
          <p:nvPr/>
        </p:nvSpPr>
        <p:spPr>
          <a:xfrm>
            <a:off x="8843963" y="763061"/>
            <a:ext cx="539115" cy="296545"/>
          </a:xfrm>
          <a:prstGeom prst="rect">
            <a:avLst/>
          </a:prstGeom>
        </p:spPr>
        <p:txBody>
          <a:bodyPr vert="horz" wrap="square" lIns="0" tIns="15875" rIns="0" bIns="0" rtlCol="0">
            <a:spAutoFit/>
          </a:bodyPr>
          <a:lstStyle/>
          <a:p>
            <a:pPr marL="38100">
              <a:spcBef>
                <a:spcPts val="125"/>
              </a:spcBef>
            </a:pPr>
            <a:r>
              <a:rPr sz="1750" u="sng" spc="15" dirty="0">
                <a:uFill>
                  <a:solidFill>
                    <a:srgbClr val="000000"/>
                  </a:solidFill>
                </a:uFill>
                <a:latin typeface="Times New Roman"/>
                <a:cs typeface="Times New Roman"/>
              </a:rPr>
              <a:t> </a:t>
            </a:r>
            <a:r>
              <a:rPr sz="1750" u="sng" spc="-195" dirty="0">
                <a:uFill>
                  <a:solidFill>
                    <a:srgbClr val="000000"/>
                  </a:solidFill>
                </a:uFill>
                <a:latin typeface="Times New Roman"/>
                <a:cs typeface="Times New Roman"/>
              </a:rPr>
              <a:t> </a:t>
            </a:r>
            <a:r>
              <a:rPr sz="1750" i="1" u="sng" spc="25" dirty="0">
                <a:uFill>
                  <a:solidFill>
                    <a:srgbClr val="000000"/>
                  </a:solidFill>
                </a:uFill>
                <a:latin typeface="Times New Roman"/>
                <a:cs typeface="Times New Roman"/>
              </a:rPr>
              <a:t>λ</a:t>
            </a:r>
            <a:r>
              <a:rPr sz="1750" i="1" spc="290" dirty="0">
                <a:latin typeface="Times New Roman"/>
                <a:cs typeface="Times New Roman"/>
              </a:rPr>
              <a:t> </a:t>
            </a:r>
            <a:r>
              <a:rPr sz="2625" spc="135" baseline="-4761" dirty="0">
                <a:latin typeface="Symbol"/>
                <a:cs typeface="Symbol"/>
              </a:rPr>
              <a:t></a:t>
            </a:r>
            <a:r>
              <a:rPr sz="1500" spc="135" baseline="58333" dirty="0">
                <a:latin typeface="Times New Roman"/>
                <a:cs typeface="Times New Roman"/>
              </a:rPr>
              <a:t>2</a:t>
            </a:r>
            <a:endParaRPr sz="1500" baseline="58333">
              <a:latin typeface="Times New Roman"/>
              <a:cs typeface="Times New Roman"/>
            </a:endParaRPr>
          </a:p>
        </p:txBody>
      </p:sp>
      <p:sp>
        <p:nvSpPr>
          <p:cNvPr id="24" name="object 24"/>
          <p:cNvSpPr txBox="1"/>
          <p:nvPr/>
        </p:nvSpPr>
        <p:spPr>
          <a:xfrm>
            <a:off x="7903046" y="1108769"/>
            <a:ext cx="114300" cy="296545"/>
          </a:xfrm>
          <a:prstGeom prst="rect">
            <a:avLst/>
          </a:prstGeom>
        </p:spPr>
        <p:txBody>
          <a:bodyPr vert="horz" wrap="square" lIns="0" tIns="15875" rIns="0" bIns="0" rtlCol="0">
            <a:spAutoFit/>
          </a:bodyPr>
          <a:lstStyle/>
          <a:p>
            <a:pPr marL="12700">
              <a:spcBef>
                <a:spcPts val="125"/>
              </a:spcBef>
            </a:pPr>
            <a:r>
              <a:rPr sz="1750" spc="25" dirty="0">
                <a:latin typeface="Symbol"/>
                <a:cs typeface="Symbol"/>
              </a:rPr>
              <a:t></a:t>
            </a:r>
            <a:endParaRPr sz="1750">
              <a:latin typeface="Symbol"/>
              <a:cs typeface="Symbol"/>
            </a:endParaRPr>
          </a:p>
        </p:txBody>
      </p:sp>
      <p:sp>
        <p:nvSpPr>
          <p:cNvPr id="25" name="object 25"/>
          <p:cNvSpPr txBox="1"/>
          <p:nvPr/>
        </p:nvSpPr>
        <p:spPr>
          <a:xfrm>
            <a:off x="7903046" y="779615"/>
            <a:ext cx="114300" cy="296545"/>
          </a:xfrm>
          <a:prstGeom prst="rect">
            <a:avLst/>
          </a:prstGeom>
        </p:spPr>
        <p:txBody>
          <a:bodyPr vert="horz" wrap="square" lIns="0" tIns="15875" rIns="0" bIns="0" rtlCol="0">
            <a:spAutoFit/>
          </a:bodyPr>
          <a:lstStyle/>
          <a:p>
            <a:pPr marL="12700">
              <a:spcBef>
                <a:spcPts val="125"/>
              </a:spcBef>
            </a:pPr>
            <a:r>
              <a:rPr sz="1750" spc="25" dirty="0">
                <a:latin typeface="Symbol"/>
                <a:cs typeface="Symbol"/>
              </a:rPr>
              <a:t></a:t>
            </a:r>
            <a:endParaRPr sz="1750">
              <a:latin typeface="Symbol"/>
              <a:cs typeface="Symbol"/>
            </a:endParaRPr>
          </a:p>
        </p:txBody>
      </p:sp>
      <p:sp>
        <p:nvSpPr>
          <p:cNvPr id="26" name="object 26"/>
          <p:cNvSpPr txBox="1"/>
          <p:nvPr/>
        </p:nvSpPr>
        <p:spPr>
          <a:xfrm>
            <a:off x="6844816" y="905277"/>
            <a:ext cx="1671320" cy="296545"/>
          </a:xfrm>
          <a:prstGeom prst="rect">
            <a:avLst/>
          </a:prstGeom>
        </p:spPr>
        <p:txBody>
          <a:bodyPr vert="horz" wrap="square" lIns="0" tIns="15875" rIns="0" bIns="0" rtlCol="0">
            <a:spAutoFit/>
          </a:bodyPr>
          <a:lstStyle/>
          <a:p>
            <a:pPr marL="12700">
              <a:spcBef>
                <a:spcPts val="125"/>
              </a:spcBef>
              <a:tabLst>
                <a:tab pos="248285" algn="l"/>
              </a:tabLst>
            </a:pPr>
            <a:r>
              <a:rPr sz="1750" spc="25" dirty="0">
                <a:latin typeface="Symbol"/>
                <a:cs typeface="Symbol"/>
              </a:rPr>
              <a:t></a:t>
            </a:r>
            <a:r>
              <a:rPr sz="1750" spc="25" dirty="0">
                <a:latin typeface="Times New Roman"/>
                <a:cs typeface="Times New Roman"/>
              </a:rPr>
              <a:t>	</a:t>
            </a:r>
            <a:r>
              <a:rPr sz="1750" i="1" spc="25" dirty="0">
                <a:latin typeface="Times New Roman"/>
                <a:cs typeface="Times New Roman"/>
              </a:rPr>
              <a:t>}</a:t>
            </a:r>
            <a:r>
              <a:rPr sz="1750" i="1" spc="-200" dirty="0">
                <a:latin typeface="Times New Roman"/>
                <a:cs typeface="Times New Roman"/>
              </a:rPr>
              <a:t> </a:t>
            </a:r>
            <a:r>
              <a:rPr sz="1750" i="1" spc="40" dirty="0">
                <a:latin typeface="Times New Roman"/>
                <a:cs typeface="Times New Roman"/>
              </a:rPr>
              <a:t>=</a:t>
            </a:r>
            <a:r>
              <a:rPr sz="1750" i="1" spc="-30" dirty="0">
                <a:latin typeface="Times New Roman"/>
                <a:cs typeface="Times New Roman"/>
              </a:rPr>
              <a:t> </a:t>
            </a:r>
            <a:r>
              <a:rPr sz="1750" i="1" spc="30" dirty="0">
                <a:latin typeface="Times New Roman"/>
                <a:cs typeface="Times New Roman"/>
              </a:rPr>
              <a:t>α</a:t>
            </a:r>
            <a:r>
              <a:rPr sz="1750" i="1" dirty="0">
                <a:latin typeface="Times New Roman"/>
                <a:cs typeface="Times New Roman"/>
              </a:rPr>
              <a:t> </a:t>
            </a:r>
            <a:r>
              <a:rPr sz="1750" i="1" spc="20" dirty="0">
                <a:latin typeface="Times New Roman"/>
                <a:cs typeface="Times New Roman"/>
              </a:rPr>
              <a:t> </a:t>
            </a:r>
            <a:r>
              <a:rPr sz="1750" i="1" spc="-35" dirty="0">
                <a:latin typeface="Times New Roman"/>
                <a:cs typeface="Times New Roman"/>
              </a:rPr>
              <a:t>E</a:t>
            </a:r>
            <a:r>
              <a:rPr sz="1750" i="1" spc="25" dirty="0">
                <a:latin typeface="Times New Roman"/>
                <a:cs typeface="Times New Roman"/>
              </a:rPr>
              <a:t>{</a:t>
            </a:r>
            <a:r>
              <a:rPr sz="1750" i="1" spc="-175" dirty="0">
                <a:latin typeface="Times New Roman"/>
                <a:cs typeface="Times New Roman"/>
              </a:rPr>
              <a:t> </a:t>
            </a:r>
            <a:r>
              <a:rPr sz="2625" spc="37" baseline="-4761" dirty="0">
                <a:latin typeface="Symbol"/>
                <a:cs typeface="Symbol"/>
              </a:rPr>
              <a:t></a:t>
            </a:r>
            <a:r>
              <a:rPr sz="2625" spc="-165" baseline="-4761" dirty="0">
                <a:latin typeface="Times New Roman"/>
                <a:cs typeface="Times New Roman"/>
              </a:rPr>
              <a:t> </a:t>
            </a:r>
            <a:r>
              <a:rPr sz="1750" i="1" spc="30" dirty="0">
                <a:latin typeface="Times New Roman"/>
                <a:cs typeface="Times New Roman"/>
              </a:rPr>
              <a:t>β</a:t>
            </a:r>
            <a:r>
              <a:rPr sz="1750" i="1" spc="195" dirty="0">
                <a:latin typeface="Times New Roman"/>
                <a:cs typeface="Times New Roman"/>
              </a:rPr>
              <a:t> </a:t>
            </a:r>
            <a:r>
              <a:rPr sz="1750" spc="185" dirty="0">
                <a:latin typeface="Symbol"/>
                <a:cs typeface="Symbol"/>
              </a:rPr>
              <a:t></a:t>
            </a:r>
            <a:r>
              <a:rPr sz="1750" spc="30" dirty="0">
                <a:latin typeface="Times New Roman"/>
                <a:cs typeface="Times New Roman"/>
              </a:rPr>
              <a:t>1</a:t>
            </a:r>
            <a:endParaRPr sz="1750">
              <a:latin typeface="Times New Roman"/>
              <a:cs typeface="Times New Roman"/>
            </a:endParaRPr>
          </a:p>
        </p:txBody>
      </p:sp>
      <p:sp>
        <p:nvSpPr>
          <p:cNvPr id="27" name="object 27"/>
          <p:cNvSpPr txBox="1"/>
          <p:nvPr/>
        </p:nvSpPr>
        <p:spPr>
          <a:xfrm>
            <a:off x="8694894" y="905277"/>
            <a:ext cx="152400" cy="296545"/>
          </a:xfrm>
          <a:prstGeom prst="rect">
            <a:avLst/>
          </a:prstGeom>
        </p:spPr>
        <p:txBody>
          <a:bodyPr vert="horz" wrap="square" lIns="0" tIns="15875" rIns="0" bIns="0" rtlCol="0">
            <a:spAutoFit/>
          </a:bodyPr>
          <a:lstStyle/>
          <a:p>
            <a:pPr marL="12700">
              <a:spcBef>
                <a:spcPts val="125"/>
              </a:spcBef>
            </a:pPr>
            <a:r>
              <a:rPr sz="1750" spc="35" dirty="0">
                <a:latin typeface="Symbol"/>
                <a:cs typeface="Symbol"/>
              </a:rPr>
              <a:t></a:t>
            </a:r>
            <a:endParaRPr sz="1750">
              <a:latin typeface="Symbol"/>
              <a:cs typeface="Symbol"/>
            </a:endParaRPr>
          </a:p>
        </p:txBody>
      </p:sp>
      <p:sp>
        <p:nvSpPr>
          <p:cNvPr id="28" name="object 28"/>
          <p:cNvSpPr txBox="1"/>
          <p:nvPr/>
        </p:nvSpPr>
        <p:spPr>
          <a:xfrm>
            <a:off x="6844816" y="1127552"/>
            <a:ext cx="114300" cy="296545"/>
          </a:xfrm>
          <a:prstGeom prst="rect">
            <a:avLst/>
          </a:prstGeom>
        </p:spPr>
        <p:txBody>
          <a:bodyPr vert="horz" wrap="square" lIns="0" tIns="15875" rIns="0" bIns="0" rtlCol="0">
            <a:spAutoFit/>
          </a:bodyPr>
          <a:lstStyle/>
          <a:p>
            <a:pPr marL="12700">
              <a:spcBef>
                <a:spcPts val="125"/>
              </a:spcBef>
            </a:pPr>
            <a:r>
              <a:rPr sz="1750" spc="25" dirty="0">
                <a:latin typeface="Symbol"/>
                <a:cs typeface="Symbol"/>
              </a:rPr>
              <a:t></a:t>
            </a:r>
            <a:endParaRPr sz="1750">
              <a:latin typeface="Symbol"/>
              <a:cs typeface="Symbol"/>
            </a:endParaRPr>
          </a:p>
        </p:txBody>
      </p:sp>
      <p:sp>
        <p:nvSpPr>
          <p:cNvPr id="29" name="object 29"/>
          <p:cNvSpPr txBox="1"/>
          <p:nvPr/>
        </p:nvSpPr>
        <p:spPr>
          <a:xfrm>
            <a:off x="6549477" y="701802"/>
            <a:ext cx="518795" cy="513080"/>
          </a:xfrm>
          <a:prstGeom prst="rect">
            <a:avLst/>
          </a:prstGeom>
        </p:spPr>
        <p:txBody>
          <a:bodyPr vert="horz" wrap="square" lIns="0" tIns="17145" rIns="0" bIns="0" rtlCol="0">
            <a:spAutoFit/>
          </a:bodyPr>
          <a:lstStyle/>
          <a:p>
            <a:pPr marR="30480" algn="r">
              <a:lnSpc>
                <a:spcPts val="1090"/>
              </a:lnSpc>
              <a:spcBef>
                <a:spcPts val="135"/>
              </a:spcBef>
            </a:pPr>
            <a:r>
              <a:rPr sz="1000" spc="30" dirty="0">
                <a:latin typeface="Times New Roman"/>
                <a:cs typeface="Times New Roman"/>
              </a:rPr>
              <a:t>2</a:t>
            </a:r>
            <a:endParaRPr sz="1000">
              <a:latin typeface="Times New Roman"/>
              <a:cs typeface="Times New Roman"/>
            </a:endParaRPr>
          </a:p>
          <a:p>
            <a:pPr marL="38100">
              <a:lnSpc>
                <a:spcPts val="2710"/>
              </a:lnSpc>
            </a:pPr>
            <a:r>
              <a:rPr sz="2350" spc="-190" dirty="0">
                <a:latin typeface="Symbol"/>
                <a:cs typeface="Symbol"/>
              </a:rPr>
              <a:t></a:t>
            </a:r>
            <a:r>
              <a:rPr sz="2350" spc="-105" dirty="0">
                <a:latin typeface="Times New Roman"/>
                <a:cs typeface="Times New Roman"/>
              </a:rPr>
              <a:t> </a:t>
            </a:r>
            <a:r>
              <a:rPr sz="2350" spc="-85" dirty="0">
                <a:latin typeface="Symbol"/>
                <a:cs typeface="Symbol"/>
              </a:rPr>
              <a:t></a:t>
            </a:r>
            <a:r>
              <a:rPr sz="2625" spc="-127" baseline="36507" dirty="0">
                <a:latin typeface="Symbol"/>
                <a:cs typeface="Symbol"/>
              </a:rPr>
              <a:t></a:t>
            </a:r>
            <a:endParaRPr sz="2625" baseline="36507">
              <a:latin typeface="Symbol"/>
              <a:cs typeface="Symbol"/>
            </a:endParaRPr>
          </a:p>
        </p:txBody>
      </p:sp>
      <p:sp>
        <p:nvSpPr>
          <p:cNvPr id="30" name="object 30"/>
          <p:cNvSpPr txBox="1"/>
          <p:nvPr/>
        </p:nvSpPr>
        <p:spPr>
          <a:xfrm>
            <a:off x="4777027" y="1108769"/>
            <a:ext cx="219710" cy="296545"/>
          </a:xfrm>
          <a:prstGeom prst="rect">
            <a:avLst/>
          </a:prstGeom>
        </p:spPr>
        <p:txBody>
          <a:bodyPr vert="horz" wrap="square" lIns="0" tIns="15875" rIns="0" bIns="0" rtlCol="0">
            <a:spAutoFit/>
          </a:bodyPr>
          <a:lstStyle/>
          <a:p>
            <a:pPr marL="12700">
              <a:spcBef>
                <a:spcPts val="125"/>
              </a:spcBef>
            </a:pPr>
            <a:r>
              <a:rPr sz="2625" spc="232" baseline="-4761" dirty="0">
                <a:latin typeface="Symbol"/>
                <a:cs typeface="Symbol"/>
              </a:rPr>
              <a:t></a:t>
            </a:r>
            <a:r>
              <a:rPr sz="1750" spc="25" dirty="0">
                <a:latin typeface="Symbol"/>
                <a:cs typeface="Symbol"/>
              </a:rPr>
              <a:t></a:t>
            </a:r>
            <a:endParaRPr sz="1750">
              <a:latin typeface="Symbol"/>
              <a:cs typeface="Symbol"/>
            </a:endParaRPr>
          </a:p>
        </p:txBody>
      </p:sp>
      <p:sp>
        <p:nvSpPr>
          <p:cNvPr id="31" name="object 31"/>
          <p:cNvSpPr txBox="1"/>
          <p:nvPr/>
        </p:nvSpPr>
        <p:spPr>
          <a:xfrm>
            <a:off x="4777027" y="760825"/>
            <a:ext cx="219710" cy="296545"/>
          </a:xfrm>
          <a:prstGeom prst="rect">
            <a:avLst/>
          </a:prstGeom>
        </p:spPr>
        <p:txBody>
          <a:bodyPr vert="horz" wrap="square" lIns="0" tIns="15875" rIns="0" bIns="0" rtlCol="0">
            <a:spAutoFit/>
          </a:bodyPr>
          <a:lstStyle/>
          <a:p>
            <a:pPr marL="12700">
              <a:spcBef>
                <a:spcPts val="125"/>
              </a:spcBef>
            </a:pPr>
            <a:r>
              <a:rPr sz="1750" spc="155" dirty="0">
                <a:latin typeface="Symbol"/>
                <a:cs typeface="Symbol"/>
              </a:rPr>
              <a:t></a:t>
            </a:r>
            <a:r>
              <a:rPr sz="2625" spc="37" baseline="-4761" dirty="0">
                <a:latin typeface="Symbol"/>
                <a:cs typeface="Symbol"/>
              </a:rPr>
              <a:t></a:t>
            </a:r>
            <a:endParaRPr sz="2625" baseline="-4761">
              <a:latin typeface="Symbol"/>
              <a:cs typeface="Symbol"/>
            </a:endParaRPr>
          </a:p>
        </p:txBody>
      </p:sp>
      <p:sp>
        <p:nvSpPr>
          <p:cNvPr id="32" name="object 32"/>
          <p:cNvSpPr txBox="1"/>
          <p:nvPr/>
        </p:nvSpPr>
        <p:spPr>
          <a:xfrm>
            <a:off x="5138132" y="832830"/>
            <a:ext cx="843280" cy="383540"/>
          </a:xfrm>
          <a:prstGeom prst="rect">
            <a:avLst/>
          </a:prstGeom>
        </p:spPr>
        <p:txBody>
          <a:bodyPr vert="horz" wrap="square" lIns="0" tIns="12065" rIns="0" bIns="0" rtlCol="0">
            <a:spAutoFit/>
          </a:bodyPr>
          <a:lstStyle/>
          <a:p>
            <a:pPr marL="12700">
              <a:spcBef>
                <a:spcPts val="95"/>
              </a:spcBef>
              <a:tabLst>
                <a:tab pos="330835" algn="l"/>
                <a:tab pos="548640" algn="l"/>
              </a:tabLst>
            </a:pPr>
            <a:r>
              <a:rPr sz="2350" spc="-190" dirty="0">
                <a:latin typeface="Symbol"/>
                <a:cs typeface="Symbol"/>
              </a:rPr>
              <a:t></a:t>
            </a:r>
            <a:r>
              <a:rPr sz="2350" spc="-190" dirty="0">
                <a:latin typeface="Times New Roman"/>
                <a:cs typeface="Times New Roman"/>
              </a:rPr>
              <a:t>	</a:t>
            </a:r>
            <a:r>
              <a:rPr sz="2350" spc="-190" dirty="0">
                <a:latin typeface="Symbol"/>
                <a:cs typeface="Symbol"/>
              </a:rPr>
              <a:t></a:t>
            </a:r>
            <a:r>
              <a:rPr sz="2350" spc="-190" dirty="0">
                <a:latin typeface="Times New Roman"/>
                <a:cs typeface="Times New Roman"/>
              </a:rPr>
              <a:t>	</a:t>
            </a:r>
            <a:r>
              <a:rPr sz="1750" spc="35" dirty="0">
                <a:latin typeface="Symbol"/>
                <a:cs typeface="Symbol"/>
              </a:rPr>
              <a:t></a:t>
            </a:r>
            <a:r>
              <a:rPr sz="1750" spc="-90" dirty="0">
                <a:latin typeface="Times New Roman"/>
                <a:cs typeface="Times New Roman"/>
              </a:rPr>
              <a:t> </a:t>
            </a:r>
            <a:r>
              <a:rPr sz="1750" i="1" spc="25" dirty="0">
                <a:latin typeface="Times New Roman"/>
                <a:cs typeface="Times New Roman"/>
              </a:rPr>
              <a:t>λ</a:t>
            </a:r>
            <a:endParaRPr sz="1750">
              <a:latin typeface="Times New Roman"/>
              <a:cs typeface="Times New Roman"/>
            </a:endParaRPr>
          </a:p>
        </p:txBody>
      </p:sp>
      <p:sp>
        <p:nvSpPr>
          <p:cNvPr id="33" name="object 33"/>
          <p:cNvSpPr txBox="1"/>
          <p:nvPr/>
        </p:nvSpPr>
        <p:spPr>
          <a:xfrm>
            <a:off x="2741099" y="832830"/>
            <a:ext cx="2754630" cy="383540"/>
          </a:xfrm>
          <a:prstGeom prst="rect">
            <a:avLst/>
          </a:prstGeom>
        </p:spPr>
        <p:txBody>
          <a:bodyPr vert="horz" wrap="square" lIns="0" tIns="12065" rIns="0" bIns="0" rtlCol="0">
            <a:spAutoFit/>
          </a:bodyPr>
          <a:lstStyle/>
          <a:p>
            <a:pPr marL="12700">
              <a:spcBef>
                <a:spcPts val="95"/>
              </a:spcBef>
              <a:tabLst>
                <a:tab pos="359410" algn="l"/>
                <a:tab pos="984885" algn="l"/>
                <a:tab pos="1450975" algn="l"/>
              </a:tabLst>
            </a:pPr>
            <a:r>
              <a:rPr sz="2350" spc="-190" dirty="0">
                <a:latin typeface="Symbol"/>
                <a:cs typeface="Symbol"/>
              </a:rPr>
              <a:t></a:t>
            </a:r>
            <a:r>
              <a:rPr sz="2350" spc="-190" dirty="0">
                <a:latin typeface="Times New Roman"/>
                <a:cs typeface="Times New Roman"/>
              </a:rPr>
              <a:t>	</a:t>
            </a:r>
            <a:r>
              <a:rPr sz="2350" spc="-190" dirty="0">
                <a:latin typeface="Symbol"/>
                <a:cs typeface="Symbol"/>
              </a:rPr>
              <a:t></a:t>
            </a:r>
            <a:r>
              <a:rPr sz="2350" spc="-190" dirty="0">
                <a:latin typeface="Times New Roman"/>
                <a:cs typeface="Times New Roman"/>
              </a:rPr>
              <a:t> </a:t>
            </a:r>
            <a:r>
              <a:rPr sz="2350" spc="-250" dirty="0">
                <a:latin typeface="Times New Roman"/>
                <a:cs typeface="Times New Roman"/>
              </a:rPr>
              <a:t> </a:t>
            </a:r>
            <a:r>
              <a:rPr sz="2350" spc="-190" dirty="0">
                <a:latin typeface="Symbol"/>
                <a:cs typeface="Symbol"/>
              </a:rPr>
              <a:t></a:t>
            </a:r>
            <a:r>
              <a:rPr sz="2350" dirty="0">
                <a:latin typeface="Times New Roman"/>
                <a:cs typeface="Times New Roman"/>
              </a:rPr>
              <a:t>	</a:t>
            </a:r>
            <a:r>
              <a:rPr sz="2350" spc="-190" dirty="0">
                <a:latin typeface="Symbol"/>
                <a:cs typeface="Symbol"/>
              </a:rPr>
              <a:t></a:t>
            </a:r>
            <a:r>
              <a:rPr sz="2350" dirty="0">
                <a:latin typeface="Times New Roman"/>
                <a:cs typeface="Times New Roman"/>
              </a:rPr>
              <a:t> </a:t>
            </a:r>
            <a:r>
              <a:rPr sz="2350" spc="-250" dirty="0">
                <a:latin typeface="Times New Roman"/>
                <a:cs typeface="Times New Roman"/>
              </a:rPr>
              <a:t> </a:t>
            </a:r>
            <a:r>
              <a:rPr sz="2350" spc="-270" dirty="0">
                <a:latin typeface="Symbol"/>
                <a:cs typeface="Symbol"/>
              </a:rPr>
              <a:t></a:t>
            </a:r>
            <a:r>
              <a:rPr sz="2350" spc="-190" dirty="0">
                <a:latin typeface="Symbol"/>
                <a:cs typeface="Symbol"/>
              </a:rPr>
              <a:t></a:t>
            </a:r>
            <a:r>
              <a:rPr sz="2350" dirty="0">
                <a:latin typeface="Times New Roman"/>
                <a:cs typeface="Times New Roman"/>
              </a:rPr>
              <a:t>	</a:t>
            </a:r>
            <a:r>
              <a:rPr sz="1750" i="1" spc="25" dirty="0">
                <a:latin typeface="Times New Roman"/>
                <a:cs typeface="Times New Roman"/>
              </a:rPr>
              <a:t>}</a:t>
            </a:r>
            <a:r>
              <a:rPr sz="1750" i="1" spc="-200" dirty="0">
                <a:latin typeface="Times New Roman"/>
                <a:cs typeface="Times New Roman"/>
              </a:rPr>
              <a:t> </a:t>
            </a:r>
            <a:r>
              <a:rPr sz="1750" i="1" spc="40" dirty="0">
                <a:latin typeface="Times New Roman"/>
                <a:cs typeface="Times New Roman"/>
              </a:rPr>
              <a:t>=</a:t>
            </a:r>
            <a:r>
              <a:rPr sz="1750" i="1" spc="50" dirty="0">
                <a:latin typeface="Times New Roman"/>
                <a:cs typeface="Times New Roman"/>
              </a:rPr>
              <a:t> </a:t>
            </a:r>
            <a:r>
              <a:rPr sz="1750" i="1" spc="-35" dirty="0">
                <a:latin typeface="Times New Roman"/>
                <a:cs typeface="Times New Roman"/>
              </a:rPr>
              <a:t>E</a:t>
            </a:r>
            <a:r>
              <a:rPr sz="1750" i="1" spc="25" dirty="0">
                <a:latin typeface="Times New Roman"/>
                <a:cs typeface="Times New Roman"/>
              </a:rPr>
              <a:t>{</a:t>
            </a:r>
            <a:r>
              <a:rPr sz="1750" i="1" spc="-175" dirty="0">
                <a:latin typeface="Times New Roman"/>
                <a:cs typeface="Times New Roman"/>
              </a:rPr>
              <a:t> </a:t>
            </a:r>
            <a:r>
              <a:rPr sz="1750" spc="155" dirty="0">
                <a:latin typeface="Symbol"/>
                <a:cs typeface="Symbol"/>
              </a:rPr>
              <a:t></a:t>
            </a:r>
            <a:r>
              <a:rPr sz="2625" spc="37" baseline="-4761" dirty="0">
                <a:latin typeface="Symbol"/>
                <a:cs typeface="Symbol"/>
              </a:rPr>
              <a:t></a:t>
            </a:r>
            <a:r>
              <a:rPr sz="2625" spc="-165" baseline="-4761" dirty="0">
                <a:latin typeface="Times New Roman"/>
                <a:cs typeface="Times New Roman"/>
              </a:rPr>
              <a:t> </a:t>
            </a:r>
            <a:r>
              <a:rPr sz="1750" i="1" spc="30" dirty="0">
                <a:latin typeface="Times New Roman"/>
                <a:cs typeface="Times New Roman"/>
              </a:rPr>
              <a:t>β</a:t>
            </a:r>
            <a:r>
              <a:rPr sz="1750" i="1" spc="195" dirty="0">
                <a:latin typeface="Times New Roman"/>
                <a:cs typeface="Times New Roman"/>
              </a:rPr>
              <a:t> </a:t>
            </a:r>
            <a:r>
              <a:rPr sz="1750" spc="185" dirty="0">
                <a:latin typeface="Symbol"/>
                <a:cs typeface="Symbol"/>
              </a:rPr>
              <a:t></a:t>
            </a:r>
            <a:r>
              <a:rPr sz="1750" spc="30" dirty="0">
                <a:latin typeface="Times New Roman"/>
                <a:cs typeface="Times New Roman"/>
              </a:rPr>
              <a:t>1</a:t>
            </a:r>
            <a:endParaRPr sz="1750">
              <a:latin typeface="Times New Roman"/>
              <a:cs typeface="Times New Roman"/>
            </a:endParaRPr>
          </a:p>
        </p:txBody>
      </p:sp>
      <p:sp>
        <p:nvSpPr>
          <p:cNvPr id="34" name="object 34"/>
          <p:cNvSpPr txBox="1"/>
          <p:nvPr/>
        </p:nvSpPr>
        <p:spPr>
          <a:xfrm>
            <a:off x="3158963" y="905277"/>
            <a:ext cx="766445" cy="296545"/>
          </a:xfrm>
          <a:prstGeom prst="rect">
            <a:avLst/>
          </a:prstGeom>
        </p:spPr>
        <p:txBody>
          <a:bodyPr vert="horz" wrap="square" lIns="0" tIns="15875" rIns="0" bIns="0" rtlCol="0">
            <a:spAutoFit/>
          </a:bodyPr>
          <a:lstStyle/>
          <a:p>
            <a:pPr marL="12700">
              <a:spcBef>
                <a:spcPts val="125"/>
              </a:spcBef>
            </a:pPr>
            <a:r>
              <a:rPr sz="1750" i="1" spc="30" dirty="0">
                <a:latin typeface="Times New Roman"/>
                <a:cs typeface="Times New Roman"/>
              </a:rPr>
              <a:t>n </a:t>
            </a:r>
            <a:r>
              <a:rPr sz="1750" i="1" spc="-5" dirty="0">
                <a:latin typeface="Times New Roman"/>
                <a:cs typeface="Times New Roman"/>
              </a:rPr>
              <a:t> </a:t>
            </a:r>
            <a:r>
              <a:rPr sz="1750" spc="35" dirty="0">
                <a:latin typeface="Symbol"/>
                <a:cs typeface="Symbol"/>
              </a:rPr>
              <a:t></a:t>
            </a:r>
            <a:r>
              <a:rPr sz="1750" spc="-145" dirty="0">
                <a:latin typeface="Times New Roman"/>
                <a:cs typeface="Times New Roman"/>
              </a:rPr>
              <a:t> </a:t>
            </a:r>
            <a:r>
              <a:rPr sz="1750" i="1" spc="40" dirty="0">
                <a:latin typeface="Times New Roman"/>
                <a:cs typeface="Times New Roman"/>
              </a:rPr>
              <a:t>C</a:t>
            </a:r>
            <a:r>
              <a:rPr sz="1750" i="1" spc="200" dirty="0">
                <a:latin typeface="Times New Roman"/>
                <a:cs typeface="Times New Roman"/>
              </a:rPr>
              <a:t> </a:t>
            </a:r>
            <a:r>
              <a:rPr sz="1750" i="1" spc="30" dirty="0">
                <a:latin typeface="Times New Roman"/>
                <a:cs typeface="Times New Roman"/>
              </a:rPr>
              <a:t>n</a:t>
            </a:r>
            <a:endParaRPr sz="1750">
              <a:latin typeface="Times New Roman"/>
              <a:cs typeface="Times New Roman"/>
            </a:endParaRPr>
          </a:p>
        </p:txBody>
      </p:sp>
      <p:sp>
        <p:nvSpPr>
          <p:cNvPr id="35" name="object 35"/>
          <p:cNvSpPr txBox="1"/>
          <p:nvPr/>
        </p:nvSpPr>
        <p:spPr>
          <a:xfrm>
            <a:off x="6281724" y="924067"/>
            <a:ext cx="114300" cy="296545"/>
          </a:xfrm>
          <a:prstGeom prst="rect">
            <a:avLst/>
          </a:prstGeom>
        </p:spPr>
        <p:txBody>
          <a:bodyPr vert="horz" wrap="square" lIns="0" tIns="15875" rIns="0" bIns="0" rtlCol="0">
            <a:spAutoFit/>
          </a:bodyPr>
          <a:lstStyle/>
          <a:p>
            <a:pPr marL="12700">
              <a:spcBef>
                <a:spcPts val="125"/>
              </a:spcBef>
            </a:pPr>
            <a:r>
              <a:rPr sz="1750" spc="25" dirty="0">
                <a:latin typeface="Symbol"/>
                <a:cs typeface="Symbol"/>
              </a:rPr>
              <a:t></a:t>
            </a:r>
            <a:endParaRPr sz="1750">
              <a:latin typeface="Symbol"/>
              <a:cs typeface="Symbol"/>
            </a:endParaRPr>
          </a:p>
        </p:txBody>
      </p:sp>
      <p:sp>
        <p:nvSpPr>
          <p:cNvPr id="36" name="object 36"/>
          <p:cNvSpPr txBox="1"/>
          <p:nvPr/>
        </p:nvSpPr>
        <p:spPr>
          <a:xfrm>
            <a:off x="6281724" y="1108769"/>
            <a:ext cx="114300" cy="296545"/>
          </a:xfrm>
          <a:prstGeom prst="rect">
            <a:avLst/>
          </a:prstGeom>
        </p:spPr>
        <p:txBody>
          <a:bodyPr vert="horz" wrap="square" lIns="0" tIns="15875" rIns="0" bIns="0" rtlCol="0">
            <a:spAutoFit/>
          </a:bodyPr>
          <a:lstStyle/>
          <a:p>
            <a:pPr marL="12700">
              <a:spcBef>
                <a:spcPts val="125"/>
              </a:spcBef>
            </a:pPr>
            <a:r>
              <a:rPr sz="1750" spc="25" dirty="0">
                <a:latin typeface="Symbol"/>
                <a:cs typeface="Symbol"/>
              </a:rPr>
              <a:t></a:t>
            </a:r>
            <a:endParaRPr sz="1750">
              <a:latin typeface="Symbol"/>
              <a:cs typeface="Symbol"/>
            </a:endParaRPr>
          </a:p>
        </p:txBody>
      </p:sp>
      <p:sp>
        <p:nvSpPr>
          <p:cNvPr id="37" name="object 37"/>
          <p:cNvSpPr txBox="1"/>
          <p:nvPr/>
        </p:nvSpPr>
        <p:spPr>
          <a:xfrm>
            <a:off x="6038051" y="674960"/>
            <a:ext cx="383540" cy="296545"/>
          </a:xfrm>
          <a:prstGeom prst="rect">
            <a:avLst/>
          </a:prstGeom>
        </p:spPr>
        <p:txBody>
          <a:bodyPr vert="horz" wrap="square" lIns="0" tIns="15875" rIns="0" bIns="0" rtlCol="0">
            <a:spAutoFit/>
          </a:bodyPr>
          <a:lstStyle/>
          <a:p>
            <a:pPr marL="38100">
              <a:spcBef>
                <a:spcPts val="125"/>
              </a:spcBef>
            </a:pPr>
            <a:r>
              <a:rPr sz="1750" spc="-445" dirty="0">
                <a:latin typeface="Times New Roman"/>
                <a:cs typeface="Times New Roman"/>
              </a:rPr>
              <a:t>~</a:t>
            </a:r>
            <a:r>
              <a:rPr sz="2625" i="1" spc="-667" baseline="-22222" dirty="0">
                <a:latin typeface="Times New Roman"/>
                <a:cs typeface="Times New Roman"/>
              </a:rPr>
              <a:t>x</a:t>
            </a:r>
            <a:r>
              <a:rPr sz="2625" i="1" spc="547" baseline="-22222" dirty="0">
                <a:latin typeface="Times New Roman"/>
                <a:cs typeface="Times New Roman"/>
              </a:rPr>
              <a:t> </a:t>
            </a:r>
            <a:r>
              <a:rPr sz="2625" spc="37" baseline="-25396" dirty="0">
                <a:latin typeface="Symbol"/>
                <a:cs typeface="Symbol"/>
              </a:rPr>
              <a:t></a:t>
            </a:r>
            <a:endParaRPr sz="2625" baseline="-25396">
              <a:latin typeface="Symbol"/>
              <a:cs typeface="Symbol"/>
            </a:endParaRPr>
          </a:p>
        </p:txBody>
      </p:sp>
      <p:sp>
        <p:nvSpPr>
          <p:cNvPr id="38" name="object 38"/>
          <p:cNvSpPr/>
          <p:nvPr/>
        </p:nvSpPr>
        <p:spPr>
          <a:xfrm>
            <a:off x="3308806" y="1772723"/>
            <a:ext cx="960755" cy="0"/>
          </a:xfrm>
          <a:custGeom>
            <a:avLst/>
            <a:gdLst/>
            <a:ahLst/>
            <a:cxnLst/>
            <a:rect l="l" t="t" r="r" b="b"/>
            <a:pathLst>
              <a:path w="960755">
                <a:moveTo>
                  <a:pt x="0" y="0"/>
                </a:moveTo>
                <a:lnTo>
                  <a:pt x="960316" y="0"/>
                </a:lnTo>
              </a:path>
            </a:pathLst>
          </a:custGeom>
          <a:ln w="9444">
            <a:solidFill>
              <a:srgbClr val="000000"/>
            </a:solidFill>
          </a:ln>
        </p:spPr>
        <p:txBody>
          <a:bodyPr wrap="square" lIns="0" tIns="0" rIns="0" bIns="0" rtlCol="0"/>
          <a:lstStyle/>
          <a:p>
            <a:endParaRPr/>
          </a:p>
        </p:txBody>
      </p:sp>
      <p:sp>
        <p:nvSpPr>
          <p:cNvPr id="39" name="object 39"/>
          <p:cNvSpPr/>
          <p:nvPr/>
        </p:nvSpPr>
        <p:spPr>
          <a:xfrm>
            <a:off x="4480913" y="1772723"/>
            <a:ext cx="247015" cy="0"/>
          </a:xfrm>
          <a:custGeom>
            <a:avLst/>
            <a:gdLst/>
            <a:ahLst/>
            <a:cxnLst/>
            <a:rect l="l" t="t" r="r" b="b"/>
            <a:pathLst>
              <a:path w="247014">
                <a:moveTo>
                  <a:pt x="0" y="0"/>
                </a:moveTo>
                <a:lnTo>
                  <a:pt x="246402" y="0"/>
                </a:lnTo>
              </a:path>
            </a:pathLst>
          </a:custGeom>
          <a:ln w="9444">
            <a:solidFill>
              <a:srgbClr val="000000"/>
            </a:solidFill>
          </a:ln>
        </p:spPr>
        <p:txBody>
          <a:bodyPr wrap="square" lIns="0" tIns="0" rIns="0" bIns="0" rtlCol="0"/>
          <a:lstStyle/>
          <a:p>
            <a:endParaRPr/>
          </a:p>
        </p:txBody>
      </p:sp>
      <p:sp>
        <p:nvSpPr>
          <p:cNvPr id="40" name="object 40"/>
          <p:cNvSpPr/>
          <p:nvPr/>
        </p:nvSpPr>
        <p:spPr>
          <a:xfrm>
            <a:off x="6104889" y="1772723"/>
            <a:ext cx="247015" cy="0"/>
          </a:xfrm>
          <a:custGeom>
            <a:avLst/>
            <a:gdLst/>
            <a:ahLst/>
            <a:cxnLst/>
            <a:rect l="l" t="t" r="r" b="b"/>
            <a:pathLst>
              <a:path w="247014">
                <a:moveTo>
                  <a:pt x="0" y="0"/>
                </a:moveTo>
                <a:lnTo>
                  <a:pt x="246402" y="0"/>
                </a:lnTo>
              </a:path>
            </a:pathLst>
          </a:custGeom>
          <a:ln w="9444">
            <a:solidFill>
              <a:srgbClr val="000000"/>
            </a:solidFill>
          </a:ln>
        </p:spPr>
        <p:txBody>
          <a:bodyPr wrap="square" lIns="0" tIns="0" rIns="0" bIns="0" rtlCol="0"/>
          <a:lstStyle/>
          <a:p>
            <a:endParaRPr/>
          </a:p>
        </p:txBody>
      </p:sp>
      <p:sp>
        <p:nvSpPr>
          <p:cNvPr id="41" name="object 41"/>
          <p:cNvSpPr txBox="1"/>
          <p:nvPr/>
        </p:nvSpPr>
        <p:spPr>
          <a:xfrm>
            <a:off x="4284673" y="1589575"/>
            <a:ext cx="180975" cy="286617"/>
          </a:xfrm>
          <a:prstGeom prst="rect">
            <a:avLst/>
          </a:prstGeom>
        </p:spPr>
        <p:txBody>
          <a:bodyPr vert="horz" wrap="square" lIns="0" tIns="17145" rIns="0" bIns="0" rtlCol="0">
            <a:spAutoFit/>
          </a:bodyPr>
          <a:lstStyle/>
          <a:p>
            <a:pPr marL="12700">
              <a:spcBef>
                <a:spcPts val="135"/>
              </a:spcBef>
            </a:pPr>
            <a:r>
              <a:rPr sz="1750" i="1" spc="40" dirty="0">
                <a:latin typeface="Times New Roman"/>
                <a:cs typeface="Times New Roman"/>
              </a:rPr>
              <a:t>+</a:t>
            </a:r>
            <a:endParaRPr sz="1750">
              <a:latin typeface="Times New Roman"/>
              <a:cs typeface="Times New Roman"/>
            </a:endParaRPr>
          </a:p>
        </p:txBody>
      </p:sp>
      <p:sp>
        <p:nvSpPr>
          <p:cNvPr id="42" name="object 42"/>
          <p:cNvSpPr txBox="1"/>
          <p:nvPr/>
        </p:nvSpPr>
        <p:spPr>
          <a:xfrm>
            <a:off x="4454225" y="1296809"/>
            <a:ext cx="279400" cy="666750"/>
          </a:xfrm>
          <a:prstGeom prst="rect">
            <a:avLst/>
          </a:prstGeom>
        </p:spPr>
        <p:txBody>
          <a:bodyPr vert="horz" wrap="square" lIns="0" tIns="65405" rIns="0" bIns="0" rtlCol="0">
            <a:spAutoFit/>
          </a:bodyPr>
          <a:lstStyle/>
          <a:p>
            <a:pPr marL="57150">
              <a:spcBef>
                <a:spcPts val="515"/>
              </a:spcBef>
            </a:pPr>
            <a:r>
              <a:rPr sz="2625" i="1" spc="82" baseline="-25396" dirty="0">
                <a:latin typeface="Times New Roman"/>
                <a:cs typeface="Times New Roman"/>
              </a:rPr>
              <a:t>λ</a:t>
            </a:r>
            <a:r>
              <a:rPr sz="1050" spc="55" dirty="0">
                <a:latin typeface="Times New Roman"/>
                <a:cs typeface="Times New Roman"/>
              </a:rPr>
              <a:t>2</a:t>
            </a:r>
            <a:endParaRPr sz="1050">
              <a:latin typeface="Times New Roman"/>
              <a:cs typeface="Times New Roman"/>
            </a:endParaRPr>
          </a:p>
          <a:p>
            <a:pPr marL="38100">
              <a:spcBef>
                <a:spcPts val="425"/>
              </a:spcBef>
            </a:pPr>
            <a:r>
              <a:rPr sz="2625" i="1" spc="104" baseline="-25396" dirty="0">
                <a:latin typeface="Times New Roman"/>
                <a:cs typeface="Times New Roman"/>
              </a:rPr>
              <a:t>α</a:t>
            </a:r>
            <a:r>
              <a:rPr sz="1050" spc="70" dirty="0">
                <a:latin typeface="Times New Roman"/>
                <a:cs typeface="Times New Roman"/>
              </a:rPr>
              <a:t>4</a:t>
            </a:r>
            <a:endParaRPr sz="1050">
              <a:latin typeface="Times New Roman"/>
              <a:cs typeface="Times New Roman"/>
            </a:endParaRPr>
          </a:p>
        </p:txBody>
      </p:sp>
      <p:sp>
        <p:nvSpPr>
          <p:cNvPr id="43" name="object 43"/>
          <p:cNvSpPr txBox="1"/>
          <p:nvPr/>
        </p:nvSpPr>
        <p:spPr>
          <a:xfrm>
            <a:off x="3639486" y="1665582"/>
            <a:ext cx="279400" cy="286617"/>
          </a:xfrm>
          <a:prstGeom prst="rect">
            <a:avLst/>
          </a:prstGeom>
        </p:spPr>
        <p:txBody>
          <a:bodyPr vert="horz" wrap="square" lIns="0" tIns="17145" rIns="0" bIns="0" rtlCol="0">
            <a:spAutoFit/>
          </a:bodyPr>
          <a:lstStyle/>
          <a:p>
            <a:pPr marL="38100">
              <a:spcBef>
                <a:spcPts val="135"/>
              </a:spcBef>
            </a:pPr>
            <a:r>
              <a:rPr sz="2625" i="1" spc="104" baseline="-25396" dirty="0">
                <a:latin typeface="Times New Roman"/>
                <a:cs typeface="Times New Roman"/>
              </a:rPr>
              <a:t>α</a:t>
            </a:r>
            <a:r>
              <a:rPr sz="1050" spc="70" dirty="0">
                <a:latin typeface="Times New Roman"/>
                <a:cs typeface="Times New Roman"/>
              </a:rPr>
              <a:t>2</a:t>
            </a:r>
            <a:endParaRPr sz="1050">
              <a:latin typeface="Times New Roman"/>
              <a:cs typeface="Times New Roman"/>
            </a:endParaRPr>
          </a:p>
        </p:txBody>
      </p:sp>
      <p:sp>
        <p:nvSpPr>
          <p:cNvPr id="44" name="object 44"/>
          <p:cNvSpPr txBox="1"/>
          <p:nvPr/>
        </p:nvSpPr>
        <p:spPr>
          <a:xfrm>
            <a:off x="2197181" y="1589575"/>
            <a:ext cx="1110615" cy="286617"/>
          </a:xfrm>
          <a:prstGeom prst="rect">
            <a:avLst/>
          </a:prstGeom>
        </p:spPr>
        <p:txBody>
          <a:bodyPr vert="horz" wrap="square" lIns="0" tIns="17145" rIns="0" bIns="0" rtlCol="0">
            <a:spAutoFit/>
          </a:bodyPr>
          <a:lstStyle/>
          <a:p>
            <a:pPr marL="38100">
              <a:spcBef>
                <a:spcPts val="135"/>
              </a:spcBef>
            </a:pPr>
            <a:r>
              <a:rPr sz="1750" i="1" spc="40" dirty="0">
                <a:latin typeface="Times New Roman"/>
                <a:cs typeface="Times New Roman"/>
              </a:rPr>
              <a:t>=</a:t>
            </a:r>
            <a:r>
              <a:rPr sz="1750" i="1" spc="-110" dirty="0">
                <a:latin typeface="Times New Roman"/>
                <a:cs typeface="Times New Roman"/>
              </a:rPr>
              <a:t> </a:t>
            </a:r>
            <a:r>
              <a:rPr sz="1750" i="1" spc="140" dirty="0">
                <a:latin typeface="Times New Roman"/>
                <a:cs typeface="Times New Roman"/>
              </a:rPr>
              <a:t>α</a:t>
            </a:r>
            <a:r>
              <a:rPr sz="1575" spc="7" baseline="42328" dirty="0">
                <a:latin typeface="Times New Roman"/>
                <a:cs typeface="Times New Roman"/>
              </a:rPr>
              <a:t>2</a:t>
            </a:r>
            <a:r>
              <a:rPr sz="1575" spc="-202" baseline="42328" dirty="0">
                <a:latin typeface="Times New Roman"/>
                <a:cs typeface="Times New Roman"/>
              </a:rPr>
              <a:t> </a:t>
            </a:r>
            <a:r>
              <a:rPr sz="1750" i="1" spc="-40" dirty="0">
                <a:latin typeface="Times New Roman"/>
                <a:cs typeface="Times New Roman"/>
              </a:rPr>
              <a:t>E</a:t>
            </a:r>
            <a:r>
              <a:rPr sz="1750" i="1" spc="60" dirty="0">
                <a:latin typeface="Times New Roman"/>
                <a:cs typeface="Times New Roman"/>
              </a:rPr>
              <a:t>{</a:t>
            </a:r>
            <a:r>
              <a:rPr sz="1750" i="1" spc="30" dirty="0">
                <a:latin typeface="Times New Roman"/>
                <a:cs typeface="Times New Roman"/>
              </a:rPr>
              <a:t>β</a:t>
            </a:r>
            <a:r>
              <a:rPr sz="1750" i="1" spc="-275" dirty="0">
                <a:latin typeface="Times New Roman"/>
                <a:cs typeface="Times New Roman"/>
              </a:rPr>
              <a:t> </a:t>
            </a:r>
            <a:r>
              <a:rPr sz="1575" spc="7" baseline="42328" dirty="0">
                <a:latin typeface="Times New Roman"/>
                <a:cs typeface="Times New Roman"/>
              </a:rPr>
              <a:t>2</a:t>
            </a:r>
            <a:r>
              <a:rPr sz="1575" baseline="42328" dirty="0">
                <a:latin typeface="Times New Roman"/>
                <a:cs typeface="Times New Roman"/>
              </a:rPr>
              <a:t> </a:t>
            </a:r>
            <a:r>
              <a:rPr sz="1575" spc="-97" baseline="42328" dirty="0">
                <a:latin typeface="Times New Roman"/>
                <a:cs typeface="Times New Roman"/>
              </a:rPr>
              <a:t> </a:t>
            </a:r>
            <a:r>
              <a:rPr sz="1750" spc="35" dirty="0">
                <a:latin typeface="Symbol"/>
                <a:cs typeface="Symbol"/>
              </a:rPr>
              <a:t></a:t>
            </a:r>
            <a:endParaRPr sz="1750">
              <a:latin typeface="Symbol"/>
              <a:cs typeface="Symbol"/>
            </a:endParaRPr>
          </a:p>
        </p:txBody>
      </p:sp>
      <p:sp>
        <p:nvSpPr>
          <p:cNvPr id="45" name="object 45"/>
          <p:cNvSpPr txBox="1"/>
          <p:nvPr/>
        </p:nvSpPr>
        <p:spPr>
          <a:xfrm>
            <a:off x="3285767" y="1373702"/>
            <a:ext cx="987425" cy="385445"/>
          </a:xfrm>
          <a:prstGeom prst="rect">
            <a:avLst/>
          </a:prstGeom>
        </p:spPr>
        <p:txBody>
          <a:bodyPr vert="horz" wrap="square" lIns="0" tIns="13970" rIns="0" bIns="0" rtlCol="0">
            <a:spAutoFit/>
          </a:bodyPr>
          <a:lstStyle/>
          <a:p>
            <a:pPr marL="38100">
              <a:spcBef>
                <a:spcPts val="110"/>
              </a:spcBef>
            </a:pPr>
            <a:r>
              <a:rPr sz="1750" spc="175" dirty="0">
                <a:latin typeface="Times New Roman"/>
                <a:cs typeface="Times New Roman"/>
              </a:rPr>
              <a:t>2</a:t>
            </a:r>
            <a:r>
              <a:rPr sz="1750" i="1" spc="10" dirty="0">
                <a:latin typeface="Times New Roman"/>
                <a:cs typeface="Times New Roman"/>
              </a:rPr>
              <a:t>β</a:t>
            </a:r>
            <a:r>
              <a:rPr sz="1750" i="1" spc="-25" dirty="0">
                <a:latin typeface="Times New Roman"/>
                <a:cs typeface="Times New Roman"/>
              </a:rPr>
              <a:t>λ</a:t>
            </a:r>
            <a:r>
              <a:rPr sz="2625" spc="-1364" baseline="22222" dirty="0">
                <a:latin typeface="Times New Roman"/>
                <a:cs typeface="Times New Roman"/>
              </a:rPr>
              <a:t>~</a:t>
            </a:r>
            <a:r>
              <a:rPr sz="1750" i="1" spc="25" dirty="0">
                <a:latin typeface="Times New Roman"/>
                <a:cs typeface="Times New Roman"/>
              </a:rPr>
              <a:t>x</a:t>
            </a:r>
            <a:r>
              <a:rPr sz="1750" i="1" spc="-260" dirty="0">
                <a:latin typeface="Times New Roman"/>
                <a:cs typeface="Times New Roman"/>
              </a:rPr>
              <a:t> </a:t>
            </a:r>
            <a:r>
              <a:rPr sz="2350" spc="-235" dirty="0">
                <a:latin typeface="Symbol"/>
                <a:cs typeface="Symbol"/>
              </a:rPr>
              <a:t></a:t>
            </a:r>
            <a:r>
              <a:rPr sz="1750" spc="120" dirty="0">
                <a:latin typeface="Symbol"/>
                <a:cs typeface="Symbol"/>
              </a:rPr>
              <a:t></a:t>
            </a:r>
            <a:r>
              <a:rPr sz="1750" spc="-75" dirty="0">
                <a:latin typeface="Times New Roman"/>
                <a:cs typeface="Times New Roman"/>
              </a:rPr>
              <a:t>1</a:t>
            </a:r>
            <a:r>
              <a:rPr sz="2350" spc="-290" dirty="0">
                <a:latin typeface="Symbol"/>
                <a:cs typeface="Symbol"/>
              </a:rPr>
              <a:t></a:t>
            </a:r>
            <a:r>
              <a:rPr sz="1575" i="1" spc="7" baseline="50264" dirty="0">
                <a:latin typeface="Times New Roman"/>
                <a:cs typeface="Times New Roman"/>
              </a:rPr>
              <a:t>b</a:t>
            </a:r>
            <a:endParaRPr sz="1575" baseline="50264">
              <a:latin typeface="Times New Roman"/>
              <a:cs typeface="Times New Roman"/>
            </a:endParaRPr>
          </a:p>
        </p:txBody>
      </p:sp>
      <p:sp>
        <p:nvSpPr>
          <p:cNvPr id="46" name="object 46"/>
          <p:cNvSpPr txBox="1"/>
          <p:nvPr/>
        </p:nvSpPr>
        <p:spPr>
          <a:xfrm>
            <a:off x="6972653" y="1677731"/>
            <a:ext cx="114300" cy="286617"/>
          </a:xfrm>
          <a:prstGeom prst="rect">
            <a:avLst/>
          </a:prstGeom>
        </p:spPr>
        <p:txBody>
          <a:bodyPr vert="horz" wrap="square" lIns="0" tIns="17145" rIns="0" bIns="0" rtlCol="0">
            <a:spAutoFit/>
          </a:bodyPr>
          <a:lstStyle/>
          <a:p>
            <a:pPr marL="12700">
              <a:spcBef>
                <a:spcPts val="135"/>
              </a:spcBef>
            </a:pPr>
            <a:r>
              <a:rPr sz="1750" spc="20" dirty="0">
                <a:latin typeface="Symbol"/>
                <a:cs typeface="Symbol"/>
              </a:rPr>
              <a:t></a:t>
            </a:r>
            <a:endParaRPr sz="1750">
              <a:latin typeface="Symbol"/>
              <a:cs typeface="Symbol"/>
            </a:endParaRPr>
          </a:p>
        </p:txBody>
      </p:sp>
      <p:sp>
        <p:nvSpPr>
          <p:cNvPr id="47" name="object 47"/>
          <p:cNvSpPr txBox="1"/>
          <p:nvPr/>
        </p:nvSpPr>
        <p:spPr>
          <a:xfrm>
            <a:off x="6972653" y="1823448"/>
            <a:ext cx="114300" cy="286617"/>
          </a:xfrm>
          <a:prstGeom prst="rect">
            <a:avLst/>
          </a:prstGeom>
        </p:spPr>
        <p:txBody>
          <a:bodyPr vert="horz" wrap="square" lIns="0" tIns="17145" rIns="0" bIns="0" rtlCol="0">
            <a:spAutoFit/>
          </a:bodyPr>
          <a:lstStyle/>
          <a:p>
            <a:pPr marL="12700">
              <a:spcBef>
                <a:spcPts val="135"/>
              </a:spcBef>
            </a:pPr>
            <a:r>
              <a:rPr sz="1750" spc="20" dirty="0">
                <a:latin typeface="Symbol"/>
                <a:cs typeface="Symbol"/>
              </a:rPr>
              <a:t></a:t>
            </a:r>
            <a:endParaRPr sz="1750">
              <a:latin typeface="Symbol"/>
              <a:cs typeface="Symbol"/>
            </a:endParaRPr>
          </a:p>
        </p:txBody>
      </p:sp>
      <p:sp>
        <p:nvSpPr>
          <p:cNvPr id="48" name="object 48"/>
          <p:cNvSpPr txBox="1"/>
          <p:nvPr/>
        </p:nvSpPr>
        <p:spPr>
          <a:xfrm>
            <a:off x="6972653" y="1433966"/>
            <a:ext cx="114300" cy="286617"/>
          </a:xfrm>
          <a:prstGeom prst="rect">
            <a:avLst/>
          </a:prstGeom>
        </p:spPr>
        <p:txBody>
          <a:bodyPr vert="horz" wrap="square" lIns="0" tIns="17145" rIns="0" bIns="0" rtlCol="0">
            <a:spAutoFit/>
          </a:bodyPr>
          <a:lstStyle/>
          <a:p>
            <a:pPr marL="12700">
              <a:spcBef>
                <a:spcPts val="135"/>
              </a:spcBef>
            </a:pPr>
            <a:r>
              <a:rPr sz="1750" spc="20" dirty="0">
                <a:latin typeface="Symbol"/>
                <a:cs typeface="Symbol"/>
              </a:rPr>
              <a:t></a:t>
            </a:r>
            <a:endParaRPr sz="1750">
              <a:latin typeface="Symbol"/>
              <a:cs typeface="Symbol"/>
            </a:endParaRPr>
          </a:p>
        </p:txBody>
      </p:sp>
      <p:sp>
        <p:nvSpPr>
          <p:cNvPr id="49" name="object 49"/>
          <p:cNvSpPr txBox="1"/>
          <p:nvPr/>
        </p:nvSpPr>
        <p:spPr>
          <a:xfrm>
            <a:off x="5534461" y="1823448"/>
            <a:ext cx="114300" cy="286617"/>
          </a:xfrm>
          <a:prstGeom prst="rect">
            <a:avLst/>
          </a:prstGeom>
        </p:spPr>
        <p:txBody>
          <a:bodyPr vert="horz" wrap="square" lIns="0" tIns="17145" rIns="0" bIns="0" rtlCol="0">
            <a:spAutoFit/>
          </a:bodyPr>
          <a:lstStyle/>
          <a:p>
            <a:pPr marL="12700">
              <a:spcBef>
                <a:spcPts val="135"/>
              </a:spcBef>
            </a:pPr>
            <a:r>
              <a:rPr sz="1750" spc="20" dirty="0">
                <a:latin typeface="Symbol"/>
                <a:cs typeface="Symbol"/>
              </a:rPr>
              <a:t></a:t>
            </a:r>
            <a:endParaRPr sz="1750">
              <a:latin typeface="Symbol"/>
              <a:cs typeface="Symbol"/>
            </a:endParaRPr>
          </a:p>
        </p:txBody>
      </p:sp>
      <p:sp>
        <p:nvSpPr>
          <p:cNvPr id="50" name="object 50"/>
          <p:cNvSpPr txBox="1"/>
          <p:nvPr/>
        </p:nvSpPr>
        <p:spPr>
          <a:xfrm>
            <a:off x="5534461" y="1433966"/>
            <a:ext cx="114300" cy="286617"/>
          </a:xfrm>
          <a:prstGeom prst="rect">
            <a:avLst/>
          </a:prstGeom>
        </p:spPr>
        <p:txBody>
          <a:bodyPr vert="horz" wrap="square" lIns="0" tIns="17145" rIns="0" bIns="0" rtlCol="0">
            <a:spAutoFit/>
          </a:bodyPr>
          <a:lstStyle/>
          <a:p>
            <a:pPr marL="12700">
              <a:spcBef>
                <a:spcPts val="135"/>
              </a:spcBef>
            </a:pPr>
            <a:r>
              <a:rPr sz="1750" spc="20" dirty="0">
                <a:latin typeface="Symbol"/>
                <a:cs typeface="Symbol"/>
              </a:rPr>
              <a:t></a:t>
            </a:r>
            <a:endParaRPr sz="1750">
              <a:latin typeface="Symbol"/>
              <a:cs typeface="Symbol"/>
            </a:endParaRPr>
          </a:p>
        </p:txBody>
      </p:sp>
      <p:sp>
        <p:nvSpPr>
          <p:cNvPr id="51" name="object 51"/>
          <p:cNvSpPr txBox="1"/>
          <p:nvPr/>
        </p:nvSpPr>
        <p:spPr>
          <a:xfrm>
            <a:off x="5509061" y="1284661"/>
            <a:ext cx="861694" cy="691515"/>
          </a:xfrm>
          <a:prstGeom prst="rect">
            <a:avLst/>
          </a:prstGeom>
        </p:spPr>
        <p:txBody>
          <a:bodyPr vert="horz" wrap="square" lIns="0" tIns="77470" rIns="0" bIns="0" rtlCol="0">
            <a:spAutoFit/>
          </a:bodyPr>
          <a:lstStyle/>
          <a:p>
            <a:pPr marR="48260" algn="r">
              <a:spcBef>
                <a:spcPts val="610"/>
              </a:spcBef>
            </a:pPr>
            <a:r>
              <a:rPr sz="2625" i="1" spc="82" baseline="-25396" dirty="0">
                <a:latin typeface="Times New Roman"/>
                <a:cs typeface="Times New Roman"/>
              </a:rPr>
              <a:t>λ</a:t>
            </a:r>
            <a:r>
              <a:rPr sz="1050" spc="55" dirty="0">
                <a:latin typeface="Times New Roman"/>
                <a:cs typeface="Times New Roman"/>
              </a:rPr>
              <a:t>2</a:t>
            </a:r>
            <a:endParaRPr sz="1050">
              <a:latin typeface="Times New Roman"/>
              <a:cs typeface="Times New Roman"/>
            </a:endParaRPr>
          </a:p>
          <a:p>
            <a:pPr marL="38100">
              <a:spcBef>
                <a:spcPts val="520"/>
              </a:spcBef>
              <a:tabLst>
                <a:tab pos="607060" algn="l"/>
              </a:tabLst>
            </a:pPr>
            <a:r>
              <a:rPr sz="1750" spc="20" dirty="0">
                <a:latin typeface="Symbol"/>
                <a:cs typeface="Symbol"/>
              </a:rPr>
              <a:t></a:t>
            </a:r>
            <a:r>
              <a:rPr sz="1750" spc="20" dirty="0">
                <a:latin typeface="Times New Roman"/>
                <a:cs typeface="Times New Roman"/>
              </a:rPr>
              <a:t>	</a:t>
            </a:r>
            <a:r>
              <a:rPr sz="2625" i="1" spc="112" baseline="-22222" dirty="0">
                <a:latin typeface="Times New Roman"/>
                <a:cs typeface="Times New Roman"/>
              </a:rPr>
              <a:t>α</a:t>
            </a:r>
            <a:r>
              <a:rPr sz="1575" spc="112" baseline="5291" dirty="0">
                <a:latin typeface="Times New Roman"/>
                <a:cs typeface="Times New Roman"/>
              </a:rPr>
              <a:t>4</a:t>
            </a:r>
            <a:endParaRPr sz="1575" baseline="5291">
              <a:latin typeface="Times New Roman"/>
              <a:cs typeface="Times New Roman"/>
            </a:endParaRPr>
          </a:p>
        </p:txBody>
      </p:sp>
      <p:sp>
        <p:nvSpPr>
          <p:cNvPr id="52" name="object 52"/>
          <p:cNvSpPr txBox="1"/>
          <p:nvPr/>
        </p:nvSpPr>
        <p:spPr>
          <a:xfrm>
            <a:off x="4738607" y="1589575"/>
            <a:ext cx="1376680" cy="286617"/>
          </a:xfrm>
          <a:prstGeom prst="rect">
            <a:avLst/>
          </a:prstGeom>
        </p:spPr>
        <p:txBody>
          <a:bodyPr vert="horz" wrap="square" lIns="0" tIns="17145" rIns="0" bIns="0" rtlCol="0">
            <a:spAutoFit/>
          </a:bodyPr>
          <a:lstStyle/>
          <a:p>
            <a:pPr marL="38100">
              <a:spcBef>
                <a:spcPts val="135"/>
              </a:spcBef>
            </a:pPr>
            <a:r>
              <a:rPr sz="1750" i="1" spc="120" dirty="0">
                <a:latin typeface="Times New Roman"/>
                <a:cs typeface="Times New Roman"/>
              </a:rPr>
              <a:t>x</a:t>
            </a:r>
            <a:r>
              <a:rPr sz="1575" spc="7" baseline="42328" dirty="0">
                <a:latin typeface="Times New Roman"/>
                <a:cs typeface="Times New Roman"/>
              </a:rPr>
              <a:t>2</a:t>
            </a:r>
            <a:r>
              <a:rPr sz="1575" baseline="42328" dirty="0">
                <a:latin typeface="Times New Roman"/>
                <a:cs typeface="Times New Roman"/>
              </a:rPr>
              <a:t> </a:t>
            </a:r>
            <a:r>
              <a:rPr sz="1575" spc="-135" baseline="42328" dirty="0">
                <a:latin typeface="Times New Roman"/>
                <a:cs typeface="Times New Roman"/>
              </a:rPr>
              <a:t> </a:t>
            </a:r>
            <a:r>
              <a:rPr sz="1750" i="1" spc="25" dirty="0">
                <a:latin typeface="Times New Roman"/>
                <a:cs typeface="Times New Roman"/>
              </a:rPr>
              <a:t>}</a:t>
            </a:r>
            <a:r>
              <a:rPr sz="1750" i="1" spc="-275" dirty="0">
                <a:latin typeface="Times New Roman"/>
                <a:cs typeface="Times New Roman"/>
              </a:rPr>
              <a:t> </a:t>
            </a:r>
            <a:r>
              <a:rPr sz="1750" i="1" spc="40" dirty="0">
                <a:latin typeface="Times New Roman"/>
                <a:cs typeface="Times New Roman"/>
              </a:rPr>
              <a:t>=</a:t>
            </a:r>
            <a:r>
              <a:rPr sz="1750" i="1" spc="-110" dirty="0">
                <a:latin typeface="Times New Roman"/>
                <a:cs typeface="Times New Roman"/>
              </a:rPr>
              <a:t> </a:t>
            </a:r>
            <a:r>
              <a:rPr sz="1750" i="1" spc="140" dirty="0">
                <a:latin typeface="Times New Roman"/>
                <a:cs typeface="Times New Roman"/>
              </a:rPr>
              <a:t>α</a:t>
            </a:r>
            <a:r>
              <a:rPr sz="1575" spc="7" baseline="42328" dirty="0">
                <a:latin typeface="Times New Roman"/>
                <a:cs typeface="Times New Roman"/>
              </a:rPr>
              <a:t>2</a:t>
            </a:r>
            <a:r>
              <a:rPr sz="1575" spc="-157" baseline="42328" dirty="0">
                <a:latin typeface="Times New Roman"/>
                <a:cs typeface="Times New Roman"/>
              </a:rPr>
              <a:t> </a:t>
            </a:r>
            <a:r>
              <a:rPr sz="2625" spc="30" baseline="3174" dirty="0">
                <a:latin typeface="Symbol"/>
                <a:cs typeface="Symbol"/>
              </a:rPr>
              <a:t></a:t>
            </a:r>
            <a:r>
              <a:rPr sz="2625" spc="-172" baseline="3174" dirty="0">
                <a:latin typeface="Times New Roman"/>
                <a:cs typeface="Times New Roman"/>
              </a:rPr>
              <a:t> </a:t>
            </a:r>
            <a:r>
              <a:rPr sz="1750" i="1" spc="30" dirty="0">
                <a:latin typeface="Times New Roman"/>
                <a:cs typeface="Times New Roman"/>
              </a:rPr>
              <a:t>β</a:t>
            </a:r>
            <a:r>
              <a:rPr sz="1750" i="1" spc="-275" dirty="0">
                <a:latin typeface="Times New Roman"/>
                <a:cs typeface="Times New Roman"/>
              </a:rPr>
              <a:t> </a:t>
            </a:r>
            <a:r>
              <a:rPr sz="1575" spc="7" baseline="42328" dirty="0">
                <a:latin typeface="Times New Roman"/>
                <a:cs typeface="Times New Roman"/>
              </a:rPr>
              <a:t>2</a:t>
            </a:r>
            <a:r>
              <a:rPr sz="1575" spc="89" baseline="42328" dirty="0">
                <a:latin typeface="Times New Roman"/>
                <a:cs typeface="Times New Roman"/>
              </a:rPr>
              <a:t> </a:t>
            </a:r>
            <a:r>
              <a:rPr sz="1750" i="1" spc="40" dirty="0">
                <a:latin typeface="Times New Roman"/>
                <a:cs typeface="Times New Roman"/>
              </a:rPr>
              <a:t>+</a:t>
            </a:r>
            <a:endParaRPr sz="1750">
              <a:latin typeface="Times New Roman"/>
              <a:cs typeface="Times New Roman"/>
            </a:endParaRPr>
          </a:p>
        </p:txBody>
      </p:sp>
      <p:sp>
        <p:nvSpPr>
          <p:cNvPr id="53" name="object 53"/>
          <p:cNvSpPr txBox="1"/>
          <p:nvPr/>
        </p:nvSpPr>
        <p:spPr>
          <a:xfrm>
            <a:off x="6358842" y="1589575"/>
            <a:ext cx="817880" cy="286617"/>
          </a:xfrm>
          <a:prstGeom prst="rect">
            <a:avLst/>
          </a:prstGeom>
        </p:spPr>
        <p:txBody>
          <a:bodyPr vert="horz" wrap="square" lIns="0" tIns="17145" rIns="0" bIns="0" rtlCol="0">
            <a:spAutoFit/>
          </a:bodyPr>
          <a:lstStyle/>
          <a:p>
            <a:pPr marL="38100">
              <a:spcBef>
                <a:spcPts val="135"/>
              </a:spcBef>
            </a:pPr>
            <a:r>
              <a:rPr sz="1750" i="1" spc="-40" dirty="0">
                <a:latin typeface="Times New Roman"/>
                <a:cs typeface="Times New Roman"/>
              </a:rPr>
              <a:t>E</a:t>
            </a:r>
            <a:r>
              <a:rPr sz="1750" i="1" spc="30" dirty="0">
                <a:latin typeface="Times New Roman"/>
                <a:cs typeface="Times New Roman"/>
              </a:rPr>
              <a:t>{</a:t>
            </a:r>
            <a:r>
              <a:rPr sz="2625" spc="-1372" baseline="22222" dirty="0">
                <a:latin typeface="Times New Roman"/>
                <a:cs typeface="Times New Roman"/>
              </a:rPr>
              <a:t>~</a:t>
            </a:r>
            <a:r>
              <a:rPr sz="1750" i="1" spc="25" dirty="0">
                <a:latin typeface="Times New Roman"/>
                <a:cs typeface="Times New Roman"/>
              </a:rPr>
              <a:t>x</a:t>
            </a:r>
            <a:r>
              <a:rPr sz="1750" i="1" spc="-185" dirty="0">
                <a:latin typeface="Times New Roman"/>
                <a:cs typeface="Times New Roman"/>
              </a:rPr>
              <a:t> </a:t>
            </a:r>
            <a:r>
              <a:rPr sz="1575" spc="7" baseline="42328" dirty="0">
                <a:latin typeface="Times New Roman"/>
                <a:cs typeface="Times New Roman"/>
              </a:rPr>
              <a:t>2</a:t>
            </a:r>
            <a:r>
              <a:rPr sz="1575" baseline="42328" dirty="0">
                <a:latin typeface="Times New Roman"/>
                <a:cs typeface="Times New Roman"/>
              </a:rPr>
              <a:t> </a:t>
            </a:r>
            <a:r>
              <a:rPr sz="1575" spc="-135" baseline="42328" dirty="0">
                <a:latin typeface="Times New Roman"/>
                <a:cs typeface="Times New Roman"/>
              </a:rPr>
              <a:t> </a:t>
            </a:r>
            <a:r>
              <a:rPr sz="1750" i="1" spc="100" dirty="0">
                <a:latin typeface="Times New Roman"/>
                <a:cs typeface="Times New Roman"/>
              </a:rPr>
              <a:t>}</a:t>
            </a:r>
            <a:r>
              <a:rPr sz="2625" spc="104" baseline="3174" dirty="0">
                <a:latin typeface="Symbol"/>
                <a:cs typeface="Symbol"/>
              </a:rPr>
              <a:t></a:t>
            </a:r>
            <a:r>
              <a:rPr sz="1750" i="1" spc="15" dirty="0">
                <a:latin typeface="Times New Roman"/>
                <a:cs typeface="Times New Roman"/>
              </a:rPr>
              <a:t>,</a:t>
            </a:r>
            <a:endParaRPr sz="1750">
              <a:latin typeface="Times New Roman"/>
              <a:cs typeface="Times New Roman"/>
            </a:endParaRPr>
          </a:p>
        </p:txBody>
      </p:sp>
      <p:sp>
        <p:nvSpPr>
          <p:cNvPr id="54" name="object 54"/>
          <p:cNvSpPr txBox="1"/>
          <p:nvPr/>
        </p:nvSpPr>
        <p:spPr>
          <a:xfrm>
            <a:off x="2089449" y="2135961"/>
            <a:ext cx="2257425" cy="452120"/>
          </a:xfrm>
          <a:prstGeom prst="rect">
            <a:avLst/>
          </a:prstGeom>
        </p:spPr>
        <p:txBody>
          <a:bodyPr vert="horz" wrap="square" lIns="0" tIns="16510" rIns="0" bIns="0" rtlCol="0">
            <a:spAutoFit/>
          </a:bodyPr>
          <a:lstStyle/>
          <a:p>
            <a:pPr marR="28575" algn="ctr">
              <a:lnSpc>
                <a:spcPts val="670"/>
              </a:lnSpc>
              <a:spcBef>
                <a:spcPts val="130"/>
              </a:spcBef>
            </a:pPr>
            <a:r>
              <a:rPr sz="1000" i="1" spc="35" dirty="0">
                <a:latin typeface="Times New Roman"/>
                <a:cs typeface="Times New Roman"/>
              </a:rPr>
              <a:t>N</a:t>
            </a:r>
            <a:endParaRPr sz="1000">
              <a:latin typeface="Times New Roman"/>
              <a:cs typeface="Times New Roman"/>
            </a:endParaRPr>
          </a:p>
          <a:p>
            <a:pPr algn="ctr">
              <a:lnSpc>
                <a:spcPts val="2650"/>
              </a:lnSpc>
            </a:pPr>
            <a:r>
              <a:rPr sz="1750" spc="20" dirty="0">
                <a:latin typeface="Times New Roman"/>
                <a:cs typeface="Times New Roman"/>
              </a:rPr>
              <a:t>г</a:t>
            </a:r>
            <a:r>
              <a:rPr sz="1750" spc="-15" dirty="0">
                <a:latin typeface="Times New Roman"/>
                <a:cs typeface="Times New Roman"/>
              </a:rPr>
              <a:t>д</a:t>
            </a:r>
            <a:r>
              <a:rPr sz="1750" spc="25" dirty="0">
                <a:latin typeface="Times New Roman"/>
                <a:cs typeface="Times New Roman"/>
              </a:rPr>
              <a:t>е</a:t>
            </a:r>
            <a:r>
              <a:rPr sz="1750" dirty="0">
                <a:latin typeface="Times New Roman"/>
                <a:cs typeface="Times New Roman"/>
              </a:rPr>
              <a:t> </a:t>
            </a:r>
            <a:r>
              <a:rPr sz="1750" spc="-40" dirty="0">
                <a:latin typeface="Times New Roman"/>
                <a:cs typeface="Times New Roman"/>
              </a:rPr>
              <a:t> </a:t>
            </a:r>
            <a:r>
              <a:rPr sz="2625" spc="-1372" baseline="22222" dirty="0">
                <a:latin typeface="Times New Roman"/>
                <a:cs typeface="Times New Roman"/>
              </a:rPr>
              <a:t>~</a:t>
            </a:r>
            <a:r>
              <a:rPr sz="1750" i="1" spc="25" dirty="0">
                <a:latin typeface="Times New Roman"/>
                <a:cs typeface="Times New Roman"/>
              </a:rPr>
              <a:t>x</a:t>
            </a:r>
            <a:r>
              <a:rPr sz="1750" i="1" spc="-30" dirty="0">
                <a:latin typeface="Times New Roman"/>
                <a:cs typeface="Times New Roman"/>
              </a:rPr>
              <a:t> </a:t>
            </a:r>
            <a:r>
              <a:rPr sz="1750" i="1" spc="40" dirty="0">
                <a:latin typeface="Times New Roman"/>
                <a:cs typeface="Times New Roman"/>
              </a:rPr>
              <a:t>=</a:t>
            </a:r>
            <a:r>
              <a:rPr sz="1750" i="1" spc="50" dirty="0">
                <a:latin typeface="Times New Roman"/>
                <a:cs typeface="Times New Roman"/>
              </a:rPr>
              <a:t> </a:t>
            </a:r>
            <a:r>
              <a:rPr sz="2625" u="sng" spc="44" baseline="34920" dirty="0">
                <a:uFill>
                  <a:solidFill>
                    <a:srgbClr val="000000"/>
                  </a:solidFill>
                </a:uFill>
                <a:latin typeface="Times New Roman"/>
                <a:cs typeface="Times New Roman"/>
              </a:rPr>
              <a:t>1</a:t>
            </a:r>
            <a:r>
              <a:rPr sz="2625" spc="-89" baseline="34920" dirty="0">
                <a:latin typeface="Times New Roman"/>
                <a:cs typeface="Times New Roman"/>
              </a:rPr>
              <a:t> </a:t>
            </a:r>
            <a:r>
              <a:rPr sz="3975" spc="284" baseline="-8385" dirty="0">
                <a:latin typeface="Symbol"/>
                <a:cs typeface="Symbol"/>
              </a:rPr>
              <a:t></a:t>
            </a:r>
            <a:r>
              <a:rPr sz="1750" i="1" spc="125" dirty="0">
                <a:latin typeface="Times New Roman"/>
                <a:cs typeface="Times New Roman"/>
              </a:rPr>
              <a:t>C</a:t>
            </a:r>
            <a:r>
              <a:rPr sz="2300" spc="-135" dirty="0">
                <a:latin typeface="Symbol"/>
                <a:cs typeface="Symbol"/>
              </a:rPr>
              <a:t></a:t>
            </a:r>
            <a:r>
              <a:rPr sz="1750" i="1" spc="40" dirty="0">
                <a:latin typeface="Times New Roman"/>
                <a:cs typeface="Times New Roman"/>
              </a:rPr>
              <a:t>N</a:t>
            </a:r>
            <a:r>
              <a:rPr sz="1750" i="1" spc="-210" dirty="0">
                <a:latin typeface="Times New Roman"/>
                <a:cs typeface="Times New Roman"/>
              </a:rPr>
              <a:t> </a:t>
            </a:r>
            <a:r>
              <a:rPr sz="2300" spc="-310" dirty="0">
                <a:latin typeface="Symbol"/>
                <a:cs typeface="Symbol"/>
              </a:rPr>
              <a:t></a:t>
            </a:r>
            <a:r>
              <a:rPr sz="1750" i="1" spc="5" dirty="0">
                <a:latin typeface="Times New Roman"/>
                <a:cs typeface="Times New Roman"/>
              </a:rPr>
              <a:t>π</a:t>
            </a:r>
            <a:r>
              <a:rPr sz="1750" i="1" spc="10" dirty="0">
                <a:latin typeface="Times New Roman"/>
                <a:cs typeface="Times New Roman"/>
              </a:rPr>
              <a:t>'</a:t>
            </a:r>
            <a:r>
              <a:rPr sz="1750" i="1" spc="-114" dirty="0">
                <a:latin typeface="Times New Roman"/>
                <a:cs typeface="Times New Roman"/>
              </a:rPr>
              <a:t> </a:t>
            </a:r>
            <a:r>
              <a:rPr sz="2300" spc="-220" dirty="0">
                <a:latin typeface="Symbol"/>
                <a:cs typeface="Symbol"/>
              </a:rPr>
              <a:t></a:t>
            </a:r>
            <a:r>
              <a:rPr sz="1750" i="1" spc="95" dirty="0">
                <a:latin typeface="Times New Roman"/>
                <a:cs typeface="Times New Roman"/>
              </a:rPr>
              <a:t>n</a:t>
            </a:r>
            <a:r>
              <a:rPr sz="2300" spc="-175" dirty="0">
                <a:latin typeface="Symbol"/>
                <a:cs typeface="Symbol"/>
              </a:rPr>
              <a:t></a:t>
            </a:r>
            <a:endParaRPr sz="2300">
              <a:latin typeface="Symbol"/>
              <a:cs typeface="Symbol"/>
            </a:endParaRPr>
          </a:p>
        </p:txBody>
      </p:sp>
      <p:sp>
        <p:nvSpPr>
          <p:cNvPr id="55" name="object 55"/>
          <p:cNvSpPr/>
          <p:nvPr/>
        </p:nvSpPr>
        <p:spPr>
          <a:xfrm>
            <a:off x="2073275" y="3213100"/>
            <a:ext cx="6964680" cy="1479550"/>
          </a:xfrm>
          <a:custGeom>
            <a:avLst/>
            <a:gdLst/>
            <a:ahLst/>
            <a:cxnLst/>
            <a:rect l="l" t="t" r="r" b="b"/>
            <a:pathLst>
              <a:path w="6964680" h="1479550">
                <a:moveTo>
                  <a:pt x="6964426" y="0"/>
                </a:moveTo>
                <a:lnTo>
                  <a:pt x="0" y="0"/>
                </a:lnTo>
                <a:lnTo>
                  <a:pt x="0" y="1479550"/>
                </a:lnTo>
                <a:lnTo>
                  <a:pt x="6964426" y="1479550"/>
                </a:lnTo>
                <a:lnTo>
                  <a:pt x="6964426" y="0"/>
                </a:lnTo>
                <a:close/>
              </a:path>
            </a:pathLst>
          </a:custGeom>
          <a:solidFill>
            <a:srgbClr val="FFFFFF"/>
          </a:solidFill>
        </p:spPr>
        <p:txBody>
          <a:bodyPr wrap="square" lIns="0" tIns="0" rIns="0" bIns="0" rtlCol="0"/>
          <a:lstStyle/>
          <a:p>
            <a:endParaRPr/>
          </a:p>
        </p:txBody>
      </p:sp>
      <p:sp>
        <p:nvSpPr>
          <p:cNvPr id="56" name="object 56"/>
          <p:cNvSpPr txBox="1"/>
          <p:nvPr/>
        </p:nvSpPr>
        <p:spPr>
          <a:xfrm>
            <a:off x="4078805" y="4047176"/>
            <a:ext cx="2360930" cy="427355"/>
          </a:xfrm>
          <a:prstGeom prst="rect">
            <a:avLst/>
          </a:prstGeom>
        </p:spPr>
        <p:txBody>
          <a:bodyPr vert="horz" wrap="square" lIns="0" tIns="17145" rIns="0" bIns="0" rtlCol="0">
            <a:spAutoFit/>
          </a:bodyPr>
          <a:lstStyle/>
          <a:p>
            <a:pPr marL="12700">
              <a:spcBef>
                <a:spcPts val="135"/>
              </a:spcBef>
              <a:tabLst>
                <a:tab pos="230504" algn="l"/>
                <a:tab pos="478790" algn="l"/>
                <a:tab pos="768350" algn="l"/>
                <a:tab pos="1973580" algn="l"/>
                <a:tab pos="2263140" algn="l"/>
              </a:tabLst>
            </a:pPr>
            <a:r>
              <a:rPr sz="2600" spc="-204" dirty="0">
                <a:latin typeface="Symbol"/>
                <a:cs typeface="Symbol"/>
              </a:rPr>
              <a:t></a:t>
            </a:r>
            <a:r>
              <a:rPr sz="2600" spc="-204" dirty="0">
                <a:latin typeface="Times New Roman"/>
                <a:cs typeface="Times New Roman"/>
              </a:rPr>
              <a:t>	</a:t>
            </a:r>
            <a:r>
              <a:rPr sz="2600" spc="-204" dirty="0">
                <a:latin typeface="Symbol"/>
                <a:cs typeface="Symbol"/>
              </a:rPr>
              <a:t></a:t>
            </a:r>
            <a:r>
              <a:rPr sz="2600" spc="-204" dirty="0">
                <a:latin typeface="Times New Roman"/>
                <a:cs typeface="Times New Roman"/>
              </a:rPr>
              <a:t>	</a:t>
            </a:r>
            <a:r>
              <a:rPr sz="2600" spc="-204" dirty="0">
                <a:latin typeface="Symbol"/>
                <a:cs typeface="Symbol"/>
              </a:rPr>
              <a:t></a:t>
            </a:r>
            <a:r>
              <a:rPr sz="2600" spc="-204" dirty="0">
                <a:latin typeface="Times New Roman"/>
                <a:cs typeface="Times New Roman"/>
              </a:rPr>
              <a:t>	</a:t>
            </a:r>
            <a:r>
              <a:rPr sz="2600" spc="-204" dirty="0">
                <a:latin typeface="Symbol"/>
                <a:cs typeface="Symbol"/>
              </a:rPr>
              <a:t></a:t>
            </a:r>
            <a:r>
              <a:rPr sz="2600" spc="-204" dirty="0">
                <a:latin typeface="Times New Roman"/>
                <a:cs typeface="Times New Roman"/>
              </a:rPr>
              <a:t>	</a:t>
            </a:r>
            <a:r>
              <a:rPr sz="2600" spc="-204" dirty="0">
                <a:latin typeface="Symbol"/>
                <a:cs typeface="Symbol"/>
              </a:rPr>
              <a:t></a:t>
            </a:r>
            <a:r>
              <a:rPr sz="2600" spc="-204" dirty="0">
                <a:latin typeface="Times New Roman"/>
                <a:cs typeface="Times New Roman"/>
              </a:rPr>
              <a:t>	</a:t>
            </a:r>
            <a:r>
              <a:rPr sz="2600" spc="-204" dirty="0">
                <a:latin typeface="Symbol"/>
                <a:cs typeface="Symbol"/>
              </a:rPr>
              <a:t></a:t>
            </a:r>
            <a:endParaRPr sz="2600">
              <a:latin typeface="Symbol"/>
              <a:cs typeface="Symbol"/>
            </a:endParaRPr>
          </a:p>
        </p:txBody>
      </p:sp>
      <p:sp>
        <p:nvSpPr>
          <p:cNvPr id="57" name="object 57"/>
          <p:cNvSpPr/>
          <p:nvPr/>
        </p:nvSpPr>
        <p:spPr>
          <a:xfrm>
            <a:off x="7947255" y="4332293"/>
            <a:ext cx="518159" cy="0"/>
          </a:xfrm>
          <a:custGeom>
            <a:avLst/>
            <a:gdLst/>
            <a:ahLst/>
            <a:cxnLst/>
            <a:rect l="l" t="t" r="r" b="b"/>
            <a:pathLst>
              <a:path w="518159">
                <a:moveTo>
                  <a:pt x="0" y="0"/>
                </a:moveTo>
                <a:lnTo>
                  <a:pt x="517771" y="0"/>
                </a:lnTo>
              </a:path>
            </a:pathLst>
          </a:custGeom>
          <a:ln w="10673">
            <a:solidFill>
              <a:srgbClr val="000000"/>
            </a:solidFill>
          </a:ln>
        </p:spPr>
        <p:txBody>
          <a:bodyPr wrap="square" lIns="0" tIns="0" rIns="0" bIns="0" rtlCol="0"/>
          <a:lstStyle/>
          <a:p>
            <a:endParaRPr/>
          </a:p>
        </p:txBody>
      </p:sp>
      <p:sp>
        <p:nvSpPr>
          <p:cNvPr id="58" name="object 58"/>
          <p:cNvSpPr txBox="1"/>
          <p:nvPr/>
        </p:nvSpPr>
        <p:spPr>
          <a:xfrm>
            <a:off x="8103979" y="4327741"/>
            <a:ext cx="196850" cy="330200"/>
          </a:xfrm>
          <a:prstGeom prst="rect">
            <a:avLst/>
          </a:prstGeom>
        </p:spPr>
        <p:txBody>
          <a:bodyPr vert="horz" wrap="square" lIns="0" tIns="12065" rIns="0" bIns="0" rtlCol="0">
            <a:spAutoFit/>
          </a:bodyPr>
          <a:lstStyle/>
          <a:p>
            <a:pPr marL="12700">
              <a:spcBef>
                <a:spcPts val="95"/>
              </a:spcBef>
            </a:pPr>
            <a:r>
              <a:rPr sz="2000" i="1" spc="10" dirty="0">
                <a:latin typeface="Times New Roman"/>
                <a:cs typeface="Times New Roman"/>
              </a:rPr>
              <a:t>N</a:t>
            </a:r>
            <a:endParaRPr sz="2000">
              <a:latin typeface="Times New Roman"/>
              <a:cs typeface="Times New Roman"/>
            </a:endParaRPr>
          </a:p>
        </p:txBody>
      </p:sp>
      <p:sp>
        <p:nvSpPr>
          <p:cNvPr id="86" name="object 86"/>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136525">
              <a:lnSpc>
                <a:spcPts val="1650"/>
              </a:lnSpc>
            </a:pPr>
            <a:fld id="{81D60167-4931-47E6-BA6A-407CBD079E47}" type="slidenum">
              <a:rPr dirty="0"/>
              <a:pPr marL="136525">
                <a:lnSpc>
                  <a:spcPts val="1650"/>
                </a:lnSpc>
              </a:pPr>
              <a:t>180</a:t>
            </a:fld>
            <a:endParaRPr dirty="0"/>
          </a:p>
        </p:txBody>
      </p:sp>
      <p:sp>
        <p:nvSpPr>
          <p:cNvPr id="59" name="object 59"/>
          <p:cNvSpPr txBox="1"/>
          <p:nvPr/>
        </p:nvSpPr>
        <p:spPr>
          <a:xfrm>
            <a:off x="3630492" y="4129530"/>
            <a:ext cx="1688464" cy="330200"/>
          </a:xfrm>
          <a:prstGeom prst="rect">
            <a:avLst/>
          </a:prstGeom>
        </p:spPr>
        <p:txBody>
          <a:bodyPr vert="horz" wrap="square" lIns="0" tIns="12065" rIns="0" bIns="0" rtlCol="0">
            <a:spAutoFit/>
          </a:bodyPr>
          <a:lstStyle/>
          <a:p>
            <a:pPr marL="12700">
              <a:spcBef>
                <a:spcPts val="95"/>
              </a:spcBef>
              <a:tabLst>
                <a:tab pos="1318895" algn="l"/>
              </a:tabLst>
            </a:pPr>
            <a:r>
              <a:rPr sz="2000" i="1" spc="25" dirty="0">
                <a:latin typeface="Times New Roman"/>
                <a:cs typeface="Times New Roman"/>
              </a:rPr>
              <a:t>E</a:t>
            </a:r>
            <a:r>
              <a:rPr sz="2000" i="1" spc="30" dirty="0">
                <a:latin typeface="Times New Roman"/>
                <a:cs typeface="Times New Roman"/>
              </a:rPr>
              <a:t>{</a:t>
            </a:r>
            <a:r>
              <a:rPr sz="2000" i="1" spc="10" dirty="0">
                <a:latin typeface="Times New Roman"/>
                <a:cs typeface="Times New Roman"/>
              </a:rPr>
              <a:t>C</a:t>
            </a:r>
            <a:r>
              <a:rPr sz="2000" i="1" spc="215" dirty="0">
                <a:latin typeface="Times New Roman"/>
                <a:cs typeface="Times New Roman"/>
              </a:rPr>
              <a:t> </a:t>
            </a:r>
            <a:r>
              <a:rPr sz="2000" i="1" spc="10" dirty="0">
                <a:latin typeface="Times New Roman"/>
                <a:cs typeface="Times New Roman"/>
              </a:rPr>
              <a:t>n</a:t>
            </a:r>
            <a:r>
              <a:rPr sz="2000" i="1" spc="70" dirty="0">
                <a:latin typeface="Times New Roman"/>
                <a:cs typeface="Times New Roman"/>
              </a:rPr>
              <a:t> </a:t>
            </a:r>
            <a:r>
              <a:rPr sz="2000" i="1" spc="10" dirty="0">
                <a:latin typeface="Times New Roman"/>
                <a:cs typeface="Times New Roman"/>
              </a:rPr>
              <a:t>C</a:t>
            </a:r>
            <a:r>
              <a:rPr sz="2000" i="1" spc="235" dirty="0">
                <a:latin typeface="Times New Roman"/>
                <a:cs typeface="Times New Roman"/>
              </a:rPr>
              <a:t> </a:t>
            </a:r>
            <a:r>
              <a:rPr sz="2000" i="1" spc="-5" dirty="0">
                <a:latin typeface="Times New Roman"/>
                <a:cs typeface="Times New Roman"/>
              </a:rPr>
              <a:t>n</a:t>
            </a:r>
            <a:r>
              <a:rPr sz="2000" i="1" dirty="0">
                <a:latin typeface="Times New Roman"/>
                <a:cs typeface="Times New Roman"/>
              </a:rPr>
              <a:t>'	</a:t>
            </a:r>
            <a:r>
              <a:rPr sz="2000" i="1" spc="25" dirty="0">
                <a:latin typeface="Times New Roman"/>
                <a:cs typeface="Times New Roman"/>
              </a:rPr>
              <a:t>}</a:t>
            </a:r>
            <a:r>
              <a:rPr sz="2000" i="1" spc="-60" dirty="0">
                <a:latin typeface="Times New Roman"/>
                <a:cs typeface="Times New Roman"/>
              </a:rPr>
              <a:t>E</a:t>
            </a:r>
            <a:r>
              <a:rPr sz="2000" i="1" spc="5" dirty="0">
                <a:latin typeface="Times New Roman"/>
                <a:cs typeface="Times New Roman"/>
              </a:rPr>
              <a:t>{</a:t>
            </a:r>
            <a:endParaRPr sz="2000">
              <a:latin typeface="Times New Roman"/>
              <a:cs typeface="Times New Roman"/>
            </a:endParaRPr>
          </a:p>
        </p:txBody>
      </p:sp>
      <p:sp>
        <p:nvSpPr>
          <p:cNvPr id="60" name="object 60"/>
          <p:cNvSpPr txBox="1"/>
          <p:nvPr/>
        </p:nvSpPr>
        <p:spPr>
          <a:xfrm>
            <a:off x="6279754" y="3289859"/>
            <a:ext cx="2731770" cy="427355"/>
          </a:xfrm>
          <a:prstGeom prst="rect">
            <a:avLst/>
          </a:prstGeom>
        </p:spPr>
        <p:txBody>
          <a:bodyPr vert="horz" wrap="square" lIns="0" tIns="17145" rIns="0" bIns="0" rtlCol="0">
            <a:spAutoFit/>
          </a:bodyPr>
          <a:lstStyle/>
          <a:p>
            <a:pPr marL="12700">
              <a:spcBef>
                <a:spcPts val="135"/>
              </a:spcBef>
            </a:pPr>
            <a:r>
              <a:rPr sz="2000" i="1" spc="25" dirty="0">
                <a:latin typeface="Times New Roman"/>
                <a:cs typeface="Times New Roman"/>
              </a:rPr>
              <a:t>E</a:t>
            </a:r>
            <a:r>
              <a:rPr sz="2000" i="1" spc="30" dirty="0">
                <a:latin typeface="Times New Roman"/>
                <a:cs typeface="Times New Roman"/>
              </a:rPr>
              <a:t>{</a:t>
            </a:r>
            <a:r>
              <a:rPr sz="2000" i="1" spc="100" dirty="0">
                <a:latin typeface="Times New Roman"/>
                <a:cs typeface="Times New Roman"/>
              </a:rPr>
              <a:t>C</a:t>
            </a:r>
            <a:r>
              <a:rPr sz="2600" spc="-245" dirty="0">
                <a:latin typeface="Symbol"/>
                <a:cs typeface="Symbol"/>
              </a:rPr>
              <a:t></a:t>
            </a:r>
            <a:r>
              <a:rPr sz="2000" i="1" spc="90" dirty="0">
                <a:latin typeface="Times New Roman"/>
                <a:cs typeface="Times New Roman"/>
              </a:rPr>
              <a:t>n</a:t>
            </a:r>
            <a:r>
              <a:rPr sz="2600" spc="-380" dirty="0">
                <a:latin typeface="Symbol"/>
                <a:cs typeface="Symbol"/>
              </a:rPr>
              <a:t></a:t>
            </a:r>
            <a:r>
              <a:rPr sz="2000" i="1" spc="120" dirty="0">
                <a:latin typeface="Times New Roman"/>
                <a:cs typeface="Times New Roman"/>
              </a:rPr>
              <a:t>C</a:t>
            </a:r>
            <a:r>
              <a:rPr sz="2600" spc="-245" dirty="0">
                <a:latin typeface="Symbol"/>
                <a:cs typeface="Symbol"/>
              </a:rPr>
              <a:t></a:t>
            </a:r>
            <a:r>
              <a:rPr sz="2000" i="1" spc="-5" dirty="0">
                <a:latin typeface="Times New Roman"/>
                <a:cs typeface="Times New Roman"/>
              </a:rPr>
              <a:t>n</a:t>
            </a:r>
            <a:r>
              <a:rPr sz="2000" i="1" dirty="0">
                <a:latin typeface="Times New Roman"/>
                <a:cs typeface="Times New Roman"/>
              </a:rPr>
              <a:t>'</a:t>
            </a:r>
            <a:r>
              <a:rPr sz="2000" i="1" spc="-280" dirty="0">
                <a:latin typeface="Times New Roman"/>
                <a:cs typeface="Times New Roman"/>
              </a:rPr>
              <a:t> </a:t>
            </a:r>
            <a:r>
              <a:rPr sz="2600" spc="-350" dirty="0">
                <a:latin typeface="Symbol"/>
                <a:cs typeface="Symbol"/>
              </a:rPr>
              <a:t></a:t>
            </a:r>
            <a:r>
              <a:rPr sz="2000" i="1" spc="-5" dirty="0">
                <a:latin typeface="Times New Roman"/>
                <a:cs typeface="Times New Roman"/>
              </a:rPr>
              <a:t>π</a:t>
            </a:r>
            <a:r>
              <a:rPr sz="2000" i="1" dirty="0">
                <a:latin typeface="Times New Roman"/>
                <a:cs typeface="Times New Roman"/>
              </a:rPr>
              <a:t>'</a:t>
            </a:r>
            <a:r>
              <a:rPr sz="2000" i="1" spc="-130" dirty="0">
                <a:latin typeface="Times New Roman"/>
                <a:cs typeface="Times New Roman"/>
              </a:rPr>
              <a:t> </a:t>
            </a:r>
            <a:r>
              <a:rPr sz="2600" spc="-245" dirty="0">
                <a:latin typeface="Symbol"/>
                <a:cs typeface="Symbol"/>
              </a:rPr>
              <a:t></a:t>
            </a:r>
            <a:r>
              <a:rPr sz="2000" i="1" spc="90" dirty="0">
                <a:latin typeface="Times New Roman"/>
                <a:cs typeface="Times New Roman"/>
              </a:rPr>
              <a:t>n</a:t>
            </a:r>
            <a:r>
              <a:rPr sz="2600" spc="-355" dirty="0">
                <a:latin typeface="Symbol"/>
                <a:cs typeface="Symbol"/>
              </a:rPr>
              <a:t></a:t>
            </a:r>
            <a:r>
              <a:rPr sz="2000" i="1" spc="-5" dirty="0">
                <a:latin typeface="Times New Roman"/>
                <a:cs typeface="Times New Roman"/>
              </a:rPr>
              <a:t>π</a:t>
            </a:r>
            <a:r>
              <a:rPr sz="2000" i="1" dirty="0">
                <a:latin typeface="Times New Roman"/>
                <a:cs typeface="Times New Roman"/>
              </a:rPr>
              <a:t>'</a:t>
            </a:r>
            <a:r>
              <a:rPr sz="2000" i="1" spc="-130" dirty="0">
                <a:latin typeface="Times New Roman"/>
                <a:cs typeface="Times New Roman"/>
              </a:rPr>
              <a:t> </a:t>
            </a:r>
            <a:r>
              <a:rPr sz="2600" spc="-245" dirty="0">
                <a:latin typeface="Symbol"/>
                <a:cs typeface="Symbol"/>
              </a:rPr>
              <a:t></a:t>
            </a:r>
            <a:r>
              <a:rPr sz="2000" i="1" spc="-5" dirty="0">
                <a:latin typeface="Times New Roman"/>
                <a:cs typeface="Times New Roman"/>
              </a:rPr>
              <a:t>n</a:t>
            </a:r>
            <a:r>
              <a:rPr sz="2000" i="1" dirty="0">
                <a:latin typeface="Times New Roman"/>
                <a:cs typeface="Times New Roman"/>
              </a:rPr>
              <a:t>'</a:t>
            </a:r>
            <a:r>
              <a:rPr sz="2000" i="1" spc="-280" dirty="0">
                <a:latin typeface="Times New Roman"/>
                <a:cs typeface="Times New Roman"/>
              </a:rPr>
              <a:t> </a:t>
            </a:r>
            <a:r>
              <a:rPr sz="2600" spc="-70" dirty="0">
                <a:latin typeface="Symbol"/>
                <a:cs typeface="Symbol"/>
              </a:rPr>
              <a:t></a:t>
            </a:r>
            <a:r>
              <a:rPr sz="2000" i="1" spc="5" dirty="0">
                <a:latin typeface="Times New Roman"/>
                <a:cs typeface="Times New Roman"/>
              </a:rPr>
              <a:t>}</a:t>
            </a:r>
            <a:r>
              <a:rPr sz="2000" i="1" spc="-310" dirty="0">
                <a:latin typeface="Times New Roman"/>
                <a:cs typeface="Times New Roman"/>
              </a:rPr>
              <a:t> </a:t>
            </a:r>
            <a:r>
              <a:rPr sz="2000" i="1" spc="15" dirty="0">
                <a:latin typeface="Times New Roman"/>
                <a:cs typeface="Times New Roman"/>
              </a:rPr>
              <a:t>=</a:t>
            </a:r>
            <a:endParaRPr sz="2000">
              <a:latin typeface="Times New Roman"/>
              <a:cs typeface="Times New Roman"/>
            </a:endParaRPr>
          </a:p>
        </p:txBody>
      </p:sp>
      <p:sp>
        <p:nvSpPr>
          <p:cNvPr id="61" name="object 61"/>
          <p:cNvSpPr txBox="1"/>
          <p:nvPr/>
        </p:nvSpPr>
        <p:spPr>
          <a:xfrm>
            <a:off x="3346879" y="3569422"/>
            <a:ext cx="196850" cy="330200"/>
          </a:xfrm>
          <a:prstGeom prst="rect">
            <a:avLst/>
          </a:prstGeom>
        </p:spPr>
        <p:txBody>
          <a:bodyPr vert="horz" wrap="square" lIns="0" tIns="12065" rIns="0" bIns="0" rtlCol="0">
            <a:spAutoFit/>
          </a:bodyPr>
          <a:lstStyle/>
          <a:p>
            <a:pPr marL="12700">
              <a:spcBef>
                <a:spcPts val="95"/>
              </a:spcBef>
            </a:pPr>
            <a:r>
              <a:rPr sz="2000" i="1" spc="10" dirty="0">
                <a:latin typeface="Times New Roman"/>
                <a:cs typeface="Times New Roman"/>
              </a:rPr>
              <a:t>N</a:t>
            </a:r>
            <a:endParaRPr sz="2000">
              <a:latin typeface="Times New Roman"/>
              <a:cs typeface="Times New Roman"/>
            </a:endParaRPr>
          </a:p>
        </p:txBody>
      </p:sp>
      <p:sp>
        <p:nvSpPr>
          <p:cNvPr id="62" name="object 62"/>
          <p:cNvSpPr txBox="1"/>
          <p:nvPr/>
        </p:nvSpPr>
        <p:spPr>
          <a:xfrm>
            <a:off x="8323833" y="4138153"/>
            <a:ext cx="92075" cy="191719"/>
          </a:xfrm>
          <a:prstGeom prst="rect">
            <a:avLst/>
          </a:prstGeom>
        </p:spPr>
        <p:txBody>
          <a:bodyPr vert="horz" wrap="square" lIns="0" tIns="14605" rIns="0" bIns="0" rtlCol="0">
            <a:spAutoFit/>
          </a:bodyPr>
          <a:lstStyle/>
          <a:p>
            <a:pPr marL="12700">
              <a:spcBef>
                <a:spcPts val="115"/>
              </a:spcBef>
            </a:pPr>
            <a:r>
              <a:rPr sz="1150" i="1" spc="10" dirty="0">
                <a:latin typeface="Times New Roman"/>
                <a:cs typeface="Times New Roman"/>
              </a:rPr>
              <a:t>c</a:t>
            </a:r>
            <a:endParaRPr sz="1150">
              <a:latin typeface="Times New Roman"/>
              <a:cs typeface="Times New Roman"/>
            </a:endParaRPr>
          </a:p>
        </p:txBody>
      </p:sp>
      <p:sp>
        <p:nvSpPr>
          <p:cNvPr id="63" name="object 63"/>
          <p:cNvSpPr txBox="1"/>
          <p:nvPr/>
        </p:nvSpPr>
        <p:spPr>
          <a:xfrm>
            <a:off x="7152542" y="4129530"/>
            <a:ext cx="776605" cy="330200"/>
          </a:xfrm>
          <a:prstGeom prst="rect">
            <a:avLst/>
          </a:prstGeom>
        </p:spPr>
        <p:txBody>
          <a:bodyPr vert="horz" wrap="square" lIns="0" tIns="12065" rIns="0" bIns="0" rtlCol="0">
            <a:spAutoFit/>
          </a:bodyPr>
          <a:lstStyle/>
          <a:p>
            <a:pPr marL="38100">
              <a:spcBef>
                <a:spcPts val="95"/>
              </a:spcBef>
            </a:pPr>
            <a:r>
              <a:rPr sz="2000" i="1" spc="10" dirty="0">
                <a:latin typeface="Times New Roman"/>
                <a:cs typeface="Times New Roman"/>
              </a:rPr>
              <a:t>α</a:t>
            </a:r>
            <a:r>
              <a:rPr sz="2000" i="1" spc="250" dirty="0">
                <a:latin typeface="Times New Roman"/>
                <a:cs typeface="Times New Roman"/>
              </a:rPr>
              <a:t> </a:t>
            </a:r>
            <a:r>
              <a:rPr sz="2000" i="1" spc="60" dirty="0">
                <a:latin typeface="Times New Roman"/>
                <a:cs typeface="Times New Roman"/>
              </a:rPr>
              <a:t>σ</a:t>
            </a:r>
            <a:r>
              <a:rPr sz="1725" i="1" spc="89" baseline="-24154" dirty="0">
                <a:latin typeface="Times New Roman"/>
                <a:cs typeface="Times New Roman"/>
              </a:rPr>
              <a:t>c</a:t>
            </a:r>
            <a:r>
              <a:rPr sz="1725" i="1" spc="502" baseline="-24154" dirty="0">
                <a:latin typeface="Times New Roman"/>
                <a:cs typeface="Times New Roman"/>
              </a:rPr>
              <a:t> </a:t>
            </a:r>
            <a:r>
              <a:rPr sz="2000" i="1" spc="15" dirty="0">
                <a:latin typeface="Times New Roman"/>
                <a:cs typeface="Times New Roman"/>
              </a:rPr>
              <a:t>=</a:t>
            </a:r>
            <a:endParaRPr sz="2000">
              <a:latin typeface="Times New Roman"/>
              <a:cs typeface="Times New Roman"/>
            </a:endParaRPr>
          </a:p>
        </p:txBody>
      </p:sp>
      <p:sp>
        <p:nvSpPr>
          <p:cNvPr id="64" name="object 64"/>
          <p:cNvSpPr txBox="1"/>
          <p:nvPr/>
        </p:nvSpPr>
        <p:spPr>
          <a:xfrm>
            <a:off x="7922657" y="3855570"/>
            <a:ext cx="543560" cy="330200"/>
          </a:xfrm>
          <a:prstGeom prst="rect">
            <a:avLst/>
          </a:prstGeom>
        </p:spPr>
        <p:txBody>
          <a:bodyPr vert="horz" wrap="square" lIns="0" tIns="12065" rIns="0" bIns="0" rtlCol="0">
            <a:spAutoFit/>
          </a:bodyPr>
          <a:lstStyle/>
          <a:p>
            <a:pPr marL="38100">
              <a:spcBef>
                <a:spcPts val="95"/>
              </a:spcBef>
            </a:pPr>
            <a:r>
              <a:rPr sz="3000" i="1" spc="225" baseline="-25000" dirty="0">
                <a:latin typeface="Times New Roman"/>
                <a:cs typeface="Times New Roman"/>
              </a:rPr>
              <a:t>α</a:t>
            </a:r>
            <a:r>
              <a:rPr sz="1150" spc="70" dirty="0">
                <a:latin typeface="Times New Roman"/>
                <a:cs typeface="Times New Roman"/>
              </a:rPr>
              <a:t>2</a:t>
            </a:r>
            <a:r>
              <a:rPr sz="3000" i="1" spc="15" baseline="-25000" dirty="0">
                <a:latin typeface="Times New Roman"/>
                <a:cs typeface="Times New Roman"/>
              </a:rPr>
              <a:t>σ</a:t>
            </a:r>
            <a:r>
              <a:rPr sz="3000" i="1" spc="-397" baseline="-25000" dirty="0">
                <a:latin typeface="Times New Roman"/>
                <a:cs typeface="Times New Roman"/>
              </a:rPr>
              <a:t> </a:t>
            </a:r>
            <a:r>
              <a:rPr sz="1150" spc="10" dirty="0">
                <a:latin typeface="Times New Roman"/>
                <a:cs typeface="Times New Roman"/>
              </a:rPr>
              <a:t>2</a:t>
            </a:r>
            <a:endParaRPr sz="1150">
              <a:latin typeface="Times New Roman"/>
              <a:cs typeface="Times New Roman"/>
            </a:endParaRPr>
          </a:p>
        </p:txBody>
      </p:sp>
      <p:sp>
        <p:nvSpPr>
          <p:cNvPr id="65" name="object 65"/>
          <p:cNvSpPr txBox="1"/>
          <p:nvPr/>
        </p:nvSpPr>
        <p:spPr>
          <a:xfrm>
            <a:off x="7330910" y="4121883"/>
            <a:ext cx="339725" cy="191719"/>
          </a:xfrm>
          <a:prstGeom prst="rect">
            <a:avLst/>
          </a:prstGeom>
        </p:spPr>
        <p:txBody>
          <a:bodyPr vert="horz" wrap="square" lIns="0" tIns="14605" rIns="0" bIns="0" rtlCol="0">
            <a:spAutoFit/>
          </a:bodyPr>
          <a:lstStyle/>
          <a:p>
            <a:pPr marL="12700">
              <a:spcBef>
                <a:spcPts val="115"/>
              </a:spcBef>
              <a:tabLst>
                <a:tab pos="251460" algn="l"/>
              </a:tabLst>
            </a:pPr>
            <a:r>
              <a:rPr sz="1150" spc="10" dirty="0">
                <a:latin typeface="Times New Roman"/>
                <a:cs typeface="Times New Roman"/>
              </a:rPr>
              <a:t>2	2</a:t>
            </a:r>
            <a:endParaRPr sz="1150">
              <a:latin typeface="Times New Roman"/>
              <a:cs typeface="Times New Roman"/>
            </a:endParaRPr>
          </a:p>
        </p:txBody>
      </p:sp>
      <p:sp>
        <p:nvSpPr>
          <p:cNvPr id="66" name="object 66"/>
          <p:cNvSpPr txBox="1"/>
          <p:nvPr/>
        </p:nvSpPr>
        <p:spPr>
          <a:xfrm>
            <a:off x="6763475" y="3969925"/>
            <a:ext cx="426084" cy="574675"/>
          </a:xfrm>
          <a:prstGeom prst="rect">
            <a:avLst/>
          </a:prstGeom>
        </p:spPr>
        <p:txBody>
          <a:bodyPr vert="horz" wrap="square" lIns="0" tIns="69850" rIns="0" bIns="0" rtlCol="0">
            <a:spAutoFit/>
          </a:bodyPr>
          <a:lstStyle/>
          <a:p>
            <a:pPr marL="67310" marR="30480" indent="-29845">
              <a:lnSpc>
                <a:spcPts val="1930"/>
              </a:lnSpc>
              <a:spcBef>
                <a:spcPts val="550"/>
              </a:spcBef>
            </a:pPr>
            <a:r>
              <a:rPr sz="2000" i="1" u="sng" spc="170" dirty="0">
                <a:uFill>
                  <a:solidFill>
                    <a:srgbClr val="000000"/>
                  </a:solidFill>
                </a:uFill>
                <a:latin typeface="Times New Roman"/>
                <a:cs typeface="Times New Roman"/>
              </a:rPr>
              <a:t> </a:t>
            </a:r>
            <a:r>
              <a:rPr sz="2000" i="1" u="sng" spc="10" dirty="0">
                <a:uFill>
                  <a:solidFill>
                    <a:srgbClr val="000000"/>
                  </a:solidFill>
                </a:uFill>
                <a:latin typeface="Times New Roman"/>
                <a:cs typeface="Times New Roman"/>
              </a:rPr>
              <a:t>N </a:t>
            </a:r>
            <a:r>
              <a:rPr sz="2000" i="1" spc="15" dirty="0">
                <a:latin typeface="Times New Roman"/>
                <a:cs typeface="Times New Roman"/>
              </a:rPr>
              <a:t> </a:t>
            </a:r>
            <a:r>
              <a:rPr sz="3000" i="1" spc="15" baseline="-25000" dirty="0">
                <a:latin typeface="Times New Roman"/>
                <a:cs typeface="Times New Roman"/>
              </a:rPr>
              <a:t>N</a:t>
            </a:r>
            <a:r>
              <a:rPr sz="3000" i="1" spc="-322" baseline="-25000" dirty="0">
                <a:latin typeface="Times New Roman"/>
                <a:cs typeface="Times New Roman"/>
              </a:rPr>
              <a:t> </a:t>
            </a:r>
            <a:r>
              <a:rPr sz="1150" spc="10" dirty="0">
                <a:latin typeface="Times New Roman"/>
                <a:cs typeface="Times New Roman"/>
              </a:rPr>
              <a:t>2</a:t>
            </a:r>
            <a:endParaRPr sz="1150">
              <a:latin typeface="Times New Roman"/>
              <a:cs typeface="Times New Roman"/>
            </a:endParaRPr>
          </a:p>
        </p:txBody>
      </p:sp>
      <p:sp>
        <p:nvSpPr>
          <p:cNvPr id="67" name="object 67"/>
          <p:cNvSpPr txBox="1"/>
          <p:nvPr/>
        </p:nvSpPr>
        <p:spPr>
          <a:xfrm>
            <a:off x="3038559" y="4477668"/>
            <a:ext cx="584835" cy="191719"/>
          </a:xfrm>
          <a:prstGeom prst="rect">
            <a:avLst/>
          </a:prstGeom>
        </p:spPr>
        <p:txBody>
          <a:bodyPr vert="horz" wrap="square" lIns="0" tIns="14605" rIns="0" bIns="0" rtlCol="0">
            <a:spAutoFit/>
          </a:bodyPr>
          <a:lstStyle/>
          <a:p>
            <a:pPr marL="12700">
              <a:spcBef>
                <a:spcPts val="115"/>
              </a:spcBef>
            </a:pPr>
            <a:r>
              <a:rPr sz="1150" i="1" spc="-30" dirty="0">
                <a:latin typeface="Times New Roman"/>
                <a:cs typeface="Times New Roman"/>
              </a:rPr>
              <a:t>n=</a:t>
            </a:r>
            <a:r>
              <a:rPr sz="1150" spc="-30" dirty="0">
                <a:latin typeface="Times New Roman"/>
                <a:cs typeface="Times New Roman"/>
              </a:rPr>
              <a:t>1</a:t>
            </a:r>
            <a:r>
              <a:rPr sz="1150" spc="30" dirty="0">
                <a:latin typeface="Times New Roman"/>
                <a:cs typeface="Times New Roman"/>
              </a:rPr>
              <a:t> </a:t>
            </a:r>
            <a:r>
              <a:rPr sz="1150" i="1" spc="-5" dirty="0">
                <a:latin typeface="Times New Roman"/>
                <a:cs typeface="Times New Roman"/>
              </a:rPr>
              <a:t>n'=</a:t>
            </a:r>
            <a:r>
              <a:rPr sz="1150" spc="-5" dirty="0">
                <a:latin typeface="Times New Roman"/>
                <a:cs typeface="Times New Roman"/>
              </a:rPr>
              <a:t>1</a:t>
            </a:r>
            <a:endParaRPr sz="1150">
              <a:latin typeface="Times New Roman"/>
              <a:cs typeface="Times New Roman"/>
            </a:endParaRPr>
          </a:p>
        </p:txBody>
      </p:sp>
      <p:sp>
        <p:nvSpPr>
          <p:cNvPr id="68" name="object 68"/>
          <p:cNvSpPr txBox="1"/>
          <p:nvPr/>
        </p:nvSpPr>
        <p:spPr>
          <a:xfrm>
            <a:off x="2626076" y="4214405"/>
            <a:ext cx="360045" cy="330200"/>
          </a:xfrm>
          <a:prstGeom prst="rect">
            <a:avLst/>
          </a:prstGeom>
        </p:spPr>
        <p:txBody>
          <a:bodyPr vert="horz" wrap="square" lIns="0" tIns="12065" rIns="0" bIns="0" rtlCol="0">
            <a:spAutoFit/>
          </a:bodyPr>
          <a:lstStyle/>
          <a:p>
            <a:pPr marL="38100">
              <a:spcBef>
                <a:spcPts val="95"/>
              </a:spcBef>
            </a:pPr>
            <a:r>
              <a:rPr sz="3000" i="1" spc="15" baseline="-25000" dirty="0">
                <a:latin typeface="Times New Roman"/>
                <a:cs typeface="Times New Roman"/>
              </a:rPr>
              <a:t>N</a:t>
            </a:r>
            <a:r>
              <a:rPr sz="3000" i="1" spc="-315" baseline="-25000" dirty="0">
                <a:latin typeface="Times New Roman"/>
                <a:cs typeface="Times New Roman"/>
              </a:rPr>
              <a:t> </a:t>
            </a:r>
            <a:r>
              <a:rPr sz="1150" spc="10" dirty="0">
                <a:latin typeface="Times New Roman"/>
                <a:cs typeface="Times New Roman"/>
              </a:rPr>
              <a:t>2</a:t>
            </a:r>
            <a:endParaRPr sz="1150">
              <a:latin typeface="Times New Roman"/>
              <a:cs typeface="Times New Roman"/>
            </a:endParaRPr>
          </a:p>
        </p:txBody>
      </p:sp>
      <p:sp>
        <p:nvSpPr>
          <p:cNvPr id="69" name="object 69"/>
          <p:cNvSpPr txBox="1"/>
          <p:nvPr/>
        </p:nvSpPr>
        <p:spPr>
          <a:xfrm>
            <a:off x="5275359" y="3455567"/>
            <a:ext cx="360045" cy="330200"/>
          </a:xfrm>
          <a:prstGeom prst="rect">
            <a:avLst/>
          </a:prstGeom>
        </p:spPr>
        <p:txBody>
          <a:bodyPr vert="horz" wrap="square" lIns="0" tIns="12065" rIns="0" bIns="0" rtlCol="0">
            <a:spAutoFit/>
          </a:bodyPr>
          <a:lstStyle/>
          <a:p>
            <a:pPr marL="38100">
              <a:spcBef>
                <a:spcPts val="95"/>
              </a:spcBef>
            </a:pPr>
            <a:r>
              <a:rPr sz="3000" i="1" spc="15" baseline="-25000" dirty="0">
                <a:latin typeface="Times New Roman"/>
                <a:cs typeface="Times New Roman"/>
              </a:rPr>
              <a:t>N</a:t>
            </a:r>
            <a:r>
              <a:rPr sz="3000" i="1" spc="-315" baseline="-25000" dirty="0">
                <a:latin typeface="Times New Roman"/>
                <a:cs typeface="Times New Roman"/>
              </a:rPr>
              <a:t> </a:t>
            </a:r>
            <a:r>
              <a:rPr sz="1150" spc="10" dirty="0">
                <a:latin typeface="Times New Roman"/>
                <a:cs typeface="Times New Roman"/>
              </a:rPr>
              <a:t>2</a:t>
            </a:r>
            <a:endParaRPr sz="1150">
              <a:latin typeface="Times New Roman"/>
              <a:cs typeface="Times New Roman"/>
            </a:endParaRPr>
          </a:p>
        </p:txBody>
      </p:sp>
      <p:sp>
        <p:nvSpPr>
          <p:cNvPr id="70" name="object 70"/>
          <p:cNvSpPr txBox="1"/>
          <p:nvPr/>
        </p:nvSpPr>
        <p:spPr>
          <a:xfrm>
            <a:off x="3621209" y="3719339"/>
            <a:ext cx="2651760" cy="191719"/>
          </a:xfrm>
          <a:prstGeom prst="rect">
            <a:avLst/>
          </a:prstGeom>
        </p:spPr>
        <p:txBody>
          <a:bodyPr vert="horz" wrap="square" lIns="0" tIns="14605" rIns="0" bIns="0" rtlCol="0">
            <a:spAutoFit/>
          </a:bodyPr>
          <a:lstStyle/>
          <a:p>
            <a:pPr marL="12700">
              <a:spcBef>
                <a:spcPts val="115"/>
              </a:spcBef>
              <a:tabLst>
                <a:tab pos="2078989" algn="l"/>
              </a:tabLst>
            </a:pPr>
            <a:r>
              <a:rPr sz="1150" i="1" spc="-30" dirty="0">
                <a:latin typeface="Times New Roman"/>
                <a:cs typeface="Times New Roman"/>
              </a:rPr>
              <a:t>n=</a:t>
            </a:r>
            <a:r>
              <a:rPr sz="1150" spc="-30" dirty="0">
                <a:latin typeface="Times New Roman"/>
                <a:cs typeface="Times New Roman"/>
              </a:rPr>
              <a:t>1	</a:t>
            </a:r>
            <a:r>
              <a:rPr sz="1150" i="1" spc="-30" dirty="0">
                <a:latin typeface="Times New Roman"/>
                <a:cs typeface="Times New Roman"/>
              </a:rPr>
              <a:t>n=</a:t>
            </a:r>
            <a:r>
              <a:rPr sz="1150" spc="-30" dirty="0">
                <a:latin typeface="Times New Roman"/>
                <a:cs typeface="Times New Roman"/>
              </a:rPr>
              <a:t>1</a:t>
            </a:r>
            <a:r>
              <a:rPr sz="1150" spc="25" dirty="0">
                <a:latin typeface="Times New Roman"/>
                <a:cs typeface="Times New Roman"/>
              </a:rPr>
              <a:t> </a:t>
            </a:r>
            <a:r>
              <a:rPr sz="1150" i="1" spc="-5" dirty="0">
                <a:latin typeface="Times New Roman"/>
                <a:cs typeface="Times New Roman"/>
              </a:rPr>
              <a:t>n'=</a:t>
            </a:r>
            <a:r>
              <a:rPr sz="1150" spc="-5" dirty="0">
                <a:latin typeface="Times New Roman"/>
                <a:cs typeface="Times New Roman"/>
              </a:rPr>
              <a:t>1</a:t>
            </a:r>
            <a:endParaRPr sz="1150">
              <a:latin typeface="Times New Roman"/>
              <a:cs typeface="Times New Roman"/>
            </a:endParaRPr>
          </a:p>
        </p:txBody>
      </p:sp>
      <p:sp>
        <p:nvSpPr>
          <p:cNvPr id="71" name="object 71"/>
          <p:cNvSpPr txBox="1"/>
          <p:nvPr/>
        </p:nvSpPr>
        <p:spPr>
          <a:xfrm>
            <a:off x="5321858" y="4115471"/>
            <a:ext cx="1435735" cy="346710"/>
          </a:xfrm>
          <a:prstGeom prst="rect">
            <a:avLst/>
          </a:prstGeom>
        </p:spPr>
        <p:txBody>
          <a:bodyPr vert="horz" wrap="square" lIns="0" tIns="13335" rIns="0" bIns="0" rtlCol="0">
            <a:spAutoFit/>
          </a:bodyPr>
          <a:lstStyle/>
          <a:p>
            <a:pPr marL="12700">
              <a:spcBef>
                <a:spcPts val="105"/>
              </a:spcBef>
              <a:tabLst>
                <a:tab pos="1122045" algn="l"/>
              </a:tabLst>
            </a:pPr>
            <a:r>
              <a:rPr sz="2100" spc="-45" dirty="0">
                <a:latin typeface="Symbol"/>
                <a:cs typeface="Symbol"/>
              </a:rPr>
              <a:t></a:t>
            </a:r>
            <a:r>
              <a:rPr sz="2100" spc="-229" dirty="0">
                <a:latin typeface="Times New Roman"/>
                <a:cs typeface="Times New Roman"/>
              </a:rPr>
              <a:t> </a:t>
            </a:r>
            <a:r>
              <a:rPr sz="2000" spc="50" dirty="0">
                <a:latin typeface="Times New Roman"/>
                <a:cs typeface="Times New Roman"/>
              </a:rPr>
              <a:t>(</a:t>
            </a:r>
            <a:r>
              <a:rPr sz="2000" i="1" spc="25" dirty="0">
                <a:latin typeface="Times New Roman"/>
                <a:cs typeface="Times New Roman"/>
              </a:rPr>
              <a:t>n</a:t>
            </a:r>
            <a:r>
              <a:rPr sz="2000" spc="20" dirty="0">
                <a:latin typeface="Times New Roman"/>
                <a:cs typeface="Times New Roman"/>
              </a:rPr>
              <a:t>)</a:t>
            </a:r>
            <a:r>
              <a:rPr sz="2000" i="1" spc="-5" dirty="0">
                <a:latin typeface="Times New Roman"/>
                <a:cs typeface="Times New Roman"/>
              </a:rPr>
              <a:t>π</a:t>
            </a:r>
            <a:r>
              <a:rPr sz="2000" i="1" dirty="0">
                <a:latin typeface="Times New Roman"/>
                <a:cs typeface="Times New Roman"/>
              </a:rPr>
              <a:t>' </a:t>
            </a:r>
            <a:r>
              <a:rPr sz="2000" i="1" spc="-5" dirty="0">
                <a:latin typeface="Times New Roman"/>
                <a:cs typeface="Times New Roman"/>
              </a:rPr>
              <a:t> n</a:t>
            </a:r>
            <a:r>
              <a:rPr sz="2000" i="1" dirty="0">
                <a:latin typeface="Times New Roman"/>
                <a:cs typeface="Times New Roman"/>
              </a:rPr>
              <a:t>'	</a:t>
            </a:r>
            <a:r>
              <a:rPr sz="2000" i="1" spc="5" dirty="0">
                <a:latin typeface="Times New Roman"/>
                <a:cs typeface="Times New Roman"/>
              </a:rPr>
              <a:t>}</a:t>
            </a:r>
            <a:r>
              <a:rPr sz="2000" i="1" spc="-310" dirty="0">
                <a:latin typeface="Times New Roman"/>
                <a:cs typeface="Times New Roman"/>
              </a:rPr>
              <a:t> </a:t>
            </a:r>
            <a:r>
              <a:rPr sz="2000" i="1" spc="15" dirty="0">
                <a:latin typeface="Times New Roman"/>
                <a:cs typeface="Times New Roman"/>
              </a:rPr>
              <a:t>=</a:t>
            </a:r>
            <a:endParaRPr sz="2000">
              <a:latin typeface="Times New Roman"/>
              <a:cs typeface="Times New Roman"/>
            </a:endParaRPr>
          </a:p>
        </p:txBody>
      </p:sp>
      <p:sp>
        <p:nvSpPr>
          <p:cNvPr id="72" name="object 72"/>
          <p:cNvSpPr txBox="1"/>
          <p:nvPr/>
        </p:nvSpPr>
        <p:spPr>
          <a:xfrm>
            <a:off x="2584047" y="3842861"/>
            <a:ext cx="1046480" cy="496354"/>
          </a:xfrm>
          <a:prstGeom prst="rect">
            <a:avLst/>
          </a:prstGeom>
        </p:spPr>
        <p:txBody>
          <a:bodyPr vert="horz" wrap="square" lIns="0" tIns="3175" rIns="0" bIns="0" rtlCol="0">
            <a:spAutoFit/>
          </a:bodyPr>
          <a:lstStyle/>
          <a:p>
            <a:pPr>
              <a:spcBef>
                <a:spcPts val="25"/>
              </a:spcBef>
            </a:pPr>
            <a:endParaRPr sz="1000">
              <a:latin typeface="Times New Roman"/>
              <a:cs typeface="Times New Roman"/>
            </a:endParaRPr>
          </a:p>
          <a:p>
            <a:pPr marL="523240">
              <a:lnSpc>
                <a:spcPts val="150"/>
              </a:lnSpc>
              <a:tabLst>
                <a:tab pos="827405" algn="l"/>
              </a:tabLst>
            </a:pPr>
            <a:r>
              <a:rPr sz="1150" i="1" spc="15" dirty="0">
                <a:latin typeface="Times New Roman"/>
                <a:cs typeface="Times New Roman"/>
              </a:rPr>
              <a:t>N	N</a:t>
            </a:r>
            <a:endParaRPr sz="1150">
              <a:latin typeface="Times New Roman"/>
              <a:cs typeface="Times New Roman"/>
            </a:endParaRPr>
          </a:p>
          <a:p>
            <a:pPr marL="50800">
              <a:lnSpc>
                <a:spcPts val="2370"/>
              </a:lnSpc>
            </a:pPr>
            <a:r>
              <a:rPr sz="2000" u="sng" spc="5" dirty="0">
                <a:uFill>
                  <a:solidFill>
                    <a:srgbClr val="000000"/>
                  </a:solidFill>
                </a:uFill>
                <a:latin typeface="Times New Roman"/>
                <a:cs typeface="Times New Roman"/>
              </a:rPr>
              <a:t> </a:t>
            </a:r>
            <a:r>
              <a:rPr sz="2000" u="sng" spc="-135" dirty="0">
                <a:uFill>
                  <a:solidFill>
                    <a:srgbClr val="000000"/>
                  </a:solidFill>
                </a:uFill>
                <a:latin typeface="Times New Roman"/>
                <a:cs typeface="Times New Roman"/>
              </a:rPr>
              <a:t> </a:t>
            </a:r>
            <a:r>
              <a:rPr sz="2000" u="sng" spc="10" dirty="0">
                <a:uFill>
                  <a:solidFill>
                    <a:srgbClr val="000000"/>
                  </a:solidFill>
                </a:uFill>
                <a:latin typeface="Times New Roman"/>
                <a:cs typeface="Times New Roman"/>
              </a:rPr>
              <a:t>1</a:t>
            </a:r>
            <a:r>
              <a:rPr sz="2000" spc="125" dirty="0">
                <a:latin typeface="Times New Roman"/>
                <a:cs typeface="Times New Roman"/>
              </a:rPr>
              <a:t> </a:t>
            </a:r>
            <a:r>
              <a:rPr sz="4500" spc="-937" baseline="-31481" dirty="0">
                <a:latin typeface="Symbol"/>
                <a:cs typeface="Symbol"/>
              </a:rPr>
              <a:t></a:t>
            </a:r>
            <a:endParaRPr sz="4500" baseline="-31481">
              <a:latin typeface="Symbol"/>
              <a:cs typeface="Symbol"/>
            </a:endParaRPr>
          </a:p>
        </p:txBody>
      </p:sp>
      <p:sp>
        <p:nvSpPr>
          <p:cNvPr id="73" name="object 73"/>
          <p:cNvSpPr txBox="1"/>
          <p:nvPr/>
        </p:nvSpPr>
        <p:spPr>
          <a:xfrm>
            <a:off x="2068801" y="3219211"/>
            <a:ext cx="4210685" cy="507365"/>
          </a:xfrm>
          <a:prstGeom prst="rect">
            <a:avLst/>
          </a:prstGeom>
        </p:spPr>
        <p:txBody>
          <a:bodyPr vert="horz" wrap="square" lIns="0" tIns="14605" rIns="0" bIns="0" rtlCol="0">
            <a:spAutoFit/>
          </a:bodyPr>
          <a:lstStyle/>
          <a:p>
            <a:pPr marL="1621790">
              <a:lnSpc>
                <a:spcPts val="780"/>
              </a:lnSpc>
              <a:spcBef>
                <a:spcPts val="115"/>
              </a:spcBef>
              <a:tabLst>
                <a:tab pos="3688079" algn="l"/>
                <a:tab pos="3992245" algn="l"/>
              </a:tabLst>
            </a:pPr>
            <a:r>
              <a:rPr sz="1150" i="1" spc="15" dirty="0">
                <a:latin typeface="Times New Roman"/>
                <a:cs typeface="Times New Roman"/>
              </a:rPr>
              <a:t>N	N	N</a:t>
            </a:r>
            <a:endParaRPr sz="1150">
              <a:latin typeface="Times New Roman"/>
              <a:cs typeface="Times New Roman"/>
            </a:endParaRPr>
          </a:p>
          <a:p>
            <a:pPr marL="50800">
              <a:lnSpc>
                <a:spcPts val="3000"/>
              </a:lnSpc>
            </a:pPr>
            <a:r>
              <a:rPr sz="2000" i="1" spc="-60" dirty="0">
                <a:latin typeface="Times New Roman"/>
                <a:cs typeface="Times New Roman"/>
              </a:rPr>
              <a:t>E</a:t>
            </a:r>
            <a:r>
              <a:rPr sz="2000" i="1" spc="15" dirty="0">
                <a:latin typeface="Times New Roman"/>
                <a:cs typeface="Times New Roman"/>
              </a:rPr>
              <a:t>{</a:t>
            </a:r>
            <a:r>
              <a:rPr sz="3000" spc="-1567" baseline="22222" dirty="0">
                <a:latin typeface="Times New Roman"/>
                <a:cs typeface="Times New Roman"/>
              </a:rPr>
              <a:t>~</a:t>
            </a:r>
            <a:r>
              <a:rPr sz="2000" i="1" spc="5" dirty="0">
                <a:latin typeface="Times New Roman"/>
                <a:cs typeface="Times New Roman"/>
              </a:rPr>
              <a:t>x</a:t>
            </a:r>
            <a:r>
              <a:rPr sz="2000" i="1" spc="-204" dirty="0">
                <a:latin typeface="Times New Roman"/>
                <a:cs typeface="Times New Roman"/>
              </a:rPr>
              <a:t> </a:t>
            </a:r>
            <a:r>
              <a:rPr sz="1725" spc="15" baseline="43478" dirty="0">
                <a:latin typeface="Times New Roman"/>
                <a:cs typeface="Times New Roman"/>
              </a:rPr>
              <a:t>2</a:t>
            </a:r>
            <a:r>
              <a:rPr sz="1725" baseline="43478" dirty="0">
                <a:latin typeface="Times New Roman"/>
                <a:cs typeface="Times New Roman"/>
              </a:rPr>
              <a:t> </a:t>
            </a:r>
            <a:r>
              <a:rPr sz="1725" spc="-120" baseline="43478" dirty="0">
                <a:latin typeface="Times New Roman"/>
                <a:cs typeface="Times New Roman"/>
              </a:rPr>
              <a:t> </a:t>
            </a:r>
            <a:r>
              <a:rPr sz="2000" i="1" spc="5" dirty="0">
                <a:latin typeface="Times New Roman"/>
                <a:cs typeface="Times New Roman"/>
              </a:rPr>
              <a:t>}</a:t>
            </a:r>
            <a:r>
              <a:rPr sz="2000" i="1" spc="-310" dirty="0">
                <a:latin typeface="Times New Roman"/>
                <a:cs typeface="Times New Roman"/>
              </a:rPr>
              <a:t> </a:t>
            </a:r>
            <a:r>
              <a:rPr sz="2000" i="1" spc="15" dirty="0">
                <a:latin typeface="Times New Roman"/>
                <a:cs typeface="Times New Roman"/>
              </a:rPr>
              <a:t>=</a:t>
            </a:r>
            <a:r>
              <a:rPr sz="2000" i="1" spc="-25" dirty="0">
                <a:latin typeface="Times New Roman"/>
                <a:cs typeface="Times New Roman"/>
              </a:rPr>
              <a:t> </a:t>
            </a:r>
            <a:r>
              <a:rPr sz="2000" i="1" spc="-60" dirty="0">
                <a:latin typeface="Times New Roman"/>
                <a:cs typeface="Times New Roman"/>
              </a:rPr>
              <a:t>E</a:t>
            </a:r>
            <a:r>
              <a:rPr sz="2000" i="1" spc="5" dirty="0">
                <a:latin typeface="Times New Roman"/>
                <a:cs typeface="Times New Roman"/>
              </a:rPr>
              <a:t>{</a:t>
            </a:r>
            <a:r>
              <a:rPr sz="2000" i="1" spc="-105" dirty="0">
                <a:latin typeface="Times New Roman"/>
                <a:cs typeface="Times New Roman"/>
              </a:rPr>
              <a:t> </a:t>
            </a:r>
            <a:r>
              <a:rPr sz="3000" u="sng" spc="-104" baseline="34722" dirty="0">
                <a:uFill>
                  <a:solidFill>
                    <a:srgbClr val="000000"/>
                  </a:solidFill>
                </a:uFill>
                <a:latin typeface="Times New Roman"/>
                <a:cs typeface="Times New Roman"/>
              </a:rPr>
              <a:t> </a:t>
            </a:r>
            <a:r>
              <a:rPr sz="3000" u="sng" spc="15" baseline="34722" dirty="0">
                <a:uFill>
                  <a:solidFill>
                    <a:srgbClr val="000000"/>
                  </a:solidFill>
                </a:uFill>
                <a:latin typeface="Times New Roman"/>
                <a:cs typeface="Times New Roman"/>
              </a:rPr>
              <a:t>1</a:t>
            </a:r>
            <a:r>
              <a:rPr sz="3000" baseline="34722" dirty="0">
                <a:latin typeface="Times New Roman"/>
                <a:cs typeface="Times New Roman"/>
              </a:rPr>
              <a:t> </a:t>
            </a:r>
            <a:r>
              <a:rPr sz="3000" spc="-375" baseline="34722" dirty="0">
                <a:latin typeface="Times New Roman"/>
                <a:cs typeface="Times New Roman"/>
              </a:rPr>
              <a:t> </a:t>
            </a:r>
            <a:r>
              <a:rPr sz="4500" spc="300" baseline="-8333" dirty="0">
                <a:latin typeface="Symbol"/>
                <a:cs typeface="Symbol"/>
              </a:rPr>
              <a:t></a:t>
            </a:r>
            <a:r>
              <a:rPr sz="2000" i="1" spc="120" dirty="0">
                <a:latin typeface="Times New Roman"/>
                <a:cs typeface="Times New Roman"/>
              </a:rPr>
              <a:t>C</a:t>
            </a:r>
            <a:r>
              <a:rPr sz="2600" spc="-245" dirty="0">
                <a:latin typeface="Symbol"/>
                <a:cs typeface="Symbol"/>
              </a:rPr>
              <a:t></a:t>
            </a:r>
            <a:r>
              <a:rPr sz="2000" i="1" spc="85" dirty="0">
                <a:latin typeface="Times New Roman"/>
                <a:cs typeface="Times New Roman"/>
              </a:rPr>
              <a:t>n</a:t>
            </a:r>
            <a:r>
              <a:rPr sz="2600" spc="-350" dirty="0">
                <a:latin typeface="Symbol"/>
                <a:cs typeface="Symbol"/>
              </a:rPr>
              <a:t></a:t>
            </a:r>
            <a:r>
              <a:rPr sz="2000" i="1" spc="-5" dirty="0">
                <a:latin typeface="Times New Roman"/>
                <a:cs typeface="Times New Roman"/>
              </a:rPr>
              <a:t>π</a:t>
            </a:r>
            <a:r>
              <a:rPr sz="2000" i="1" dirty="0">
                <a:latin typeface="Times New Roman"/>
                <a:cs typeface="Times New Roman"/>
              </a:rPr>
              <a:t>'</a:t>
            </a:r>
            <a:r>
              <a:rPr sz="2000" i="1" spc="-125" dirty="0">
                <a:latin typeface="Times New Roman"/>
                <a:cs typeface="Times New Roman"/>
              </a:rPr>
              <a:t> </a:t>
            </a:r>
            <a:r>
              <a:rPr sz="2600" spc="-250" dirty="0">
                <a:latin typeface="Symbol"/>
                <a:cs typeface="Symbol"/>
              </a:rPr>
              <a:t></a:t>
            </a:r>
            <a:r>
              <a:rPr sz="2000" i="1" spc="90" dirty="0">
                <a:latin typeface="Times New Roman"/>
                <a:cs typeface="Times New Roman"/>
              </a:rPr>
              <a:t>n</a:t>
            </a:r>
            <a:r>
              <a:rPr sz="2600" spc="-70" dirty="0">
                <a:latin typeface="Symbol"/>
                <a:cs typeface="Symbol"/>
              </a:rPr>
              <a:t></a:t>
            </a:r>
            <a:r>
              <a:rPr sz="2000" i="1" spc="5" dirty="0">
                <a:latin typeface="Times New Roman"/>
                <a:cs typeface="Times New Roman"/>
              </a:rPr>
              <a:t>}</a:t>
            </a:r>
            <a:r>
              <a:rPr sz="2000" i="1" spc="-310" dirty="0">
                <a:latin typeface="Times New Roman"/>
                <a:cs typeface="Times New Roman"/>
              </a:rPr>
              <a:t> </a:t>
            </a:r>
            <a:r>
              <a:rPr sz="2000" i="1" spc="15" dirty="0">
                <a:latin typeface="Times New Roman"/>
                <a:cs typeface="Times New Roman"/>
              </a:rPr>
              <a:t>=</a:t>
            </a:r>
            <a:r>
              <a:rPr sz="2000" i="1" spc="-55" dirty="0">
                <a:latin typeface="Times New Roman"/>
                <a:cs typeface="Times New Roman"/>
              </a:rPr>
              <a:t> </a:t>
            </a:r>
            <a:r>
              <a:rPr sz="3000" u="sng" spc="7" baseline="34722" dirty="0">
                <a:uFill>
                  <a:solidFill>
                    <a:srgbClr val="000000"/>
                  </a:solidFill>
                </a:uFill>
                <a:latin typeface="Times New Roman"/>
                <a:cs typeface="Times New Roman"/>
              </a:rPr>
              <a:t> </a:t>
            </a:r>
            <a:r>
              <a:rPr sz="3000" u="sng" spc="-202" baseline="34722" dirty="0">
                <a:uFill>
                  <a:solidFill>
                    <a:srgbClr val="000000"/>
                  </a:solidFill>
                </a:uFill>
                <a:latin typeface="Times New Roman"/>
                <a:cs typeface="Times New Roman"/>
              </a:rPr>
              <a:t> </a:t>
            </a:r>
            <a:r>
              <a:rPr sz="3000" u="sng" spc="15" baseline="34722" dirty="0">
                <a:uFill>
                  <a:solidFill>
                    <a:srgbClr val="000000"/>
                  </a:solidFill>
                </a:uFill>
                <a:latin typeface="Times New Roman"/>
                <a:cs typeface="Times New Roman"/>
              </a:rPr>
              <a:t>1</a:t>
            </a:r>
            <a:r>
              <a:rPr sz="3000" u="sng" baseline="34722" dirty="0">
                <a:uFill>
                  <a:solidFill>
                    <a:srgbClr val="000000"/>
                  </a:solidFill>
                </a:uFill>
                <a:latin typeface="Times New Roman"/>
                <a:cs typeface="Times New Roman"/>
              </a:rPr>
              <a:t> </a:t>
            </a:r>
            <a:r>
              <a:rPr sz="3000" u="sng" spc="-209" baseline="34722" dirty="0">
                <a:uFill>
                  <a:solidFill>
                    <a:srgbClr val="000000"/>
                  </a:solidFill>
                </a:uFill>
                <a:latin typeface="Times New Roman"/>
                <a:cs typeface="Times New Roman"/>
              </a:rPr>
              <a:t> </a:t>
            </a:r>
            <a:r>
              <a:rPr sz="3000" spc="-262" baseline="34722" dirty="0">
                <a:latin typeface="Times New Roman"/>
                <a:cs typeface="Times New Roman"/>
              </a:rPr>
              <a:t> </a:t>
            </a:r>
            <a:r>
              <a:rPr sz="4500" spc="375" baseline="-8333" dirty="0">
                <a:latin typeface="Symbol"/>
                <a:cs typeface="Symbol"/>
              </a:rPr>
              <a:t></a:t>
            </a:r>
            <a:r>
              <a:rPr sz="4500" spc="-2235" baseline="-8333" dirty="0">
                <a:latin typeface="Symbol"/>
                <a:cs typeface="Symbol"/>
              </a:rPr>
              <a:t></a:t>
            </a:r>
            <a:endParaRPr sz="4500" baseline="-8333">
              <a:latin typeface="Symbol"/>
              <a:cs typeface="Symbol"/>
            </a:endParaRPr>
          </a:p>
        </p:txBody>
      </p:sp>
      <p:sp>
        <p:nvSpPr>
          <p:cNvPr id="74" name="object 74"/>
          <p:cNvSpPr txBox="1"/>
          <p:nvPr/>
        </p:nvSpPr>
        <p:spPr>
          <a:xfrm>
            <a:off x="5413579" y="5660763"/>
            <a:ext cx="200660" cy="336550"/>
          </a:xfrm>
          <a:prstGeom prst="rect">
            <a:avLst/>
          </a:prstGeom>
        </p:spPr>
        <p:txBody>
          <a:bodyPr vert="horz" wrap="square" lIns="0" tIns="11430" rIns="0" bIns="0" rtlCol="0">
            <a:spAutoFit/>
          </a:bodyPr>
          <a:lstStyle/>
          <a:p>
            <a:pPr marL="12700">
              <a:spcBef>
                <a:spcPts val="90"/>
              </a:spcBef>
            </a:pPr>
            <a:r>
              <a:rPr sz="2050" i="1" spc="10" dirty="0">
                <a:latin typeface="Times New Roman"/>
                <a:cs typeface="Times New Roman"/>
              </a:rPr>
              <a:t>N</a:t>
            </a:r>
            <a:endParaRPr sz="2050">
              <a:latin typeface="Times New Roman"/>
              <a:cs typeface="Times New Roman"/>
            </a:endParaRPr>
          </a:p>
        </p:txBody>
      </p:sp>
      <p:sp>
        <p:nvSpPr>
          <p:cNvPr id="75" name="object 75"/>
          <p:cNvSpPr txBox="1"/>
          <p:nvPr/>
        </p:nvSpPr>
        <p:spPr>
          <a:xfrm>
            <a:off x="3647824" y="5660763"/>
            <a:ext cx="335915" cy="336550"/>
          </a:xfrm>
          <a:prstGeom prst="rect">
            <a:avLst/>
          </a:prstGeom>
        </p:spPr>
        <p:txBody>
          <a:bodyPr vert="horz" wrap="square" lIns="0" tIns="11430" rIns="0" bIns="0" rtlCol="0">
            <a:spAutoFit/>
          </a:bodyPr>
          <a:lstStyle/>
          <a:p>
            <a:pPr marL="12700">
              <a:spcBef>
                <a:spcPts val="90"/>
              </a:spcBef>
            </a:pPr>
            <a:r>
              <a:rPr sz="2050" i="1" spc="-10" dirty="0">
                <a:latin typeface="Times New Roman"/>
                <a:cs typeface="Times New Roman"/>
              </a:rPr>
              <a:t>N</a:t>
            </a:r>
            <a:r>
              <a:rPr sz="2050" i="1" spc="5" dirty="0">
                <a:latin typeface="Times New Roman"/>
                <a:cs typeface="Times New Roman"/>
              </a:rPr>
              <a:t>α</a:t>
            </a:r>
            <a:endParaRPr sz="2050">
              <a:latin typeface="Times New Roman"/>
              <a:cs typeface="Times New Roman"/>
            </a:endParaRPr>
          </a:p>
        </p:txBody>
      </p:sp>
      <p:sp>
        <p:nvSpPr>
          <p:cNvPr id="76" name="object 76"/>
          <p:cNvSpPr txBox="1"/>
          <p:nvPr/>
        </p:nvSpPr>
        <p:spPr>
          <a:xfrm>
            <a:off x="5252023" y="5177766"/>
            <a:ext cx="522605" cy="336550"/>
          </a:xfrm>
          <a:prstGeom prst="rect">
            <a:avLst/>
          </a:prstGeom>
        </p:spPr>
        <p:txBody>
          <a:bodyPr vert="horz" wrap="square" lIns="0" tIns="11430" rIns="0" bIns="0" rtlCol="0">
            <a:spAutoFit/>
          </a:bodyPr>
          <a:lstStyle/>
          <a:p>
            <a:pPr marL="38100">
              <a:spcBef>
                <a:spcPts val="90"/>
              </a:spcBef>
            </a:pPr>
            <a:r>
              <a:rPr sz="3075" i="1" spc="157" baseline="-24390" dirty="0">
                <a:latin typeface="Times New Roman"/>
                <a:cs typeface="Times New Roman"/>
              </a:rPr>
              <a:t>λ</a:t>
            </a:r>
            <a:r>
              <a:rPr sz="1200" spc="55" dirty="0">
                <a:latin typeface="Times New Roman"/>
                <a:cs typeface="Times New Roman"/>
              </a:rPr>
              <a:t>2</a:t>
            </a:r>
            <a:r>
              <a:rPr sz="3075" i="1" spc="7" baseline="-24390" dirty="0">
                <a:latin typeface="Times New Roman"/>
                <a:cs typeface="Times New Roman"/>
              </a:rPr>
              <a:t>σ</a:t>
            </a:r>
            <a:r>
              <a:rPr sz="3075" i="1" spc="-419" baseline="-24390" dirty="0">
                <a:latin typeface="Times New Roman"/>
                <a:cs typeface="Times New Roman"/>
              </a:rPr>
              <a:t> </a:t>
            </a:r>
            <a:r>
              <a:rPr sz="1200" dirty="0">
                <a:latin typeface="Times New Roman"/>
                <a:cs typeface="Times New Roman"/>
              </a:rPr>
              <a:t>2</a:t>
            </a:r>
            <a:endParaRPr sz="1200">
              <a:latin typeface="Times New Roman"/>
              <a:cs typeface="Times New Roman"/>
            </a:endParaRPr>
          </a:p>
        </p:txBody>
      </p:sp>
      <p:sp>
        <p:nvSpPr>
          <p:cNvPr id="77" name="object 77"/>
          <p:cNvSpPr txBox="1"/>
          <p:nvPr/>
        </p:nvSpPr>
        <p:spPr>
          <a:xfrm>
            <a:off x="3975303" y="5652547"/>
            <a:ext cx="102235" cy="196208"/>
          </a:xfrm>
          <a:prstGeom prst="rect">
            <a:avLst/>
          </a:prstGeom>
        </p:spPr>
        <p:txBody>
          <a:bodyPr vert="horz" wrap="square" lIns="0" tIns="11430" rIns="0" bIns="0" rtlCol="0">
            <a:spAutoFit/>
          </a:bodyPr>
          <a:lstStyle/>
          <a:p>
            <a:pPr marL="12700">
              <a:spcBef>
                <a:spcPts val="90"/>
              </a:spcBef>
            </a:pPr>
            <a:r>
              <a:rPr sz="1200" dirty="0">
                <a:latin typeface="Times New Roman"/>
                <a:cs typeface="Times New Roman"/>
              </a:rPr>
              <a:t>2</a:t>
            </a:r>
            <a:endParaRPr sz="1200">
              <a:latin typeface="Times New Roman"/>
              <a:cs typeface="Times New Roman"/>
            </a:endParaRPr>
          </a:p>
        </p:txBody>
      </p:sp>
      <p:sp>
        <p:nvSpPr>
          <p:cNvPr id="78" name="object 78"/>
          <p:cNvSpPr txBox="1"/>
          <p:nvPr/>
        </p:nvSpPr>
        <p:spPr>
          <a:xfrm>
            <a:off x="3266285" y="5449812"/>
            <a:ext cx="1751330" cy="196208"/>
          </a:xfrm>
          <a:prstGeom prst="rect">
            <a:avLst/>
          </a:prstGeom>
        </p:spPr>
        <p:txBody>
          <a:bodyPr vert="horz" wrap="square" lIns="0" tIns="11430" rIns="0" bIns="0" rtlCol="0">
            <a:spAutoFit/>
          </a:bodyPr>
          <a:lstStyle/>
          <a:p>
            <a:pPr marL="12700">
              <a:spcBef>
                <a:spcPts val="90"/>
              </a:spcBef>
              <a:tabLst>
                <a:tab pos="1398270" algn="l"/>
                <a:tab pos="1661160" algn="l"/>
              </a:tabLst>
            </a:pPr>
            <a:r>
              <a:rPr sz="1200" dirty="0">
                <a:latin typeface="Times New Roman"/>
                <a:cs typeface="Times New Roman"/>
              </a:rPr>
              <a:t>2	2	2</a:t>
            </a:r>
            <a:endParaRPr sz="1200">
              <a:latin typeface="Times New Roman"/>
              <a:cs typeface="Times New Roman"/>
            </a:endParaRPr>
          </a:p>
        </p:txBody>
      </p:sp>
      <p:sp>
        <p:nvSpPr>
          <p:cNvPr id="79" name="object 79"/>
          <p:cNvSpPr txBox="1"/>
          <p:nvPr/>
        </p:nvSpPr>
        <p:spPr>
          <a:xfrm>
            <a:off x="4139564" y="5559652"/>
            <a:ext cx="126364" cy="336550"/>
          </a:xfrm>
          <a:prstGeom prst="rect">
            <a:avLst/>
          </a:prstGeom>
        </p:spPr>
        <p:txBody>
          <a:bodyPr vert="horz" wrap="square" lIns="0" tIns="11430" rIns="0" bIns="0" rtlCol="0">
            <a:spAutoFit/>
          </a:bodyPr>
          <a:lstStyle/>
          <a:p>
            <a:pPr marL="12700">
              <a:spcBef>
                <a:spcPts val="90"/>
              </a:spcBef>
            </a:pPr>
            <a:r>
              <a:rPr sz="2050" spc="5" dirty="0">
                <a:latin typeface="Symbol"/>
                <a:cs typeface="Symbol"/>
              </a:rPr>
              <a:t></a:t>
            </a:r>
            <a:endParaRPr sz="2050">
              <a:latin typeface="Symbol"/>
              <a:cs typeface="Symbol"/>
            </a:endParaRPr>
          </a:p>
        </p:txBody>
      </p:sp>
      <p:sp>
        <p:nvSpPr>
          <p:cNvPr id="80" name="object 80"/>
          <p:cNvSpPr txBox="1"/>
          <p:nvPr/>
        </p:nvSpPr>
        <p:spPr>
          <a:xfrm>
            <a:off x="4139564" y="5725438"/>
            <a:ext cx="126364" cy="336550"/>
          </a:xfrm>
          <a:prstGeom prst="rect">
            <a:avLst/>
          </a:prstGeom>
        </p:spPr>
        <p:txBody>
          <a:bodyPr vert="horz" wrap="square" lIns="0" tIns="11430" rIns="0" bIns="0" rtlCol="0">
            <a:spAutoFit/>
          </a:bodyPr>
          <a:lstStyle/>
          <a:p>
            <a:pPr marL="12700">
              <a:spcBef>
                <a:spcPts val="90"/>
              </a:spcBef>
            </a:pPr>
            <a:r>
              <a:rPr sz="2050" spc="5" dirty="0">
                <a:latin typeface="Symbol"/>
                <a:cs typeface="Symbol"/>
              </a:rPr>
              <a:t></a:t>
            </a:r>
            <a:endParaRPr sz="2050">
              <a:latin typeface="Symbol"/>
              <a:cs typeface="Symbol"/>
            </a:endParaRPr>
          </a:p>
        </p:txBody>
      </p:sp>
      <p:sp>
        <p:nvSpPr>
          <p:cNvPr id="81" name="object 81"/>
          <p:cNvSpPr txBox="1"/>
          <p:nvPr/>
        </p:nvSpPr>
        <p:spPr>
          <a:xfrm>
            <a:off x="2962713" y="5559652"/>
            <a:ext cx="126364" cy="336550"/>
          </a:xfrm>
          <a:prstGeom prst="rect">
            <a:avLst/>
          </a:prstGeom>
        </p:spPr>
        <p:txBody>
          <a:bodyPr vert="horz" wrap="square" lIns="0" tIns="11430" rIns="0" bIns="0" rtlCol="0">
            <a:spAutoFit/>
          </a:bodyPr>
          <a:lstStyle/>
          <a:p>
            <a:pPr marL="12700">
              <a:spcBef>
                <a:spcPts val="90"/>
              </a:spcBef>
            </a:pPr>
            <a:r>
              <a:rPr sz="2050" spc="5" dirty="0">
                <a:latin typeface="Symbol"/>
                <a:cs typeface="Symbol"/>
              </a:rPr>
              <a:t></a:t>
            </a:r>
            <a:endParaRPr sz="2050">
              <a:latin typeface="Symbol"/>
              <a:cs typeface="Symbol"/>
            </a:endParaRPr>
          </a:p>
        </p:txBody>
      </p:sp>
      <p:sp>
        <p:nvSpPr>
          <p:cNvPr id="82" name="object 82"/>
          <p:cNvSpPr txBox="1"/>
          <p:nvPr/>
        </p:nvSpPr>
        <p:spPr>
          <a:xfrm>
            <a:off x="2280774" y="5458011"/>
            <a:ext cx="3530600" cy="336550"/>
          </a:xfrm>
          <a:prstGeom prst="rect">
            <a:avLst/>
          </a:prstGeom>
        </p:spPr>
        <p:txBody>
          <a:bodyPr vert="horz" wrap="square" lIns="0" tIns="11430" rIns="0" bIns="0" rtlCol="0">
            <a:spAutoFit/>
          </a:bodyPr>
          <a:lstStyle/>
          <a:p>
            <a:pPr marL="38100">
              <a:spcBef>
                <a:spcPts val="90"/>
              </a:spcBef>
              <a:tabLst>
                <a:tab pos="1122045" algn="l"/>
                <a:tab pos="1708785" algn="l"/>
                <a:tab pos="2770505" algn="l"/>
                <a:tab pos="3362325" algn="l"/>
              </a:tabLst>
            </a:pPr>
            <a:r>
              <a:rPr sz="2050" i="1" spc="95" dirty="0">
                <a:latin typeface="Times New Roman"/>
                <a:cs typeface="Times New Roman"/>
              </a:rPr>
              <a:t>Δ=</a:t>
            </a:r>
            <a:r>
              <a:rPr sz="2050" i="1" spc="-135" dirty="0">
                <a:latin typeface="Times New Roman"/>
                <a:cs typeface="Times New Roman"/>
              </a:rPr>
              <a:t> </a:t>
            </a:r>
            <a:r>
              <a:rPr sz="2050" i="1" spc="5" dirty="0">
                <a:latin typeface="Times New Roman"/>
                <a:cs typeface="Times New Roman"/>
              </a:rPr>
              <a:t>α</a:t>
            </a:r>
            <a:r>
              <a:rPr sz="2050" i="1" spc="409" dirty="0">
                <a:latin typeface="Times New Roman"/>
                <a:cs typeface="Times New Roman"/>
              </a:rPr>
              <a:t> </a:t>
            </a:r>
            <a:r>
              <a:rPr sz="3075" spc="7" baseline="2710" dirty="0">
                <a:latin typeface="Symbol"/>
                <a:cs typeface="Symbol"/>
              </a:rPr>
              <a:t></a:t>
            </a:r>
            <a:r>
              <a:rPr sz="3075" spc="-202" baseline="2710" dirty="0">
                <a:latin typeface="Times New Roman"/>
                <a:cs typeface="Times New Roman"/>
              </a:rPr>
              <a:t> </a:t>
            </a:r>
            <a:r>
              <a:rPr sz="2050" i="1" spc="5" dirty="0">
                <a:latin typeface="Times New Roman"/>
                <a:cs typeface="Times New Roman"/>
              </a:rPr>
              <a:t>β	</a:t>
            </a:r>
            <a:r>
              <a:rPr sz="2050" i="1" spc="10" dirty="0">
                <a:latin typeface="Times New Roman"/>
                <a:cs typeface="Times New Roman"/>
              </a:rPr>
              <a:t>+</a:t>
            </a:r>
            <a:r>
              <a:rPr sz="3075" i="1" u="sng" spc="15" baseline="21680" dirty="0">
                <a:uFill>
                  <a:solidFill>
                    <a:srgbClr val="000000"/>
                  </a:solidFill>
                </a:uFill>
                <a:latin typeface="Times New Roman"/>
                <a:cs typeface="Times New Roman"/>
              </a:rPr>
              <a:t>	</a:t>
            </a:r>
            <a:r>
              <a:rPr i="1" u="sng" baseline="37037" dirty="0">
                <a:uFill>
                  <a:solidFill>
                    <a:srgbClr val="000000"/>
                  </a:solidFill>
                </a:uFill>
                <a:latin typeface="Times New Roman"/>
                <a:cs typeface="Times New Roman"/>
              </a:rPr>
              <a:t>c</a:t>
            </a:r>
            <a:r>
              <a:rPr i="1" spc="652" baseline="37037" dirty="0">
                <a:latin typeface="Times New Roman"/>
                <a:cs typeface="Times New Roman"/>
              </a:rPr>
              <a:t> </a:t>
            </a:r>
            <a:r>
              <a:rPr sz="3075" spc="7" baseline="2710" dirty="0">
                <a:latin typeface="Symbol"/>
                <a:cs typeface="Symbol"/>
              </a:rPr>
              <a:t></a:t>
            </a:r>
            <a:r>
              <a:rPr sz="3075" spc="-390" baseline="2710" dirty="0">
                <a:latin typeface="Times New Roman"/>
                <a:cs typeface="Times New Roman"/>
              </a:rPr>
              <a:t> </a:t>
            </a:r>
            <a:r>
              <a:rPr sz="2050" i="1" spc="10" dirty="0">
                <a:latin typeface="Times New Roman"/>
                <a:cs typeface="Times New Roman"/>
              </a:rPr>
              <a:t>=</a:t>
            </a:r>
            <a:r>
              <a:rPr sz="2050" i="1" spc="-135" dirty="0">
                <a:latin typeface="Times New Roman"/>
                <a:cs typeface="Times New Roman"/>
              </a:rPr>
              <a:t> </a:t>
            </a:r>
            <a:r>
              <a:rPr sz="2050" i="1" spc="5" dirty="0">
                <a:latin typeface="Times New Roman"/>
                <a:cs typeface="Times New Roman"/>
              </a:rPr>
              <a:t>α</a:t>
            </a:r>
            <a:r>
              <a:rPr sz="2050" i="1" spc="470" dirty="0">
                <a:latin typeface="Times New Roman"/>
                <a:cs typeface="Times New Roman"/>
              </a:rPr>
              <a:t> </a:t>
            </a:r>
            <a:r>
              <a:rPr sz="2050" i="1" spc="5" dirty="0">
                <a:latin typeface="Times New Roman"/>
                <a:cs typeface="Times New Roman"/>
              </a:rPr>
              <a:t>β	</a:t>
            </a:r>
            <a:r>
              <a:rPr sz="2050" i="1" spc="10" dirty="0">
                <a:latin typeface="Times New Roman"/>
                <a:cs typeface="Times New Roman"/>
              </a:rPr>
              <a:t>+</a:t>
            </a:r>
            <a:r>
              <a:rPr sz="3075" i="1" u="sng" spc="15" baseline="21680" dirty="0">
                <a:uFill>
                  <a:solidFill>
                    <a:srgbClr val="000000"/>
                  </a:solidFill>
                </a:uFill>
                <a:latin typeface="Times New Roman"/>
                <a:cs typeface="Times New Roman"/>
              </a:rPr>
              <a:t>	</a:t>
            </a:r>
            <a:r>
              <a:rPr i="1" u="sng" baseline="37037" dirty="0">
                <a:uFill>
                  <a:solidFill>
                    <a:srgbClr val="000000"/>
                  </a:solidFill>
                </a:uFill>
                <a:latin typeface="Times New Roman"/>
                <a:cs typeface="Times New Roman"/>
              </a:rPr>
              <a:t>c</a:t>
            </a:r>
            <a:r>
              <a:rPr i="1" u="sng" spc="-172" baseline="37037" dirty="0">
                <a:uFill>
                  <a:solidFill>
                    <a:srgbClr val="000000"/>
                  </a:solidFill>
                </a:uFill>
                <a:latin typeface="Times New Roman"/>
                <a:cs typeface="Times New Roman"/>
              </a:rPr>
              <a:t> </a:t>
            </a:r>
            <a:endParaRPr baseline="37037">
              <a:latin typeface="Times New Roman"/>
              <a:cs typeface="Times New Roman"/>
            </a:endParaRPr>
          </a:p>
        </p:txBody>
      </p:sp>
      <p:sp>
        <p:nvSpPr>
          <p:cNvPr id="83" name="object 83"/>
          <p:cNvSpPr txBox="1"/>
          <p:nvPr/>
        </p:nvSpPr>
        <p:spPr>
          <a:xfrm>
            <a:off x="2962713" y="5725438"/>
            <a:ext cx="126364" cy="336550"/>
          </a:xfrm>
          <a:prstGeom prst="rect">
            <a:avLst/>
          </a:prstGeom>
        </p:spPr>
        <p:txBody>
          <a:bodyPr vert="horz" wrap="square" lIns="0" tIns="11430" rIns="0" bIns="0" rtlCol="0">
            <a:spAutoFit/>
          </a:bodyPr>
          <a:lstStyle/>
          <a:p>
            <a:pPr marL="12700">
              <a:spcBef>
                <a:spcPts val="90"/>
              </a:spcBef>
            </a:pPr>
            <a:r>
              <a:rPr sz="2050" spc="5" dirty="0">
                <a:latin typeface="Symbol"/>
                <a:cs typeface="Symbol"/>
              </a:rPr>
              <a:t></a:t>
            </a:r>
            <a:endParaRPr sz="2050">
              <a:latin typeface="Symbol"/>
              <a:cs typeface="Symbol"/>
            </a:endParaRPr>
          </a:p>
        </p:txBody>
      </p:sp>
      <p:sp>
        <p:nvSpPr>
          <p:cNvPr id="84" name="object 84"/>
          <p:cNvSpPr txBox="1"/>
          <p:nvPr/>
        </p:nvSpPr>
        <p:spPr>
          <a:xfrm>
            <a:off x="2837507" y="5279912"/>
            <a:ext cx="276860" cy="336550"/>
          </a:xfrm>
          <a:prstGeom prst="rect">
            <a:avLst/>
          </a:prstGeom>
        </p:spPr>
        <p:txBody>
          <a:bodyPr vert="horz" wrap="square" lIns="0" tIns="11430" rIns="0" bIns="0" rtlCol="0">
            <a:spAutoFit/>
          </a:bodyPr>
          <a:lstStyle/>
          <a:p>
            <a:pPr marL="38100">
              <a:spcBef>
                <a:spcPts val="90"/>
              </a:spcBef>
            </a:pPr>
            <a:r>
              <a:rPr baseline="-23148" dirty="0">
                <a:latin typeface="Times New Roman"/>
                <a:cs typeface="Times New Roman"/>
              </a:rPr>
              <a:t>2</a:t>
            </a:r>
            <a:r>
              <a:rPr spc="-179" baseline="-23148" dirty="0">
                <a:latin typeface="Times New Roman"/>
                <a:cs typeface="Times New Roman"/>
              </a:rPr>
              <a:t> </a:t>
            </a:r>
            <a:r>
              <a:rPr sz="2050" spc="5" dirty="0">
                <a:latin typeface="Symbol"/>
                <a:cs typeface="Symbol"/>
              </a:rPr>
              <a:t></a:t>
            </a:r>
            <a:endParaRPr sz="2050">
              <a:latin typeface="Symbol"/>
              <a:cs typeface="Symbol"/>
            </a:endParaRPr>
          </a:p>
        </p:txBody>
      </p:sp>
      <p:sp>
        <p:nvSpPr>
          <p:cNvPr id="85" name="object 85"/>
          <p:cNvSpPr txBox="1"/>
          <p:nvPr/>
        </p:nvSpPr>
        <p:spPr>
          <a:xfrm>
            <a:off x="3587584" y="5163399"/>
            <a:ext cx="703580" cy="353695"/>
          </a:xfrm>
          <a:prstGeom prst="rect">
            <a:avLst/>
          </a:prstGeom>
        </p:spPr>
        <p:txBody>
          <a:bodyPr vert="horz" wrap="square" lIns="0" tIns="13335" rIns="0" bIns="0" rtlCol="0">
            <a:spAutoFit/>
          </a:bodyPr>
          <a:lstStyle/>
          <a:p>
            <a:pPr marL="38100">
              <a:spcBef>
                <a:spcPts val="105"/>
              </a:spcBef>
            </a:pPr>
            <a:r>
              <a:rPr sz="3225" spc="-142" baseline="-23255" dirty="0">
                <a:latin typeface="Symbol"/>
                <a:cs typeface="Symbol"/>
              </a:rPr>
              <a:t></a:t>
            </a:r>
            <a:r>
              <a:rPr sz="1200" spc="55" dirty="0">
                <a:latin typeface="Times New Roman"/>
                <a:cs typeface="Times New Roman"/>
              </a:rPr>
              <a:t>2</a:t>
            </a:r>
            <a:r>
              <a:rPr sz="3075" i="1" spc="7" baseline="-24390" dirty="0">
                <a:latin typeface="Times New Roman"/>
                <a:cs typeface="Times New Roman"/>
              </a:rPr>
              <a:t>σ</a:t>
            </a:r>
            <a:r>
              <a:rPr sz="3075" i="1" spc="-427" baseline="-24390" dirty="0">
                <a:latin typeface="Times New Roman"/>
                <a:cs typeface="Times New Roman"/>
              </a:rPr>
              <a:t> </a:t>
            </a:r>
            <a:r>
              <a:rPr sz="1200" dirty="0">
                <a:latin typeface="Times New Roman"/>
                <a:cs typeface="Times New Roman"/>
              </a:rPr>
              <a:t>2 </a:t>
            </a:r>
            <a:r>
              <a:rPr sz="1200" spc="-60" dirty="0">
                <a:latin typeface="Times New Roman"/>
                <a:cs typeface="Times New Roman"/>
              </a:rPr>
              <a:t> </a:t>
            </a:r>
            <a:r>
              <a:rPr sz="3075" spc="7" baseline="-21680" dirty="0">
                <a:latin typeface="Symbol"/>
                <a:cs typeface="Symbol"/>
              </a:rPr>
              <a:t></a:t>
            </a:r>
            <a:endParaRPr sz="3075" baseline="-21680">
              <a:latin typeface="Symbol"/>
              <a:cs typeface="Symbo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07601" y="6273800"/>
            <a:ext cx="125095" cy="228268"/>
          </a:xfrm>
          <a:prstGeom prst="rect">
            <a:avLst/>
          </a:prstGeom>
        </p:spPr>
        <p:txBody>
          <a:bodyPr vert="horz" wrap="square" lIns="0" tIns="12700" rIns="0" bIns="0" rtlCol="0">
            <a:spAutoFit/>
          </a:bodyPr>
          <a:lstStyle/>
          <a:p>
            <a:pPr marL="12700">
              <a:spcBef>
                <a:spcPts val="100"/>
              </a:spcBef>
            </a:pPr>
            <a:r>
              <a:rPr sz="1400" dirty="0">
                <a:latin typeface="Microsoft Sans Serif"/>
                <a:cs typeface="Microsoft Sans Serif"/>
              </a:rPr>
              <a:t>4</a:t>
            </a:r>
            <a:endParaRPr sz="1400">
              <a:latin typeface="Microsoft Sans Serif"/>
              <a:cs typeface="Microsoft Sans Serif"/>
            </a:endParaRPr>
          </a:p>
        </p:txBody>
      </p:sp>
      <p:sp>
        <p:nvSpPr>
          <p:cNvPr id="3" name="object 3"/>
          <p:cNvSpPr txBox="1"/>
          <p:nvPr/>
        </p:nvSpPr>
        <p:spPr>
          <a:xfrm>
            <a:off x="2377440" y="285700"/>
            <a:ext cx="7765415" cy="941069"/>
          </a:xfrm>
          <a:prstGeom prst="rect">
            <a:avLst/>
          </a:prstGeom>
        </p:spPr>
        <p:txBody>
          <a:bodyPr vert="horz" wrap="square" lIns="0" tIns="13335" rIns="0" bIns="0" rtlCol="0">
            <a:spAutoFit/>
          </a:bodyPr>
          <a:lstStyle/>
          <a:p>
            <a:pPr marL="38100" marR="30480">
              <a:spcBef>
                <a:spcPts val="105"/>
              </a:spcBef>
            </a:pPr>
            <a:r>
              <a:rPr sz="2000" spc="-10" dirty="0">
                <a:latin typeface="Microsoft Sans Serif"/>
                <a:cs typeface="Microsoft Sans Serif"/>
              </a:rPr>
              <a:t>Найдем</a:t>
            </a:r>
            <a:r>
              <a:rPr sz="2000" spc="-5" dirty="0">
                <a:latin typeface="Microsoft Sans Serif"/>
                <a:cs typeface="Microsoft Sans Serif"/>
              </a:rPr>
              <a:t> </a:t>
            </a:r>
            <a:r>
              <a:rPr sz="2000" spc="-15" dirty="0">
                <a:latin typeface="Microsoft Sans Serif"/>
                <a:cs typeface="Microsoft Sans Serif"/>
              </a:rPr>
              <a:t>параметр</a:t>
            </a:r>
            <a:r>
              <a:rPr sz="2000" dirty="0">
                <a:latin typeface="Microsoft Sans Serif"/>
                <a:cs typeface="Microsoft Sans Serif"/>
              </a:rPr>
              <a:t> </a:t>
            </a:r>
            <a:r>
              <a:rPr sz="2000" spc="20" dirty="0">
                <a:latin typeface="Microsoft Sans Serif"/>
                <a:cs typeface="Microsoft Sans Serif"/>
              </a:rPr>
              <a:t>УШПС</a:t>
            </a:r>
            <a:r>
              <a:rPr sz="2000" spc="40" dirty="0">
                <a:latin typeface="Microsoft Sans Serif"/>
                <a:cs typeface="Microsoft Sans Serif"/>
              </a:rPr>
              <a:t> </a:t>
            </a:r>
            <a:r>
              <a:rPr sz="2000" i="1" spc="-5" dirty="0">
                <a:latin typeface="Arial"/>
                <a:cs typeface="Arial"/>
              </a:rPr>
              <a:t>β</a:t>
            </a:r>
            <a:r>
              <a:rPr sz="2000" spc="-5" dirty="0">
                <a:latin typeface="Microsoft Sans Serif"/>
                <a:cs typeface="Microsoft Sans Serif"/>
              </a:rPr>
              <a:t>,</a:t>
            </a:r>
            <a:r>
              <a:rPr sz="2000" dirty="0">
                <a:latin typeface="Microsoft Sans Serif"/>
                <a:cs typeface="Microsoft Sans Serif"/>
              </a:rPr>
              <a:t> </a:t>
            </a:r>
            <a:r>
              <a:rPr sz="2000" spc="-15" dirty="0">
                <a:latin typeface="Microsoft Sans Serif"/>
                <a:cs typeface="Microsoft Sans Serif"/>
              </a:rPr>
              <a:t>при</a:t>
            </a:r>
            <a:r>
              <a:rPr sz="2000" spc="15" dirty="0">
                <a:latin typeface="Microsoft Sans Serif"/>
                <a:cs typeface="Microsoft Sans Serif"/>
              </a:rPr>
              <a:t> </a:t>
            </a:r>
            <a:r>
              <a:rPr sz="2000" spc="-30" dirty="0">
                <a:latin typeface="Microsoft Sans Serif"/>
                <a:cs typeface="Microsoft Sans Serif"/>
              </a:rPr>
              <a:t>котором</a:t>
            </a:r>
            <a:r>
              <a:rPr sz="2000" dirty="0">
                <a:latin typeface="Microsoft Sans Serif"/>
                <a:cs typeface="Microsoft Sans Serif"/>
              </a:rPr>
              <a:t> </a:t>
            </a:r>
            <a:r>
              <a:rPr sz="2000" spc="-25" dirty="0">
                <a:latin typeface="Microsoft Sans Serif"/>
                <a:cs typeface="Microsoft Sans Serif"/>
              </a:rPr>
              <a:t>искажения</a:t>
            </a:r>
            <a:r>
              <a:rPr sz="2000" spc="-15" dirty="0">
                <a:latin typeface="Microsoft Sans Serif"/>
                <a:cs typeface="Microsoft Sans Serif"/>
              </a:rPr>
              <a:t> </a:t>
            </a:r>
            <a:r>
              <a:rPr sz="2000" dirty="0">
                <a:latin typeface="Microsoft Sans Serif"/>
                <a:cs typeface="Microsoft Sans Serif"/>
              </a:rPr>
              <a:t>ПС</a:t>
            </a:r>
            <a:r>
              <a:rPr sz="2000" spc="10" dirty="0">
                <a:latin typeface="Microsoft Sans Serif"/>
                <a:cs typeface="Microsoft Sans Serif"/>
              </a:rPr>
              <a:t> </a:t>
            </a:r>
            <a:r>
              <a:rPr sz="2000" spc="-15" dirty="0">
                <a:latin typeface="Microsoft Sans Serif"/>
                <a:cs typeface="Microsoft Sans Serif"/>
              </a:rPr>
              <a:t>при </a:t>
            </a:r>
            <a:r>
              <a:rPr sz="2000" spc="-10" dirty="0">
                <a:latin typeface="Microsoft Sans Serif"/>
                <a:cs typeface="Microsoft Sans Serif"/>
              </a:rPr>
              <a:t> </a:t>
            </a:r>
            <a:r>
              <a:rPr sz="2000" spc="-20" dirty="0">
                <a:latin typeface="Microsoft Sans Serif"/>
                <a:cs typeface="Microsoft Sans Serif"/>
              </a:rPr>
              <a:t>погружении</a:t>
            </a:r>
            <a:r>
              <a:rPr sz="2000" spc="-5" dirty="0">
                <a:latin typeface="Microsoft Sans Serif"/>
                <a:cs typeface="Microsoft Sans Serif"/>
              </a:rPr>
              <a:t> </a:t>
            </a:r>
            <a:r>
              <a:rPr sz="2000" i="1" dirty="0">
                <a:latin typeface="Arial"/>
                <a:cs typeface="Arial"/>
              </a:rPr>
              <a:t>Δ</a:t>
            </a:r>
            <a:r>
              <a:rPr sz="2000" i="1" spc="-15" dirty="0">
                <a:latin typeface="Arial"/>
                <a:cs typeface="Arial"/>
              </a:rPr>
              <a:t> </a:t>
            </a:r>
            <a:r>
              <a:rPr sz="2000" spc="-5" dirty="0">
                <a:latin typeface="Microsoft Sans Serif"/>
                <a:cs typeface="Microsoft Sans Serif"/>
              </a:rPr>
              <a:t>равны </a:t>
            </a:r>
            <a:r>
              <a:rPr sz="2000" spc="-30" dirty="0">
                <a:latin typeface="Microsoft Sans Serif"/>
                <a:cs typeface="Microsoft Sans Serif"/>
              </a:rPr>
              <a:t>искажениям</a:t>
            </a:r>
            <a:r>
              <a:rPr sz="2000" dirty="0">
                <a:latin typeface="Microsoft Sans Serif"/>
                <a:cs typeface="Microsoft Sans Serif"/>
              </a:rPr>
              <a:t> </a:t>
            </a:r>
            <a:r>
              <a:rPr sz="2000" spc="-15" dirty="0">
                <a:latin typeface="Microsoft Sans Serif"/>
                <a:cs typeface="Microsoft Sans Serif"/>
              </a:rPr>
              <a:t>при</a:t>
            </a:r>
            <a:r>
              <a:rPr sz="2000" spc="25" dirty="0">
                <a:latin typeface="Microsoft Sans Serif"/>
                <a:cs typeface="Microsoft Sans Serif"/>
              </a:rPr>
              <a:t> </a:t>
            </a:r>
            <a:r>
              <a:rPr sz="2000" spc="-20" dirty="0">
                <a:latin typeface="Microsoft Sans Serif"/>
                <a:cs typeface="Microsoft Sans Serif"/>
              </a:rPr>
              <a:t>погружении </a:t>
            </a:r>
            <a:r>
              <a:rPr sz="2000" spc="-15" dirty="0">
                <a:latin typeface="Microsoft Sans Serif"/>
                <a:cs typeface="Microsoft Sans Serif"/>
              </a:rPr>
              <a:t>обычным</a:t>
            </a:r>
            <a:r>
              <a:rPr sz="2000" dirty="0">
                <a:latin typeface="Microsoft Sans Serif"/>
                <a:cs typeface="Microsoft Sans Serif"/>
              </a:rPr>
              <a:t> </a:t>
            </a:r>
            <a:r>
              <a:rPr sz="2000" spc="35" dirty="0">
                <a:latin typeface="Microsoft Sans Serif"/>
                <a:cs typeface="Microsoft Sans Serif"/>
              </a:rPr>
              <a:t>ШПС </a:t>
            </a:r>
            <a:r>
              <a:rPr sz="2000" spc="-515" dirty="0">
                <a:latin typeface="Microsoft Sans Serif"/>
                <a:cs typeface="Microsoft Sans Serif"/>
              </a:rPr>
              <a:t> </a:t>
            </a:r>
            <a:r>
              <a:rPr sz="2000" i="1" spc="5" dirty="0">
                <a:latin typeface="Arial"/>
                <a:cs typeface="Arial"/>
              </a:rPr>
              <a:t>Δ=α</a:t>
            </a:r>
            <a:r>
              <a:rPr sz="1950" i="1" spc="7" baseline="25641" dirty="0">
                <a:latin typeface="Arial"/>
                <a:cs typeface="Arial"/>
              </a:rPr>
              <a:t>2</a:t>
            </a:r>
            <a:r>
              <a:rPr sz="1950" i="1" spc="225" baseline="25641" dirty="0">
                <a:latin typeface="Arial"/>
                <a:cs typeface="Arial"/>
              </a:rPr>
              <a:t> </a:t>
            </a:r>
            <a:r>
              <a:rPr sz="2000" i="1" dirty="0">
                <a:latin typeface="Arial"/>
                <a:cs typeface="Arial"/>
              </a:rPr>
              <a:t>:</a:t>
            </a:r>
            <a:endParaRPr sz="2000">
              <a:latin typeface="Arial"/>
              <a:cs typeface="Arial"/>
            </a:endParaRPr>
          </a:p>
        </p:txBody>
      </p:sp>
      <p:sp>
        <p:nvSpPr>
          <p:cNvPr id="4" name="object 4"/>
          <p:cNvSpPr txBox="1"/>
          <p:nvPr/>
        </p:nvSpPr>
        <p:spPr>
          <a:xfrm>
            <a:off x="9376409" y="1627073"/>
            <a:ext cx="478790" cy="331470"/>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(30)</a:t>
            </a:r>
            <a:endParaRPr sz="2000">
              <a:latin typeface="Microsoft Sans Serif"/>
              <a:cs typeface="Microsoft Sans Serif"/>
            </a:endParaRPr>
          </a:p>
        </p:txBody>
      </p:sp>
      <p:sp>
        <p:nvSpPr>
          <p:cNvPr id="5" name="object 5"/>
          <p:cNvSpPr txBox="1"/>
          <p:nvPr/>
        </p:nvSpPr>
        <p:spPr>
          <a:xfrm>
            <a:off x="2402839" y="2358899"/>
            <a:ext cx="5634990" cy="330835"/>
          </a:xfrm>
          <a:prstGeom prst="rect">
            <a:avLst/>
          </a:prstGeom>
        </p:spPr>
        <p:txBody>
          <a:bodyPr vert="horz" wrap="square" lIns="0" tIns="13335" rIns="0" bIns="0" rtlCol="0">
            <a:spAutoFit/>
          </a:bodyPr>
          <a:lstStyle/>
          <a:p>
            <a:pPr marL="12700">
              <a:spcBef>
                <a:spcPts val="105"/>
              </a:spcBef>
            </a:pPr>
            <a:r>
              <a:rPr sz="2000" spc="-10" dirty="0">
                <a:latin typeface="Microsoft Sans Serif"/>
                <a:cs typeface="Microsoft Sans Serif"/>
              </a:rPr>
              <a:t>Рассчитаем</a:t>
            </a:r>
            <a:r>
              <a:rPr sz="2000" spc="-20" dirty="0">
                <a:latin typeface="Microsoft Sans Serif"/>
                <a:cs typeface="Microsoft Sans Serif"/>
              </a:rPr>
              <a:t> </a:t>
            </a:r>
            <a:r>
              <a:rPr sz="2000" spc="-5" dirty="0">
                <a:latin typeface="Microsoft Sans Serif"/>
                <a:cs typeface="Microsoft Sans Serif"/>
              </a:rPr>
              <a:t>вероятность</a:t>
            </a:r>
            <a:r>
              <a:rPr sz="2000" spc="-20" dirty="0">
                <a:latin typeface="Microsoft Sans Serif"/>
                <a:cs typeface="Microsoft Sans Serif"/>
              </a:rPr>
              <a:t> </a:t>
            </a:r>
            <a:r>
              <a:rPr sz="2000" spc="-25" dirty="0">
                <a:latin typeface="Microsoft Sans Serif"/>
                <a:cs typeface="Microsoft Sans Serif"/>
              </a:rPr>
              <a:t>ошибки</a:t>
            </a:r>
            <a:r>
              <a:rPr sz="2000" spc="-10" dirty="0">
                <a:latin typeface="Microsoft Sans Serif"/>
                <a:cs typeface="Microsoft Sans Serif"/>
              </a:rPr>
              <a:t> </a:t>
            </a:r>
            <a:r>
              <a:rPr sz="2000" dirty="0">
                <a:latin typeface="Microsoft Sans Serif"/>
                <a:cs typeface="Microsoft Sans Serif"/>
              </a:rPr>
              <a:t>в</a:t>
            </a:r>
            <a:r>
              <a:rPr sz="2000" spc="20" dirty="0">
                <a:latin typeface="Microsoft Sans Serif"/>
                <a:cs typeface="Microsoft Sans Serif"/>
              </a:rPr>
              <a:t> </a:t>
            </a:r>
            <a:r>
              <a:rPr sz="2000" dirty="0">
                <a:latin typeface="Microsoft Sans Serif"/>
                <a:cs typeface="Microsoft Sans Serif"/>
              </a:rPr>
              <a:t>ЦВЗ-УШПС:</a:t>
            </a:r>
            <a:endParaRPr sz="2000">
              <a:latin typeface="Microsoft Sans Serif"/>
              <a:cs typeface="Microsoft Sans Serif"/>
            </a:endParaRPr>
          </a:p>
        </p:txBody>
      </p:sp>
      <p:sp>
        <p:nvSpPr>
          <p:cNvPr id="6" name="object 6"/>
          <p:cNvSpPr txBox="1"/>
          <p:nvPr/>
        </p:nvSpPr>
        <p:spPr>
          <a:xfrm>
            <a:off x="9376409" y="2724734"/>
            <a:ext cx="478790" cy="331470"/>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(31)</a:t>
            </a:r>
            <a:endParaRPr sz="2000">
              <a:latin typeface="Microsoft Sans Serif"/>
              <a:cs typeface="Microsoft Sans Serif"/>
            </a:endParaRPr>
          </a:p>
        </p:txBody>
      </p:sp>
      <p:sp>
        <p:nvSpPr>
          <p:cNvPr id="7" name="object 7"/>
          <p:cNvSpPr txBox="1"/>
          <p:nvPr/>
        </p:nvSpPr>
        <p:spPr>
          <a:xfrm>
            <a:off x="9376409" y="3396208"/>
            <a:ext cx="478790" cy="756920"/>
          </a:xfrm>
          <a:prstGeom prst="rect">
            <a:avLst/>
          </a:prstGeom>
        </p:spPr>
        <p:txBody>
          <a:bodyPr vert="horz" wrap="square" lIns="0" tIns="73660" rIns="0" bIns="0" rtlCol="0">
            <a:spAutoFit/>
          </a:bodyPr>
          <a:lstStyle/>
          <a:p>
            <a:pPr marL="12700">
              <a:spcBef>
                <a:spcPts val="580"/>
              </a:spcBef>
            </a:pPr>
            <a:r>
              <a:rPr sz="2000" dirty="0">
                <a:latin typeface="Microsoft Sans Serif"/>
                <a:cs typeface="Microsoft Sans Serif"/>
              </a:rPr>
              <a:t>(32)</a:t>
            </a:r>
            <a:endParaRPr sz="2000">
              <a:latin typeface="Microsoft Sans Serif"/>
              <a:cs typeface="Microsoft Sans Serif"/>
            </a:endParaRPr>
          </a:p>
          <a:p>
            <a:pPr marL="12700">
              <a:spcBef>
                <a:spcPts val="480"/>
              </a:spcBef>
            </a:pPr>
            <a:r>
              <a:rPr sz="2000" dirty="0">
                <a:latin typeface="Microsoft Sans Serif"/>
                <a:cs typeface="Microsoft Sans Serif"/>
              </a:rPr>
              <a:t>(33)</a:t>
            </a:r>
            <a:endParaRPr sz="2000">
              <a:latin typeface="Microsoft Sans Serif"/>
              <a:cs typeface="Microsoft Sans Serif"/>
            </a:endParaRPr>
          </a:p>
        </p:txBody>
      </p:sp>
      <p:sp>
        <p:nvSpPr>
          <p:cNvPr id="8" name="object 8"/>
          <p:cNvSpPr txBox="1"/>
          <p:nvPr/>
        </p:nvSpPr>
        <p:spPr>
          <a:xfrm>
            <a:off x="9376409" y="4554093"/>
            <a:ext cx="478790" cy="330835"/>
          </a:xfrm>
          <a:prstGeom prst="rect">
            <a:avLst/>
          </a:prstGeom>
        </p:spPr>
        <p:txBody>
          <a:bodyPr vert="horz" wrap="square" lIns="0" tIns="12700" rIns="0" bIns="0" rtlCol="0">
            <a:spAutoFit/>
          </a:bodyPr>
          <a:lstStyle/>
          <a:p>
            <a:pPr marL="12700">
              <a:spcBef>
                <a:spcPts val="100"/>
              </a:spcBef>
            </a:pPr>
            <a:r>
              <a:rPr sz="2000" dirty="0">
                <a:latin typeface="Microsoft Sans Serif"/>
                <a:cs typeface="Microsoft Sans Serif"/>
              </a:rPr>
              <a:t>(34)</a:t>
            </a:r>
            <a:endParaRPr sz="2000">
              <a:latin typeface="Microsoft Sans Serif"/>
              <a:cs typeface="Microsoft Sans Serif"/>
            </a:endParaRPr>
          </a:p>
        </p:txBody>
      </p:sp>
      <p:sp>
        <p:nvSpPr>
          <p:cNvPr id="9" name="object 9"/>
          <p:cNvSpPr txBox="1"/>
          <p:nvPr/>
        </p:nvSpPr>
        <p:spPr>
          <a:xfrm>
            <a:off x="9376409" y="5285689"/>
            <a:ext cx="478790" cy="331470"/>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(35)</a:t>
            </a:r>
            <a:endParaRPr sz="2000">
              <a:latin typeface="Microsoft Sans Serif"/>
              <a:cs typeface="Microsoft Sans Serif"/>
            </a:endParaRPr>
          </a:p>
        </p:txBody>
      </p:sp>
      <p:sp>
        <p:nvSpPr>
          <p:cNvPr id="10" name="object 10"/>
          <p:cNvSpPr txBox="1"/>
          <p:nvPr/>
        </p:nvSpPr>
        <p:spPr>
          <a:xfrm>
            <a:off x="9376409" y="6017464"/>
            <a:ext cx="478790" cy="330835"/>
          </a:xfrm>
          <a:prstGeom prst="rect">
            <a:avLst/>
          </a:prstGeom>
        </p:spPr>
        <p:txBody>
          <a:bodyPr vert="horz" wrap="square" lIns="0" tIns="12700" rIns="0" bIns="0" rtlCol="0">
            <a:spAutoFit/>
          </a:bodyPr>
          <a:lstStyle/>
          <a:p>
            <a:pPr marL="12700">
              <a:spcBef>
                <a:spcPts val="100"/>
              </a:spcBef>
            </a:pPr>
            <a:r>
              <a:rPr sz="2000" dirty="0">
                <a:latin typeface="Microsoft Sans Serif"/>
                <a:cs typeface="Microsoft Sans Serif"/>
              </a:rPr>
              <a:t>(36)</a:t>
            </a:r>
            <a:endParaRPr sz="2000">
              <a:latin typeface="Microsoft Sans Serif"/>
              <a:cs typeface="Microsoft Sans Serif"/>
            </a:endParaRPr>
          </a:p>
        </p:txBody>
      </p:sp>
      <p:grpSp>
        <p:nvGrpSpPr>
          <p:cNvPr id="11" name="object 11"/>
          <p:cNvGrpSpPr/>
          <p:nvPr/>
        </p:nvGrpSpPr>
        <p:grpSpPr>
          <a:xfrm>
            <a:off x="5185468" y="1398380"/>
            <a:ext cx="1361440" cy="696595"/>
            <a:chOff x="3661468" y="1398379"/>
            <a:chExt cx="1361440" cy="696595"/>
          </a:xfrm>
        </p:grpSpPr>
        <p:sp>
          <p:nvSpPr>
            <p:cNvPr id="12" name="object 12"/>
            <p:cNvSpPr/>
            <p:nvPr/>
          </p:nvSpPr>
          <p:spPr>
            <a:xfrm>
              <a:off x="3666876" y="1824865"/>
              <a:ext cx="33655" cy="19050"/>
            </a:xfrm>
            <a:custGeom>
              <a:avLst/>
              <a:gdLst/>
              <a:ahLst/>
              <a:cxnLst/>
              <a:rect l="l" t="t" r="r" b="b"/>
              <a:pathLst>
                <a:path w="33654" h="19050">
                  <a:moveTo>
                    <a:pt x="0" y="18933"/>
                  </a:moveTo>
                  <a:lnTo>
                    <a:pt x="33147" y="0"/>
                  </a:lnTo>
                </a:path>
              </a:pathLst>
            </a:custGeom>
            <a:ln w="10811">
              <a:solidFill>
                <a:srgbClr val="000000"/>
              </a:solidFill>
            </a:ln>
          </p:spPr>
          <p:txBody>
            <a:bodyPr wrap="square" lIns="0" tIns="0" rIns="0" bIns="0" rtlCol="0"/>
            <a:lstStyle/>
            <a:p>
              <a:endParaRPr/>
            </a:p>
          </p:txBody>
        </p:sp>
        <p:sp>
          <p:nvSpPr>
            <p:cNvPr id="13" name="object 13"/>
            <p:cNvSpPr/>
            <p:nvPr/>
          </p:nvSpPr>
          <p:spPr>
            <a:xfrm>
              <a:off x="3700023" y="1830484"/>
              <a:ext cx="48260" cy="253365"/>
            </a:xfrm>
            <a:custGeom>
              <a:avLst/>
              <a:gdLst/>
              <a:ahLst/>
              <a:cxnLst/>
              <a:rect l="l" t="t" r="r" b="b"/>
              <a:pathLst>
                <a:path w="48260" h="253364">
                  <a:moveTo>
                    <a:pt x="0" y="0"/>
                  </a:moveTo>
                  <a:lnTo>
                    <a:pt x="48214" y="253209"/>
                  </a:lnTo>
                </a:path>
              </a:pathLst>
            </a:custGeom>
            <a:ln w="21509">
              <a:solidFill>
                <a:srgbClr val="000000"/>
              </a:solidFill>
            </a:ln>
          </p:spPr>
          <p:txBody>
            <a:bodyPr wrap="square" lIns="0" tIns="0" rIns="0" bIns="0" rtlCol="0"/>
            <a:lstStyle/>
            <a:p>
              <a:endParaRPr/>
            </a:p>
          </p:txBody>
        </p:sp>
        <p:sp>
          <p:nvSpPr>
            <p:cNvPr id="14" name="object 14"/>
            <p:cNvSpPr/>
            <p:nvPr/>
          </p:nvSpPr>
          <p:spPr>
            <a:xfrm>
              <a:off x="3753619" y="1403891"/>
              <a:ext cx="1269365" cy="680085"/>
            </a:xfrm>
            <a:custGeom>
              <a:avLst/>
              <a:gdLst/>
              <a:ahLst/>
              <a:cxnLst/>
              <a:rect l="l" t="t" r="r" b="b"/>
              <a:pathLst>
                <a:path w="1269364" h="680085">
                  <a:moveTo>
                    <a:pt x="0" y="679802"/>
                  </a:moveTo>
                  <a:lnTo>
                    <a:pt x="63497" y="0"/>
                  </a:lnTo>
                </a:path>
                <a:path w="1269364" h="680085">
                  <a:moveTo>
                    <a:pt x="63497" y="0"/>
                  </a:moveTo>
                  <a:lnTo>
                    <a:pt x="1269086" y="0"/>
                  </a:lnTo>
                </a:path>
              </a:pathLst>
            </a:custGeom>
            <a:ln w="10884">
              <a:solidFill>
                <a:srgbClr val="000000"/>
              </a:solidFill>
            </a:ln>
          </p:spPr>
          <p:txBody>
            <a:bodyPr wrap="square" lIns="0" tIns="0" rIns="0" bIns="0" rtlCol="0"/>
            <a:lstStyle/>
            <a:p>
              <a:endParaRPr/>
            </a:p>
          </p:txBody>
        </p:sp>
      </p:grpSp>
      <p:sp>
        <p:nvSpPr>
          <p:cNvPr id="15" name="object 15"/>
          <p:cNvSpPr txBox="1"/>
          <p:nvPr/>
        </p:nvSpPr>
        <p:spPr>
          <a:xfrm>
            <a:off x="5323466" y="1566062"/>
            <a:ext cx="1240155" cy="567690"/>
          </a:xfrm>
          <a:prstGeom prst="rect">
            <a:avLst/>
          </a:prstGeom>
        </p:spPr>
        <p:txBody>
          <a:bodyPr vert="horz" wrap="square" lIns="0" tIns="35560" rIns="0" bIns="0" rtlCol="0">
            <a:spAutoFit/>
          </a:bodyPr>
          <a:lstStyle/>
          <a:p>
            <a:pPr algn="ctr">
              <a:spcBef>
                <a:spcPts val="280"/>
              </a:spcBef>
              <a:tabLst>
                <a:tab pos="1021080" algn="l"/>
              </a:tabLst>
            </a:pPr>
            <a:r>
              <a:rPr sz="1150" i="1" u="sng" spc="15" dirty="0">
                <a:uFill>
                  <a:solidFill>
                    <a:srgbClr val="000000"/>
                  </a:solidFill>
                </a:uFill>
                <a:latin typeface="Times New Roman"/>
                <a:cs typeface="Times New Roman"/>
              </a:rPr>
              <a:t> 	</a:t>
            </a:r>
            <a:r>
              <a:rPr sz="1150" i="1" u="sng" spc="30" dirty="0">
                <a:uFill>
                  <a:solidFill>
                    <a:srgbClr val="000000"/>
                  </a:solidFill>
                </a:uFill>
                <a:latin typeface="Times New Roman"/>
                <a:cs typeface="Times New Roman"/>
              </a:rPr>
              <a:t>c </a:t>
            </a:r>
            <a:endParaRPr sz="1150">
              <a:latin typeface="Times New Roman"/>
              <a:cs typeface="Times New Roman"/>
            </a:endParaRPr>
          </a:p>
          <a:p>
            <a:pPr marR="10160" algn="ctr">
              <a:spcBef>
                <a:spcPts val="300"/>
              </a:spcBef>
            </a:pPr>
            <a:r>
              <a:rPr sz="2000" i="1" spc="35" dirty="0">
                <a:latin typeface="Times New Roman"/>
                <a:cs typeface="Times New Roman"/>
              </a:rPr>
              <a:t>N</a:t>
            </a:r>
            <a:r>
              <a:rPr sz="2000" i="1" spc="45" dirty="0">
                <a:latin typeface="Times New Roman"/>
                <a:cs typeface="Times New Roman"/>
              </a:rPr>
              <a:t>α</a:t>
            </a:r>
            <a:r>
              <a:rPr sz="2000" i="1" spc="-285" dirty="0">
                <a:latin typeface="Times New Roman"/>
                <a:cs typeface="Times New Roman"/>
              </a:rPr>
              <a:t> </a:t>
            </a:r>
            <a:r>
              <a:rPr sz="1725" spc="44" baseline="43478" dirty="0">
                <a:latin typeface="Times New Roman"/>
                <a:cs typeface="Times New Roman"/>
              </a:rPr>
              <a:t>2</a:t>
            </a:r>
            <a:endParaRPr sz="1725" baseline="43478">
              <a:latin typeface="Times New Roman"/>
              <a:cs typeface="Times New Roman"/>
            </a:endParaRPr>
          </a:p>
        </p:txBody>
      </p:sp>
      <p:sp>
        <p:nvSpPr>
          <p:cNvPr id="16" name="object 16"/>
          <p:cNvSpPr txBox="1"/>
          <p:nvPr/>
        </p:nvSpPr>
        <p:spPr>
          <a:xfrm>
            <a:off x="5352954" y="1412179"/>
            <a:ext cx="1162685" cy="336550"/>
          </a:xfrm>
          <a:prstGeom prst="rect">
            <a:avLst/>
          </a:prstGeom>
        </p:spPr>
        <p:txBody>
          <a:bodyPr vert="horz" wrap="square" lIns="0" tIns="17145" rIns="0" bIns="0" rtlCol="0">
            <a:spAutoFit/>
          </a:bodyPr>
          <a:lstStyle/>
          <a:p>
            <a:pPr marL="38100">
              <a:spcBef>
                <a:spcPts val="135"/>
              </a:spcBef>
            </a:pPr>
            <a:r>
              <a:rPr sz="2000" i="1" spc="40" dirty="0">
                <a:latin typeface="Times New Roman"/>
                <a:cs typeface="Times New Roman"/>
              </a:rPr>
              <a:t>N</a:t>
            </a:r>
            <a:r>
              <a:rPr sz="2000" i="1" spc="45" dirty="0">
                <a:latin typeface="Times New Roman"/>
                <a:cs typeface="Times New Roman"/>
              </a:rPr>
              <a:t>α</a:t>
            </a:r>
            <a:r>
              <a:rPr sz="2000" i="1" spc="-285" dirty="0">
                <a:latin typeface="Times New Roman"/>
                <a:cs typeface="Times New Roman"/>
              </a:rPr>
              <a:t> </a:t>
            </a:r>
            <a:r>
              <a:rPr sz="1725" spc="44" baseline="43478" dirty="0">
                <a:latin typeface="Times New Roman"/>
                <a:cs typeface="Times New Roman"/>
              </a:rPr>
              <a:t>2</a:t>
            </a:r>
            <a:r>
              <a:rPr sz="1725" baseline="43478" dirty="0">
                <a:latin typeface="Times New Roman"/>
                <a:cs typeface="Times New Roman"/>
              </a:rPr>
              <a:t>  </a:t>
            </a:r>
            <a:r>
              <a:rPr sz="1725" spc="-209" baseline="43478" dirty="0">
                <a:latin typeface="Times New Roman"/>
                <a:cs typeface="Times New Roman"/>
              </a:rPr>
              <a:t> </a:t>
            </a:r>
            <a:r>
              <a:rPr sz="2000" spc="50" dirty="0">
                <a:latin typeface="Symbol"/>
                <a:cs typeface="Symbol"/>
              </a:rPr>
              <a:t></a:t>
            </a:r>
            <a:r>
              <a:rPr sz="2000" spc="25" dirty="0">
                <a:latin typeface="Times New Roman"/>
                <a:cs typeface="Times New Roman"/>
              </a:rPr>
              <a:t> </a:t>
            </a:r>
            <a:r>
              <a:rPr sz="2000" i="1" spc="-20" dirty="0">
                <a:latin typeface="Times New Roman"/>
                <a:cs typeface="Times New Roman"/>
              </a:rPr>
              <a:t>λ</a:t>
            </a:r>
            <a:r>
              <a:rPr sz="2000" i="1" spc="45" dirty="0">
                <a:latin typeface="Times New Roman"/>
                <a:cs typeface="Times New Roman"/>
              </a:rPr>
              <a:t>σ</a:t>
            </a:r>
            <a:r>
              <a:rPr sz="2000" i="1" spc="-145" dirty="0">
                <a:latin typeface="Times New Roman"/>
                <a:cs typeface="Times New Roman"/>
              </a:rPr>
              <a:t> </a:t>
            </a:r>
            <a:r>
              <a:rPr sz="1725" spc="44" baseline="43478" dirty="0">
                <a:latin typeface="Times New Roman"/>
                <a:cs typeface="Times New Roman"/>
              </a:rPr>
              <a:t>2</a:t>
            </a:r>
            <a:endParaRPr sz="1725" baseline="43478">
              <a:latin typeface="Times New Roman"/>
              <a:cs typeface="Times New Roman"/>
            </a:endParaRPr>
          </a:p>
        </p:txBody>
      </p:sp>
      <p:sp>
        <p:nvSpPr>
          <p:cNvPr id="17" name="object 17"/>
          <p:cNvSpPr txBox="1"/>
          <p:nvPr/>
        </p:nvSpPr>
        <p:spPr>
          <a:xfrm>
            <a:off x="3815866" y="1296064"/>
            <a:ext cx="559435" cy="336550"/>
          </a:xfrm>
          <a:prstGeom prst="rect">
            <a:avLst/>
          </a:prstGeom>
        </p:spPr>
        <p:txBody>
          <a:bodyPr vert="horz" wrap="square" lIns="0" tIns="17145" rIns="0" bIns="0" rtlCol="0">
            <a:spAutoFit/>
          </a:bodyPr>
          <a:lstStyle/>
          <a:p>
            <a:pPr marL="38100">
              <a:spcBef>
                <a:spcPts val="135"/>
              </a:spcBef>
            </a:pPr>
            <a:r>
              <a:rPr sz="3000" i="1" spc="52" baseline="-25000" dirty="0">
                <a:latin typeface="Times New Roman"/>
                <a:cs typeface="Times New Roman"/>
              </a:rPr>
              <a:t>λ</a:t>
            </a:r>
            <a:r>
              <a:rPr sz="3000" i="1" spc="-472" baseline="-25000" dirty="0">
                <a:latin typeface="Times New Roman"/>
                <a:cs typeface="Times New Roman"/>
              </a:rPr>
              <a:t> </a:t>
            </a:r>
            <a:r>
              <a:rPr sz="1150" spc="30" dirty="0">
                <a:latin typeface="Times New Roman"/>
                <a:cs typeface="Times New Roman"/>
              </a:rPr>
              <a:t>2</a:t>
            </a:r>
            <a:r>
              <a:rPr sz="1150" spc="-150" dirty="0">
                <a:latin typeface="Times New Roman"/>
                <a:cs typeface="Times New Roman"/>
              </a:rPr>
              <a:t> </a:t>
            </a:r>
            <a:r>
              <a:rPr sz="3000" i="1" spc="67" baseline="-25000" dirty="0">
                <a:latin typeface="Times New Roman"/>
                <a:cs typeface="Times New Roman"/>
              </a:rPr>
              <a:t>σ</a:t>
            </a:r>
            <a:r>
              <a:rPr sz="3000" i="1" spc="-277" baseline="-25000" dirty="0">
                <a:latin typeface="Times New Roman"/>
                <a:cs typeface="Times New Roman"/>
              </a:rPr>
              <a:t> </a:t>
            </a:r>
            <a:r>
              <a:rPr sz="1150" spc="30" dirty="0">
                <a:latin typeface="Times New Roman"/>
                <a:cs typeface="Times New Roman"/>
              </a:rPr>
              <a:t>2</a:t>
            </a:r>
            <a:endParaRPr sz="1150">
              <a:latin typeface="Times New Roman"/>
              <a:cs typeface="Times New Roman"/>
            </a:endParaRPr>
          </a:p>
        </p:txBody>
      </p:sp>
      <p:sp>
        <p:nvSpPr>
          <p:cNvPr id="18" name="object 18"/>
          <p:cNvSpPr txBox="1"/>
          <p:nvPr/>
        </p:nvSpPr>
        <p:spPr>
          <a:xfrm>
            <a:off x="2421194" y="1587107"/>
            <a:ext cx="2749550" cy="539115"/>
          </a:xfrm>
          <a:prstGeom prst="rect">
            <a:avLst/>
          </a:prstGeom>
        </p:spPr>
        <p:txBody>
          <a:bodyPr vert="horz" wrap="square" lIns="0" tIns="17145" rIns="0" bIns="0" rtlCol="0">
            <a:spAutoFit/>
          </a:bodyPr>
          <a:lstStyle/>
          <a:p>
            <a:pPr marL="38100">
              <a:lnSpc>
                <a:spcPts val="2000"/>
              </a:lnSpc>
              <a:spcBef>
                <a:spcPts val="135"/>
              </a:spcBef>
              <a:tabLst>
                <a:tab pos="1821180" algn="l"/>
              </a:tabLst>
            </a:pPr>
            <a:r>
              <a:rPr sz="2000" i="1" spc="45" dirty="0">
                <a:latin typeface="Times New Roman"/>
                <a:cs typeface="Times New Roman"/>
              </a:rPr>
              <a:t>α</a:t>
            </a:r>
            <a:r>
              <a:rPr sz="2000" i="1" spc="-285" dirty="0">
                <a:latin typeface="Times New Roman"/>
                <a:cs typeface="Times New Roman"/>
              </a:rPr>
              <a:t> </a:t>
            </a:r>
            <a:r>
              <a:rPr sz="1725" spc="44" baseline="43478" dirty="0">
                <a:latin typeface="Times New Roman"/>
                <a:cs typeface="Times New Roman"/>
              </a:rPr>
              <a:t>2</a:t>
            </a:r>
            <a:r>
              <a:rPr sz="1725" baseline="43478" dirty="0">
                <a:latin typeface="Times New Roman"/>
                <a:cs typeface="Times New Roman"/>
              </a:rPr>
              <a:t> </a:t>
            </a:r>
            <a:r>
              <a:rPr sz="1725" spc="-60" baseline="43478" dirty="0">
                <a:latin typeface="Times New Roman"/>
                <a:cs typeface="Times New Roman"/>
              </a:rPr>
              <a:t> </a:t>
            </a:r>
            <a:r>
              <a:rPr sz="2000" i="1" spc="60" dirty="0">
                <a:latin typeface="Times New Roman"/>
                <a:cs typeface="Times New Roman"/>
              </a:rPr>
              <a:t>=</a:t>
            </a:r>
            <a:r>
              <a:rPr sz="2000" i="1" spc="-145" dirty="0">
                <a:latin typeface="Times New Roman"/>
                <a:cs typeface="Times New Roman"/>
              </a:rPr>
              <a:t> </a:t>
            </a:r>
            <a:r>
              <a:rPr sz="2000" i="1" spc="45" dirty="0">
                <a:latin typeface="Times New Roman"/>
                <a:cs typeface="Times New Roman"/>
              </a:rPr>
              <a:t>α</a:t>
            </a:r>
            <a:r>
              <a:rPr sz="2000" i="1" spc="-285" dirty="0">
                <a:latin typeface="Times New Roman"/>
                <a:cs typeface="Times New Roman"/>
              </a:rPr>
              <a:t> </a:t>
            </a:r>
            <a:r>
              <a:rPr sz="1725" spc="44" baseline="43478" dirty="0">
                <a:latin typeface="Times New Roman"/>
                <a:cs typeface="Times New Roman"/>
              </a:rPr>
              <a:t>2</a:t>
            </a:r>
            <a:r>
              <a:rPr sz="1725" spc="67" baseline="43478" dirty="0">
                <a:latin typeface="Times New Roman"/>
                <a:cs typeface="Times New Roman"/>
              </a:rPr>
              <a:t> </a:t>
            </a:r>
            <a:r>
              <a:rPr sz="2000" i="1" spc="45" dirty="0">
                <a:latin typeface="Times New Roman"/>
                <a:cs typeface="Times New Roman"/>
              </a:rPr>
              <a:t>β</a:t>
            </a:r>
            <a:r>
              <a:rPr sz="2000" i="1" spc="-229" dirty="0">
                <a:latin typeface="Times New Roman"/>
                <a:cs typeface="Times New Roman"/>
              </a:rPr>
              <a:t> </a:t>
            </a:r>
            <a:r>
              <a:rPr sz="1725" spc="44" baseline="43478" dirty="0">
                <a:latin typeface="Times New Roman"/>
                <a:cs typeface="Times New Roman"/>
              </a:rPr>
              <a:t>2</a:t>
            </a:r>
            <a:r>
              <a:rPr sz="1725" baseline="43478" dirty="0">
                <a:latin typeface="Times New Roman"/>
                <a:cs typeface="Times New Roman"/>
              </a:rPr>
              <a:t> </a:t>
            </a:r>
            <a:r>
              <a:rPr sz="1725" spc="-15" baseline="43478" dirty="0">
                <a:latin typeface="Times New Roman"/>
                <a:cs typeface="Times New Roman"/>
              </a:rPr>
              <a:t> </a:t>
            </a:r>
            <a:r>
              <a:rPr sz="2000" i="1" spc="60" dirty="0">
                <a:latin typeface="Times New Roman"/>
                <a:cs typeface="Times New Roman"/>
              </a:rPr>
              <a:t>+</a:t>
            </a:r>
            <a:r>
              <a:rPr sz="2000" i="1" spc="-145" dirty="0">
                <a:latin typeface="Times New Roman"/>
                <a:cs typeface="Times New Roman"/>
              </a:rPr>
              <a:t> </a:t>
            </a:r>
            <a:r>
              <a:rPr sz="1725" i="1" u="sng" spc="22" baseline="41062" dirty="0">
                <a:uFill>
                  <a:solidFill>
                    <a:srgbClr val="000000"/>
                  </a:solidFill>
                </a:uFill>
                <a:latin typeface="Times New Roman"/>
                <a:cs typeface="Times New Roman"/>
              </a:rPr>
              <a:t> </a:t>
            </a:r>
            <a:r>
              <a:rPr sz="1725" i="1" u="sng" baseline="41062" dirty="0">
                <a:uFill>
                  <a:solidFill>
                    <a:srgbClr val="000000"/>
                  </a:solidFill>
                </a:uFill>
                <a:latin typeface="Times New Roman"/>
                <a:cs typeface="Times New Roman"/>
              </a:rPr>
              <a:t>	</a:t>
            </a:r>
            <a:r>
              <a:rPr sz="1725" i="1" u="sng" spc="44" baseline="41062" dirty="0">
                <a:uFill>
                  <a:solidFill>
                    <a:srgbClr val="000000"/>
                  </a:solidFill>
                </a:uFill>
                <a:latin typeface="Times New Roman"/>
                <a:cs typeface="Times New Roman"/>
              </a:rPr>
              <a:t>c</a:t>
            </a:r>
            <a:r>
              <a:rPr sz="1725" i="1" u="sng" baseline="41062" dirty="0">
                <a:uFill>
                  <a:solidFill>
                    <a:srgbClr val="000000"/>
                  </a:solidFill>
                </a:uFill>
                <a:latin typeface="Times New Roman"/>
                <a:cs typeface="Times New Roman"/>
              </a:rPr>
              <a:t>  </a:t>
            </a:r>
            <a:r>
              <a:rPr sz="1725" i="1" baseline="41062" dirty="0">
                <a:latin typeface="Times New Roman"/>
                <a:cs typeface="Times New Roman"/>
              </a:rPr>
              <a:t> </a:t>
            </a:r>
            <a:r>
              <a:rPr sz="1725" i="1" spc="-179" baseline="41062" dirty="0">
                <a:latin typeface="Times New Roman"/>
                <a:cs typeface="Times New Roman"/>
              </a:rPr>
              <a:t> </a:t>
            </a:r>
            <a:r>
              <a:rPr sz="2000" spc="90" dirty="0">
                <a:latin typeface="Symbol"/>
                <a:cs typeface="Symbol"/>
              </a:rPr>
              <a:t></a:t>
            </a:r>
            <a:r>
              <a:rPr sz="2000" spc="65" dirty="0">
                <a:latin typeface="Times New Roman"/>
                <a:cs typeface="Times New Roman"/>
              </a:rPr>
              <a:t> </a:t>
            </a:r>
            <a:r>
              <a:rPr sz="2000" i="1" spc="45" dirty="0">
                <a:latin typeface="Times New Roman"/>
                <a:cs typeface="Times New Roman"/>
              </a:rPr>
              <a:t>β</a:t>
            </a:r>
            <a:r>
              <a:rPr sz="2000" i="1" spc="-160" dirty="0">
                <a:latin typeface="Times New Roman"/>
                <a:cs typeface="Times New Roman"/>
              </a:rPr>
              <a:t> </a:t>
            </a:r>
            <a:r>
              <a:rPr sz="2000" i="1" spc="60" dirty="0">
                <a:latin typeface="Times New Roman"/>
                <a:cs typeface="Times New Roman"/>
              </a:rPr>
              <a:t>=</a:t>
            </a:r>
            <a:endParaRPr sz="2000">
              <a:latin typeface="Times New Roman"/>
              <a:cs typeface="Times New Roman"/>
            </a:endParaRPr>
          </a:p>
          <a:p>
            <a:pPr marL="611505" algn="ctr">
              <a:lnSpc>
                <a:spcPts val="2000"/>
              </a:lnSpc>
            </a:pPr>
            <a:r>
              <a:rPr sz="2000" i="1" spc="60" dirty="0">
                <a:latin typeface="Times New Roman"/>
                <a:cs typeface="Times New Roman"/>
              </a:rPr>
              <a:t>N</a:t>
            </a:r>
            <a:endParaRPr sz="2000">
              <a:latin typeface="Times New Roman"/>
              <a:cs typeface="Times New Roman"/>
            </a:endParaRPr>
          </a:p>
        </p:txBody>
      </p:sp>
      <p:grpSp>
        <p:nvGrpSpPr>
          <p:cNvPr id="19" name="object 19"/>
          <p:cNvGrpSpPr/>
          <p:nvPr/>
        </p:nvGrpSpPr>
        <p:grpSpPr>
          <a:xfrm>
            <a:off x="3030450" y="3120735"/>
            <a:ext cx="136525" cy="281940"/>
            <a:chOff x="1506449" y="3120735"/>
            <a:chExt cx="136525" cy="281940"/>
          </a:xfrm>
        </p:grpSpPr>
        <p:sp>
          <p:nvSpPr>
            <p:cNvPr id="20" name="object 20"/>
            <p:cNvSpPr/>
            <p:nvPr/>
          </p:nvSpPr>
          <p:spPr>
            <a:xfrm>
              <a:off x="1511052" y="3296341"/>
              <a:ext cx="27940" cy="15875"/>
            </a:xfrm>
            <a:custGeom>
              <a:avLst/>
              <a:gdLst/>
              <a:ahLst/>
              <a:cxnLst/>
              <a:rect l="l" t="t" r="r" b="b"/>
              <a:pathLst>
                <a:path w="27940" h="15875">
                  <a:moveTo>
                    <a:pt x="0" y="15741"/>
                  </a:moveTo>
                  <a:lnTo>
                    <a:pt x="27836" y="0"/>
                  </a:lnTo>
                </a:path>
              </a:pathLst>
            </a:custGeom>
            <a:ln w="9205">
              <a:solidFill>
                <a:srgbClr val="000000"/>
              </a:solidFill>
            </a:ln>
          </p:spPr>
          <p:txBody>
            <a:bodyPr wrap="square" lIns="0" tIns="0" rIns="0" bIns="0" rtlCol="0"/>
            <a:lstStyle/>
            <a:p>
              <a:endParaRPr/>
            </a:p>
          </p:txBody>
        </p:sp>
        <p:sp>
          <p:nvSpPr>
            <p:cNvPr id="21" name="object 21"/>
            <p:cNvSpPr/>
            <p:nvPr/>
          </p:nvSpPr>
          <p:spPr>
            <a:xfrm>
              <a:off x="1538889" y="3300714"/>
              <a:ext cx="41275" cy="92710"/>
            </a:xfrm>
            <a:custGeom>
              <a:avLst/>
              <a:gdLst/>
              <a:ahLst/>
              <a:cxnLst/>
              <a:rect l="l" t="t" r="r" b="b"/>
              <a:pathLst>
                <a:path w="41275" h="92710">
                  <a:moveTo>
                    <a:pt x="0" y="0"/>
                  </a:moveTo>
                  <a:lnTo>
                    <a:pt x="40659" y="92698"/>
                  </a:lnTo>
                </a:path>
              </a:pathLst>
            </a:custGeom>
            <a:ln w="18084">
              <a:solidFill>
                <a:srgbClr val="000000"/>
              </a:solidFill>
            </a:ln>
          </p:spPr>
          <p:txBody>
            <a:bodyPr wrap="square" lIns="0" tIns="0" rIns="0" bIns="0" rtlCol="0"/>
            <a:lstStyle/>
            <a:p>
              <a:endParaRPr/>
            </a:p>
          </p:txBody>
        </p:sp>
        <p:sp>
          <p:nvSpPr>
            <p:cNvPr id="22" name="object 22"/>
            <p:cNvSpPr/>
            <p:nvPr/>
          </p:nvSpPr>
          <p:spPr>
            <a:xfrm>
              <a:off x="1584402" y="3125373"/>
              <a:ext cx="53975" cy="268605"/>
            </a:xfrm>
            <a:custGeom>
              <a:avLst/>
              <a:gdLst/>
              <a:ahLst/>
              <a:cxnLst/>
              <a:rect l="l" t="t" r="r" b="b"/>
              <a:pathLst>
                <a:path w="53975" h="268604">
                  <a:moveTo>
                    <a:pt x="0" y="268039"/>
                  </a:moveTo>
                  <a:lnTo>
                    <a:pt x="53898" y="0"/>
                  </a:lnTo>
                </a:path>
              </a:pathLst>
            </a:custGeom>
            <a:ln w="9274">
              <a:solidFill>
                <a:srgbClr val="000000"/>
              </a:solidFill>
            </a:ln>
          </p:spPr>
          <p:txBody>
            <a:bodyPr wrap="square" lIns="0" tIns="0" rIns="0" bIns="0" rtlCol="0"/>
            <a:lstStyle/>
            <a:p>
              <a:endParaRPr/>
            </a:p>
          </p:txBody>
        </p:sp>
      </p:grpSp>
      <p:sp>
        <p:nvSpPr>
          <p:cNvPr id="23" name="object 23"/>
          <p:cNvSpPr txBox="1"/>
          <p:nvPr/>
        </p:nvSpPr>
        <p:spPr>
          <a:xfrm>
            <a:off x="2885831" y="3029170"/>
            <a:ext cx="111125" cy="278923"/>
          </a:xfrm>
          <a:prstGeom prst="rect">
            <a:avLst/>
          </a:prstGeom>
        </p:spPr>
        <p:txBody>
          <a:bodyPr vert="horz" wrap="square" lIns="0" tIns="17145" rIns="0" bIns="0" rtlCol="0">
            <a:spAutoFit/>
          </a:bodyPr>
          <a:lstStyle/>
          <a:p>
            <a:pPr marL="12700">
              <a:spcBef>
                <a:spcPts val="135"/>
              </a:spcBef>
            </a:pPr>
            <a:r>
              <a:rPr sz="1700" spc="20" dirty="0">
                <a:latin typeface="Symbol"/>
                <a:cs typeface="Symbol"/>
              </a:rPr>
              <a:t></a:t>
            </a:r>
            <a:endParaRPr sz="1700">
              <a:latin typeface="Symbol"/>
              <a:cs typeface="Symbol"/>
            </a:endParaRPr>
          </a:p>
        </p:txBody>
      </p:sp>
      <p:sp>
        <p:nvSpPr>
          <p:cNvPr id="24" name="object 24"/>
          <p:cNvSpPr txBox="1"/>
          <p:nvPr/>
        </p:nvSpPr>
        <p:spPr>
          <a:xfrm>
            <a:off x="3149601" y="2877451"/>
            <a:ext cx="793750" cy="278923"/>
          </a:xfrm>
          <a:prstGeom prst="rect">
            <a:avLst/>
          </a:prstGeom>
        </p:spPr>
        <p:txBody>
          <a:bodyPr vert="horz" wrap="square" lIns="0" tIns="17145" rIns="0" bIns="0" rtlCol="0">
            <a:spAutoFit/>
          </a:bodyPr>
          <a:lstStyle/>
          <a:p>
            <a:pPr marL="12700">
              <a:spcBef>
                <a:spcPts val="135"/>
              </a:spcBef>
              <a:tabLst>
                <a:tab pos="694690" algn="l"/>
              </a:tabLst>
            </a:pPr>
            <a:r>
              <a:rPr sz="1700" u="sng" spc="10" dirty="0">
                <a:uFill>
                  <a:solidFill>
                    <a:srgbClr val="000000"/>
                  </a:solidFill>
                </a:uFill>
                <a:latin typeface="Times New Roman"/>
                <a:cs typeface="Times New Roman"/>
              </a:rPr>
              <a:t> 	</a:t>
            </a:r>
            <a:r>
              <a:rPr sz="1700" spc="20" dirty="0">
                <a:latin typeface="Symbol"/>
                <a:cs typeface="Symbol"/>
              </a:rPr>
              <a:t></a:t>
            </a:r>
            <a:endParaRPr sz="1700">
              <a:latin typeface="Symbol"/>
              <a:cs typeface="Symbol"/>
            </a:endParaRPr>
          </a:p>
        </p:txBody>
      </p:sp>
      <p:sp>
        <p:nvSpPr>
          <p:cNvPr id="25" name="object 25"/>
          <p:cNvSpPr txBox="1"/>
          <p:nvPr/>
        </p:nvSpPr>
        <p:spPr>
          <a:xfrm>
            <a:off x="2885831" y="3170406"/>
            <a:ext cx="1057275" cy="278923"/>
          </a:xfrm>
          <a:prstGeom prst="rect">
            <a:avLst/>
          </a:prstGeom>
        </p:spPr>
        <p:txBody>
          <a:bodyPr vert="horz" wrap="square" lIns="0" tIns="17145" rIns="0" bIns="0" rtlCol="0">
            <a:spAutoFit/>
          </a:bodyPr>
          <a:lstStyle/>
          <a:p>
            <a:pPr marL="12700">
              <a:spcBef>
                <a:spcPts val="135"/>
              </a:spcBef>
              <a:tabLst>
                <a:tab pos="958850" algn="l"/>
              </a:tabLst>
            </a:pPr>
            <a:r>
              <a:rPr sz="1700" spc="20" dirty="0">
                <a:latin typeface="Symbol"/>
                <a:cs typeface="Symbol"/>
              </a:rPr>
              <a:t></a:t>
            </a:r>
            <a:r>
              <a:rPr sz="1700" spc="20" dirty="0">
                <a:latin typeface="Times New Roman"/>
                <a:cs typeface="Times New Roman"/>
              </a:rPr>
              <a:t>	</a:t>
            </a:r>
            <a:r>
              <a:rPr sz="1700" spc="20" dirty="0">
                <a:latin typeface="Symbol"/>
                <a:cs typeface="Symbol"/>
              </a:rPr>
              <a:t></a:t>
            </a:r>
            <a:endParaRPr sz="1700">
              <a:latin typeface="Symbol"/>
              <a:cs typeface="Symbol"/>
            </a:endParaRPr>
          </a:p>
        </p:txBody>
      </p:sp>
      <p:sp>
        <p:nvSpPr>
          <p:cNvPr id="26" name="object 26"/>
          <p:cNvSpPr txBox="1"/>
          <p:nvPr/>
        </p:nvSpPr>
        <p:spPr>
          <a:xfrm>
            <a:off x="3117139" y="3102631"/>
            <a:ext cx="851535" cy="278923"/>
          </a:xfrm>
          <a:prstGeom prst="rect">
            <a:avLst/>
          </a:prstGeom>
        </p:spPr>
        <p:txBody>
          <a:bodyPr vert="horz" wrap="square" lIns="0" tIns="17145" rIns="0" bIns="0" rtlCol="0">
            <a:spAutoFit/>
          </a:bodyPr>
          <a:lstStyle/>
          <a:p>
            <a:pPr marL="38100">
              <a:spcBef>
                <a:spcPts val="135"/>
              </a:spcBef>
            </a:pPr>
            <a:r>
              <a:rPr sz="1700" i="1" spc="-35" dirty="0">
                <a:latin typeface="Times New Roman"/>
                <a:cs typeface="Times New Roman"/>
              </a:rPr>
              <a:t>V</a:t>
            </a:r>
            <a:r>
              <a:rPr sz="1700" i="1" spc="10" dirty="0">
                <a:latin typeface="Times New Roman"/>
                <a:cs typeface="Times New Roman"/>
              </a:rPr>
              <a:t>a</a:t>
            </a:r>
            <a:r>
              <a:rPr sz="1700" i="1" spc="55" dirty="0">
                <a:latin typeface="Times New Roman"/>
                <a:cs typeface="Times New Roman"/>
              </a:rPr>
              <a:t>r</a:t>
            </a:r>
            <a:r>
              <a:rPr sz="1700" i="1" spc="25" dirty="0">
                <a:latin typeface="Times New Roman"/>
                <a:cs typeface="Times New Roman"/>
              </a:rPr>
              <a:t>{</a:t>
            </a:r>
            <a:r>
              <a:rPr sz="1700" i="1" spc="-25" dirty="0">
                <a:latin typeface="Times New Roman"/>
                <a:cs typeface="Times New Roman"/>
              </a:rPr>
              <a:t>Λ</a:t>
            </a:r>
            <a:r>
              <a:rPr sz="1700" i="1" spc="25" dirty="0">
                <a:latin typeface="Times New Roman"/>
                <a:cs typeface="Times New Roman"/>
              </a:rPr>
              <a:t>a</a:t>
            </a:r>
            <a:r>
              <a:rPr sz="1700" i="1" spc="-185" dirty="0">
                <a:latin typeface="Times New Roman"/>
                <a:cs typeface="Times New Roman"/>
              </a:rPr>
              <a:t> </a:t>
            </a:r>
            <a:r>
              <a:rPr sz="2550" spc="30" baseline="19607" dirty="0">
                <a:latin typeface="Symbol"/>
                <a:cs typeface="Symbol"/>
              </a:rPr>
              <a:t></a:t>
            </a:r>
            <a:endParaRPr sz="2550" baseline="19607">
              <a:latin typeface="Symbol"/>
              <a:cs typeface="Symbol"/>
            </a:endParaRPr>
          </a:p>
        </p:txBody>
      </p:sp>
      <p:sp>
        <p:nvSpPr>
          <p:cNvPr id="27" name="object 27"/>
          <p:cNvSpPr txBox="1"/>
          <p:nvPr/>
        </p:nvSpPr>
        <p:spPr>
          <a:xfrm>
            <a:off x="2860431" y="2705605"/>
            <a:ext cx="1108075" cy="375285"/>
          </a:xfrm>
          <a:prstGeom prst="rect">
            <a:avLst/>
          </a:prstGeom>
        </p:spPr>
        <p:txBody>
          <a:bodyPr vert="horz" wrap="square" lIns="0" tIns="11430" rIns="0" bIns="0" rtlCol="0">
            <a:spAutoFit/>
          </a:bodyPr>
          <a:lstStyle/>
          <a:p>
            <a:pPr marL="38100">
              <a:spcBef>
                <a:spcPts val="90"/>
              </a:spcBef>
              <a:tabLst>
                <a:tab pos="956310" algn="l"/>
              </a:tabLst>
            </a:pPr>
            <a:r>
              <a:rPr sz="2550" spc="30" baseline="9803" dirty="0">
                <a:latin typeface="Symbol"/>
                <a:cs typeface="Symbol"/>
              </a:rPr>
              <a:t></a:t>
            </a:r>
            <a:r>
              <a:rPr sz="2550" spc="30" baseline="9803" dirty="0">
                <a:latin typeface="Times New Roman"/>
                <a:cs typeface="Times New Roman"/>
              </a:rPr>
              <a:t> </a:t>
            </a:r>
            <a:r>
              <a:rPr sz="1700" u="sng" spc="20" dirty="0">
                <a:uFill>
                  <a:solidFill>
                    <a:srgbClr val="000000"/>
                  </a:solidFill>
                </a:uFill>
                <a:latin typeface="Times New Roman"/>
                <a:cs typeface="Times New Roman"/>
              </a:rPr>
              <a:t> </a:t>
            </a:r>
            <a:r>
              <a:rPr sz="1700" u="sng" spc="85" dirty="0">
                <a:uFill>
                  <a:solidFill>
                    <a:srgbClr val="000000"/>
                  </a:solidFill>
                </a:uFill>
                <a:latin typeface="Times New Roman"/>
                <a:cs typeface="Times New Roman"/>
              </a:rPr>
              <a:t> </a:t>
            </a:r>
            <a:r>
              <a:rPr sz="2300" u="sng" spc="-50" dirty="0">
                <a:uFill>
                  <a:solidFill>
                    <a:srgbClr val="000000"/>
                  </a:solidFill>
                </a:uFill>
                <a:latin typeface="Symbol"/>
                <a:cs typeface="Symbol"/>
              </a:rPr>
              <a:t></a:t>
            </a:r>
            <a:r>
              <a:rPr sz="1700" i="1" u="sng" spc="-50" dirty="0">
                <a:uFill>
                  <a:solidFill>
                    <a:srgbClr val="000000"/>
                  </a:solidFill>
                </a:uFill>
                <a:latin typeface="Times New Roman"/>
                <a:cs typeface="Times New Roman"/>
              </a:rPr>
              <a:t>E{Λ{</a:t>
            </a:r>
            <a:r>
              <a:rPr sz="2300" u="sng" spc="-50" dirty="0">
                <a:uFill>
                  <a:solidFill>
                    <a:srgbClr val="000000"/>
                  </a:solidFill>
                </a:uFill>
                <a:latin typeface="Symbol"/>
                <a:cs typeface="Symbol"/>
              </a:rPr>
              <a:t></a:t>
            </a:r>
            <a:r>
              <a:rPr sz="2300" u="sng" spc="-50" dirty="0">
                <a:uFill>
                  <a:solidFill>
                    <a:srgbClr val="000000"/>
                  </a:solidFill>
                </a:uFill>
                <a:latin typeface="Times New Roman"/>
                <a:cs typeface="Times New Roman"/>
              </a:rPr>
              <a:t>	</a:t>
            </a:r>
            <a:r>
              <a:rPr sz="2550" spc="30" baseline="9803" dirty="0">
                <a:latin typeface="Symbol"/>
                <a:cs typeface="Symbol"/>
              </a:rPr>
              <a:t></a:t>
            </a:r>
            <a:endParaRPr sz="2550" baseline="9803">
              <a:latin typeface="Symbol"/>
              <a:cs typeface="Symbol"/>
            </a:endParaRPr>
          </a:p>
        </p:txBody>
      </p:sp>
      <p:sp>
        <p:nvSpPr>
          <p:cNvPr id="28" name="object 28"/>
          <p:cNvSpPr txBox="1"/>
          <p:nvPr/>
        </p:nvSpPr>
        <p:spPr>
          <a:xfrm>
            <a:off x="2365581" y="2915484"/>
            <a:ext cx="656590" cy="278923"/>
          </a:xfrm>
          <a:prstGeom prst="rect">
            <a:avLst/>
          </a:prstGeom>
        </p:spPr>
        <p:txBody>
          <a:bodyPr vert="horz" wrap="square" lIns="0" tIns="17145" rIns="0" bIns="0" rtlCol="0">
            <a:spAutoFit/>
          </a:bodyPr>
          <a:lstStyle/>
          <a:p>
            <a:pPr marL="38100">
              <a:spcBef>
                <a:spcPts val="135"/>
              </a:spcBef>
            </a:pPr>
            <a:r>
              <a:rPr sz="1700" i="1" spc="25" dirty="0">
                <a:latin typeface="Times New Roman"/>
                <a:cs typeface="Times New Roman"/>
              </a:rPr>
              <a:t>p</a:t>
            </a:r>
            <a:r>
              <a:rPr sz="1700" i="1" spc="-165" dirty="0">
                <a:latin typeface="Times New Roman"/>
                <a:cs typeface="Times New Roman"/>
              </a:rPr>
              <a:t> </a:t>
            </a:r>
            <a:r>
              <a:rPr sz="1700" i="1" spc="35" dirty="0">
                <a:latin typeface="Times New Roman"/>
                <a:cs typeface="Times New Roman"/>
              </a:rPr>
              <a:t>=</a:t>
            </a:r>
            <a:r>
              <a:rPr sz="1700" i="1" spc="-120" dirty="0">
                <a:latin typeface="Times New Roman"/>
                <a:cs typeface="Times New Roman"/>
              </a:rPr>
              <a:t> </a:t>
            </a:r>
            <a:r>
              <a:rPr sz="1700" i="1" spc="35" dirty="0">
                <a:latin typeface="Times New Roman"/>
                <a:cs typeface="Times New Roman"/>
              </a:rPr>
              <a:t>Q</a:t>
            </a:r>
            <a:r>
              <a:rPr sz="2550" spc="30" baseline="9803" dirty="0">
                <a:latin typeface="Symbol"/>
                <a:cs typeface="Symbol"/>
              </a:rPr>
              <a:t></a:t>
            </a:r>
            <a:endParaRPr sz="2550" baseline="9803">
              <a:latin typeface="Symbol"/>
              <a:cs typeface="Symbol"/>
            </a:endParaRPr>
          </a:p>
        </p:txBody>
      </p:sp>
      <p:sp>
        <p:nvSpPr>
          <p:cNvPr id="29" name="object 29"/>
          <p:cNvSpPr txBox="1"/>
          <p:nvPr/>
        </p:nvSpPr>
        <p:spPr>
          <a:xfrm>
            <a:off x="1787366" y="3435773"/>
            <a:ext cx="7474584" cy="751205"/>
          </a:xfrm>
          <a:prstGeom prst="rect">
            <a:avLst/>
          </a:prstGeom>
        </p:spPr>
        <p:txBody>
          <a:bodyPr vert="horz" wrap="square" lIns="0" tIns="30480" rIns="0" bIns="0" rtlCol="0">
            <a:spAutoFit/>
          </a:bodyPr>
          <a:lstStyle/>
          <a:p>
            <a:pPr marL="676275">
              <a:spcBef>
                <a:spcPts val="240"/>
              </a:spcBef>
            </a:pPr>
            <a:r>
              <a:rPr sz="1700" i="1" spc="-40" dirty="0">
                <a:latin typeface="Times New Roman"/>
                <a:cs typeface="Times New Roman"/>
              </a:rPr>
              <a:t>E</a:t>
            </a:r>
            <a:r>
              <a:rPr sz="1700" i="1" spc="60" dirty="0">
                <a:latin typeface="Times New Roman"/>
                <a:cs typeface="Times New Roman"/>
              </a:rPr>
              <a:t>{</a:t>
            </a:r>
            <a:r>
              <a:rPr sz="1700" i="1" spc="-25" dirty="0">
                <a:latin typeface="Times New Roman"/>
                <a:cs typeface="Times New Roman"/>
              </a:rPr>
              <a:t>Λ</a:t>
            </a:r>
            <a:r>
              <a:rPr sz="1700" i="1" spc="40" dirty="0">
                <a:latin typeface="Times New Roman"/>
                <a:cs typeface="Times New Roman"/>
              </a:rPr>
              <a:t>{</a:t>
            </a:r>
            <a:r>
              <a:rPr sz="1700" i="1" spc="-225" dirty="0">
                <a:latin typeface="Times New Roman"/>
                <a:cs typeface="Times New Roman"/>
              </a:rPr>
              <a:t> </a:t>
            </a:r>
            <a:r>
              <a:rPr sz="1700" i="1" spc="65" dirty="0">
                <a:latin typeface="Times New Roman"/>
                <a:cs typeface="Times New Roman"/>
              </a:rPr>
              <a:t>=</a:t>
            </a:r>
            <a:r>
              <a:rPr sz="1700" i="1" spc="-30" dirty="0">
                <a:latin typeface="Times New Roman"/>
                <a:cs typeface="Times New Roman"/>
              </a:rPr>
              <a:t> </a:t>
            </a:r>
            <a:r>
              <a:rPr sz="1700" i="1" spc="-40" dirty="0">
                <a:latin typeface="Times New Roman"/>
                <a:cs typeface="Times New Roman"/>
              </a:rPr>
              <a:t>E</a:t>
            </a:r>
            <a:r>
              <a:rPr sz="1700" i="1" spc="60" dirty="0">
                <a:latin typeface="Times New Roman"/>
                <a:cs typeface="Times New Roman"/>
              </a:rPr>
              <a:t>{</a:t>
            </a:r>
            <a:r>
              <a:rPr sz="1700" i="1" spc="100" dirty="0">
                <a:latin typeface="Times New Roman"/>
                <a:cs typeface="Times New Roman"/>
              </a:rPr>
              <a:t>β</a:t>
            </a:r>
            <a:r>
              <a:rPr sz="2250" spc="-220" dirty="0">
                <a:latin typeface="Symbol"/>
                <a:cs typeface="Symbol"/>
              </a:rPr>
              <a:t></a:t>
            </a:r>
            <a:r>
              <a:rPr sz="1700" spc="145" dirty="0">
                <a:latin typeface="Symbol"/>
                <a:cs typeface="Symbol"/>
              </a:rPr>
              <a:t></a:t>
            </a:r>
            <a:r>
              <a:rPr sz="1700" spc="-75" dirty="0">
                <a:latin typeface="Times New Roman"/>
                <a:cs typeface="Times New Roman"/>
              </a:rPr>
              <a:t>1</a:t>
            </a:r>
            <a:r>
              <a:rPr sz="2250" spc="-225" dirty="0">
                <a:latin typeface="Symbol"/>
                <a:cs typeface="Symbol"/>
              </a:rPr>
              <a:t></a:t>
            </a:r>
            <a:r>
              <a:rPr sz="1425" i="1" spc="67" baseline="52631" dirty="0">
                <a:latin typeface="Times New Roman"/>
                <a:cs typeface="Times New Roman"/>
              </a:rPr>
              <a:t>b</a:t>
            </a:r>
            <a:r>
              <a:rPr sz="1425" i="1" baseline="52631" dirty="0">
                <a:latin typeface="Times New Roman"/>
                <a:cs typeface="Times New Roman"/>
              </a:rPr>
              <a:t> </a:t>
            </a:r>
            <a:r>
              <a:rPr sz="1425" i="1" spc="-120" baseline="52631" dirty="0">
                <a:latin typeface="Times New Roman"/>
                <a:cs typeface="Times New Roman"/>
              </a:rPr>
              <a:t> </a:t>
            </a:r>
            <a:r>
              <a:rPr sz="1700" i="1" spc="65" dirty="0">
                <a:latin typeface="Times New Roman"/>
                <a:cs typeface="Times New Roman"/>
              </a:rPr>
              <a:t>+</a:t>
            </a:r>
            <a:r>
              <a:rPr sz="1700" i="1" spc="-265" dirty="0">
                <a:latin typeface="Times New Roman"/>
                <a:cs typeface="Times New Roman"/>
              </a:rPr>
              <a:t> </a:t>
            </a:r>
            <a:r>
              <a:rPr sz="2250" spc="-405" dirty="0">
                <a:latin typeface="Symbol"/>
                <a:cs typeface="Symbol"/>
              </a:rPr>
              <a:t></a:t>
            </a:r>
            <a:r>
              <a:rPr sz="1700" spc="175" dirty="0">
                <a:latin typeface="Times New Roman"/>
                <a:cs typeface="Times New Roman"/>
              </a:rPr>
              <a:t>1</a:t>
            </a:r>
            <a:r>
              <a:rPr sz="1700" spc="50" dirty="0">
                <a:latin typeface="Symbol"/>
                <a:cs typeface="Symbol"/>
              </a:rPr>
              <a:t></a:t>
            </a:r>
            <a:r>
              <a:rPr sz="1700" spc="-65" dirty="0">
                <a:latin typeface="Times New Roman"/>
                <a:cs typeface="Times New Roman"/>
              </a:rPr>
              <a:t> </a:t>
            </a:r>
            <a:r>
              <a:rPr sz="1700" i="1" spc="90" dirty="0">
                <a:latin typeface="Times New Roman"/>
                <a:cs typeface="Times New Roman"/>
              </a:rPr>
              <a:t>λ</a:t>
            </a:r>
            <a:r>
              <a:rPr sz="2250" spc="-200" dirty="0">
                <a:latin typeface="Symbol"/>
                <a:cs typeface="Symbol"/>
              </a:rPr>
              <a:t></a:t>
            </a:r>
            <a:r>
              <a:rPr sz="1700" i="1" spc="210" dirty="0">
                <a:latin typeface="Times New Roman"/>
                <a:cs typeface="Times New Roman"/>
              </a:rPr>
              <a:t>x</a:t>
            </a:r>
            <a:r>
              <a:rPr sz="1700" i="1" spc="65" dirty="0">
                <a:latin typeface="Times New Roman"/>
                <a:cs typeface="Times New Roman"/>
              </a:rPr>
              <a:t>+</a:t>
            </a:r>
            <a:r>
              <a:rPr sz="1700" i="1" spc="-75" dirty="0">
                <a:latin typeface="Times New Roman"/>
                <a:cs typeface="Times New Roman"/>
              </a:rPr>
              <a:t> </a:t>
            </a:r>
            <a:r>
              <a:rPr sz="1700" i="1" spc="-45" dirty="0">
                <a:latin typeface="Times New Roman"/>
                <a:cs typeface="Times New Roman"/>
              </a:rPr>
              <a:t>y</a:t>
            </a:r>
            <a:r>
              <a:rPr sz="1700" i="1" spc="40" dirty="0">
                <a:latin typeface="Times New Roman"/>
                <a:cs typeface="Times New Roman"/>
              </a:rPr>
              <a:t>}</a:t>
            </a:r>
            <a:r>
              <a:rPr sz="1700" i="1" spc="-220" dirty="0">
                <a:latin typeface="Times New Roman"/>
                <a:cs typeface="Times New Roman"/>
              </a:rPr>
              <a:t> </a:t>
            </a:r>
            <a:r>
              <a:rPr sz="1700" i="1" spc="65" dirty="0">
                <a:latin typeface="Times New Roman"/>
                <a:cs typeface="Times New Roman"/>
              </a:rPr>
              <a:t>=</a:t>
            </a:r>
            <a:r>
              <a:rPr sz="1700" i="1" spc="50" dirty="0">
                <a:latin typeface="Times New Roman"/>
                <a:cs typeface="Times New Roman"/>
              </a:rPr>
              <a:t> </a:t>
            </a:r>
            <a:r>
              <a:rPr sz="1700" i="1" spc="110" dirty="0">
                <a:latin typeface="Times New Roman"/>
                <a:cs typeface="Times New Roman"/>
              </a:rPr>
              <a:t>β</a:t>
            </a:r>
            <a:r>
              <a:rPr sz="2250" spc="-215" dirty="0">
                <a:latin typeface="Symbol"/>
                <a:cs typeface="Symbol"/>
              </a:rPr>
              <a:t></a:t>
            </a:r>
            <a:r>
              <a:rPr sz="1700" spc="140" dirty="0">
                <a:latin typeface="Symbol"/>
                <a:cs typeface="Symbol"/>
              </a:rPr>
              <a:t></a:t>
            </a:r>
            <a:r>
              <a:rPr sz="1700" spc="-70" dirty="0">
                <a:latin typeface="Times New Roman"/>
                <a:cs typeface="Times New Roman"/>
              </a:rPr>
              <a:t>1</a:t>
            </a:r>
            <a:r>
              <a:rPr sz="2250" spc="-225" dirty="0">
                <a:latin typeface="Symbol"/>
                <a:cs typeface="Symbol"/>
              </a:rPr>
              <a:t></a:t>
            </a:r>
            <a:r>
              <a:rPr sz="1425" i="1" spc="67" baseline="52631" dirty="0">
                <a:latin typeface="Times New Roman"/>
                <a:cs typeface="Times New Roman"/>
              </a:rPr>
              <a:t>b</a:t>
            </a:r>
            <a:endParaRPr sz="1425" baseline="52631">
              <a:latin typeface="Times New Roman"/>
              <a:cs typeface="Times New Roman"/>
            </a:endParaRPr>
          </a:p>
          <a:p>
            <a:pPr marL="38100">
              <a:spcBef>
                <a:spcPts val="165"/>
              </a:spcBef>
            </a:pPr>
            <a:r>
              <a:rPr sz="1700" i="1" spc="-30" dirty="0">
                <a:latin typeface="Times New Roman"/>
                <a:cs typeface="Times New Roman"/>
              </a:rPr>
              <a:t>V</a:t>
            </a:r>
            <a:r>
              <a:rPr sz="1700" i="1" spc="15" dirty="0">
                <a:latin typeface="Times New Roman"/>
                <a:cs typeface="Times New Roman"/>
              </a:rPr>
              <a:t>a</a:t>
            </a:r>
            <a:r>
              <a:rPr sz="1700" i="1" spc="55" dirty="0">
                <a:latin typeface="Times New Roman"/>
                <a:cs typeface="Times New Roman"/>
              </a:rPr>
              <a:t>r</a:t>
            </a:r>
            <a:r>
              <a:rPr sz="1700" i="1" spc="25" dirty="0">
                <a:latin typeface="Times New Roman"/>
                <a:cs typeface="Times New Roman"/>
              </a:rPr>
              <a:t>{</a:t>
            </a:r>
            <a:r>
              <a:rPr sz="1700" i="1" spc="-105" dirty="0">
                <a:latin typeface="Times New Roman"/>
                <a:cs typeface="Times New Roman"/>
              </a:rPr>
              <a:t>Λ</a:t>
            </a:r>
            <a:r>
              <a:rPr sz="1700" spc="135" dirty="0">
                <a:latin typeface="Times New Roman"/>
                <a:cs typeface="Times New Roman"/>
              </a:rPr>
              <a:t>}</a:t>
            </a:r>
            <a:r>
              <a:rPr sz="1700" i="1" spc="85" dirty="0">
                <a:latin typeface="Times New Roman"/>
                <a:cs typeface="Times New Roman"/>
              </a:rPr>
              <a:t>=</a:t>
            </a:r>
            <a:r>
              <a:rPr sz="1700" i="1" spc="-60" dirty="0">
                <a:latin typeface="Times New Roman"/>
                <a:cs typeface="Times New Roman"/>
              </a:rPr>
              <a:t> </a:t>
            </a:r>
            <a:r>
              <a:rPr sz="1700" i="1" spc="-30" dirty="0">
                <a:latin typeface="Times New Roman"/>
                <a:cs typeface="Times New Roman"/>
              </a:rPr>
              <a:t>E</a:t>
            </a:r>
            <a:r>
              <a:rPr sz="1700" i="1" spc="50" dirty="0">
                <a:latin typeface="Times New Roman"/>
                <a:cs typeface="Times New Roman"/>
              </a:rPr>
              <a:t>{</a:t>
            </a:r>
            <a:r>
              <a:rPr sz="1700" i="1" spc="-165" dirty="0">
                <a:latin typeface="Times New Roman"/>
                <a:cs typeface="Times New Roman"/>
              </a:rPr>
              <a:t> </a:t>
            </a:r>
            <a:r>
              <a:rPr sz="2250" spc="-235" dirty="0">
                <a:latin typeface="Symbol"/>
                <a:cs typeface="Symbol"/>
              </a:rPr>
              <a:t></a:t>
            </a:r>
            <a:r>
              <a:rPr sz="2250" spc="-400" dirty="0">
                <a:latin typeface="Symbol"/>
                <a:cs typeface="Symbol"/>
              </a:rPr>
              <a:t></a:t>
            </a:r>
            <a:r>
              <a:rPr sz="1700" spc="150" dirty="0">
                <a:latin typeface="Times New Roman"/>
                <a:cs typeface="Times New Roman"/>
              </a:rPr>
              <a:t>1</a:t>
            </a:r>
            <a:r>
              <a:rPr sz="1700" spc="65" dirty="0">
                <a:latin typeface="Symbol"/>
                <a:cs typeface="Symbol"/>
              </a:rPr>
              <a:t></a:t>
            </a:r>
            <a:r>
              <a:rPr sz="1700" spc="-95" dirty="0">
                <a:latin typeface="Times New Roman"/>
                <a:cs typeface="Times New Roman"/>
              </a:rPr>
              <a:t> </a:t>
            </a:r>
            <a:r>
              <a:rPr sz="1700" i="1" spc="105" dirty="0">
                <a:latin typeface="Times New Roman"/>
                <a:cs typeface="Times New Roman"/>
              </a:rPr>
              <a:t>λ</a:t>
            </a:r>
            <a:r>
              <a:rPr sz="2250" spc="-190" dirty="0">
                <a:latin typeface="Symbol"/>
                <a:cs typeface="Symbol"/>
              </a:rPr>
              <a:t></a:t>
            </a:r>
            <a:r>
              <a:rPr sz="1700" i="1" spc="195" dirty="0">
                <a:latin typeface="Times New Roman"/>
                <a:cs typeface="Times New Roman"/>
              </a:rPr>
              <a:t>x</a:t>
            </a:r>
            <a:r>
              <a:rPr sz="1700" i="1" spc="85" dirty="0">
                <a:latin typeface="Times New Roman"/>
                <a:cs typeface="Times New Roman"/>
              </a:rPr>
              <a:t>+</a:t>
            </a:r>
            <a:r>
              <a:rPr sz="1700" i="1" spc="-110" dirty="0">
                <a:latin typeface="Times New Roman"/>
                <a:cs typeface="Times New Roman"/>
              </a:rPr>
              <a:t> </a:t>
            </a:r>
            <a:r>
              <a:rPr sz="1700" i="1" spc="140" dirty="0">
                <a:latin typeface="Times New Roman"/>
                <a:cs typeface="Times New Roman"/>
              </a:rPr>
              <a:t>y</a:t>
            </a:r>
            <a:r>
              <a:rPr sz="2250" spc="-235" dirty="0">
                <a:latin typeface="Symbol"/>
                <a:cs typeface="Symbol"/>
              </a:rPr>
              <a:t></a:t>
            </a:r>
            <a:r>
              <a:rPr sz="1500" spc="44" baseline="50000" dirty="0">
                <a:latin typeface="Times New Roman"/>
                <a:cs typeface="Times New Roman"/>
              </a:rPr>
              <a:t>2</a:t>
            </a:r>
            <a:r>
              <a:rPr sz="1500" baseline="50000" dirty="0">
                <a:latin typeface="Times New Roman"/>
                <a:cs typeface="Times New Roman"/>
              </a:rPr>
              <a:t> </a:t>
            </a:r>
            <a:r>
              <a:rPr sz="1500" spc="-127" baseline="50000" dirty="0">
                <a:latin typeface="Times New Roman"/>
                <a:cs typeface="Times New Roman"/>
              </a:rPr>
              <a:t> </a:t>
            </a:r>
            <a:r>
              <a:rPr sz="1700" i="1" spc="185" dirty="0">
                <a:latin typeface="Times New Roman"/>
                <a:cs typeface="Times New Roman"/>
              </a:rPr>
              <a:t>}</a:t>
            </a:r>
            <a:r>
              <a:rPr sz="1700" i="1" spc="85" dirty="0">
                <a:latin typeface="Times New Roman"/>
                <a:cs typeface="Times New Roman"/>
              </a:rPr>
              <a:t>=</a:t>
            </a:r>
            <a:r>
              <a:rPr sz="1700" i="1" spc="-60" dirty="0">
                <a:latin typeface="Times New Roman"/>
                <a:cs typeface="Times New Roman"/>
              </a:rPr>
              <a:t> </a:t>
            </a:r>
            <a:r>
              <a:rPr sz="1700" i="1" spc="-30" dirty="0">
                <a:latin typeface="Times New Roman"/>
                <a:cs typeface="Times New Roman"/>
              </a:rPr>
              <a:t>E</a:t>
            </a:r>
            <a:r>
              <a:rPr sz="1700" i="1" spc="50" dirty="0">
                <a:latin typeface="Times New Roman"/>
                <a:cs typeface="Times New Roman"/>
              </a:rPr>
              <a:t>{</a:t>
            </a:r>
            <a:r>
              <a:rPr sz="1700" i="1" spc="-165" dirty="0">
                <a:latin typeface="Times New Roman"/>
                <a:cs typeface="Times New Roman"/>
              </a:rPr>
              <a:t> </a:t>
            </a:r>
            <a:r>
              <a:rPr sz="2250" spc="-395" dirty="0">
                <a:latin typeface="Symbol"/>
                <a:cs typeface="Symbol"/>
              </a:rPr>
              <a:t></a:t>
            </a:r>
            <a:r>
              <a:rPr sz="1700" spc="150" dirty="0">
                <a:latin typeface="Times New Roman"/>
                <a:cs typeface="Times New Roman"/>
              </a:rPr>
              <a:t>1</a:t>
            </a:r>
            <a:r>
              <a:rPr sz="1700" spc="65" dirty="0">
                <a:latin typeface="Symbol"/>
                <a:cs typeface="Symbol"/>
              </a:rPr>
              <a:t></a:t>
            </a:r>
            <a:r>
              <a:rPr sz="1700" spc="-95" dirty="0">
                <a:latin typeface="Times New Roman"/>
                <a:cs typeface="Times New Roman"/>
              </a:rPr>
              <a:t> </a:t>
            </a:r>
            <a:r>
              <a:rPr sz="1700" i="1" spc="105" dirty="0">
                <a:latin typeface="Times New Roman"/>
                <a:cs typeface="Times New Roman"/>
              </a:rPr>
              <a:t>λ</a:t>
            </a:r>
            <a:r>
              <a:rPr sz="2250" spc="-235" dirty="0">
                <a:latin typeface="Symbol"/>
                <a:cs typeface="Symbol"/>
              </a:rPr>
              <a:t></a:t>
            </a:r>
            <a:r>
              <a:rPr sz="1500" spc="44" baseline="50000" dirty="0">
                <a:latin typeface="Times New Roman"/>
                <a:cs typeface="Times New Roman"/>
              </a:rPr>
              <a:t>2</a:t>
            </a:r>
            <a:r>
              <a:rPr sz="1500" spc="37" baseline="50000" dirty="0">
                <a:latin typeface="Times New Roman"/>
                <a:cs typeface="Times New Roman"/>
              </a:rPr>
              <a:t> </a:t>
            </a:r>
            <a:r>
              <a:rPr sz="1700" i="1" spc="130" dirty="0">
                <a:latin typeface="Times New Roman"/>
                <a:cs typeface="Times New Roman"/>
              </a:rPr>
              <a:t>x</a:t>
            </a:r>
            <a:r>
              <a:rPr sz="1500" spc="44" baseline="41666" dirty="0">
                <a:latin typeface="Times New Roman"/>
                <a:cs typeface="Times New Roman"/>
              </a:rPr>
              <a:t>2</a:t>
            </a:r>
            <a:r>
              <a:rPr sz="1500" spc="75" baseline="41666" dirty="0">
                <a:latin typeface="Times New Roman"/>
                <a:cs typeface="Times New Roman"/>
              </a:rPr>
              <a:t> </a:t>
            </a:r>
            <a:r>
              <a:rPr sz="1700" i="1" spc="85" dirty="0">
                <a:latin typeface="Times New Roman"/>
                <a:cs typeface="Times New Roman"/>
              </a:rPr>
              <a:t>+</a:t>
            </a:r>
            <a:r>
              <a:rPr sz="1700" i="1" spc="-270" dirty="0">
                <a:latin typeface="Times New Roman"/>
                <a:cs typeface="Times New Roman"/>
              </a:rPr>
              <a:t> </a:t>
            </a:r>
            <a:r>
              <a:rPr sz="1700" spc="10" dirty="0">
                <a:latin typeface="Times New Roman"/>
                <a:cs typeface="Times New Roman"/>
              </a:rPr>
              <a:t>2</a:t>
            </a:r>
            <a:r>
              <a:rPr sz="2250" spc="-400" dirty="0">
                <a:latin typeface="Symbol"/>
                <a:cs typeface="Symbol"/>
              </a:rPr>
              <a:t></a:t>
            </a:r>
            <a:r>
              <a:rPr sz="1700" spc="150" dirty="0">
                <a:latin typeface="Times New Roman"/>
                <a:cs typeface="Times New Roman"/>
              </a:rPr>
              <a:t>1</a:t>
            </a:r>
            <a:r>
              <a:rPr sz="1700" spc="65" dirty="0">
                <a:latin typeface="Symbol"/>
                <a:cs typeface="Symbol"/>
              </a:rPr>
              <a:t></a:t>
            </a:r>
            <a:r>
              <a:rPr sz="1700" spc="-95" dirty="0">
                <a:latin typeface="Times New Roman"/>
                <a:cs typeface="Times New Roman"/>
              </a:rPr>
              <a:t> </a:t>
            </a:r>
            <a:r>
              <a:rPr sz="1700" i="1" spc="105" dirty="0">
                <a:latin typeface="Times New Roman"/>
                <a:cs typeface="Times New Roman"/>
              </a:rPr>
              <a:t>λ</a:t>
            </a:r>
            <a:r>
              <a:rPr sz="2250" spc="-190" dirty="0">
                <a:latin typeface="Symbol"/>
                <a:cs typeface="Symbol"/>
              </a:rPr>
              <a:t></a:t>
            </a:r>
            <a:r>
              <a:rPr sz="1700" i="1" spc="-30" dirty="0">
                <a:latin typeface="Times New Roman"/>
                <a:cs typeface="Times New Roman"/>
              </a:rPr>
              <a:t>x</a:t>
            </a:r>
            <a:r>
              <a:rPr sz="1700" i="1" spc="55" dirty="0">
                <a:latin typeface="Times New Roman"/>
                <a:cs typeface="Times New Roman"/>
              </a:rPr>
              <a:t>y</a:t>
            </a:r>
            <a:r>
              <a:rPr sz="1700" i="1" spc="-225" dirty="0">
                <a:latin typeface="Times New Roman"/>
                <a:cs typeface="Times New Roman"/>
              </a:rPr>
              <a:t> </a:t>
            </a:r>
            <a:r>
              <a:rPr sz="1700" i="1" spc="85" dirty="0">
                <a:latin typeface="Times New Roman"/>
                <a:cs typeface="Times New Roman"/>
              </a:rPr>
              <a:t>+</a:t>
            </a:r>
            <a:r>
              <a:rPr sz="1700" i="1" spc="-110" dirty="0">
                <a:latin typeface="Times New Roman"/>
                <a:cs typeface="Times New Roman"/>
              </a:rPr>
              <a:t> </a:t>
            </a:r>
            <a:r>
              <a:rPr sz="1700" i="1" spc="150" dirty="0">
                <a:latin typeface="Times New Roman"/>
                <a:cs typeface="Times New Roman"/>
              </a:rPr>
              <a:t>y</a:t>
            </a:r>
            <a:r>
              <a:rPr sz="1500" spc="44" baseline="41666" dirty="0">
                <a:latin typeface="Times New Roman"/>
                <a:cs typeface="Times New Roman"/>
              </a:rPr>
              <a:t>2</a:t>
            </a:r>
            <a:r>
              <a:rPr sz="1500" baseline="41666" dirty="0">
                <a:latin typeface="Times New Roman"/>
                <a:cs typeface="Times New Roman"/>
              </a:rPr>
              <a:t> </a:t>
            </a:r>
            <a:r>
              <a:rPr sz="1500" spc="-127" baseline="41666" dirty="0">
                <a:latin typeface="Times New Roman"/>
                <a:cs typeface="Times New Roman"/>
              </a:rPr>
              <a:t> </a:t>
            </a:r>
            <a:r>
              <a:rPr sz="1700" i="1" spc="185" dirty="0">
                <a:latin typeface="Times New Roman"/>
                <a:cs typeface="Times New Roman"/>
              </a:rPr>
              <a:t>}</a:t>
            </a:r>
            <a:r>
              <a:rPr sz="1700" i="1" spc="85" dirty="0">
                <a:latin typeface="Times New Roman"/>
                <a:cs typeface="Times New Roman"/>
              </a:rPr>
              <a:t>=</a:t>
            </a:r>
            <a:r>
              <a:rPr sz="1700" i="1" spc="-140" dirty="0">
                <a:latin typeface="Times New Roman"/>
                <a:cs typeface="Times New Roman"/>
              </a:rPr>
              <a:t> </a:t>
            </a:r>
            <a:r>
              <a:rPr sz="2250" spc="-400" dirty="0">
                <a:latin typeface="Symbol"/>
                <a:cs typeface="Symbol"/>
              </a:rPr>
              <a:t></a:t>
            </a:r>
            <a:r>
              <a:rPr sz="1700" spc="150" dirty="0">
                <a:latin typeface="Times New Roman"/>
                <a:cs typeface="Times New Roman"/>
              </a:rPr>
              <a:t>1</a:t>
            </a:r>
            <a:r>
              <a:rPr sz="1700" spc="65" dirty="0">
                <a:latin typeface="Symbol"/>
                <a:cs typeface="Symbol"/>
              </a:rPr>
              <a:t></a:t>
            </a:r>
            <a:r>
              <a:rPr sz="1700" spc="-95" dirty="0">
                <a:latin typeface="Times New Roman"/>
                <a:cs typeface="Times New Roman"/>
              </a:rPr>
              <a:t> </a:t>
            </a:r>
            <a:r>
              <a:rPr sz="1700" i="1" spc="105" dirty="0">
                <a:latin typeface="Times New Roman"/>
                <a:cs typeface="Times New Roman"/>
              </a:rPr>
              <a:t>λ</a:t>
            </a:r>
            <a:r>
              <a:rPr sz="2250" spc="-229" dirty="0">
                <a:latin typeface="Symbol"/>
                <a:cs typeface="Symbol"/>
              </a:rPr>
              <a:t></a:t>
            </a:r>
            <a:r>
              <a:rPr sz="1500" spc="44" baseline="50000" dirty="0">
                <a:latin typeface="Times New Roman"/>
                <a:cs typeface="Times New Roman"/>
              </a:rPr>
              <a:t>2</a:t>
            </a:r>
            <a:r>
              <a:rPr sz="1500" spc="-7" baseline="50000" dirty="0">
                <a:latin typeface="Times New Roman"/>
                <a:cs typeface="Times New Roman"/>
              </a:rPr>
              <a:t> </a:t>
            </a:r>
            <a:r>
              <a:rPr sz="1700" i="1" spc="-30" dirty="0">
                <a:latin typeface="Times New Roman"/>
                <a:cs typeface="Times New Roman"/>
              </a:rPr>
              <a:t>E</a:t>
            </a:r>
            <a:r>
              <a:rPr sz="1700" i="1" spc="50" dirty="0">
                <a:latin typeface="Times New Roman"/>
                <a:cs typeface="Times New Roman"/>
              </a:rPr>
              <a:t>{</a:t>
            </a:r>
            <a:r>
              <a:rPr sz="1700" i="1" spc="145" dirty="0">
                <a:latin typeface="Times New Roman"/>
                <a:cs typeface="Times New Roman"/>
              </a:rPr>
              <a:t>x</a:t>
            </a:r>
            <a:r>
              <a:rPr sz="1500" spc="44" baseline="41666" dirty="0">
                <a:latin typeface="Times New Roman"/>
                <a:cs typeface="Times New Roman"/>
              </a:rPr>
              <a:t>2</a:t>
            </a:r>
            <a:r>
              <a:rPr sz="1500" baseline="41666" dirty="0">
                <a:latin typeface="Times New Roman"/>
                <a:cs typeface="Times New Roman"/>
              </a:rPr>
              <a:t> </a:t>
            </a:r>
            <a:r>
              <a:rPr sz="1500" spc="-127" baseline="41666" dirty="0">
                <a:latin typeface="Times New Roman"/>
                <a:cs typeface="Times New Roman"/>
              </a:rPr>
              <a:t> </a:t>
            </a:r>
            <a:r>
              <a:rPr sz="1700" i="1" spc="105" dirty="0">
                <a:latin typeface="Times New Roman"/>
                <a:cs typeface="Times New Roman"/>
              </a:rPr>
              <a:t>}</a:t>
            </a:r>
            <a:r>
              <a:rPr sz="1700" i="1" spc="85" dirty="0">
                <a:latin typeface="Times New Roman"/>
                <a:cs typeface="Times New Roman"/>
              </a:rPr>
              <a:t>+</a:t>
            </a:r>
            <a:r>
              <a:rPr sz="1700" i="1" spc="-215" dirty="0">
                <a:latin typeface="Times New Roman"/>
                <a:cs typeface="Times New Roman"/>
              </a:rPr>
              <a:t> </a:t>
            </a:r>
            <a:r>
              <a:rPr sz="1700" i="1" spc="-30" dirty="0">
                <a:latin typeface="Times New Roman"/>
                <a:cs typeface="Times New Roman"/>
              </a:rPr>
              <a:t>E</a:t>
            </a:r>
            <a:r>
              <a:rPr sz="1700" i="1" spc="50" dirty="0">
                <a:latin typeface="Times New Roman"/>
                <a:cs typeface="Times New Roman"/>
              </a:rPr>
              <a:t>{</a:t>
            </a:r>
            <a:r>
              <a:rPr sz="1700" i="1" spc="170" dirty="0">
                <a:latin typeface="Times New Roman"/>
                <a:cs typeface="Times New Roman"/>
              </a:rPr>
              <a:t>y</a:t>
            </a:r>
            <a:r>
              <a:rPr sz="1500" spc="44" baseline="41666" dirty="0">
                <a:latin typeface="Times New Roman"/>
                <a:cs typeface="Times New Roman"/>
              </a:rPr>
              <a:t>2</a:t>
            </a:r>
            <a:r>
              <a:rPr sz="1500" baseline="41666" dirty="0">
                <a:latin typeface="Times New Roman"/>
                <a:cs typeface="Times New Roman"/>
              </a:rPr>
              <a:t> </a:t>
            </a:r>
            <a:r>
              <a:rPr sz="1500" spc="-127" baseline="41666" dirty="0">
                <a:latin typeface="Times New Roman"/>
                <a:cs typeface="Times New Roman"/>
              </a:rPr>
              <a:t> </a:t>
            </a:r>
            <a:r>
              <a:rPr sz="1700" i="1" spc="50" dirty="0">
                <a:latin typeface="Times New Roman"/>
                <a:cs typeface="Times New Roman"/>
              </a:rPr>
              <a:t>}</a:t>
            </a:r>
            <a:endParaRPr sz="1700">
              <a:latin typeface="Times New Roman"/>
              <a:cs typeface="Times New Roman"/>
            </a:endParaRPr>
          </a:p>
        </p:txBody>
      </p:sp>
      <p:sp>
        <p:nvSpPr>
          <p:cNvPr id="30" name="object 30"/>
          <p:cNvSpPr txBox="1"/>
          <p:nvPr/>
        </p:nvSpPr>
        <p:spPr>
          <a:xfrm>
            <a:off x="3234173" y="4766366"/>
            <a:ext cx="459740" cy="290830"/>
          </a:xfrm>
          <a:prstGeom prst="rect">
            <a:avLst/>
          </a:prstGeom>
        </p:spPr>
        <p:txBody>
          <a:bodyPr vert="horz" wrap="square" lIns="0" tIns="11430" rIns="0" bIns="0" rtlCol="0">
            <a:spAutoFit/>
          </a:bodyPr>
          <a:lstStyle/>
          <a:p>
            <a:pPr marL="38100">
              <a:spcBef>
                <a:spcPts val="90"/>
              </a:spcBef>
            </a:pPr>
            <a:r>
              <a:rPr sz="1750" i="1" spc="10" dirty="0">
                <a:latin typeface="Times New Roman"/>
                <a:cs typeface="Times New Roman"/>
              </a:rPr>
              <a:t>α</a:t>
            </a:r>
            <a:r>
              <a:rPr sz="1750" i="1" spc="-270" dirty="0">
                <a:latin typeface="Times New Roman"/>
                <a:cs typeface="Times New Roman"/>
              </a:rPr>
              <a:t> </a:t>
            </a:r>
            <a:r>
              <a:rPr sz="1500" spc="22" baseline="44444" dirty="0">
                <a:latin typeface="Times New Roman"/>
                <a:cs typeface="Times New Roman"/>
              </a:rPr>
              <a:t>2</a:t>
            </a:r>
            <a:r>
              <a:rPr sz="1500" spc="-52" baseline="44444" dirty="0">
                <a:latin typeface="Times New Roman"/>
                <a:cs typeface="Times New Roman"/>
              </a:rPr>
              <a:t> </a:t>
            </a:r>
            <a:r>
              <a:rPr sz="1750" i="1" spc="15" dirty="0">
                <a:latin typeface="Times New Roman"/>
                <a:cs typeface="Times New Roman"/>
              </a:rPr>
              <a:t>N</a:t>
            </a:r>
            <a:endParaRPr sz="1750">
              <a:latin typeface="Times New Roman"/>
              <a:cs typeface="Times New Roman"/>
            </a:endParaRPr>
          </a:p>
        </p:txBody>
      </p:sp>
      <p:sp>
        <p:nvSpPr>
          <p:cNvPr id="31" name="object 31"/>
          <p:cNvSpPr txBox="1"/>
          <p:nvPr/>
        </p:nvSpPr>
        <p:spPr>
          <a:xfrm>
            <a:off x="3317930" y="4344399"/>
            <a:ext cx="284480" cy="290830"/>
          </a:xfrm>
          <a:prstGeom prst="rect">
            <a:avLst/>
          </a:prstGeom>
        </p:spPr>
        <p:txBody>
          <a:bodyPr vert="horz" wrap="square" lIns="0" tIns="11430" rIns="0" bIns="0" rtlCol="0">
            <a:spAutoFit/>
          </a:bodyPr>
          <a:lstStyle/>
          <a:p>
            <a:pPr marL="38100">
              <a:spcBef>
                <a:spcPts val="90"/>
              </a:spcBef>
            </a:pPr>
            <a:r>
              <a:rPr sz="2625" i="1" spc="15" baseline="-25396" dirty="0">
                <a:latin typeface="Times New Roman"/>
                <a:cs typeface="Times New Roman"/>
              </a:rPr>
              <a:t>σ</a:t>
            </a:r>
            <a:r>
              <a:rPr sz="2625" i="1" spc="-284" baseline="-25396" dirty="0">
                <a:latin typeface="Times New Roman"/>
                <a:cs typeface="Times New Roman"/>
              </a:rPr>
              <a:t> </a:t>
            </a:r>
            <a:r>
              <a:rPr sz="1000" spc="15" dirty="0">
                <a:latin typeface="Times New Roman"/>
                <a:cs typeface="Times New Roman"/>
              </a:rPr>
              <a:t>2</a:t>
            </a:r>
            <a:endParaRPr sz="1000">
              <a:latin typeface="Times New Roman"/>
              <a:cs typeface="Times New Roman"/>
            </a:endParaRPr>
          </a:p>
        </p:txBody>
      </p:sp>
      <p:sp>
        <p:nvSpPr>
          <p:cNvPr id="32" name="object 32"/>
          <p:cNvSpPr txBox="1"/>
          <p:nvPr/>
        </p:nvSpPr>
        <p:spPr>
          <a:xfrm>
            <a:off x="2426337" y="4589740"/>
            <a:ext cx="1297940" cy="290830"/>
          </a:xfrm>
          <a:prstGeom prst="rect">
            <a:avLst/>
          </a:prstGeom>
        </p:spPr>
        <p:txBody>
          <a:bodyPr vert="horz" wrap="square" lIns="0" tIns="11430" rIns="0" bIns="0" rtlCol="0">
            <a:spAutoFit/>
          </a:bodyPr>
          <a:lstStyle/>
          <a:p>
            <a:pPr marL="38100">
              <a:spcBef>
                <a:spcPts val="90"/>
              </a:spcBef>
              <a:tabLst>
                <a:tab pos="1057910" algn="l"/>
                <a:tab pos="1259205" algn="l"/>
              </a:tabLst>
            </a:pPr>
            <a:r>
              <a:rPr sz="1750" i="1" spc="-10" dirty="0">
                <a:latin typeface="Times New Roman"/>
                <a:cs typeface="Times New Roman"/>
              </a:rPr>
              <a:t>E{x</a:t>
            </a:r>
            <a:r>
              <a:rPr sz="1750" i="1" spc="-260" dirty="0">
                <a:latin typeface="Times New Roman"/>
                <a:cs typeface="Times New Roman"/>
              </a:rPr>
              <a:t> </a:t>
            </a:r>
            <a:r>
              <a:rPr sz="1500" spc="22" baseline="44444" dirty="0">
                <a:latin typeface="Times New Roman"/>
                <a:cs typeface="Times New Roman"/>
              </a:rPr>
              <a:t>2</a:t>
            </a:r>
            <a:r>
              <a:rPr sz="1500" spc="352" baseline="44444" dirty="0">
                <a:latin typeface="Times New Roman"/>
                <a:cs typeface="Times New Roman"/>
              </a:rPr>
              <a:t> </a:t>
            </a:r>
            <a:r>
              <a:rPr sz="1750" i="1" spc="5" dirty="0">
                <a:latin typeface="Times New Roman"/>
                <a:cs typeface="Times New Roman"/>
              </a:rPr>
              <a:t>}</a:t>
            </a:r>
            <a:r>
              <a:rPr sz="1750" i="1" spc="-225" dirty="0">
                <a:latin typeface="Times New Roman"/>
                <a:cs typeface="Times New Roman"/>
              </a:rPr>
              <a:t> </a:t>
            </a:r>
            <a:r>
              <a:rPr sz="1750" i="1" spc="15" dirty="0">
                <a:latin typeface="Times New Roman"/>
                <a:cs typeface="Times New Roman"/>
              </a:rPr>
              <a:t>=</a:t>
            </a:r>
            <a:r>
              <a:rPr sz="2625" i="1" u="sng" spc="22" baseline="22222" dirty="0">
                <a:uFill>
                  <a:solidFill>
                    <a:srgbClr val="000000"/>
                  </a:solidFill>
                </a:uFill>
                <a:latin typeface="Times New Roman"/>
                <a:cs typeface="Times New Roman"/>
              </a:rPr>
              <a:t>	</a:t>
            </a:r>
            <a:r>
              <a:rPr sz="1500" i="1" u="sng" spc="15" baseline="38888" dirty="0">
                <a:uFill>
                  <a:solidFill>
                    <a:srgbClr val="000000"/>
                  </a:solidFill>
                </a:uFill>
                <a:latin typeface="Times New Roman"/>
                <a:cs typeface="Times New Roman"/>
              </a:rPr>
              <a:t>c	</a:t>
            </a:r>
            <a:endParaRPr sz="1500" baseline="38888">
              <a:latin typeface="Times New Roman"/>
              <a:cs typeface="Times New Roman"/>
            </a:endParaRPr>
          </a:p>
        </p:txBody>
      </p:sp>
      <p:sp>
        <p:nvSpPr>
          <p:cNvPr id="33" name="object 33"/>
          <p:cNvSpPr txBox="1"/>
          <p:nvPr/>
        </p:nvSpPr>
        <p:spPr>
          <a:xfrm>
            <a:off x="2425926" y="5237377"/>
            <a:ext cx="1247775" cy="278923"/>
          </a:xfrm>
          <a:prstGeom prst="rect">
            <a:avLst/>
          </a:prstGeom>
        </p:spPr>
        <p:txBody>
          <a:bodyPr vert="horz" wrap="square" lIns="0" tIns="17145" rIns="0" bIns="0" rtlCol="0">
            <a:spAutoFit/>
          </a:bodyPr>
          <a:lstStyle/>
          <a:p>
            <a:pPr marL="38100">
              <a:spcBef>
                <a:spcPts val="135"/>
              </a:spcBef>
              <a:tabLst>
                <a:tab pos="494030" algn="l"/>
                <a:tab pos="1018540" algn="l"/>
                <a:tab pos="1209040" algn="l"/>
              </a:tabLst>
            </a:pPr>
            <a:r>
              <a:rPr sz="1700" i="1" spc="5" dirty="0">
                <a:latin typeface="Times New Roman"/>
                <a:cs typeface="Times New Roman"/>
              </a:rPr>
              <a:t>E{y	</a:t>
            </a:r>
            <a:r>
              <a:rPr sz="1700" i="1" spc="20" dirty="0">
                <a:latin typeface="Times New Roman"/>
                <a:cs typeface="Times New Roman"/>
              </a:rPr>
              <a:t>}</a:t>
            </a:r>
            <a:r>
              <a:rPr sz="1700" i="1" spc="-265" dirty="0">
                <a:latin typeface="Times New Roman"/>
                <a:cs typeface="Times New Roman"/>
              </a:rPr>
              <a:t> </a:t>
            </a:r>
            <a:r>
              <a:rPr sz="1700" i="1" spc="30" dirty="0">
                <a:latin typeface="Times New Roman"/>
                <a:cs typeface="Times New Roman"/>
              </a:rPr>
              <a:t>=</a:t>
            </a:r>
            <a:r>
              <a:rPr sz="2550" i="1" u="sng" spc="44" baseline="21241" dirty="0">
                <a:uFill>
                  <a:solidFill>
                    <a:srgbClr val="000000"/>
                  </a:solidFill>
                </a:uFill>
                <a:latin typeface="Times New Roman"/>
                <a:cs typeface="Times New Roman"/>
              </a:rPr>
              <a:t>	</a:t>
            </a:r>
            <a:r>
              <a:rPr sz="1500" i="1" u="sng" spc="7" baseline="36111" dirty="0">
                <a:uFill>
                  <a:solidFill>
                    <a:srgbClr val="000000"/>
                  </a:solidFill>
                </a:uFill>
                <a:latin typeface="Times New Roman"/>
                <a:cs typeface="Times New Roman"/>
              </a:rPr>
              <a:t>ε	</a:t>
            </a:r>
            <a:endParaRPr sz="1500" baseline="36111">
              <a:latin typeface="Times New Roman"/>
              <a:cs typeface="Times New Roman"/>
            </a:endParaRPr>
          </a:p>
        </p:txBody>
      </p:sp>
      <p:sp>
        <p:nvSpPr>
          <p:cNvPr id="34" name="object 34"/>
          <p:cNvSpPr txBox="1"/>
          <p:nvPr/>
        </p:nvSpPr>
        <p:spPr>
          <a:xfrm>
            <a:off x="2377440" y="5410079"/>
            <a:ext cx="4471035" cy="572770"/>
          </a:xfrm>
          <a:prstGeom prst="rect">
            <a:avLst/>
          </a:prstGeom>
        </p:spPr>
        <p:txBody>
          <a:bodyPr vert="horz" wrap="square" lIns="0" tIns="17145" rIns="0" bIns="0" rtlCol="0">
            <a:spAutoFit/>
          </a:bodyPr>
          <a:lstStyle/>
          <a:p>
            <a:pPr marL="861694">
              <a:lnSpc>
                <a:spcPts val="1955"/>
              </a:lnSpc>
              <a:spcBef>
                <a:spcPts val="135"/>
              </a:spcBef>
            </a:pPr>
            <a:r>
              <a:rPr sz="1700" i="1" spc="145" dirty="0">
                <a:latin typeface="Times New Roman"/>
                <a:cs typeface="Times New Roman"/>
              </a:rPr>
              <a:t>α</a:t>
            </a:r>
            <a:r>
              <a:rPr sz="1500" spc="15" baseline="44444" dirty="0">
                <a:latin typeface="Times New Roman"/>
                <a:cs typeface="Times New Roman"/>
              </a:rPr>
              <a:t>2</a:t>
            </a:r>
            <a:r>
              <a:rPr sz="1500" spc="-142" baseline="44444" dirty="0">
                <a:latin typeface="Times New Roman"/>
                <a:cs typeface="Times New Roman"/>
              </a:rPr>
              <a:t> </a:t>
            </a:r>
            <a:r>
              <a:rPr sz="1700" i="1" spc="30" dirty="0">
                <a:latin typeface="Times New Roman"/>
                <a:cs typeface="Times New Roman"/>
              </a:rPr>
              <a:t>N</a:t>
            </a:r>
            <a:endParaRPr sz="1700">
              <a:latin typeface="Times New Roman"/>
              <a:cs typeface="Times New Roman"/>
            </a:endParaRPr>
          </a:p>
          <a:p>
            <a:pPr marL="38100">
              <a:lnSpc>
                <a:spcPts val="2315"/>
              </a:lnSpc>
            </a:pPr>
            <a:r>
              <a:rPr sz="2000" dirty="0">
                <a:latin typeface="Microsoft Sans Serif"/>
                <a:cs typeface="Microsoft Sans Serif"/>
              </a:rPr>
              <a:t>Подставляя</a:t>
            </a:r>
            <a:r>
              <a:rPr sz="2000" spc="-10" dirty="0">
                <a:latin typeface="Microsoft Sans Serif"/>
                <a:cs typeface="Microsoft Sans Serif"/>
              </a:rPr>
              <a:t> </a:t>
            </a:r>
            <a:r>
              <a:rPr sz="2000" dirty="0">
                <a:latin typeface="Microsoft Sans Serif"/>
                <a:cs typeface="Microsoft Sans Serif"/>
              </a:rPr>
              <a:t>(34),(35)</a:t>
            </a:r>
            <a:r>
              <a:rPr sz="2000" spc="-30" dirty="0">
                <a:latin typeface="Microsoft Sans Serif"/>
                <a:cs typeface="Microsoft Sans Serif"/>
              </a:rPr>
              <a:t> </a:t>
            </a:r>
            <a:r>
              <a:rPr sz="2000" dirty="0">
                <a:latin typeface="Microsoft Sans Serif"/>
                <a:cs typeface="Microsoft Sans Serif"/>
              </a:rPr>
              <a:t>в</a:t>
            </a:r>
            <a:r>
              <a:rPr sz="2000" spc="15" dirty="0">
                <a:latin typeface="Microsoft Sans Serif"/>
                <a:cs typeface="Microsoft Sans Serif"/>
              </a:rPr>
              <a:t> </a:t>
            </a:r>
            <a:r>
              <a:rPr sz="2000" dirty="0">
                <a:latin typeface="Microsoft Sans Serif"/>
                <a:cs typeface="Microsoft Sans Serif"/>
              </a:rPr>
              <a:t>(33),</a:t>
            </a:r>
            <a:r>
              <a:rPr sz="2000" spc="-25" dirty="0">
                <a:latin typeface="Microsoft Sans Serif"/>
                <a:cs typeface="Microsoft Sans Serif"/>
              </a:rPr>
              <a:t> </a:t>
            </a:r>
            <a:r>
              <a:rPr sz="2000" spc="-15" dirty="0">
                <a:latin typeface="Microsoft Sans Serif"/>
                <a:cs typeface="Microsoft Sans Serif"/>
              </a:rPr>
              <a:t>получим:</a:t>
            </a:r>
            <a:endParaRPr sz="2000">
              <a:latin typeface="Microsoft Sans Serif"/>
              <a:cs typeface="Microsoft Sans Serif"/>
            </a:endParaRPr>
          </a:p>
        </p:txBody>
      </p:sp>
      <p:sp>
        <p:nvSpPr>
          <p:cNvPr id="35" name="object 35"/>
          <p:cNvSpPr txBox="1"/>
          <p:nvPr/>
        </p:nvSpPr>
        <p:spPr>
          <a:xfrm>
            <a:off x="3283843" y="4998990"/>
            <a:ext cx="276225" cy="278923"/>
          </a:xfrm>
          <a:prstGeom prst="rect">
            <a:avLst/>
          </a:prstGeom>
        </p:spPr>
        <p:txBody>
          <a:bodyPr vert="horz" wrap="square" lIns="0" tIns="17145" rIns="0" bIns="0" rtlCol="0">
            <a:spAutoFit/>
          </a:bodyPr>
          <a:lstStyle/>
          <a:p>
            <a:pPr marL="38100">
              <a:spcBef>
                <a:spcPts val="135"/>
              </a:spcBef>
            </a:pPr>
            <a:r>
              <a:rPr sz="2550" i="1" spc="37" baseline="-26143" dirty="0">
                <a:latin typeface="Times New Roman"/>
                <a:cs typeface="Times New Roman"/>
              </a:rPr>
              <a:t>σ</a:t>
            </a:r>
            <a:r>
              <a:rPr sz="2550" i="1" spc="-337" baseline="-26143" dirty="0">
                <a:latin typeface="Times New Roman"/>
                <a:cs typeface="Times New Roman"/>
              </a:rPr>
              <a:t> </a:t>
            </a:r>
            <a:r>
              <a:rPr sz="1000" spc="10" dirty="0">
                <a:latin typeface="Times New Roman"/>
                <a:cs typeface="Times New Roman"/>
              </a:rPr>
              <a:t>2</a:t>
            </a:r>
            <a:endParaRPr sz="1000">
              <a:latin typeface="Times New Roman"/>
              <a:cs typeface="Times New Roman"/>
            </a:endParaRPr>
          </a:p>
        </p:txBody>
      </p:sp>
      <p:sp>
        <p:nvSpPr>
          <p:cNvPr id="36" name="object 36"/>
          <p:cNvSpPr txBox="1"/>
          <p:nvPr/>
        </p:nvSpPr>
        <p:spPr>
          <a:xfrm>
            <a:off x="2788179" y="5230421"/>
            <a:ext cx="90805" cy="167995"/>
          </a:xfrm>
          <a:prstGeom prst="rect">
            <a:avLst/>
          </a:prstGeom>
        </p:spPr>
        <p:txBody>
          <a:bodyPr vert="horz" wrap="square" lIns="0" tIns="13970" rIns="0" bIns="0" rtlCol="0">
            <a:spAutoFit/>
          </a:bodyPr>
          <a:lstStyle/>
          <a:p>
            <a:pPr marL="12700">
              <a:spcBef>
                <a:spcPts val="110"/>
              </a:spcBef>
            </a:pPr>
            <a:r>
              <a:rPr sz="1000" spc="10" dirty="0">
                <a:latin typeface="Times New Roman"/>
                <a:cs typeface="Times New Roman"/>
              </a:rPr>
              <a:t>2</a:t>
            </a:r>
            <a:endParaRPr sz="1000">
              <a:latin typeface="Times New Roman"/>
              <a:cs typeface="Times New Roman"/>
            </a:endParaRPr>
          </a:p>
        </p:txBody>
      </p:sp>
      <p:sp>
        <p:nvSpPr>
          <p:cNvPr id="37" name="object 37"/>
          <p:cNvSpPr/>
          <p:nvPr/>
        </p:nvSpPr>
        <p:spPr>
          <a:xfrm>
            <a:off x="3111028" y="6351440"/>
            <a:ext cx="1203325" cy="0"/>
          </a:xfrm>
          <a:custGeom>
            <a:avLst/>
            <a:gdLst/>
            <a:ahLst/>
            <a:cxnLst/>
            <a:rect l="l" t="t" r="r" b="b"/>
            <a:pathLst>
              <a:path w="1203325">
                <a:moveTo>
                  <a:pt x="0" y="0"/>
                </a:moveTo>
                <a:lnTo>
                  <a:pt x="1203049" y="0"/>
                </a:lnTo>
              </a:path>
            </a:pathLst>
          </a:custGeom>
          <a:ln w="8641">
            <a:solidFill>
              <a:srgbClr val="000000"/>
            </a:solidFill>
          </a:ln>
        </p:spPr>
        <p:txBody>
          <a:bodyPr wrap="square" lIns="0" tIns="0" rIns="0" bIns="0" rtlCol="0"/>
          <a:lstStyle/>
          <a:p>
            <a:endParaRPr/>
          </a:p>
        </p:txBody>
      </p:sp>
      <p:sp>
        <p:nvSpPr>
          <p:cNvPr id="38" name="object 38"/>
          <p:cNvSpPr txBox="1"/>
          <p:nvPr/>
        </p:nvSpPr>
        <p:spPr>
          <a:xfrm>
            <a:off x="2440732" y="6182355"/>
            <a:ext cx="636905" cy="265457"/>
          </a:xfrm>
          <a:prstGeom prst="rect">
            <a:avLst/>
          </a:prstGeom>
        </p:spPr>
        <p:txBody>
          <a:bodyPr vert="horz" wrap="square" lIns="0" tIns="11430" rIns="0" bIns="0" rtlCol="0">
            <a:spAutoFit/>
          </a:bodyPr>
          <a:lstStyle/>
          <a:p>
            <a:pPr marL="12700">
              <a:spcBef>
                <a:spcPts val="90"/>
              </a:spcBef>
            </a:pPr>
            <a:r>
              <a:rPr sz="1650" i="1" spc="-50" dirty="0">
                <a:latin typeface="Times New Roman"/>
                <a:cs typeface="Times New Roman"/>
              </a:rPr>
              <a:t>V</a:t>
            </a:r>
            <a:r>
              <a:rPr sz="1650" i="1" dirty="0">
                <a:latin typeface="Times New Roman"/>
                <a:cs typeface="Times New Roman"/>
              </a:rPr>
              <a:t>a</a:t>
            </a:r>
            <a:r>
              <a:rPr sz="1650" i="1" spc="45" dirty="0">
                <a:latin typeface="Times New Roman"/>
                <a:cs typeface="Times New Roman"/>
              </a:rPr>
              <a:t>r</a:t>
            </a:r>
            <a:r>
              <a:rPr sz="1650" i="1" spc="185" dirty="0">
                <a:latin typeface="Times New Roman"/>
                <a:cs typeface="Times New Roman"/>
              </a:rPr>
              <a:t>Λ</a:t>
            </a:r>
            <a:r>
              <a:rPr sz="1650" i="1" spc="25" dirty="0">
                <a:latin typeface="Times New Roman"/>
                <a:cs typeface="Times New Roman"/>
              </a:rPr>
              <a:t>=</a:t>
            </a:r>
            <a:endParaRPr sz="1650">
              <a:latin typeface="Times New Roman"/>
              <a:cs typeface="Times New Roman"/>
            </a:endParaRPr>
          </a:p>
        </p:txBody>
      </p:sp>
      <p:sp>
        <p:nvSpPr>
          <p:cNvPr id="39" name="object 39"/>
          <p:cNvSpPr txBox="1"/>
          <p:nvPr/>
        </p:nvSpPr>
        <p:spPr>
          <a:xfrm>
            <a:off x="3799562" y="6189369"/>
            <a:ext cx="473075" cy="160300"/>
          </a:xfrm>
          <a:prstGeom prst="rect">
            <a:avLst/>
          </a:prstGeom>
        </p:spPr>
        <p:txBody>
          <a:bodyPr vert="horz" wrap="square" lIns="0" tIns="13970" rIns="0" bIns="0" rtlCol="0">
            <a:spAutoFit/>
          </a:bodyPr>
          <a:lstStyle/>
          <a:p>
            <a:pPr marL="12700">
              <a:spcBef>
                <a:spcPts val="110"/>
              </a:spcBef>
              <a:tabLst>
                <a:tab pos="410209" algn="l"/>
              </a:tabLst>
            </a:pPr>
            <a:r>
              <a:rPr sz="950" i="1" spc="15" dirty="0">
                <a:latin typeface="Times New Roman"/>
                <a:cs typeface="Times New Roman"/>
              </a:rPr>
              <a:t>c	</a:t>
            </a:r>
            <a:r>
              <a:rPr sz="950" i="1" spc="10" dirty="0">
                <a:latin typeface="Times New Roman"/>
                <a:cs typeface="Times New Roman"/>
              </a:rPr>
              <a:t>ε</a:t>
            </a:r>
            <a:endParaRPr sz="950">
              <a:latin typeface="Times New Roman"/>
              <a:cs typeface="Times New Roman"/>
            </a:endParaRPr>
          </a:p>
        </p:txBody>
      </p:sp>
      <p:sp>
        <p:nvSpPr>
          <p:cNvPr id="40" name="object 40"/>
          <p:cNvSpPr txBox="1"/>
          <p:nvPr/>
        </p:nvSpPr>
        <p:spPr>
          <a:xfrm>
            <a:off x="3489607" y="6345326"/>
            <a:ext cx="427355" cy="265457"/>
          </a:xfrm>
          <a:prstGeom prst="rect">
            <a:avLst/>
          </a:prstGeom>
        </p:spPr>
        <p:txBody>
          <a:bodyPr vert="horz" wrap="square" lIns="0" tIns="11430" rIns="0" bIns="0" rtlCol="0">
            <a:spAutoFit/>
          </a:bodyPr>
          <a:lstStyle/>
          <a:p>
            <a:pPr marL="38100">
              <a:spcBef>
                <a:spcPts val="90"/>
              </a:spcBef>
            </a:pPr>
            <a:r>
              <a:rPr sz="1650" i="1" spc="125" dirty="0">
                <a:latin typeface="Times New Roman"/>
                <a:cs typeface="Times New Roman"/>
              </a:rPr>
              <a:t>α</a:t>
            </a:r>
            <a:r>
              <a:rPr sz="1425" spc="22" baseline="43859" dirty="0">
                <a:latin typeface="Times New Roman"/>
                <a:cs typeface="Times New Roman"/>
              </a:rPr>
              <a:t>2</a:t>
            </a:r>
            <a:r>
              <a:rPr sz="1425" spc="-142" baseline="43859" dirty="0">
                <a:latin typeface="Times New Roman"/>
                <a:cs typeface="Times New Roman"/>
              </a:rPr>
              <a:t> </a:t>
            </a:r>
            <a:r>
              <a:rPr sz="1650" i="1" spc="25" dirty="0">
                <a:latin typeface="Times New Roman"/>
                <a:cs typeface="Times New Roman"/>
              </a:rPr>
              <a:t>N</a:t>
            </a:r>
            <a:endParaRPr sz="1650">
              <a:latin typeface="Times New Roman"/>
              <a:cs typeface="Times New Roman"/>
            </a:endParaRPr>
          </a:p>
        </p:txBody>
      </p:sp>
      <p:sp>
        <p:nvSpPr>
          <p:cNvPr id="41" name="object 41"/>
          <p:cNvSpPr txBox="1"/>
          <p:nvPr/>
        </p:nvSpPr>
        <p:spPr>
          <a:xfrm>
            <a:off x="3813534" y="6043677"/>
            <a:ext cx="483234" cy="160300"/>
          </a:xfrm>
          <a:prstGeom prst="rect">
            <a:avLst/>
          </a:prstGeom>
        </p:spPr>
        <p:txBody>
          <a:bodyPr vert="horz" wrap="square" lIns="0" tIns="13970" rIns="0" bIns="0" rtlCol="0">
            <a:spAutoFit/>
          </a:bodyPr>
          <a:lstStyle/>
          <a:p>
            <a:pPr marL="12700">
              <a:spcBef>
                <a:spcPts val="110"/>
              </a:spcBef>
              <a:tabLst>
                <a:tab pos="407034" algn="l"/>
              </a:tabLst>
            </a:pPr>
            <a:r>
              <a:rPr sz="950" spc="15" dirty="0">
                <a:latin typeface="Times New Roman"/>
                <a:cs typeface="Times New Roman"/>
              </a:rPr>
              <a:t>2	2</a:t>
            </a:r>
            <a:endParaRPr sz="950">
              <a:latin typeface="Times New Roman"/>
              <a:cs typeface="Times New Roman"/>
            </a:endParaRPr>
          </a:p>
        </p:txBody>
      </p:sp>
      <p:sp>
        <p:nvSpPr>
          <p:cNvPr id="42" name="object 42"/>
          <p:cNvSpPr txBox="1"/>
          <p:nvPr/>
        </p:nvSpPr>
        <p:spPr>
          <a:xfrm>
            <a:off x="3598842" y="6028462"/>
            <a:ext cx="88265" cy="160300"/>
          </a:xfrm>
          <a:prstGeom prst="rect">
            <a:avLst/>
          </a:prstGeom>
        </p:spPr>
        <p:txBody>
          <a:bodyPr vert="horz" wrap="square" lIns="0" tIns="13970" rIns="0" bIns="0" rtlCol="0">
            <a:spAutoFit/>
          </a:bodyPr>
          <a:lstStyle/>
          <a:p>
            <a:pPr marL="12700">
              <a:spcBef>
                <a:spcPts val="110"/>
              </a:spcBef>
            </a:pPr>
            <a:r>
              <a:rPr sz="950" spc="15" dirty="0">
                <a:latin typeface="Times New Roman"/>
                <a:cs typeface="Times New Roman"/>
              </a:rPr>
              <a:t>2</a:t>
            </a:r>
            <a:endParaRPr sz="950">
              <a:latin typeface="Times New Roman"/>
              <a:cs typeface="Times New Roman"/>
            </a:endParaRPr>
          </a:p>
        </p:txBody>
      </p:sp>
      <p:sp>
        <p:nvSpPr>
          <p:cNvPr id="43" name="object 43"/>
          <p:cNvSpPr txBox="1"/>
          <p:nvPr/>
        </p:nvSpPr>
        <p:spPr>
          <a:xfrm>
            <a:off x="3108499" y="5983595"/>
            <a:ext cx="1102360" cy="356235"/>
          </a:xfrm>
          <a:prstGeom prst="rect">
            <a:avLst/>
          </a:prstGeom>
        </p:spPr>
        <p:txBody>
          <a:bodyPr vert="horz" wrap="square" lIns="0" tIns="14604" rIns="0" bIns="0" rtlCol="0">
            <a:spAutoFit/>
          </a:bodyPr>
          <a:lstStyle/>
          <a:p>
            <a:pPr marL="12700">
              <a:spcBef>
                <a:spcPts val="114"/>
              </a:spcBef>
            </a:pPr>
            <a:r>
              <a:rPr sz="2150" spc="-385" dirty="0">
                <a:latin typeface="Symbol"/>
                <a:cs typeface="Symbol"/>
              </a:rPr>
              <a:t></a:t>
            </a:r>
            <a:r>
              <a:rPr sz="1650" spc="130" dirty="0">
                <a:latin typeface="Times New Roman"/>
                <a:cs typeface="Times New Roman"/>
              </a:rPr>
              <a:t>1</a:t>
            </a:r>
            <a:r>
              <a:rPr sz="1650" spc="20" dirty="0">
                <a:latin typeface="Symbol"/>
                <a:cs typeface="Symbol"/>
              </a:rPr>
              <a:t></a:t>
            </a:r>
            <a:r>
              <a:rPr sz="1650" spc="-75" dirty="0">
                <a:latin typeface="Times New Roman"/>
                <a:cs typeface="Times New Roman"/>
              </a:rPr>
              <a:t> </a:t>
            </a:r>
            <a:r>
              <a:rPr sz="1650" i="1" spc="85" dirty="0">
                <a:latin typeface="Times New Roman"/>
                <a:cs typeface="Times New Roman"/>
              </a:rPr>
              <a:t>λ</a:t>
            </a:r>
            <a:r>
              <a:rPr sz="2150" spc="-165" dirty="0">
                <a:latin typeface="Symbol"/>
                <a:cs typeface="Symbol"/>
              </a:rPr>
              <a:t></a:t>
            </a:r>
            <a:r>
              <a:rPr sz="2150" spc="70" dirty="0">
                <a:latin typeface="Times New Roman"/>
                <a:cs typeface="Times New Roman"/>
              </a:rPr>
              <a:t> </a:t>
            </a:r>
            <a:r>
              <a:rPr sz="1650" i="1" spc="20" dirty="0">
                <a:latin typeface="Times New Roman"/>
                <a:cs typeface="Times New Roman"/>
              </a:rPr>
              <a:t>σ</a:t>
            </a:r>
            <a:r>
              <a:rPr sz="1650" i="1" dirty="0">
                <a:latin typeface="Times New Roman"/>
                <a:cs typeface="Times New Roman"/>
              </a:rPr>
              <a:t> </a:t>
            </a:r>
            <a:r>
              <a:rPr sz="1650" i="1" spc="160" dirty="0">
                <a:latin typeface="Times New Roman"/>
                <a:cs typeface="Times New Roman"/>
              </a:rPr>
              <a:t> </a:t>
            </a:r>
            <a:r>
              <a:rPr sz="1650" i="1" spc="175" dirty="0">
                <a:latin typeface="Times New Roman"/>
                <a:cs typeface="Times New Roman"/>
              </a:rPr>
              <a:t>+</a:t>
            </a:r>
            <a:r>
              <a:rPr sz="1650" i="1" spc="20" dirty="0">
                <a:latin typeface="Times New Roman"/>
                <a:cs typeface="Times New Roman"/>
              </a:rPr>
              <a:t>σ</a:t>
            </a:r>
            <a:endParaRPr sz="1650">
              <a:latin typeface="Times New Roman"/>
              <a:cs typeface="Times New Roman"/>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07601" y="6273800"/>
            <a:ext cx="125095" cy="228268"/>
          </a:xfrm>
          <a:prstGeom prst="rect">
            <a:avLst/>
          </a:prstGeom>
        </p:spPr>
        <p:txBody>
          <a:bodyPr vert="horz" wrap="square" lIns="0" tIns="12700" rIns="0" bIns="0" rtlCol="0">
            <a:spAutoFit/>
          </a:bodyPr>
          <a:lstStyle/>
          <a:p>
            <a:pPr marL="12700">
              <a:spcBef>
                <a:spcPts val="100"/>
              </a:spcBef>
            </a:pPr>
            <a:r>
              <a:rPr sz="1400" dirty="0">
                <a:latin typeface="Microsoft Sans Serif"/>
                <a:cs typeface="Microsoft Sans Serif"/>
              </a:rPr>
              <a:t>5</a:t>
            </a:r>
            <a:endParaRPr sz="1400">
              <a:latin typeface="Microsoft Sans Serif"/>
              <a:cs typeface="Microsoft Sans Serif"/>
            </a:endParaRPr>
          </a:p>
        </p:txBody>
      </p:sp>
      <p:sp>
        <p:nvSpPr>
          <p:cNvPr id="3" name="object 3"/>
          <p:cNvSpPr txBox="1"/>
          <p:nvPr/>
        </p:nvSpPr>
        <p:spPr>
          <a:xfrm>
            <a:off x="2402839" y="358902"/>
            <a:ext cx="5803900" cy="330835"/>
          </a:xfrm>
          <a:prstGeom prst="rect">
            <a:avLst/>
          </a:prstGeom>
        </p:spPr>
        <p:txBody>
          <a:bodyPr vert="horz" wrap="square" lIns="0" tIns="13335" rIns="0" bIns="0" rtlCol="0">
            <a:spAutoFit/>
          </a:bodyPr>
          <a:lstStyle/>
          <a:p>
            <a:pPr marL="12700">
              <a:spcBef>
                <a:spcPts val="105"/>
              </a:spcBef>
              <a:tabLst>
                <a:tab pos="4717415" algn="l"/>
              </a:tabLst>
            </a:pPr>
            <a:r>
              <a:rPr sz="2000" dirty="0">
                <a:latin typeface="Microsoft Sans Serif"/>
                <a:cs typeface="Microsoft Sans Serif"/>
              </a:rPr>
              <a:t>Подставляя</a:t>
            </a:r>
            <a:r>
              <a:rPr sz="2000" spc="5" dirty="0">
                <a:latin typeface="Microsoft Sans Serif"/>
                <a:cs typeface="Microsoft Sans Serif"/>
              </a:rPr>
              <a:t> </a:t>
            </a:r>
            <a:r>
              <a:rPr sz="2000" dirty="0">
                <a:latin typeface="Microsoft Sans Serif"/>
                <a:cs typeface="Microsoft Sans Serif"/>
              </a:rPr>
              <a:t>(30) в</a:t>
            </a:r>
            <a:r>
              <a:rPr sz="2000" spc="15" dirty="0">
                <a:latin typeface="Microsoft Sans Serif"/>
                <a:cs typeface="Microsoft Sans Serif"/>
              </a:rPr>
              <a:t> </a:t>
            </a:r>
            <a:r>
              <a:rPr sz="2000" dirty="0">
                <a:latin typeface="Microsoft Sans Serif"/>
                <a:cs typeface="Microsoft Sans Serif"/>
              </a:rPr>
              <a:t>(32),</a:t>
            </a:r>
            <a:r>
              <a:rPr sz="2000" spc="-5" dirty="0">
                <a:latin typeface="Microsoft Sans Serif"/>
                <a:cs typeface="Microsoft Sans Serif"/>
              </a:rPr>
              <a:t> </a:t>
            </a:r>
            <a:r>
              <a:rPr sz="2000" dirty="0">
                <a:latin typeface="Microsoft Sans Serif"/>
                <a:cs typeface="Microsoft Sans Serif"/>
              </a:rPr>
              <a:t>(32),</a:t>
            </a:r>
            <a:r>
              <a:rPr sz="2000" spc="-15" dirty="0">
                <a:latin typeface="Microsoft Sans Serif"/>
                <a:cs typeface="Microsoft Sans Serif"/>
              </a:rPr>
              <a:t> </a:t>
            </a:r>
            <a:r>
              <a:rPr sz="2000" dirty="0">
                <a:latin typeface="Microsoft Sans Serif"/>
                <a:cs typeface="Microsoft Sans Serif"/>
              </a:rPr>
              <a:t>(36) в</a:t>
            </a:r>
            <a:r>
              <a:rPr sz="2000" spc="15" dirty="0">
                <a:latin typeface="Microsoft Sans Serif"/>
                <a:cs typeface="Microsoft Sans Serif"/>
              </a:rPr>
              <a:t> </a:t>
            </a:r>
            <a:r>
              <a:rPr sz="2000" dirty="0">
                <a:latin typeface="Microsoft Sans Serif"/>
                <a:cs typeface="Microsoft Sans Serif"/>
              </a:rPr>
              <a:t>(31)	</a:t>
            </a:r>
            <a:r>
              <a:rPr sz="2000" spc="-15" dirty="0">
                <a:latin typeface="Microsoft Sans Serif"/>
                <a:cs typeface="Microsoft Sans Serif"/>
              </a:rPr>
              <a:t>получим:</a:t>
            </a:r>
            <a:endParaRPr sz="2000">
              <a:latin typeface="Microsoft Sans Serif"/>
              <a:cs typeface="Microsoft Sans Serif"/>
            </a:endParaRPr>
          </a:p>
        </p:txBody>
      </p:sp>
      <p:sp>
        <p:nvSpPr>
          <p:cNvPr id="4" name="object 4"/>
          <p:cNvSpPr txBox="1"/>
          <p:nvPr/>
        </p:nvSpPr>
        <p:spPr>
          <a:xfrm>
            <a:off x="9376409" y="1090677"/>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(37)</a:t>
            </a:r>
            <a:endParaRPr sz="2000">
              <a:latin typeface="Microsoft Sans Serif"/>
              <a:cs typeface="Microsoft Sans Serif"/>
            </a:endParaRPr>
          </a:p>
        </p:txBody>
      </p:sp>
      <p:sp>
        <p:nvSpPr>
          <p:cNvPr id="5" name="object 5"/>
          <p:cNvSpPr txBox="1"/>
          <p:nvPr/>
        </p:nvSpPr>
        <p:spPr>
          <a:xfrm>
            <a:off x="2402840" y="1822196"/>
            <a:ext cx="4940935" cy="330835"/>
          </a:xfrm>
          <a:prstGeom prst="rect">
            <a:avLst/>
          </a:prstGeom>
        </p:spPr>
        <p:txBody>
          <a:bodyPr vert="horz" wrap="square" lIns="0" tIns="13335" rIns="0" bIns="0" rtlCol="0">
            <a:spAutoFit/>
          </a:bodyPr>
          <a:lstStyle/>
          <a:p>
            <a:pPr marL="12700">
              <a:spcBef>
                <a:spcPts val="105"/>
              </a:spcBef>
            </a:pPr>
            <a:r>
              <a:rPr sz="2000" spc="-5" dirty="0">
                <a:latin typeface="Microsoft Sans Serif"/>
                <a:cs typeface="Microsoft Sans Serif"/>
              </a:rPr>
              <a:t>Частный</a:t>
            </a:r>
            <a:r>
              <a:rPr sz="2000" spc="-15" dirty="0">
                <a:latin typeface="Microsoft Sans Serif"/>
                <a:cs typeface="Microsoft Sans Serif"/>
              </a:rPr>
              <a:t> </a:t>
            </a:r>
            <a:r>
              <a:rPr sz="2000" dirty="0">
                <a:latin typeface="Microsoft Sans Serif"/>
                <a:cs typeface="Microsoft Sans Serif"/>
              </a:rPr>
              <a:t>случай</a:t>
            </a:r>
            <a:r>
              <a:rPr sz="2000" spc="-25" dirty="0">
                <a:latin typeface="Microsoft Sans Serif"/>
                <a:cs typeface="Microsoft Sans Serif"/>
              </a:rPr>
              <a:t> </a:t>
            </a:r>
            <a:r>
              <a:rPr sz="2000" i="1" dirty="0">
                <a:latin typeface="Arial"/>
                <a:cs typeface="Arial"/>
              </a:rPr>
              <a:t>λ</a:t>
            </a:r>
            <a:r>
              <a:rPr sz="2000" dirty="0">
                <a:latin typeface="Microsoft Sans Serif"/>
                <a:cs typeface="Microsoft Sans Serif"/>
              </a:rPr>
              <a:t>=0 </a:t>
            </a:r>
            <a:r>
              <a:rPr sz="2000" spc="-5" dirty="0">
                <a:latin typeface="Microsoft Sans Serif"/>
                <a:cs typeface="Microsoft Sans Serif"/>
              </a:rPr>
              <a:t>(обычная</a:t>
            </a:r>
            <a:r>
              <a:rPr sz="2000" spc="-30" dirty="0">
                <a:latin typeface="Microsoft Sans Serif"/>
                <a:cs typeface="Microsoft Sans Serif"/>
              </a:rPr>
              <a:t> </a:t>
            </a:r>
            <a:r>
              <a:rPr sz="2000" spc="5" dirty="0">
                <a:latin typeface="Microsoft Sans Serif"/>
                <a:cs typeface="Microsoft Sans Serif"/>
              </a:rPr>
              <a:t>ЦВЗ-ШПС)</a:t>
            </a:r>
            <a:endParaRPr sz="2000">
              <a:latin typeface="Microsoft Sans Serif"/>
              <a:cs typeface="Microsoft Sans Serif"/>
            </a:endParaRPr>
          </a:p>
        </p:txBody>
      </p:sp>
      <p:sp>
        <p:nvSpPr>
          <p:cNvPr id="6" name="object 6"/>
          <p:cNvSpPr txBox="1"/>
          <p:nvPr/>
        </p:nvSpPr>
        <p:spPr>
          <a:xfrm>
            <a:off x="9376409" y="2553971"/>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(38)</a:t>
            </a:r>
            <a:endParaRPr sz="2000">
              <a:latin typeface="Microsoft Sans Serif"/>
              <a:cs typeface="Microsoft Sans Serif"/>
            </a:endParaRPr>
          </a:p>
        </p:txBody>
      </p:sp>
      <p:sp>
        <p:nvSpPr>
          <p:cNvPr id="7" name="object 7"/>
          <p:cNvSpPr txBox="1"/>
          <p:nvPr/>
        </p:nvSpPr>
        <p:spPr>
          <a:xfrm>
            <a:off x="2402839" y="3225205"/>
            <a:ext cx="7054850" cy="1062355"/>
          </a:xfrm>
          <a:prstGeom prst="rect">
            <a:avLst/>
          </a:prstGeom>
        </p:spPr>
        <p:txBody>
          <a:bodyPr vert="horz" wrap="square" lIns="0" tIns="73660" rIns="0" bIns="0" rtlCol="0">
            <a:spAutoFit/>
          </a:bodyPr>
          <a:lstStyle/>
          <a:p>
            <a:pPr marL="12700">
              <a:spcBef>
                <a:spcPts val="580"/>
              </a:spcBef>
            </a:pPr>
            <a:r>
              <a:rPr sz="2000" spc="-15" dirty="0">
                <a:latin typeface="Microsoft Sans Serif"/>
                <a:cs typeface="Microsoft Sans Serif"/>
              </a:rPr>
              <a:t>Что</a:t>
            </a:r>
            <a:r>
              <a:rPr sz="2000" spc="15" dirty="0">
                <a:latin typeface="Microsoft Sans Serif"/>
                <a:cs typeface="Microsoft Sans Serif"/>
              </a:rPr>
              <a:t> </a:t>
            </a:r>
            <a:r>
              <a:rPr sz="2000" spc="-5" dirty="0">
                <a:latin typeface="Microsoft Sans Serif"/>
                <a:cs typeface="Microsoft Sans Serif"/>
              </a:rPr>
              <a:t>совпадает</a:t>
            </a:r>
            <a:r>
              <a:rPr sz="2000" spc="-15" dirty="0">
                <a:latin typeface="Microsoft Sans Serif"/>
                <a:cs typeface="Microsoft Sans Serif"/>
              </a:rPr>
              <a:t> </a:t>
            </a:r>
            <a:r>
              <a:rPr sz="2000" dirty="0">
                <a:latin typeface="Microsoft Sans Serif"/>
                <a:cs typeface="Microsoft Sans Serif"/>
              </a:rPr>
              <a:t>с</a:t>
            </a:r>
            <a:r>
              <a:rPr sz="2000" spc="5" dirty="0">
                <a:latin typeface="Microsoft Sans Serif"/>
                <a:cs typeface="Microsoft Sans Serif"/>
              </a:rPr>
              <a:t> </a:t>
            </a:r>
            <a:r>
              <a:rPr sz="2000" dirty="0">
                <a:latin typeface="Microsoft Sans Serif"/>
                <a:cs typeface="Microsoft Sans Serif"/>
              </a:rPr>
              <a:t>(9)</a:t>
            </a:r>
            <a:r>
              <a:rPr sz="2000" spc="-5" dirty="0">
                <a:latin typeface="Microsoft Sans Serif"/>
                <a:cs typeface="Microsoft Sans Serif"/>
              </a:rPr>
              <a:t> </a:t>
            </a:r>
            <a:r>
              <a:rPr sz="2000" spc="-15" dirty="0">
                <a:latin typeface="Microsoft Sans Serif"/>
                <a:cs typeface="Microsoft Sans Serif"/>
              </a:rPr>
              <a:t>(см</a:t>
            </a:r>
            <a:r>
              <a:rPr sz="2000" spc="-10" dirty="0">
                <a:latin typeface="Microsoft Sans Serif"/>
                <a:cs typeface="Microsoft Sans Serif"/>
              </a:rPr>
              <a:t> </a:t>
            </a:r>
            <a:r>
              <a:rPr sz="2000" spc="-15" dirty="0">
                <a:latin typeface="Microsoft Sans Serif"/>
                <a:cs typeface="Microsoft Sans Serif"/>
              </a:rPr>
              <a:t>лекцию</a:t>
            </a:r>
            <a:r>
              <a:rPr sz="2000" spc="-5" dirty="0">
                <a:latin typeface="Microsoft Sans Serif"/>
                <a:cs typeface="Microsoft Sans Serif"/>
              </a:rPr>
              <a:t> 9)</a:t>
            </a:r>
            <a:endParaRPr sz="2000">
              <a:latin typeface="Microsoft Sans Serif"/>
              <a:cs typeface="Microsoft Sans Serif"/>
            </a:endParaRPr>
          </a:p>
          <a:p>
            <a:pPr marL="12700" marR="5080">
              <a:spcBef>
                <a:spcPts val="480"/>
              </a:spcBef>
            </a:pPr>
            <a:r>
              <a:rPr sz="2000" spc="-60" dirty="0">
                <a:latin typeface="Microsoft Sans Serif"/>
                <a:cs typeface="Microsoft Sans Serif"/>
              </a:rPr>
              <a:t>Для</a:t>
            </a:r>
            <a:r>
              <a:rPr sz="2000" spc="10" dirty="0">
                <a:latin typeface="Microsoft Sans Serif"/>
                <a:cs typeface="Microsoft Sans Serif"/>
              </a:rPr>
              <a:t> </a:t>
            </a:r>
            <a:r>
              <a:rPr sz="2000" spc="-10" dirty="0">
                <a:latin typeface="Microsoft Sans Serif"/>
                <a:cs typeface="Microsoft Sans Serif"/>
              </a:rPr>
              <a:t>получения</a:t>
            </a:r>
            <a:r>
              <a:rPr sz="2000" spc="-5" dirty="0">
                <a:latin typeface="Microsoft Sans Serif"/>
                <a:cs typeface="Microsoft Sans Serif"/>
              </a:rPr>
              <a:t> </a:t>
            </a:r>
            <a:r>
              <a:rPr sz="2000" spc="-20" dirty="0">
                <a:latin typeface="Microsoft Sans Serif"/>
                <a:cs typeface="Microsoft Sans Serif"/>
              </a:rPr>
              <a:t>минимума</a:t>
            </a:r>
            <a:r>
              <a:rPr sz="2000" dirty="0">
                <a:latin typeface="Microsoft Sans Serif"/>
                <a:cs typeface="Microsoft Sans Serif"/>
              </a:rPr>
              <a:t> </a:t>
            </a:r>
            <a:r>
              <a:rPr sz="2000" i="1" dirty="0">
                <a:latin typeface="Arial"/>
                <a:cs typeface="Arial"/>
              </a:rPr>
              <a:t>P</a:t>
            </a:r>
            <a:r>
              <a:rPr sz="2000" i="1" spc="-10" dirty="0">
                <a:latin typeface="Arial"/>
                <a:cs typeface="Arial"/>
              </a:rPr>
              <a:t> </a:t>
            </a:r>
            <a:r>
              <a:rPr sz="2000" dirty="0">
                <a:latin typeface="Microsoft Sans Serif"/>
                <a:cs typeface="Microsoft Sans Serif"/>
              </a:rPr>
              <a:t>в</a:t>
            </a:r>
            <a:r>
              <a:rPr sz="2000" spc="20" dirty="0">
                <a:latin typeface="Microsoft Sans Serif"/>
                <a:cs typeface="Microsoft Sans Serif"/>
              </a:rPr>
              <a:t> </a:t>
            </a:r>
            <a:r>
              <a:rPr sz="2000" dirty="0">
                <a:latin typeface="Microsoft Sans Serif"/>
                <a:cs typeface="Microsoft Sans Serif"/>
              </a:rPr>
              <a:t>(37)</a:t>
            </a:r>
            <a:r>
              <a:rPr sz="2000" spc="-10" dirty="0">
                <a:latin typeface="Microsoft Sans Serif"/>
                <a:cs typeface="Microsoft Sans Serif"/>
              </a:rPr>
              <a:t> </a:t>
            </a:r>
            <a:r>
              <a:rPr sz="2000" spc="-15" dirty="0">
                <a:latin typeface="Microsoft Sans Serif"/>
                <a:cs typeface="Microsoft Sans Serif"/>
              </a:rPr>
              <a:t>параметр</a:t>
            </a:r>
            <a:r>
              <a:rPr sz="2000" spc="10" dirty="0">
                <a:latin typeface="Microsoft Sans Serif"/>
                <a:cs typeface="Microsoft Sans Serif"/>
              </a:rPr>
              <a:t> </a:t>
            </a:r>
            <a:r>
              <a:rPr sz="2000" i="1" dirty="0">
                <a:latin typeface="Arial"/>
                <a:cs typeface="Arial"/>
              </a:rPr>
              <a:t>λ</a:t>
            </a:r>
            <a:r>
              <a:rPr sz="2000" i="1" spc="-10" dirty="0">
                <a:latin typeface="Arial"/>
                <a:cs typeface="Arial"/>
              </a:rPr>
              <a:t> </a:t>
            </a:r>
            <a:r>
              <a:rPr sz="2000" spc="-15" dirty="0">
                <a:latin typeface="Microsoft Sans Serif"/>
                <a:cs typeface="Microsoft Sans Serif"/>
              </a:rPr>
              <a:t>должен</a:t>
            </a:r>
            <a:r>
              <a:rPr sz="2000" spc="5" dirty="0">
                <a:latin typeface="Microsoft Sans Serif"/>
                <a:cs typeface="Microsoft Sans Serif"/>
              </a:rPr>
              <a:t> </a:t>
            </a:r>
            <a:r>
              <a:rPr sz="2000" dirty="0">
                <a:latin typeface="Microsoft Sans Serif"/>
                <a:cs typeface="Microsoft Sans Serif"/>
              </a:rPr>
              <a:t>быть </a:t>
            </a:r>
            <a:r>
              <a:rPr sz="2000" spc="-515" dirty="0">
                <a:latin typeface="Microsoft Sans Serif"/>
                <a:cs typeface="Microsoft Sans Serif"/>
              </a:rPr>
              <a:t> </a:t>
            </a:r>
            <a:r>
              <a:rPr sz="2000" spc="-15" dirty="0">
                <a:latin typeface="Microsoft Sans Serif"/>
                <a:cs typeface="Microsoft Sans Serif"/>
              </a:rPr>
              <a:t>оптимизирован.</a:t>
            </a:r>
            <a:endParaRPr sz="2000">
              <a:latin typeface="Microsoft Sans Serif"/>
              <a:cs typeface="Microsoft Sans Serif"/>
            </a:endParaRPr>
          </a:p>
        </p:txBody>
      </p:sp>
      <p:sp>
        <p:nvSpPr>
          <p:cNvPr id="8" name="object 8"/>
          <p:cNvSpPr txBox="1"/>
          <p:nvPr/>
        </p:nvSpPr>
        <p:spPr>
          <a:xfrm>
            <a:off x="8297419" y="4470019"/>
            <a:ext cx="262255" cy="216726"/>
          </a:xfrm>
          <a:prstGeom prst="rect">
            <a:avLst/>
          </a:prstGeom>
        </p:spPr>
        <p:txBody>
          <a:bodyPr vert="horz" wrap="square" lIns="0" tIns="16510" rIns="0" bIns="0" rtlCol="0">
            <a:spAutoFit/>
          </a:bodyPr>
          <a:lstStyle/>
          <a:p>
            <a:pPr marL="12700">
              <a:spcBef>
                <a:spcPts val="130"/>
              </a:spcBef>
            </a:pPr>
            <a:r>
              <a:rPr sz="1300" i="1" spc="10" dirty="0">
                <a:latin typeface="Arial"/>
                <a:cs typeface="Arial"/>
              </a:rPr>
              <a:t>opt</a:t>
            </a:r>
            <a:endParaRPr sz="1300">
              <a:latin typeface="Arial"/>
              <a:cs typeface="Arial"/>
            </a:endParaRPr>
          </a:p>
        </p:txBody>
      </p:sp>
      <p:sp>
        <p:nvSpPr>
          <p:cNvPr id="9" name="object 9"/>
          <p:cNvSpPr txBox="1"/>
          <p:nvPr/>
        </p:nvSpPr>
        <p:spPr>
          <a:xfrm>
            <a:off x="2402839" y="4688205"/>
            <a:ext cx="2767330" cy="330835"/>
          </a:xfrm>
          <a:prstGeom prst="rect">
            <a:avLst/>
          </a:prstGeom>
        </p:spPr>
        <p:txBody>
          <a:bodyPr vert="horz" wrap="square" lIns="0" tIns="12700" rIns="0" bIns="0" rtlCol="0">
            <a:spAutoFit/>
          </a:bodyPr>
          <a:lstStyle/>
          <a:p>
            <a:pPr marL="12700">
              <a:spcBef>
                <a:spcPts val="100"/>
              </a:spcBef>
            </a:pPr>
            <a:r>
              <a:rPr sz="2000" spc="-5" dirty="0">
                <a:latin typeface="Microsoft Sans Serif"/>
                <a:cs typeface="Microsoft Sans Serif"/>
              </a:rPr>
              <a:t>Тогда</a:t>
            </a:r>
            <a:r>
              <a:rPr sz="2000" spc="-15" dirty="0">
                <a:latin typeface="Microsoft Sans Serif"/>
                <a:cs typeface="Microsoft Sans Serif"/>
              </a:rPr>
              <a:t> получаем </a:t>
            </a:r>
            <a:r>
              <a:rPr sz="2000" spc="-40" dirty="0">
                <a:latin typeface="Microsoft Sans Serif"/>
                <a:cs typeface="Microsoft Sans Serif"/>
              </a:rPr>
              <a:t>из</a:t>
            </a:r>
            <a:r>
              <a:rPr sz="2000" spc="-5" dirty="0">
                <a:latin typeface="Microsoft Sans Serif"/>
                <a:cs typeface="Microsoft Sans Serif"/>
              </a:rPr>
              <a:t> (37)</a:t>
            </a:r>
            <a:endParaRPr sz="2000">
              <a:latin typeface="Microsoft Sans Serif"/>
              <a:cs typeface="Microsoft Sans Serif"/>
            </a:endParaRPr>
          </a:p>
        </p:txBody>
      </p:sp>
      <p:sp>
        <p:nvSpPr>
          <p:cNvPr id="10" name="object 10"/>
          <p:cNvSpPr txBox="1"/>
          <p:nvPr/>
        </p:nvSpPr>
        <p:spPr>
          <a:xfrm>
            <a:off x="9376409" y="5419751"/>
            <a:ext cx="478790" cy="330835"/>
          </a:xfrm>
          <a:prstGeom prst="rect">
            <a:avLst/>
          </a:prstGeom>
        </p:spPr>
        <p:txBody>
          <a:bodyPr vert="horz" wrap="square" lIns="0" tIns="12700" rIns="0" bIns="0" rtlCol="0">
            <a:spAutoFit/>
          </a:bodyPr>
          <a:lstStyle/>
          <a:p>
            <a:pPr marL="12700">
              <a:spcBef>
                <a:spcPts val="100"/>
              </a:spcBef>
            </a:pPr>
            <a:r>
              <a:rPr sz="2000" dirty="0">
                <a:latin typeface="Microsoft Sans Serif"/>
                <a:cs typeface="Microsoft Sans Serif"/>
              </a:rPr>
              <a:t>(39)</a:t>
            </a:r>
            <a:endParaRPr sz="2000">
              <a:latin typeface="Microsoft Sans Serif"/>
              <a:cs typeface="Microsoft Sans Serif"/>
            </a:endParaRPr>
          </a:p>
        </p:txBody>
      </p:sp>
      <p:grpSp>
        <p:nvGrpSpPr>
          <p:cNvPr id="11" name="object 11"/>
          <p:cNvGrpSpPr/>
          <p:nvPr/>
        </p:nvGrpSpPr>
        <p:grpSpPr>
          <a:xfrm>
            <a:off x="3131804" y="912633"/>
            <a:ext cx="1405890" cy="631825"/>
            <a:chOff x="1607804" y="912632"/>
            <a:chExt cx="1405890" cy="631825"/>
          </a:xfrm>
        </p:grpSpPr>
        <p:sp>
          <p:nvSpPr>
            <p:cNvPr id="12" name="object 12"/>
            <p:cNvSpPr/>
            <p:nvPr/>
          </p:nvSpPr>
          <p:spPr>
            <a:xfrm>
              <a:off x="1612419" y="1240915"/>
              <a:ext cx="1383030" cy="75565"/>
            </a:xfrm>
            <a:custGeom>
              <a:avLst/>
              <a:gdLst/>
              <a:ahLst/>
              <a:cxnLst/>
              <a:rect l="l" t="t" r="r" b="b"/>
              <a:pathLst>
                <a:path w="1383030" h="75565">
                  <a:moveTo>
                    <a:pt x="144183" y="0"/>
                  </a:moveTo>
                  <a:lnTo>
                    <a:pt x="1382988" y="0"/>
                  </a:lnTo>
                </a:path>
                <a:path w="1383030" h="75565">
                  <a:moveTo>
                    <a:pt x="0" y="74991"/>
                  </a:moveTo>
                  <a:lnTo>
                    <a:pt x="27864" y="58760"/>
                  </a:lnTo>
                </a:path>
              </a:pathLst>
            </a:custGeom>
            <a:ln w="9248">
              <a:solidFill>
                <a:srgbClr val="000000"/>
              </a:solidFill>
            </a:ln>
          </p:spPr>
          <p:txBody>
            <a:bodyPr wrap="square" lIns="0" tIns="0" rIns="0" bIns="0" rtlCol="0"/>
            <a:lstStyle/>
            <a:p>
              <a:endParaRPr/>
            </a:p>
          </p:txBody>
        </p:sp>
        <p:sp>
          <p:nvSpPr>
            <p:cNvPr id="13" name="object 13"/>
            <p:cNvSpPr/>
            <p:nvPr/>
          </p:nvSpPr>
          <p:spPr>
            <a:xfrm>
              <a:off x="1640284" y="1304492"/>
              <a:ext cx="41275" cy="231140"/>
            </a:xfrm>
            <a:custGeom>
              <a:avLst/>
              <a:gdLst/>
              <a:ahLst/>
              <a:cxnLst/>
              <a:rect l="l" t="t" r="r" b="b"/>
              <a:pathLst>
                <a:path w="41275" h="231140">
                  <a:moveTo>
                    <a:pt x="0" y="0"/>
                  </a:moveTo>
                  <a:lnTo>
                    <a:pt x="40700" y="230668"/>
                  </a:lnTo>
                </a:path>
              </a:pathLst>
            </a:custGeom>
            <a:ln w="18128">
              <a:solidFill>
                <a:srgbClr val="000000"/>
              </a:solidFill>
            </a:ln>
          </p:spPr>
          <p:txBody>
            <a:bodyPr wrap="square" lIns="0" tIns="0" rIns="0" bIns="0" rtlCol="0"/>
            <a:lstStyle/>
            <a:p>
              <a:endParaRPr/>
            </a:p>
          </p:txBody>
        </p:sp>
        <p:sp>
          <p:nvSpPr>
            <p:cNvPr id="14" name="object 14"/>
            <p:cNvSpPr/>
            <p:nvPr/>
          </p:nvSpPr>
          <p:spPr>
            <a:xfrm>
              <a:off x="1685408" y="917276"/>
              <a:ext cx="1328420" cy="618490"/>
            </a:xfrm>
            <a:custGeom>
              <a:avLst/>
              <a:gdLst/>
              <a:ahLst/>
              <a:cxnLst/>
              <a:rect l="l" t="t" r="r" b="b"/>
              <a:pathLst>
                <a:path w="1328420" h="618490">
                  <a:moveTo>
                    <a:pt x="0" y="617885"/>
                  </a:moveTo>
                  <a:lnTo>
                    <a:pt x="53953" y="0"/>
                  </a:lnTo>
                </a:path>
                <a:path w="1328420" h="618490">
                  <a:moveTo>
                    <a:pt x="53953" y="0"/>
                  </a:moveTo>
                  <a:lnTo>
                    <a:pt x="1328128" y="0"/>
                  </a:lnTo>
                </a:path>
              </a:pathLst>
            </a:custGeom>
            <a:ln w="9248">
              <a:solidFill>
                <a:srgbClr val="000000"/>
              </a:solidFill>
            </a:ln>
          </p:spPr>
          <p:txBody>
            <a:bodyPr wrap="square" lIns="0" tIns="0" rIns="0" bIns="0" rtlCol="0"/>
            <a:lstStyle/>
            <a:p>
              <a:endParaRPr/>
            </a:p>
          </p:txBody>
        </p:sp>
      </p:grpSp>
      <p:sp>
        <p:nvSpPr>
          <p:cNvPr id="15" name="object 15"/>
          <p:cNvSpPr txBox="1"/>
          <p:nvPr/>
        </p:nvSpPr>
        <p:spPr>
          <a:xfrm>
            <a:off x="4552213" y="1194889"/>
            <a:ext cx="111125" cy="290830"/>
          </a:xfrm>
          <a:prstGeom prst="rect">
            <a:avLst/>
          </a:prstGeom>
        </p:spPr>
        <p:txBody>
          <a:bodyPr vert="horz" wrap="square" lIns="0" tIns="11430" rIns="0" bIns="0" rtlCol="0">
            <a:spAutoFit/>
          </a:bodyPr>
          <a:lstStyle/>
          <a:p>
            <a:pPr marL="12700">
              <a:spcBef>
                <a:spcPts val="90"/>
              </a:spcBef>
            </a:pPr>
            <a:r>
              <a:rPr sz="1750" dirty="0">
                <a:latin typeface="Symbol"/>
                <a:cs typeface="Symbol"/>
              </a:rPr>
              <a:t></a:t>
            </a:r>
            <a:endParaRPr sz="1750">
              <a:latin typeface="Symbol"/>
              <a:cs typeface="Symbol"/>
            </a:endParaRPr>
          </a:p>
        </p:txBody>
      </p:sp>
      <p:sp>
        <p:nvSpPr>
          <p:cNvPr id="16" name="object 16"/>
          <p:cNvSpPr txBox="1"/>
          <p:nvPr/>
        </p:nvSpPr>
        <p:spPr>
          <a:xfrm>
            <a:off x="4552213" y="1005901"/>
            <a:ext cx="111125" cy="290830"/>
          </a:xfrm>
          <a:prstGeom prst="rect">
            <a:avLst/>
          </a:prstGeom>
        </p:spPr>
        <p:txBody>
          <a:bodyPr vert="horz" wrap="square" lIns="0" tIns="11430" rIns="0" bIns="0" rtlCol="0">
            <a:spAutoFit/>
          </a:bodyPr>
          <a:lstStyle/>
          <a:p>
            <a:pPr marL="12700">
              <a:spcBef>
                <a:spcPts val="90"/>
              </a:spcBef>
            </a:pPr>
            <a:r>
              <a:rPr sz="1750" dirty="0">
                <a:latin typeface="Symbol"/>
                <a:cs typeface="Symbol"/>
              </a:rPr>
              <a:t></a:t>
            </a:r>
            <a:endParaRPr sz="1750">
              <a:latin typeface="Symbol"/>
              <a:cs typeface="Symbol"/>
            </a:endParaRPr>
          </a:p>
        </p:txBody>
      </p:sp>
      <p:sp>
        <p:nvSpPr>
          <p:cNvPr id="17" name="object 17"/>
          <p:cNvSpPr txBox="1"/>
          <p:nvPr/>
        </p:nvSpPr>
        <p:spPr>
          <a:xfrm>
            <a:off x="3006078" y="1194889"/>
            <a:ext cx="111125" cy="290830"/>
          </a:xfrm>
          <a:prstGeom prst="rect">
            <a:avLst/>
          </a:prstGeom>
        </p:spPr>
        <p:txBody>
          <a:bodyPr vert="horz" wrap="square" lIns="0" tIns="11430" rIns="0" bIns="0" rtlCol="0">
            <a:spAutoFit/>
          </a:bodyPr>
          <a:lstStyle/>
          <a:p>
            <a:pPr marL="12700">
              <a:spcBef>
                <a:spcPts val="90"/>
              </a:spcBef>
            </a:pPr>
            <a:r>
              <a:rPr sz="1750" dirty="0">
                <a:latin typeface="Symbol"/>
                <a:cs typeface="Symbol"/>
              </a:rPr>
              <a:t></a:t>
            </a:r>
            <a:endParaRPr sz="1750">
              <a:latin typeface="Symbol"/>
              <a:cs typeface="Symbol"/>
            </a:endParaRPr>
          </a:p>
        </p:txBody>
      </p:sp>
      <p:sp>
        <p:nvSpPr>
          <p:cNvPr id="18" name="object 18"/>
          <p:cNvSpPr txBox="1"/>
          <p:nvPr/>
        </p:nvSpPr>
        <p:spPr>
          <a:xfrm>
            <a:off x="3006077" y="1336541"/>
            <a:ext cx="1657350" cy="290830"/>
          </a:xfrm>
          <a:prstGeom prst="rect">
            <a:avLst/>
          </a:prstGeom>
        </p:spPr>
        <p:txBody>
          <a:bodyPr vert="horz" wrap="square" lIns="0" tIns="11430" rIns="0" bIns="0" rtlCol="0">
            <a:spAutoFit/>
          </a:bodyPr>
          <a:lstStyle/>
          <a:p>
            <a:pPr marL="12700">
              <a:spcBef>
                <a:spcPts val="90"/>
              </a:spcBef>
              <a:tabLst>
                <a:tab pos="1558290" algn="l"/>
              </a:tabLst>
            </a:pPr>
            <a:r>
              <a:rPr sz="1750" dirty="0">
                <a:latin typeface="Symbol"/>
                <a:cs typeface="Symbol"/>
              </a:rPr>
              <a:t></a:t>
            </a:r>
            <a:r>
              <a:rPr sz="1750" dirty="0">
                <a:latin typeface="Times New Roman"/>
                <a:cs typeface="Times New Roman"/>
              </a:rPr>
              <a:t>	</a:t>
            </a:r>
            <a:r>
              <a:rPr sz="1750" dirty="0">
                <a:latin typeface="Symbol"/>
                <a:cs typeface="Symbol"/>
              </a:rPr>
              <a:t></a:t>
            </a:r>
            <a:endParaRPr sz="1750">
              <a:latin typeface="Symbol"/>
              <a:cs typeface="Symbol"/>
            </a:endParaRPr>
          </a:p>
        </p:txBody>
      </p:sp>
      <p:sp>
        <p:nvSpPr>
          <p:cNvPr id="19" name="object 19"/>
          <p:cNvSpPr txBox="1"/>
          <p:nvPr/>
        </p:nvSpPr>
        <p:spPr>
          <a:xfrm>
            <a:off x="3006077" y="864689"/>
            <a:ext cx="1657350" cy="290830"/>
          </a:xfrm>
          <a:prstGeom prst="rect">
            <a:avLst/>
          </a:prstGeom>
        </p:spPr>
        <p:txBody>
          <a:bodyPr vert="horz" wrap="square" lIns="0" tIns="11430" rIns="0" bIns="0" rtlCol="0">
            <a:spAutoFit/>
          </a:bodyPr>
          <a:lstStyle/>
          <a:p>
            <a:pPr marL="12700">
              <a:spcBef>
                <a:spcPts val="90"/>
              </a:spcBef>
              <a:tabLst>
                <a:tab pos="1558290" algn="l"/>
              </a:tabLst>
            </a:pPr>
            <a:r>
              <a:rPr sz="1750" dirty="0">
                <a:latin typeface="Symbol"/>
                <a:cs typeface="Symbol"/>
              </a:rPr>
              <a:t></a:t>
            </a:r>
            <a:r>
              <a:rPr sz="1750" dirty="0">
                <a:latin typeface="Times New Roman"/>
                <a:cs typeface="Times New Roman"/>
              </a:rPr>
              <a:t>	</a:t>
            </a:r>
            <a:r>
              <a:rPr sz="1750" dirty="0">
                <a:latin typeface="Symbol"/>
                <a:cs typeface="Symbol"/>
              </a:rPr>
              <a:t></a:t>
            </a:r>
            <a:endParaRPr sz="1750">
              <a:latin typeface="Symbol"/>
              <a:cs typeface="Symbol"/>
            </a:endParaRPr>
          </a:p>
        </p:txBody>
      </p:sp>
      <p:sp>
        <p:nvSpPr>
          <p:cNvPr id="20" name="object 20"/>
          <p:cNvSpPr txBox="1"/>
          <p:nvPr/>
        </p:nvSpPr>
        <p:spPr>
          <a:xfrm>
            <a:off x="3717714" y="1228211"/>
            <a:ext cx="370205" cy="168635"/>
          </a:xfrm>
          <a:prstGeom prst="rect">
            <a:avLst/>
          </a:prstGeom>
        </p:spPr>
        <p:txBody>
          <a:bodyPr vert="horz" wrap="square" lIns="0" tIns="14604" rIns="0" bIns="0" rtlCol="0">
            <a:spAutoFit/>
          </a:bodyPr>
          <a:lstStyle/>
          <a:p>
            <a:pPr marL="12700">
              <a:spcBef>
                <a:spcPts val="114"/>
              </a:spcBef>
              <a:tabLst>
                <a:tab pos="292100" algn="l"/>
              </a:tabLst>
            </a:pPr>
            <a:r>
              <a:rPr sz="1000" spc="10" dirty="0">
                <a:latin typeface="Times New Roman"/>
                <a:cs typeface="Times New Roman"/>
              </a:rPr>
              <a:t>2	2</a:t>
            </a:r>
            <a:endParaRPr sz="1000">
              <a:latin typeface="Times New Roman"/>
              <a:cs typeface="Times New Roman"/>
            </a:endParaRPr>
          </a:p>
        </p:txBody>
      </p:sp>
      <p:sp>
        <p:nvSpPr>
          <p:cNvPr id="21" name="object 21"/>
          <p:cNvSpPr txBox="1"/>
          <p:nvPr/>
        </p:nvSpPr>
        <p:spPr>
          <a:xfrm>
            <a:off x="3750437" y="915554"/>
            <a:ext cx="90805" cy="168635"/>
          </a:xfrm>
          <a:prstGeom prst="rect">
            <a:avLst/>
          </a:prstGeom>
        </p:spPr>
        <p:txBody>
          <a:bodyPr vert="horz" wrap="square" lIns="0" tIns="14604" rIns="0" bIns="0" rtlCol="0">
            <a:spAutoFit/>
          </a:bodyPr>
          <a:lstStyle/>
          <a:p>
            <a:pPr marL="12700">
              <a:spcBef>
                <a:spcPts val="114"/>
              </a:spcBef>
            </a:pPr>
            <a:r>
              <a:rPr sz="1000" spc="10" dirty="0">
                <a:latin typeface="Times New Roman"/>
                <a:cs typeface="Times New Roman"/>
              </a:rPr>
              <a:t>2</a:t>
            </a:r>
            <a:endParaRPr sz="1000">
              <a:latin typeface="Times New Roman"/>
              <a:cs typeface="Times New Roman"/>
            </a:endParaRPr>
          </a:p>
        </p:txBody>
      </p:sp>
      <p:sp>
        <p:nvSpPr>
          <p:cNvPr id="22" name="object 22"/>
          <p:cNvSpPr txBox="1"/>
          <p:nvPr/>
        </p:nvSpPr>
        <p:spPr>
          <a:xfrm>
            <a:off x="4397930" y="1228211"/>
            <a:ext cx="102870" cy="334645"/>
          </a:xfrm>
          <a:prstGeom prst="rect">
            <a:avLst/>
          </a:prstGeom>
        </p:spPr>
        <p:txBody>
          <a:bodyPr vert="horz" wrap="square" lIns="0" tIns="14604" rIns="0" bIns="0" rtlCol="0">
            <a:spAutoFit/>
          </a:bodyPr>
          <a:lstStyle/>
          <a:p>
            <a:pPr marL="24130">
              <a:spcBef>
                <a:spcPts val="114"/>
              </a:spcBef>
            </a:pPr>
            <a:r>
              <a:rPr sz="1000" spc="10" dirty="0">
                <a:latin typeface="Times New Roman"/>
                <a:cs typeface="Times New Roman"/>
              </a:rPr>
              <a:t>2</a:t>
            </a:r>
            <a:endParaRPr sz="1000">
              <a:latin typeface="Times New Roman"/>
              <a:cs typeface="Times New Roman"/>
            </a:endParaRPr>
          </a:p>
          <a:p>
            <a:pPr marL="12700">
              <a:spcBef>
                <a:spcPts val="15"/>
              </a:spcBef>
            </a:pPr>
            <a:r>
              <a:rPr sz="1000" i="1" spc="5" dirty="0">
                <a:latin typeface="Times New Roman"/>
                <a:cs typeface="Times New Roman"/>
              </a:rPr>
              <a:t>ε</a:t>
            </a:r>
            <a:endParaRPr sz="1000">
              <a:latin typeface="Times New Roman"/>
              <a:cs typeface="Times New Roman"/>
            </a:endParaRPr>
          </a:p>
        </p:txBody>
      </p:sp>
      <p:sp>
        <p:nvSpPr>
          <p:cNvPr id="23" name="object 23"/>
          <p:cNvSpPr txBox="1"/>
          <p:nvPr/>
        </p:nvSpPr>
        <p:spPr>
          <a:xfrm>
            <a:off x="3983075" y="1382578"/>
            <a:ext cx="83185" cy="168635"/>
          </a:xfrm>
          <a:prstGeom prst="rect">
            <a:avLst/>
          </a:prstGeom>
        </p:spPr>
        <p:txBody>
          <a:bodyPr vert="horz" wrap="square" lIns="0" tIns="14604" rIns="0" bIns="0" rtlCol="0">
            <a:spAutoFit/>
          </a:bodyPr>
          <a:lstStyle/>
          <a:p>
            <a:pPr marL="12700">
              <a:spcBef>
                <a:spcPts val="114"/>
              </a:spcBef>
            </a:pPr>
            <a:r>
              <a:rPr sz="1000" i="1" spc="10" dirty="0">
                <a:latin typeface="Times New Roman"/>
                <a:cs typeface="Times New Roman"/>
              </a:rPr>
              <a:t>c</a:t>
            </a:r>
            <a:endParaRPr sz="1000">
              <a:latin typeface="Times New Roman"/>
              <a:cs typeface="Times New Roman"/>
            </a:endParaRPr>
          </a:p>
        </p:txBody>
      </p:sp>
      <p:sp>
        <p:nvSpPr>
          <p:cNvPr id="24" name="object 24"/>
          <p:cNvSpPr txBox="1"/>
          <p:nvPr/>
        </p:nvSpPr>
        <p:spPr>
          <a:xfrm>
            <a:off x="4258625" y="915554"/>
            <a:ext cx="104775" cy="334645"/>
          </a:xfrm>
          <a:prstGeom prst="rect">
            <a:avLst/>
          </a:prstGeom>
        </p:spPr>
        <p:txBody>
          <a:bodyPr vert="horz" wrap="square" lIns="0" tIns="14604" rIns="0" bIns="0" rtlCol="0">
            <a:spAutoFit/>
          </a:bodyPr>
          <a:lstStyle/>
          <a:p>
            <a:pPr marL="26670">
              <a:spcBef>
                <a:spcPts val="114"/>
              </a:spcBef>
            </a:pPr>
            <a:r>
              <a:rPr sz="1000" spc="10" dirty="0">
                <a:latin typeface="Times New Roman"/>
                <a:cs typeface="Times New Roman"/>
              </a:rPr>
              <a:t>2</a:t>
            </a:r>
            <a:endParaRPr sz="1000">
              <a:latin typeface="Times New Roman"/>
              <a:cs typeface="Times New Roman"/>
            </a:endParaRPr>
          </a:p>
          <a:p>
            <a:pPr marL="12700">
              <a:spcBef>
                <a:spcPts val="15"/>
              </a:spcBef>
            </a:pPr>
            <a:r>
              <a:rPr sz="1000" i="1" spc="10" dirty="0">
                <a:latin typeface="Times New Roman"/>
                <a:cs typeface="Times New Roman"/>
              </a:rPr>
              <a:t>c</a:t>
            </a:r>
            <a:endParaRPr sz="1000">
              <a:latin typeface="Times New Roman"/>
              <a:cs typeface="Times New Roman"/>
            </a:endParaRPr>
          </a:p>
        </p:txBody>
      </p:sp>
      <p:sp>
        <p:nvSpPr>
          <p:cNvPr id="25" name="object 25"/>
          <p:cNvSpPr txBox="1"/>
          <p:nvPr/>
        </p:nvSpPr>
        <p:spPr>
          <a:xfrm>
            <a:off x="3279850" y="1102373"/>
            <a:ext cx="1130300" cy="450215"/>
          </a:xfrm>
          <a:prstGeom prst="rect">
            <a:avLst/>
          </a:prstGeom>
        </p:spPr>
        <p:txBody>
          <a:bodyPr vert="horz" wrap="square" lIns="0" tIns="17145" rIns="0" bIns="0" rtlCol="0">
            <a:spAutoFit/>
          </a:bodyPr>
          <a:lstStyle/>
          <a:p>
            <a:pPr marL="12700">
              <a:spcBef>
                <a:spcPts val="135"/>
              </a:spcBef>
              <a:tabLst>
                <a:tab pos="835660" algn="l"/>
              </a:tabLst>
            </a:pPr>
            <a:r>
              <a:rPr sz="2750" spc="-645" dirty="0">
                <a:latin typeface="Symbol"/>
                <a:cs typeface="Symbol"/>
              </a:rPr>
              <a:t></a:t>
            </a:r>
            <a:r>
              <a:rPr sz="1750" spc="120" dirty="0">
                <a:latin typeface="Times New Roman"/>
                <a:cs typeface="Times New Roman"/>
              </a:rPr>
              <a:t>1</a:t>
            </a:r>
            <a:r>
              <a:rPr sz="1750" dirty="0">
                <a:latin typeface="Symbol"/>
                <a:cs typeface="Symbol"/>
              </a:rPr>
              <a:t></a:t>
            </a:r>
            <a:r>
              <a:rPr sz="1750" spc="-80" dirty="0">
                <a:latin typeface="Times New Roman"/>
                <a:cs typeface="Times New Roman"/>
              </a:rPr>
              <a:t> </a:t>
            </a:r>
            <a:r>
              <a:rPr sz="1750" i="1" dirty="0">
                <a:latin typeface="Times New Roman"/>
                <a:cs typeface="Times New Roman"/>
              </a:rPr>
              <a:t>λ </a:t>
            </a:r>
            <a:r>
              <a:rPr sz="1750" i="1" spc="-35" dirty="0">
                <a:latin typeface="Times New Roman"/>
                <a:cs typeface="Times New Roman"/>
              </a:rPr>
              <a:t> </a:t>
            </a:r>
            <a:r>
              <a:rPr sz="2750" spc="-535" dirty="0">
                <a:latin typeface="Symbol"/>
                <a:cs typeface="Symbol"/>
              </a:rPr>
              <a:t></a:t>
            </a:r>
            <a:r>
              <a:rPr sz="1750" i="1" dirty="0">
                <a:latin typeface="Times New Roman"/>
                <a:cs typeface="Times New Roman"/>
              </a:rPr>
              <a:t>σ	</a:t>
            </a:r>
            <a:r>
              <a:rPr sz="1750" i="1" spc="165" dirty="0">
                <a:latin typeface="Times New Roman"/>
                <a:cs typeface="Times New Roman"/>
              </a:rPr>
              <a:t>+</a:t>
            </a:r>
            <a:r>
              <a:rPr sz="1750" i="1" dirty="0">
                <a:latin typeface="Times New Roman"/>
                <a:cs typeface="Times New Roman"/>
              </a:rPr>
              <a:t>σ</a:t>
            </a:r>
            <a:endParaRPr sz="1750">
              <a:latin typeface="Times New Roman"/>
              <a:cs typeface="Times New Roman"/>
            </a:endParaRPr>
          </a:p>
        </p:txBody>
      </p:sp>
      <p:sp>
        <p:nvSpPr>
          <p:cNvPr id="26" name="object 26"/>
          <p:cNvSpPr txBox="1"/>
          <p:nvPr/>
        </p:nvSpPr>
        <p:spPr>
          <a:xfrm>
            <a:off x="2462330" y="1062468"/>
            <a:ext cx="680720" cy="290830"/>
          </a:xfrm>
          <a:prstGeom prst="rect">
            <a:avLst/>
          </a:prstGeom>
        </p:spPr>
        <p:txBody>
          <a:bodyPr vert="horz" wrap="square" lIns="0" tIns="11430" rIns="0" bIns="0" rtlCol="0">
            <a:spAutoFit/>
          </a:bodyPr>
          <a:lstStyle/>
          <a:p>
            <a:pPr marL="38100">
              <a:spcBef>
                <a:spcPts val="90"/>
              </a:spcBef>
            </a:pPr>
            <a:r>
              <a:rPr sz="1750" i="1" dirty="0">
                <a:latin typeface="Times New Roman"/>
                <a:cs typeface="Times New Roman"/>
              </a:rPr>
              <a:t>P</a:t>
            </a:r>
            <a:r>
              <a:rPr sz="1750" i="1" spc="-185" dirty="0">
                <a:latin typeface="Times New Roman"/>
                <a:cs typeface="Times New Roman"/>
              </a:rPr>
              <a:t> </a:t>
            </a:r>
            <a:r>
              <a:rPr sz="1750" i="1" dirty="0">
                <a:latin typeface="Times New Roman"/>
                <a:cs typeface="Times New Roman"/>
              </a:rPr>
              <a:t>=</a:t>
            </a:r>
            <a:r>
              <a:rPr sz="1750" i="1" spc="-140" dirty="0">
                <a:latin typeface="Times New Roman"/>
                <a:cs typeface="Times New Roman"/>
              </a:rPr>
              <a:t> </a:t>
            </a:r>
            <a:r>
              <a:rPr sz="1750" i="1" dirty="0">
                <a:latin typeface="Times New Roman"/>
                <a:cs typeface="Times New Roman"/>
              </a:rPr>
              <a:t>Q</a:t>
            </a:r>
            <a:r>
              <a:rPr sz="2625" baseline="14285" dirty="0">
                <a:latin typeface="Symbol"/>
                <a:cs typeface="Symbol"/>
              </a:rPr>
              <a:t></a:t>
            </a:r>
            <a:endParaRPr sz="2625" baseline="14285">
              <a:latin typeface="Symbol"/>
              <a:cs typeface="Symbol"/>
            </a:endParaRPr>
          </a:p>
        </p:txBody>
      </p:sp>
      <p:sp>
        <p:nvSpPr>
          <p:cNvPr id="27" name="object 27"/>
          <p:cNvSpPr txBox="1"/>
          <p:nvPr/>
        </p:nvSpPr>
        <p:spPr>
          <a:xfrm>
            <a:off x="3429346" y="910417"/>
            <a:ext cx="833755" cy="305435"/>
          </a:xfrm>
          <a:prstGeom prst="rect">
            <a:avLst/>
          </a:prstGeom>
        </p:spPr>
        <p:txBody>
          <a:bodyPr vert="horz" wrap="square" lIns="0" tIns="17145" rIns="0" bIns="0" rtlCol="0">
            <a:spAutoFit/>
          </a:bodyPr>
          <a:lstStyle/>
          <a:p>
            <a:pPr marL="12700">
              <a:spcBef>
                <a:spcPts val="135"/>
              </a:spcBef>
              <a:tabLst>
                <a:tab pos="455930" algn="l"/>
              </a:tabLst>
            </a:pPr>
            <a:r>
              <a:rPr sz="1750" i="1" spc="-10" dirty="0">
                <a:latin typeface="Times New Roman"/>
                <a:cs typeface="Times New Roman"/>
              </a:rPr>
              <a:t>N</a:t>
            </a:r>
            <a:r>
              <a:rPr spc="-30" dirty="0">
                <a:latin typeface="Symbol"/>
                <a:cs typeface="Symbol"/>
              </a:rPr>
              <a:t></a:t>
            </a:r>
            <a:r>
              <a:rPr dirty="0">
                <a:latin typeface="Times New Roman"/>
                <a:cs typeface="Times New Roman"/>
              </a:rPr>
              <a:t>	</a:t>
            </a:r>
            <a:r>
              <a:rPr sz="1750" dirty="0">
                <a:latin typeface="Symbol"/>
                <a:cs typeface="Symbol"/>
              </a:rPr>
              <a:t></a:t>
            </a:r>
            <a:r>
              <a:rPr sz="1750" spc="-80" dirty="0">
                <a:latin typeface="Times New Roman"/>
                <a:cs typeface="Times New Roman"/>
              </a:rPr>
              <a:t> </a:t>
            </a:r>
            <a:r>
              <a:rPr sz="1750" i="1" spc="-40" dirty="0">
                <a:latin typeface="Times New Roman"/>
                <a:cs typeface="Times New Roman"/>
              </a:rPr>
              <a:t>λσ</a:t>
            </a:r>
            <a:endParaRPr sz="1750">
              <a:latin typeface="Times New Roman"/>
              <a:cs typeface="Times New Roman"/>
            </a:endParaRPr>
          </a:p>
        </p:txBody>
      </p:sp>
      <p:grpSp>
        <p:nvGrpSpPr>
          <p:cNvPr id="28" name="object 28"/>
          <p:cNvGrpSpPr/>
          <p:nvPr/>
        </p:nvGrpSpPr>
        <p:grpSpPr>
          <a:xfrm>
            <a:off x="3297588" y="2337881"/>
            <a:ext cx="856615" cy="653415"/>
            <a:chOff x="1773587" y="2337880"/>
            <a:chExt cx="856615" cy="653415"/>
          </a:xfrm>
        </p:grpSpPr>
        <p:sp>
          <p:nvSpPr>
            <p:cNvPr id="29" name="object 29"/>
            <p:cNvSpPr/>
            <p:nvPr/>
          </p:nvSpPr>
          <p:spPr>
            <a:xfrm>
              <a:off x="1778374" y="2738012"/>
              <a:ext cx="29209" cy="17145"/>
            </a:xfrm>
            <a:custGeom>
              <a:avLst/>
              <a:gdLst/>
              <a:ahLst/>
              <a:cxnLst/>
              <a:rect l="l" t="t" r="r" b="b"/>
              <a:pathLst>
                <a:path w="29210" h="17144">
                  <a:moveTo>
                    <a:pt x="0" y="16797"/>
                  </a:moveTo>
                  <a:lnTo>
                    <a:pt x="29111" y="0"/>
                  </a:lnTo>
                </a:path>
              </a:pathLst>
            </a:custGeom>
            <a:ln w="9573">
              <a:solidFill>
                <a:srgbClr val="000000"/>
              </a:solidFill>
            </a:ln>
          </p:spPr>
          <p:txBody>
            <a:bodyPr wrap="square" lIns="0" tIns="0" rIns="0" bIns="0" rtlCol="0"/>
            <a:lstStyle/>
            <a:p>
              <a:endParaRPr/>
            </a:p>
          </p:txBody>
        </p:sp>
        <p:sp>
          <p:nvSpPr>
            <p:cNvPr id="30" name="object 30"/>
            <p:cNvSpPr/>
            <p:nvPr/>
          </p:nvSpPr>
          <p:spPr>
            <a:xfrm>
              <a:off x="1807486" y="2743016"/>
              <a:ext cx="42545" cy="238760"/>
            </a:xfrm>
            <a:custGeom>
              <a:avLst/>
              <a:gdLst/>
              <a:ahLst/>
              <a:cxnLst/>
              <a:rect l="l" t="t" r="r" b="b"/>
              <a:pathLst>
                <a:path w="42544" h="238760">
                  <a:moveTo>
                    <a:pt x="0" y="0"/>
                  </a:moveTo>
                  <a:lnTo>
                    <a:pt x="42521" y="238254"/>
                  </a:lnTo>
                </a:path>
              </a:pathLst>
            </a:custGeom>
            <a:ln w="18933">
              <a:solidFill>
                <a:srgbClr val="000000"/>
              </a:solidFill>
            </a:ln>
          </p:spPr>
          <p:txBody>
            <a:bodyPr wrap="square" lIns="0" tIns="0" rIns="0" bIns="0" rtlCol="0"/>
            <a:lstStyle/>
            <a:p>
              <a:endParaRPr/>
            </a:p>
          </p:txBody>
        </p:sp>
        <p:sp>
          <p:nvSpPr>
            <p:cNvPr id="31" name="object 31"/>
            <p:cNvSpPr/>
            <p:nvPr/>
          </p:nvSpPr>
          <p:spPr>
            <a:xfrm>
              <a:off x="1854609" y="2342731"/>
              <a:ext cx="775970" cy="638810"/>
            </a:xfrm>
            <a:custGeom>
              <a:avLst/>
              <a:gdLst/>
              <a:ahLst/>
              <a:cxnLst/>
              <a:rect l="l" t="t" r="r" b="b"/>
              <a:pathLst>
                <a:path w="775969" h="638810">
                  <a:moveTo>
                    <a:pt x="0" y="638539"/>
                  </a:moveTo>
                  <a:lnTo>
                    <a:pt x="55912" y="0"/>
                  </a:lnTo>
                </a:path>
                <a:path w="775969" h="638810">
                  <a:moveTo>
                    <a:pt x="55912" y="0"/>
                  </a:moveTo>
                  <a:lnTo>
                    <a:pt x="775347" y="0"/>
                  </a:lnTo>
                </a:path>
              </a:pathLst>
            </a:custGeom>
            <a:ln w="9616">
              <a:solidFill>
                <a:srgbClr val="000000"/>
              </a:solidFill>
            </a:ln>
          </p:spPr>
          <p:txBody>
            <a:bodyPr wrap="square" lIns="0" tIns="0" rIns="0" bIns="0" rtlCol="0"/>
            <a:lstStyle/>
            <a:p>
              <a:endParaRPr/>
            </a:p>
          </p:txBody>
        </p:sp>
      </p:grpSp>
      <p:grpSp>
        <p:nvGrpSpPr>
          <p:cNvPr id="32" name="object 32"/>
          <p:cNvGrpSpPr/>
          <p:nvPr/>
        </p:nvGrpSpPr>
        <p:grpSpPr>
          <a:xfrm>
            <a:off x="4781782" y="2366472"/>
            <a:ext cx="1449705" cy="624840"/>
            <a:chOff x="3257781" y="2366472"/>
            <a:chExt cx="1449705" cy="624840"/>
          </a:xfrm>
        </p:grpSpPr>
        <p:sp>
          <p:nvSpPr>
            <p:cNvPr id="33" name="object 33"/>
            <p:cNvSpPr/>
            <p:nvPr/>
          </p:nvSpPr>
          <p:spPr>
            <a:xfrm>
              <a:off x="3262568" y="2749360"/>
              <a:ext cx="29209" cy="17145"/>
            </a:xfrm>
            <a:custGeom>
              <a:avLst/>
              <a:gdLst/>
              <a:ahLst/>
              <a:cxnLst/>
              <a:rect l="l" t="t" r="r" b="b"/>
              <a:pathLst>
                <a:path w="29210" h="17144">
                  <a:moveTo>
                    <a:pt x="0" y="16797"/>
                  </a:moveTo>
                  <a:lnTo>
                    <a:pt x="28978" y="0"/>
                  </a:lnTo>
                </a:path>
              </a:pathLst>
            </a:custGeom>
            <a:ln w="9573">
              <a:solidFill>
                <a:srgbClr val="000000"/>
              </a:solidFill>
            </a:ln>
          </p:spPr>
          <p:txBody>
            <a:bodyPr wrap="square" lIns="0" tIns="0" rIns="0" bIns="0" rtlCol="0"/>
            <a:lstStyle/>
            <a:p>
              <a:endParaRPr/>
            </a:p>
          </p:txBody>
        </p:sp>
        <p:sp>
          <p:nvSpPr>
            <p:cNvPr id="34" name="object 34"/>
            <p:cNvSpPr/>
            <p:nvPr/>
          </p:nvSpPr>
          <p:spPr>
            <a:xfrm>
              <a:off x="3291547" y="2754364"/>
              <a:ext cx="42545" cy="227329"/>
            </a:xfrm>
            <a:custGeom>
              <a:avLst/>
              <a:gdLst/>
              <a:ahLst/>
              <a:cxnLst/>
              <a:rect l="l" t="t" r="r" b="b"/>
              <a:pathLst>
                <a:path w="42545" h="227330">
                  <a:moveTo>
                    <a:pt x="0" y="0"/>
                  </a:moveTo>
                  <a:lnTo>
                    <a:pt x="42047" y="226907"/>
                  </a:lnTo>
                </a:path>
              </a:pathLst>
            </a:custGeom>
            <a:ln w="18933">
              <a:solidFill>
                <a:srgbClr val="000000"/>
              </a:solidFill>
            </a:ln>
          </p:spPr>
          <p:txBody>
            <a:bodyPr wrap="square" lIns="0" tIns="0" rIns="0" bIns="0" rtlCol="0"/>
            <a:lstStyle/>
            <a:p>
              <a:endParaRPr/>
            </a:p>
          </p:txBody>
        </p:sp>
        <p:sp>
          <p:nvSpPr>
            <p:cNvPr id="35" name="object 35"/>
            <p:cNvSpPr/>
            <p:nvPr/>
          </p:nvSpPr>
          <p:spPr>
            <a:xfrm>
              <a:off x="3338330" y="2371323"/>
              <a:ext cx="1369060" cy="610235"/>
            </a:xfrm>
            <a:custGeom>
              <a:avLst/>
              <a:gdLst/>
              <a:ahLst/>
              <a:cxnLst/>
              <a:rect l="l" t="t" r="r" b="b"/>
              <a:pathLst>
                <a:path w="1369060" h="610235">
                  <a:moveTo>
                    <a:pt x="0" y="609947"/>
                  </a:moveTo>
                  <a:lnTo>
                    <a:pt x="55874" y="0"/>
                  </a:lnTo>
                </a:path>
                <a:path w="1369060" h="610235">
                  <a:moveTo>
                    <a:pt x="55874" y="0"/>
                  </a:moveTo>
                  <a:lnTo>
                    <a:pt x="1368638" y="0"/>
                  </a:lnTo>
                </a:path>
              </a:pathLst>
            </a:custGeom>
            <a:ln w="9616">
              <a:solidFill>
                <a:srgbClr val="000000"/>
              </a:solidFill>
            </a:ln>
          </p:spPr>
          <p:txBody>
            <a:bodyPr wrap="square" lIns="0" tIns="0" rIns="0" bIns="0" rtlCol="0"/>
            <a:lstStyle/>
            <a:p>
              <a:endParaRPr/>
            </a:p>
          </p:txBody>
        </p:sp>
      </p:grpSp>
      <p:grpSp>
        <p:nvGrpSpPr>
          <p:cNvPr id="36" name="object 36"/>
          <p:cNvGrpSpPr/>
          <p:nvPr/>
        </p:nvGrpSpPr>
        <p:grpSpPr>
          <a:xfrm>
            <a:off x="6855574" y="2366938"/>
            <a:ext cx="424815" cy="624205"/>
            <a:chOff x="5331573" y="2366937"/>
            <a:chExt cx="424815" cy="624205"/>
          </a:xfrm>
        </p:grpSpPr>
        <p:sp>
          <p:nvSpPr>
            <p:cNvPr id="37" name="object 37"/>
            <p:cNvSpPr/>
            <p:nvPr/>
          </p:nvSpPr>
          <p:spPr>
            <a:xfrm>
              <a:off x="5336360" y="2676755"/>
              <a:ext cx="400685" cy="89535"/>
            </a:xfrm>
            <a:custGeom>
              <a:avLst/>
              <a:gdLst/>
              <a:ahLst/>
              <a:cxnLst/>
              <a:rect l="l" t="t" r="r" b="b"/>
              <a:pathLst>
                <a:path w="400685" h="89535">
                  <a:moveTo>
                    <a:pt x="149629" y="0"/>
                  </a:moveTo>
                  <a:lnTo>
                    <a:pt x="400590" y="0"/>
                  </a:lnTo>
                </a:path>
                <a:path w="400685" h="89535">
                  <a:moveTo>
                    <a:pt x="0" y="89402"/>
                  </a:moveTo>
                  <a:lnTo>
                    <a:pt x="28978" y="72604"/>
                  </a:lnTo>
                </a:path>
              </a:pathLst>
            </a:custGeom>
            <a:ln w="9616">
              <a:solidFill>
                <a:srgbClr val="000000"/>
              </a:solidFill>
            </a:ln>
          </p:spPr>
          <p:txBody>
            <a:bodyPr wrap="square" lIns="0" tIns="0" rIns="0" bIns="0" rtlCol="0"/>
            <a:lstStyle/>
            <a:p>
              <a:endParaRPr/>
            </a:p>
          </p:txBody>
        </p:sp>
        <p:sp>
          <p:nvSpPr>
            <p:cNvPr id="38" name="object 38"/>
            <p:cNvSpPr/>
            <p:nvPr/>
          </p:nvSpPr>
          <p:spPr>
            <a:xfrm>
              <a:off x="5365339" y="2754364"/>
              <a:ext cx="42545" cy="227329"/>
            </a:xfrm>
            <a:custGeom>
              <a:avLst/>
              <a:gdLst/>
              <a:ahLst/>
              <a:cxnLst/>
              <a:rect l="l" t="t" r="r" b="b"/>
              <a:pathLst>
                <a:path w="42545" h="227330">
                  <a:moveTo>
                    <a:pt x="0" y="0"/>
                  </a:moveTo>
                  <a:lnTo>
                    <a:pt x="42047" y="226907"/>
                  </a:lnTo>
                </a:path>
              </a:pathLst>
            </a:custGeom>
            <a:ln w="18933">
              <a:solidFill>
                <a:srgbClr val="000000"/>
              </a:solidFill>
            </a:ln>
          </p:spPr>
          <p:txBody>
            <a:bodyPr wrap="square" lIns="0" tIns="0" rIns="0" bIns="0" rtlCol="0"/>
            <a:lstStyle/>
            <a:p>
              <a:endParaRPr/>
            </a:p>
          </p:txBody>
        </p:sp>
        <p:sp>
          <p:nvSpPr>
            <p:cNvPr id="39" name="object 39"/>
            <p:cNvSpPr/>
            <p:nvPr/>
          </p:nvSpPr>
          <p:spPr>
            <a:xfrm>
              <a:off x="5412122" y="2371788"/>
              <a:ext cx="344170" cy="609600"/>
            </a:xfrm>
            <a:custGeom>
              <a:avLst/>
              <a:gdLst/>
              <a:ahLst/>
              <a:cxnLst/>
              <a:rect l="l" t="t" r="r" b="b"/>
              <a:pathLst>
                <a:path w="344170" h="609600">
                  <a:moveTo>
                    <a:pt x="0" y="609482"/>
                  </a:moveTo>
                  <a:lnTo>
                    <a:pt x="55874" y="0"/>
                  </a:lnTo>
                </a:path>
                <a:path w="344170" h="609600">
                  <a:moveTo>
                    <a:pt x="55874" y="0"/>
                  </a:moveTo>
                  <a:lnTo>
                    <a:pt x="343769" y="0"/>
                  </a:lnTo>
                </a:path>
              </a:pathLst>
            </a:custGeom>
            <a:ln w="9616">
              <a:solidFill>
                <a:srgbClr val="000000"/>
              </a:solidFill>
            </a:ln>
          </p:spPr>
          <p:txBody>
            <a:bodyPr wrap="square" lIns="0" tIns="0" rIns="0" bIns="0" rtlCol="0"/>
            <a:lstStyle/>
            <a:p>
              <a:endParaRPr/>
            </a:p>
          </p:txBody>
        </p:sp>
      </p:grpSp>
      <p:sp>
        <p:nvSpPr>
          <p:cNvPr id="40" name="object 40"/>
          <p:cNvSpPr txBox="1"/>
          <p:nvPr/>
        </p:nvSpPr>
        <p:spPr>
          <a:xfrm>
            <a:off x="7295793" y="2604156"/>
            <a:ext cx="114935" cy="300355"/>
          </a:xfrm>
          <a:prstGeom prst="rect">
            <a:avLst/>
          </a:prstGeom>
        </p:spPr>
        <p:txBody>
          <a:bodyPr vert="horz" wrap="square" lIns="0" tIns="12700" rIns="0" bIns="0" rtlCol="0">
            <a:spAutoFit/>
          </a:bodyPr>
          <a:lstStyle/>
          <a:p>
            <a:pPr marL="12700">
              <a:spcBef>
                <a:spcPts val="100"/>
              </a:spcBef>
            </a:pPr>
            <a:r>
              <a:rPr spc="10" dirty="0">
                <a:latin typeface="Symbol"/>
                <a:cs typeface="Symbol"/>
              </a:rPr>
              <a:t></a:t>
            </a:r>
            <a:endParaRPr>
              <a:latin typeface="Symbol"/>
              <a:cs typeface="Symbol"/>
            </a:endParaRPr>
          </a:p>
        </p:txBody>
      </p:sp>
      <p:sp>
        <p:nvSpPr>
          <p:cNvPr id="41" name="object 41"/>
          <p:cNvSpPr txBox="1"/>
          <p:nvPr/>
        </p:nvSpPr>
        <p:spPr>
          <a:xfrm>
            <a:off x="7295793" y="2459840"/>
            <a:ext cx="114935" cy="300355"/>
          </a:xfrm>
          <a:prstGeom prst="rect">
            <a:avLst/>
          </a:prstGeom>
        </p:spPr>
        <p:txBody>
          <a:bodyPr vert="horz" wrap="square" lIns="0" tIns="12700" rIns="0" bIns="0" rtlCol="0">
            <a:spAutoFit/>
          </a:bodyPr>
          <a:lstStyle/>
          <a:p>
            <a:pPr marL="12700">
              <a:spcBef>
                <a:spcPts val="100"/>
              </a:spcBef>
            </a:pPr>
            <a:r>
              <a:rPr spc="10" dirty="0">
                <a:latin typeface="Symbol"/>
                <a:cs typeface="Symbol"/>
              </a:rPr>
              <a:t></a:t>
            </a:r>
            <a:endParaRPr>
              <a:latin typeface="Symbol"/>
              <a:cs typeface="Symbol"/>
            </a:endParaRPr>
          </a:p>
        </p:txBody>
      </p:sp>
      <p:sp>
        <p:nvSpPr>
          <p:cNvPr id="42" name="object 42"/>
          <p:cNvSpPr txBox="1"/>
          <p:nvPr/>
        </p:nvSpPr>
        <p:spPr>
          <a:xfrm>
            <a:off x="6725116" y="2604156"/>
            <a:ext cx="114935" cy="300355"/>
          </a:xfrm>
          <a:prstGeom prst="rect">
            <a:avLst/>
          </a:prstGeom>
        </p:spPr>
        <p:txBody>
          <a:bodyPr vert="horz" wrap="square" lIns="0" tIns="12700" rIns="0" bIns="0" rtlCol="0">
            <a:spAutoFit/>
          </a:bodyPr>
          <a:lstStyle/>
          <a:p>
            <a:pPr marL="12700">
              <a:spcBef>
                <a:spcPts val="100"/>
              </a:spcBef>
            </a:pPr>
            <a:r>
              <a:rPr spc="10" dirty="0">
                <a:latin typeface="Symbol"/>
                <a:cs typeface="Symbol"/>
              </a:rPr>
              <a:t></a:t>
            </a:r>
            <a:endParaRPr>
              <a:latin typeface="Symbol"/>
              <a:cs typeface="Symbol"/>
            </a:endParaRPr>
          </a:p>
        </p:txBody>
      </p:sp>
      <p:sp>
        <p:nvSpPr>
          <p:cNvPr id="43" name="object 43"/>
          <p:cNvSpPr txBox="1"/>
          <p:nvPr/>
        </p:nvSpPr>
        <p:spPr>
          <a:xfrm>
            <a:off x="4651324" y="2604156"/>
            <a:ext cx="114935" cy="300355"/>
          </a:xfrm>
          <a:prstGeom prst="rect">
            <a:avLst/>
          </a:prstGeom>
        </p:spPr>
        <p:txBody>
          <a:bodyPr vert="horz" wrap="square" lIns="0" tIns="12700" rIns="0" bIns="0" rtlCol="0">
            <a:spAutoFit/>
          </a:bodyPr>
          <a:lstStyle/>
          <a:p>
            <a:pPr marL="12700">
              <a:spcBef>
                <a:spcPts val="100"/>
              </a:spcBef>
            </a:pPr>
            <a:r>
              <a:rPr spc="10" dirty="0">
                <a:latin typeface="Symbol"/>
                <a:cs typeface="Symbol"/>
              </a:rPr>
              <a:t></a:t>
            </a:r>
            <a:endParaRPr>
              <a:latin typeface="Symbol"/>
              <a:cs typeface="Symbol"/>
            </a:endParaRPr>
          </a:p>
        </p:txBody>
      </p:sp>
      <p:sp>
        <p:nvSpPr>
          <p:cNvPr id="44" name="object 44"/>
          <p:cNvSpPr txBox="1"/>
          <p:nvPr/>
        </p:nvSpPr>
        <p:spPr>
          <a:xfrm>
            <a:off x="4651324" y="2750748"/>
            <a:ext cx="2188845" cy="300355"/>
          </a:xfrm>
          <a:prstGeom prst="rect">
            <a:avLst/>
          </a:prstGeom>
        </p:spPr>
        <p:txBody>
          <a:bodyPr vert="horz" wrap="square" lIns="0" tIns="12700" rIns="0" bIns="0" rtlCol="0">
            <a:spAutoFit/>
          </a:bodyPr>
          <a:lstStyle/>
          <a:p>
            <a:pPr marL="12700">
              <a:spcBef>
                <a:spcPts val="100"/>
              </a:spcBef>
              <a:tabLst>
                <a:tab pos="2085975" algn="l"/>
              </a:tabLst>
            </a:pPr>
            <a:r>
              <a:rPr spc="10" dirty="0">
                <a:latin typeface="Symbol"/>
                <a:cs typeface="Symbol"/>
              </a:rPr>
              <a:t></a:t>
            </a:r>
            <a:r>
              <a:rPr spc="10" dirty="0">
                <a:latin typeface="Times New Roman"/>
                <a:cs typeface="Times New Roman"/>
              </a:rPr>
              <a:t>	</a:t>
            </a:r>
            <a:r>
              <a:rPr spc="10" dirty="0">
                <a:latin typeface="Symbol"/>
                <a:cs typeface="Symbol"/>
              </a:rPr>
              <a:t></a:t>
            </a:r>
            <a:endParaRPr>
              <a:latin typeface="Symbol"/>
              <a:cs typeface="Symbol"/>
            </a:endParaRPr>
          </a:p>
        </p:txBody>
      </p:sp>
      <p:sp>
        <p:nvSpPr>
          <p:cNvPr id="45" name="object 45"/>
          <p:cNvSpPr txBox="1"/>
          <p:nvPr/>
        </p:nvSpPr>
        <p:spPr>
          <a:xfrm>
            <a:off x="4169441" y="2629121"/>
            <a:ext cx="114935" cy="300355"/>
          </a:xfrm>
          <a:prstGeom prst="rect">
            <a:avLst/>
          </a:prstGeom>
        </p:spPr>
        <p:txBody>
          <a:bodyPr vert="horz" wrap="square" lIns="0" tIns="12700" rIns="0" bIns="0" rtlCol="0">
            <a:spAutoFit/>
          </a:bodyPr>
          <a:lstStyle/>
          <a:p>
            <a:pPr marL="12700">
              <a:spcBef>
                <a:spcPts val="100"/>
              </a:spcBef>
            </a:pPr>
            <a:r>
              <a:rPr spc="10" dirty="0">
                <a:latin typeface="Symbol"/>
                <a:cs typeface="Symbol"/>
              </a:rPr>
              <a:t></a:t>
            </a:r>
            <a:endParaRPr>
              <a:latin typeface="Symbol"/>
              <a:cs typeface="Symbol"/>
            </a:endParaRPr>
          </a:p>
        </p:txBody>
      </p:sp>
      <p:sp>
        <p:nvSpPr>
          <p:cNvPr id="46" name="object 46"/>
          <p:cNvSpPr txBox="1"/>
          <p:nvPr/>
        </p:nvSpPr>
        <p:spPr>
          <a:xfrm>
            <a:off x="3167225" y="2629121"/>
            <a:ext cx="114935" cy="300355"/>
          </a:xfrm>
          <a:prstGeom prst="rect">
            <a:avLst/>
          </a:prstGeom>
        </p:spPr>
        <p:txBody>
          <a:bodyPr vert="horz" wrap="square" lIns="0" tIns="12700" rIns="0" bIns="0" rtlCol="0">
            <a:spAutoFit/>
          </a:bodyPr>
          <a:lstStyle/>
          <a:p>
            <a:pPr marL="12700">
              <a:spcBef>
                <a:spcPts val="100"/>
              </a:spcBef>
            </a:pPr>
            <a:r>
              <a:rPr spc="10" dirty="0">
                <a:latin typeface="Symbol"/>
                <a:cs typeface="Symbol"/>
              </a:rPr>
              <a:t></a:t>
            </a:r>
            <a:endParaRPr>
              <a:latin typeface="Symbol"/>
              <a:cs typeface="Symbol"/>
            </a:endParaRPr>
          </a:p>
        </p:txBody>
      </p:sp>
      <p:sp>
        <p:nvSpPr>
          <p:cNvPr id="47" name="object 47"/>
          <p:cNvSpPr txBox="1"/>
          <p:nvPr/>
        </p:nvSpPr>
        <p:spPr>
          <a:xfrm>
            <a:off x="3167224" y="2775709"/>
            <a:ext cx="1117600" cy="300355"/>
          </a:xfrm>
          <a:prstGeom prst="rect">
            <a:avLst/>
          </a:prstGeom>
        </p:spPr>
        <p:txBody>
          <a:bodyPr vert="horz" wrap="square" lIns="0" tIns="12700" rIns="0" bIns="0" rtlCol="0">
            <a:spAutoFit/>
          </a:bodyPr>
          <a:lstStyle/>
          <a:p>
            <a:pPr marL="12700">
              <a:spcBef>
                <a:spcPts val="100"/>
              </a:spcBef>
              <a:tabLst>
                <a:tab pos="1014730" algn="l"/>
              </a:tabLst>
            </a:pPr>
            <a:r>
              <a:rPr spc="10" dirty="0">
                <a:latin typeface="Symbol"/>
                <a:cs typeface="Symbol"/>
              </a:rPr>
              <a:t></a:t>
            </a:r>
            <a:r>
              <a:rPr spc="10" dirty="0">
                <a:latin typeface="Times New Roman"/>
                <a:cs typeface="Times New Roman"/>
              </a:rPr>
              <a:t>	</a:t>
            </a:r>
            <a:r>
              <a:rPr spc="10" dirty="0">
                <a:latin typeface="Symbol"/>
                <a:cs typeface="Symbol"/>
              </a:rPr>
              <a:t></a:t>
            </a:r>
            <a:endParaRPr>
              <a:latin typeface="Symbol"/>
              <a:cs typeface="Symbol"/>
            </a:endParaRPr>
          </a:p>
        </p:txBody>
      </p:sp>
      <p:sp>
        <p:nvSpPr>
          <p:cNvPr id="48" name="object 48"/>
          <p:cNvSpPr txBox="1"/>
          <p:nvPr/>
        </p:nvSpPr>
        <p:spPr>
          <a:xfrm>
            <a:off x="3167224" y="2288307"/>
            <a:ext cx="1117600" cy="300355"/>
          </a:xfrm>
          <a:prstGeom prst="rect">
            <a:avLst/>
          </a:prstGeom>
        </p:spPr>
        <p:txBody>
          <a:bodyPr vert="horz" wrap="square" lIns="0" tIns="12700" rIns="0" bIns="0" rtlCol="0">
            <a:spAutoFit/>
          </a:bodyPr>
          <a:lstStyle/>
          <a:p>
            <a:pPr marL="12700">
              <a:spcBef>
                <a:spcPts val="100"/>
              </a:spcBef>
              <a:tabLst>
                <a:tab pos="1014730" algn="l"/>
              </a:tabLst>
            </a:pPr>
            <a:r>
              <a:rPr spc="10" dirty="0">
                <a:latin typeface="Symbol"/>
                <a:cs typeface="Symbol"/>
              </a:rPr>
              <a:t></a:t>
            </a:r>
            <a:r>
              <a:rPr spc="10" dirty="0">
                <a:latin typeface="Times New Roman"/>
                <a:cs typeface="Times New Roman"/>
              </a:rPr>
              <a:t>	</a:t>
            </a:r>
            <a:r>
              <a:rPr spc="10" dirty="0">
                <a:latin typeface="Symbol"/>
                <a:cs typeface="Symbol"/>
              </a:rPr>
              <a:t></a:t>
            </a:r>
            <a:endParaRPr>
              <a:latin typeface="Symbol"/>
              <a:cs typeface="Symbol"/>
            </a:endParaRPr>
          </a:p>
        </p:txBody>
      </p:sp>
      <p:sp>
        <p:nvSpPr>
          <p:cNvPr id="49" name="object 49"/>
          <p:cNvSpPr txBox="1"/>
          <p:nvPr/>
        </p:nvSpPr>
        <p:spPr>
          <a:xfrm>
            <a:off x="5048694" y="2728511"/>
            <a:ext cx="2362200" cy="300355"/>
          </a:xfrm>
          <a:prstGeom prst="rect">
            <a:avLst/>
          </a:prstGeom>
        </p:spPr>
        <p:txBody>
          <a:bodyPr vert="horz" wrap="square" lIns="0" tIns="12700" rIns="0" bIns="0" rtlCol="0">
            <a:spAutoFit/>
          </a:bodyPr>
          <a:lstStyle/>
          <a:p>
            <a:pPr marL="12700">
              <a:spcBef>
                <a:spcPts val="100"/>
              </a:spcBef>
              <a:tabLst>
                <a:tab pos="629285" algn="l"/>
                <a:tab pos="1058545" algn="l"/>
                <a:tab pos="2084070" algn="l"/>
              </a:tabLst>
            </a:pPr>
            <a:r>
              <a:rPr sz="1050" i="1" spc="5" dirty="0">
                <a:latin typeface="Times New Roman"/>
                <a:cs typeface="Times New Roman"/>
              </a:rPr>
              <a:t>a  </a:t>
            </a:r>
            <a:r>
              <a:rPr sz="1050" i="1" spc="165" dirty="0">
                <a:latin typeface="Times New Roman"/>
                <a:cs typeface="Times New Roman"/>
              </a:rPr>
              <a:t> </a:t>
            </a:r>
            <a:r>
              <a:rPr sz="1050" i="1" spc="10" dirty="0">
                <a:latin typeface="Times New Roman"/>
                <a:cs typeface="Times New Roman"/>
              </a:rPr>
              <a:t>ω	ω	</a:t>
            </a:r>
            <a:r>
              <a:rPr sz="1050" i="1" spc="5" dirty="0">
                <a:latin typeface="Times New Roman"/>
                <a:cs typeface="Times New Roman"/>
              </a:rPr>
              <a:t>a </a:t>
            </a:r>
            <a:r>
              <a:rPr sz="1050" i="1" spc="135" dirty="0">
                <a:latin typeface="Times New Roman"/>
                <a:cs typeface="Times New Roman"/>
              </a:rPr>
              <a:t> </a:t>
            </a:r>
            <a:r>
              <a:rPr sz="2700" spc="15" baseline="-6172" dirty="0">
                <a:latin typeface="Symbol"/>
                <a:cs typeface="Symbol"/>
              </a:rPr>
              <a:t></a:t>
            </a:r>
            <a:r>
              <a:rPr sz="2700" spc="15" baseline="-6172" dirty="0">
                <a:latin typeface="Times New Roman"/>
                <a:cs typeface="Times New Roman"/>
              </a:rPr>
              <a:t>	</a:t>
            </a:r>
            <a:r>
              <a:rPr sz="1050" i="1" spc="10" dirty="0">
                <a:latin typeface="Times New Roman"/>
                <a:cs typeface="Times New Roman"/>
              </a:rPr>
              <a:t>ω  </a:t>
            </a:r>
            <a:r>
              <a:rPr sz="2700" spc="15" baseline="-6172" dirty="0">
                <a:latin typeface="Symbol"/>
                <a:cs typeface="Symbol"/>
              </a:rPr>
              <a:t></a:t>
            </a:r>
            <a:endParaRPr sz="2700" baseline="-6172">
              <a:latin typeface="Symbol"/>
              <a:cs typeface="Symbol"/>
            </a:endParaRPr>
          </a:p>
        </p:txBody>
      </p:sp>
      <p:sp>
        <p:nvSpPr>
          <p:cNvPr id="50" name="object 50"/>
          <p:cNvSpPr txBox="1"/>
          <p:nvPr/>
        </p:nvSpPr>
        <p:spPr>
          <a:xfrm>
            <a:off x="3577551" y="2823805"/>
            <a:ext cx="85725" cy="174407"/>
          </a:xfrm>
          <a:prstGeom prst="rect">
            <a:avLst/>
          </a:prstGeom>
        </p:spPr>
        <p:txBody>
          <a:bodyPr vert="horz" wrap="square" lIns="0" tIns="12700" rIns="0" bIns="0" rtlCol="0">
            <a:spAutoFit/>
          </a:bodyPr>
          <a:lstStyle/>
          <a:p>
            <a:pPr marL="12700">
              <a:spcBef>
                <a:spcPts val="100"/>
              </a:spcBef>
            </a:pPr>
            <a:r>
              <a:rPr sz="1050" i="1" spc="5" dirty="0">
                <a:latin typeface="Times New Roman"/>
                <a:cs typeface="Times New Roman"/>
              </a:rPr>
              <a:t>c</a:t>
            </a:r>
            <a:endParaRPr sz="1050">
              <a:latin typeface="Times New Roman"/>
              <a:cs typeface="Times New Roman"/>
            </a:endParaRPr>
          </a:p>
        </p:txBody>
      </p:sp>
      <p:sp>
        <p:nvSpPr>
          <p:cNvPr id="51" name="object 51"/>
          <p:cNvSpPr txBox="1"/>
          <p:nvPr/>
        </p:nvSpPr>
        <p:spPr>
          <a:xfrm>
            <a:off x="7012442" y="2671329"/>
            <a:ext cx="140970" cy="300355"/>
          </a:xfrm>
          <a:prstGeom prst="rect">
            <a:avLst/>
          </a:prstGeom>
        </p:spPr>
        <p:txBody>
          <a:bodyPr vert="horz" wrap="square" lIns="0" tIns="12700" rIns="0" bIns="0" rtlCol="0">
            <a:spAutoFit/>
          </a:bodyPr>
          <a:lstStyle/>
          <a:p>
            <a:pPr marL="12700">
              <a:spcBef>
                <a:spcPts val="100"/>
              </a:spcBef>
            </a:pPr>
            <a:r>
              <a:rPr i="1" spc="15" dirty="0">
                <a:latin typeface="Times New Roman"/>
                <a:cs typeface="Times New Roman"/>
              </a:rPr>
              <a:t>η</a:t>
            </a:r>
            <a:endParaRPr>
              <a:latin typeface="Times New Roman"/>
              <a:cs typeface="Times New Roman"/>
            </a:endParaRPr>
          </a:p>
        </p:txBody>
      </p:sp>
      <p:sp>
        <p:nvSpPr>
          <p:cNvPr id="52" name="object 52"/>
          <p:cNvSpPr txBox="1"/>
          <p:nvPr/>
        </p:nvSpPr>
        <p:spPr>
          <a:xfrm>
            <a:off x="4625923" y="2313253"/>
            <a:ext cx="2823210" cy="300355"/>
          </a:xfrm>
          <a:prstGeom prst="rect">
            <a:avLst/>
          </a:prstGeom>
        </p:spPr>
        <p:txBody>
          <a:bodyPr vert="horz" wrap="square" lIns="0" tIns="12700" rIns="0" bIns="0" rtlCol="0">
            <a:spAutoFit/>
          </a:bodyPr>
          <a:lstStyle/>
          <a:p>
            <a:pPr marL="38100">
              <a:spcBef>
                <a:spcPts val="100"/>
              </a:spcBef>
              <a:tabLst>
                <a:tab pos="1633220" algn="l"/>
                <a:tab pos="2111375" algn="l"/>
                <a:tab pos="2428875" algn="l"/>
              </a:tabLst>
            </a:pPr>
            <a:r>
              <a:rPr spc="10" dirty="0">
                <a:latin typeface="Symbol"/>
                <a:cs typeface="Symbol"/>
              </a:rPr>
              <a:t></a:t>
            </a:r>
            <a:r>
              <a:rPr spc="10" dirty="0">
                <a:latin typeface="Times New Roman"/>
                <a:cs typeface="Times New Roman"/>
              </a:rPr>
              <a:t>	</a:t>
            </a:r>
            <a:r>
              <a:rPr spc="10" dirty="0">
                <a:latin typeface="Symbol"/>
                <a:cs typeface="Symbol"/>
              </a:rPr>
              <a:t></a:t>
            </a:r>
            <a:r>
              <a:rPr spc="10" dirty="0">
                <a:latin typeface="Times New Roman"/>
                <a:cs typeface="Times New Roman"/>
              </a:rPr>
              <a:t>	</a:t>
            </a:r>
            <a:r>
              <a:rPr spc="10" dirty="0">
                <a:latin typeface="Symbol"/>
                <a:cs typeface="Symbol"/>
              </a:rPr>
              <a:t></a:t>
            </a:r>
            <a:r>
              <a:rPr spc="10" dirty="0">
                <a:latin typeface="Times New Roman"/>
                <a:cs typeface="Times New Roman"/>
              </a:rPr>
              <a:t>	</a:t>
            </a:r>
            <a:r>
              <a:rPr sz="2700" i="1" spc="30" baseline="-9259" dirty="0">
                <a:latin typeface="Times New Roman"/>
                <a:cs typeface="Times New Roman"/>
              </a:rPr>
              <a:t>N</a:t>
            </a:r>
            <a:r>
              <a:rPr sz="2700" i="1" spc="382" baseline="-9259" dirty="0">
                <a:latin typeface="Times New Roman"/>
                <a:cs typeface="Times New Roman"/>
              </a:rPr>
              <a:t> </a:t>
            </a:r>
            <a:r>
              <a:rPr spc="10" dirty="0">
                <a:latin typeface="Symbol"/>
                <a:cs typeface="Symbol"/>
              </a:rPr>
              <a:t></a:t>
            </a:r>
            <a:endParaRPr>
              <a:latin typeface="Symbol"/>
              <a:cs typeface="Symbol"/>
            </a:endParaRPr>
          </a:p>
        </p:txBody>
      </p:sp>
      <p:sp>
        <p:nvSpPr>
          <p:cNvPr id="53" name="object 53"/>
          <p:cNvSpPr txBox="1"/>
          <p:nvPr/>
        </p:nvSpPr>
        <p:spPr>
          <a:xfrm>
            <a:off x="4898098" y="2404925"/>
            <a:ext cx="1967230" cy="300355"/>
          </a:xfrm>
          <a:prstGeom prst="rect">
            <a:avLst/>
          </a:prstGeom>
        </p:spPr>
        <p:txBody>
          <a:bodyPr vert="horz" wrap="square" lIns="0" tIns="12700" rIns="0" bIns="0" rtlCol="0">
            <a:spAutoFit/>
          </a:bodyPr>
          <a:lstStyle/>
          <a:p>
            <a:pPr marL="38100">
              <a:spcBef>
                <a:spcPts val="100"/>
              </a:spcBef>
              <a:tabLst>
                <a:tab pos="768350" algn="l"/>
                <a:tab pos="1313815" algn="l"/>
              </a:tabLst>
            </a:pPr>
            <a:r>
              <a:rPr sz="1050" i="1" u="sng" dirty="0">
                <a:uFill>
                  <a:solidFill>
                    <a:srgbClr val="000000"/>
                  </a:solidFill>
                </a:uFill>
                <a:latin typeface="Times New Roman"/>
                <a:cs typeface="Times New Roman"/>
              </a:rPr>
              <a:t> 	</a:t>
            </a:r>
            <a:r>
              <a:rPr sz="1050" i="1" u="sng" spc="5" dirty="0">
                <a:uFill>
                  <a:solidFill>
                    <a:srgbClr val="000000"/>
                  </a:solidFill>
                </a:uFill>
                <a:latin typeface="Times New Roman"/>
                <a:cs typeface="Times New Roman"/>
              </a:rPr>
              <a:t>a	</a:t>
            </a:r>
            <a:r>
              <a:rPr sz="1050" i="1" spc="110" dirty="0">
                <a:latin typeface="Times New Roman"/>
                <a:cs typeface="Times New Roman"/>
              </a:rPr>
              <a:t> </a:t>
            </a:r>
            <a:r>
              <a:rPr sz="2700" spc="15" baseline="-13888" dirty="0">
                <a:latin typeface="Symbol"/>
                <a:cs typeface="Symbol"/>
              </a:rPr>
              <a:t></a:t>
            </a:r>
            <a:r>
              <a:rPr sz="2700" spc="-89" baseline="-13888" dirty="0">
                <a:latin typeface="Times New Roman"/>
                <a:cs typeface="Times New Roman"/>
              </a:rPr>
              <a:t> </a:t>
            </a:r>
            <a:r>
              <a:rPr sz="2700" spc="22" baseline="-21604" dirty="0">
                <a:latin typeface="Symbol"/>
                <a:cs typeface="Symbol"/>
              </a:rPr>
              <a:t></a:t>
            </a:r>
            <a:r>
              <a:rPr sz="2700" spc="-165" baseline="-21604" dirty="0">
                <a:latin typeface="Times New Roman"/>
                <a:cs typeface="Times New Roman"/>
              </a:rPr>
              <a:t> </a:t>
            </a:r>
            <a:r>
              <a:rPr sz="2700" i="1" spc="22" baseline="-21604" dirty="0">
                <a:latin typeface="Times New Roman"/>
                <a:cs typeface="Times New Roman"/>
              </a:rPr>
              <a:t>Q</a:t>
            </a:r>
            <a:r>
              <a:rPr sz="2700" spc="15" baseline="-13888" dirty="0">
                <a:latin typeface="Symbol"/>
                <a:cs typeface="Symbol"/>
              </a:rPr>
              <a:t></a:t>
            </a:r>
            <a:endParaRPr sz="2700" baseline="-13888">
              <a:latin typeface="Symbol"/>
              <a:cs typeface="Symbol"/>
            </a:endParaRPr>
          </a:p>
        </p:txBody>
      </p:sp>
      <p:sp>
        <p:nvSpPr>
          <p:cNvPr id="54" name="object 54"/>
          <p:cNvSpPr txBox="1"/>
          <p:nvPr/>
        </p:nvSpPr>
        <p:spPr>
          <a:xfrm>
            <a:off x="4913441" y="2671329"/>
            <a:ext cx="1473835" cy="300355"/>
          </a:xfrm>
          <a:prstGeom prst="rect">
            <a:avLst/>
          </a:prstGeom>
        </p:spPr>
        <p:txBody>
          <a:bodyPr vert="horz" wrap="square" lIns="0" tIns="12700" rIns="0" bIns="0" rtlCol="0">
            <a:spAutoFit/>
          </a:bodyPr>
          <a:lstStyle/>
          <a:p>
            <a:pPr marL="38100">
              <a:spcBef>
                <a:spcPts val="100"/>
              </a:spcBef>
              <a:tabLst>
                <a:tab pos="474980" algn="l"/>
                <a:tab pos="919480" algn="l"/>
                <a:tab pos="1345565" algn="l"/>
              </a:tabLst>
            </a:pPr>
            <a:r>
              <a:rPr i="1" spc="15" dirty="0">
                <a:latin typeface="Times New Roman"/>
                <a:cs typeface="Times New Roman"/>
              </a:rPr>
              <a:t>η</a:t>
            </a:r>
            <a:r>
              <a:rPr i="1" spc="150" dirty="0">
                <a:latin typeface="Times New Roman"/>
                <a:cs typeface="Times New Roman"/>
              </a:rPr>
              <a:t> </a:t>
            </a:r>
            <a:r>
              <a:rPr i="1" spc="15" dirty="0">
                <a:latin typeface="Times New Roman"/>
                <a:cs typeface="Times New Roman"/>
              </a:rPr>
              <a:t>η	</a:t>
            </a:r>
            <a:r>
              <a:rPr i="1" spc="114" dirty="0">
                <a:latin typeface="Times New Roman"/>
                <a:cs typeface="Times New Roman"/>
              </a:rPr>
              <a:t>+η	</a:t>
            </a:r>
            <a:r>
              <a:rPr spc="15" dirty="0">
                <a:latin typeface="Symbol"/>
                <a:cs typeface="Symbol"/>
              </a:rPr>
              <a:t></a:t>
            </a:r>
            <a:r>
              <a:rPr spc="-165" dirty="0">
                <a:latin typeface="Times New Roman"/>
                <a:cs typeface="Times New Roman"/>
              </a:rPr>
              <a:t> </a:t>
            </a:r>
            <a:r>
              <a:rPr i="1" spc="15" dirty="0">
                <a:latin typeface="Times New Roman"/>
                <a:cs typeface="Times New Roman"/>
              </a:rPr>
              <a:t>η	</a:t>
            </a:r>
            <a:r>
              <a:rPr sz="2700" spc="15" baseline="16975" dirty="0">
                <a:latin typeface="Symbol"/>
                <a:cs typeface="Symbol"/>
              </a:rPr>
              <a:t></a:t>
            </a:r>
            <a:endParaRPr sz="2700" baseline="16975">
              <a:latin typeface="Symbol"/>
              <a:cs typeface="Symbol"/>
            </a:endParaRPr>
          </a:p>
        </p:txBody>
      </p:sp>
      <p:sp>
        <p:nvSpPr>
          <p:cNvPr id="55" name="object 55"/>
          <p:cNvSpPr txBox="1"/>
          <p:nvPr/>
        </p:nvSpPr>
        <p:spPr>
          <a:xfrm>
            <a:off x="5390759" y="2347742"/>
            <a:ext cx="294640" cy="300355"/>
          </a:xfrm>
          <a:prstGeom prst="rect">
            <a:avLst/>
          </a:prstGeom>
        </p:spPr>
        <p:txBody>
          <a:bodyPr vert="horz" wrap="square" lIns="0" tIns="12700" rIns="0" bIns="0" rtlCol="0">
            <a:spAutoFit/>
          </a:bodyPr>
          <a:lstStyle/>
          <a:p>
            <a:pPr marL="12700">
              <a:spcBef>
                <a:spcPts val="100"/>
              </a:spcBef>
            </a:pPr>
            <a:r>
              <a:rPr i="1" spc="5" dirty="0">
                <a:latin typeface="Times New Roman"/>
                <a:cs typeface="Times New Roman"/>
              </a:rPr>
              <a:t>N</a:t>
            </a:r>
            <a:r>
              <a:rPr i="1" spc="15" dirty="0">
                <a:latin typeface="Times New Roman"/>
                <a:cs typeface="Times New Roman"/>
              </a:rPr>
              <a:t>η</a:t>
            </a:r>
            <a:endParaRPr>
              <a:latin typeface="Times New Roman"/>
              <a:cs typeface="Times New Roman"/>
            </a:endParaRPr>
          </a:p>
        </p:txBody>
      </p:sp>
      <p:sp>
        <p:nvSpPr>
          <p:cNvPr id="56" name="object 56"/>
          <p:cNvSpPr txBox="1"/>
          <p:nvPr/>
        </p:nvSpPr>
        <p:spPr>
          <a:xfrm>
            <a:off x="3413979" y="2434894"/>
            <a:ext cx="1377950" cy="300355"/>
          </a:xfrm>
          <a:prstGeom prst="rect">
            <a:avLst/>
          </a:prstGeom>
        </p:spPr>
        <p:txBody>
          <a:bodyPr vert="horz" wrap="square" lIns="0" tIns="12700" rIns="0" bIns="0" rtlCol="0">
            <a:spAutoFit/>
          </a:bodyPr>
          <a:lstStyle/>
          <a:p>
            <a:pPr marL="38100">
              <a:spcBef>
                <a:spcPts val="100"/>
              </a:spcBef>
              <a:tabLst>
                <a:tab pos="767715" algn="l"/>
              </a:tabLst>
            </a:pPr>
            <a:r>
              <a:rPr u="sng" spc="5" dirty="0">
                <a:uFill>
                  <a:solidFill>
                    <a:srgbClr val="000000"/>
                  </a:solidFill>
                </a:uFill>
                <a:latin typeface="Times New Roman"/>
                <a:cs typeface="Times New Roman"/>
              </a:rPr>
              <a:t> 	</a:t>
            </a:r>
            <a:r>
              <a:rPr spc="10" dirty="0">
                <a:latin typeface="Symbol"/>
                <a:cs typeface="Symbol"/>
              </a:rPr>
              <a:t></a:t>
            </a:r>
            <a:r>
              <a:rPr spc="-229" dirty="0">
                <a:latin typeface="Times New Roman"/>
                <a:cs typeface="Times New Roman"/>
              </a:rPr>
              <a:t> </a:t>
            </a:r>
            <a:r>
              <a:rPr sz="2700" i="1" spc="30" baseline="-13888" dirty="0">
                <a:latin typeface="Times New Roman"/>
                <a:cs typeface="Times New Roman"/>
              </a:rPr>
              <a:t>=</a:t>
            </a:r>
            <a:r>
              <a:rPr sz="2700" i="1" spc="-217" baseline="-13888" dirty="0">
                <a:latin typeface="Times New Roman"/>
                <a:cs typeface="Times New Roman"/>
              </a:rPr>
              <a:t> </a:t>
            </a:r>
            <a:r>
              <a:rPr sz="2700" i="1" spc="22" baseline="-13888" dirty="0">
                <a:latin typeface="Times New Roman"/>
                <a:cs typeface="Times New Roman"/>
              </a:rPr>
              <a:t>Q</a:t>
            </a:r>
            <a:r>
              <a:rPr sz="2700" spc="15" baseline="-6172" dirty="0">
                <a:latin typeface="Symbol"/>
                <a:cs typeface="Symbol"/>
              </a:rPr>
              <a:t></a:t>
            </a:r>
            <a:endParaRPr sz="2700" baseline="-6172">
              <a:latin typeface="Symbol"/>
              <a:cs typeface="Symbol"/>
            </a:endParaRPr>
          </a:p>
        </p:txBody>
      </p:sp>
      <p:sp>
        <p:nvSpPr>
          <p:cNvPr id="57" name="object 57"/>
          <p:cNvSpPr txBox="1"/>
          <p:nvPr/>
        </p:nvSpPr>
        <p:spPr>
          <a:xfrm>
            <a:off x="3451408" y="2671329"/>
            <a:ext cx="569595" cy="300355"/>
          </a:xfrm>
          <a:prstGeom prst="rect">
            <a:avLst/>
          </a:prstGeom>
        </p:spPr>
        <p:txBody>
          <a:bodyPr vert="horz" wrap="square" lIns="0" tIns="12700" rIns="0" bIns="0" rtlCol="0">
            <a:spAutoFit/>
          </a:bodyPr>
          <a:lstStyle/>
          <a:p>
            <a:pPr marL="12700">
              <a:spcBef>
                <a:spcPts val="100"/>
              </a:spcBef>
              <a:tabLst>
                <a:tab pos="263525" algn="l"/>
              </a:tabLst>
            </a:pPr>
            <a:r>
              <a:rPr i="1" spc="15" dirty="0">
                <a:latin typeface="Times New Roman"/>
                <a:cs typeface="Times New Roman"/>
              </a:rPr>
              <a:t>σ	</a:t>
            </a:r>
            <a:r>
              <a:rPr i="1" spc="185" dirty="0">
                <a:latin typeface="Times New Roman"/>
                <a:cs typeface="Times New Roman"/>
              </a:rPr>
              <a:t>+</a:t>
            </a:r>
            <a:r>
              <a:rPr i="1" spc="15" dirty="0">
                <a:latin typeface="Times New Roman"/>
                <a:cs typeface="Times New Roman"/>
              </a:rPr>
              <a:t>σ</a:t>
            </a:r>
            <a:endParaRPr>
              <a:latin typeface="Times New Roman"/>
              <a:cs typeface="Times New Roman"/>
            </a:endParaRPr>
          </a:p>
        </p:txBody>
      </p:sp>
      <p:sp>
        <p:nvSpPr>
          <p:cNvPr id="58" name="object 58"/>
          <p:cNvSpPr txBox="1"/>
          <p:nvPr/>
        </p:nvSpPr>
        <p:spPr>
          <a:xfrm>
            <a:off x="2594285" y="2492524"/>
            <a:ext cx="713740" cy="300355"/>
          </a:xfrm>
          <a:prstGeom prst="rect">
            <a:avLst/>
          </a:prstGeom>
        </p:spPr>
        <p:txBody>
          <a:bodyPr vert="horz" wrap="square" lIns="0" tIns="12700" rIns="0" bIns="0" rtlCol="0">
            <a:spAutoFit/>
          </a:bodyPr>
          <a:lstStyle/>
          <a:p>
            <a:pPr marL="38100">
              <a:spcBef>
                <a:spcPts val="100"/>
              </a:spcBef>
            </a:pPr>
            <a:r>
              <a:rPr i="1" spc="20" dirty="0">
                <a:latin typeface="Times New Roman"/>
                <a:cs typeface="Times New Roman"/>
              </a:rPr>
              <a:t>P</a:t>
            </a:r>
            <a:r>
              <a:rPr i="1" spc="-125" dirty="0">
                <a:latin typeface="Times New Roman"/>
                <a:cs typeface="Times New Roman"/>
              </a:rPr>
              <a:t> </a:t>
            </a:r>
            <a:r>
              <a:rPr i="1" spc="20" dirty="0">
                <a:latin typeface="Times New Roman"/>
                <a:cs typeface="Times New Roman"/>
              </a:rPr>
              <a:t>=</a:t>
            </a:r>
            <a:r>
              <a:rPr i="1" spc="-145" dirty="0">
                <a:latin typeface="Times New Roman"/>
                <a:cs typeface="Times New Roman"/>
              </a:rPr>
              <a:t> </a:t>
            </a:r>
            <a:r>
              <a:rPr i="1" spc="15" dirty="0">
                <a:latin typeface="Times New Roman"/>
                <a:cs typeface="Times New Roman"/>
              </a:rPr>
              <a:t>Q</a:t>
            </a:r>
            <a:r>
              <a:rPr sz="2700" spc="15" baseline="13888" dirty="0">
                <a:latin typeface="Symbol"/>
                <a:cs typeface="Symbol"/>
              </a:rPr>
              <a:t></a:t>
            </a:r>
            <a:endParaRPr sz="2700" baseline="13888">
              <a:latin typeface="Symbol"/>
              <a:cs typeface="Symbol"/>
            </a:endParaRPr>
          </a:p>
        </p:txBody>
      </p:sp>
      <p:sp>
        <p:nvSpPr>
          <p:cNvPr id="59" name="object 59"/>
          <p:cNvSpPr txBox="1"/>
          <p:nvPr/>
        </p:nvSpPr>
        <p:spPr>
          <a:xfrm>
            <a:off x="4009110" y="2664049"/>
            <a:ext cx="106045" cy="345440"/>
          </a:xfrm>
          <a:prstGeom prst="rect">
            <a:avLst/>
          </a:prstGeom>
        </p:spPr>
        <p:txBody>
          <a:bodyPr vert="horz" wrap="square" lIns="0" tIns="12700" rIns="0" bIns="0" rtlCol="0">
            <a:spAutoFit/>
          </a:bodyPr>
          <a:lstStyle/>
          <a:p>
            <a:pPr marL="24765">
              <a:lnSpc>
                <a:spcPts val="1260"/>
              </a:lnSpc>
              <a:spcBef>
                <a:spcPts val="100"/>
              </a:spcBef>
            </a:pPr>
            <a:r>
              <a:rPr sz="1050" spc="5" dirty="0">
                <a:latin typeface="Times New Roman"/>
                <a:cs typeface="Times New Roman"/>
              </a:rPr>
              <a:t>2</a:t>
            </a:r>
            <a:endParaRPr sz="1050">
              <a:latin typeface="Times New Roman"/>
              <a:cs typeface="Times New Roman"/>
            </a:endParaRPr>
          </a:p>
          <a:p>
            <a:pPr marL="12700">
              <a:lnSpc>
                <a:spcPts val="1260"/>
              </a:lnSpc>
            </a:pPr>
            <a:r>
              <a:rPr sz="1050" i="1" spc="5" dirty="0">
                <a:latin typeface="Times New Roman"/>
                <a:cs typeface="Times New Roman"/>
              </a:rPr>
              <a:t>ε</a:t>
            </a:r>
            <a:endParaRPr sz="1050">
              <a:latin typeface="Times New Roman"/>
              <a:cs typeface="Times New Roman"/>
            </a:endParaRPr>
          </a:p>
        </p:txBody>
      </p:sp>
      <p:sp>
        <p:nvSpPr>
          <p:cNvPr id="60" name="object 60"/>
          <p:cNvSpPr txBox="1"/>
          <p:nvPr/>
        </p:nvSpPr>
        <p:spPr>
          <a:xfrm>
            <a:off x="3592325" y="2664050"/>
            <a:ext cx="93345" cy="174407"/>
          </a:xfrm>
          <a:prstGeom prst="rect">
            <a:avLst/>
          </a:prstGeom>
        </p:spPr>
        <p:txBody>
          <a:bodyPr vert="horz" wrap="square" lIns="0" tIns="12700" rIns="0" bIns="0" rtlCol="0">
            <a:spAutoFit/>
          </a:bodyPr>
          <a:lstStyle/>
          <a:p>
            <a:pPr marL="12700">
              <a:spcBef>
                <a:spcPts val="100"/>
              </a:spcBef>
            </a:pPr>
            <a:r>
              <a:rPr sz="1050" spc="5" dirty="0">
                <a:latin typeface="Times New Roman"/>
                <a:cs typeface="Times New Roman"/>
              </a:rPr>
              <a:t>2</a:t>
            </a:r>
            <a:endParaRPr sz="1050">
              <a:latin typeface="Times New Roman"/>
              <a:cs typeface="Times New Roman"/>
            </a:endParaRPr>
          </a:p>
        </p:txBody>
      </p:sp>
      <p:sp>
        <p:nvSpPr>
          <p:cNvPr id="61" name="object 61"/>
          <p:cNvSpPr txBox="1"/>
          <p:nvPr/>
        </p:nvSpPr>
        <p:spPr>
          <a:xfrm>
            <a:off x="2642790" y="2353193"/>
            <a:ext cx="151765" cy="300355"/>
          </a:xfrm>
          <a:prstGeom prst="rect">
            <a:avLst/>
          </a:prstGeom>
        </p:spPr>
        <p:txBody>
          <a:bodyPr vert="horz" wrap="square" lIns="0" tIns="12700" rIns="0" bIns="0" rtlCol="0">
            <a:spAutoFit/>
          </a:bodyPr>
          <a:lstStyle/>
          <a:p>
            <a:pPr marL="12700">
              <a:spcBef>
                <a:spcPts val="100"/>
              </a:spcBef>
            </a:pPr>
            <a:r>
              <a:rPr spc="15" dirty="0">
                <a:latin typeface="Times New Roman"/>
                <a:cs typeface="Times New Roman"/>
              </a:rPr>
              <a:t>~</a:t>
            </a:r>
            <a:endParaRPr>
              <a:latin typeface="Times New Roman"/>
              <a:cs typeface="Times New Roman"/>
            </a:endParaRPr>
          </a:p>
        </p:txBody>
      </p:sp>
      <p:sp>
        <p:nvSpPr>
          <p:cNvPr id="62" name="object 62"/>
          <p:cNvSpPr txBox="1"/>
          <p:nvPr/>
        </p:nvSpPr>
        <p:spPr>
          <a:xfrm>
            <a:off x="3551677" y="2335396"/>
            <a:ext cx="477520" cy="315595"/>
          </a:xfrm>
          <a:prstGeom prst="rect">
            <a:avLst/>
          </a:prstGeom>
        </p:spPr>
        <p:txBody>
          <a:bodyPr vert="horz" wrap="square" lIns="0" tIns="12700" rIns="0" bIns="0" rtlCol="0">
            <a:spAutoFit/>
          </a:bodyPr>
          <a:lstStyle/>
          <a:p>
            <a:pPr marL="38100">
              <a:spcBef>
                <a:spcPts val="100"/>
              </a:spcBef>
            </a:pPr>
            <a:r>
              <a:rPr i="1" spc="5" dirty="0">
                <a:latin typeface="Times New Roman"/>
                <a:cs typeface="Times New Roman"/>
              </a:rPr>
              <a:t>N</a:t>
            </a:r>
            <a:r>
              <a:rPr sz="1900" spc="-45" dirty="0">
                <a:latin typeface="Symbol"/>
                <a:cs typeface="Symbol"/>
              </a:rPr>
              <a:t></a:t>
            </a:r>
            <a:r>
              <a:rPr sz="1900" spc="-220" dirty="0">
                <a:latin typeface="Times New Roman"/>
                <a:cs typeface="Times New Roman"/>
              </a:rPr>
              <a:t> </a:t>
            </a:r>
            <a:r>
              <a:rPr sz="1575" spc="7" baseline="42328" dirty="0">
                <a:latin typeface="Times New Roman"/>
                <a:cs typeface="Times New Roman"/>
              </a:rPr>
              <a:t>2</a:t>
            </a:r>
            <a:endParaRPr sz="1575" baseline="42328">
              <a:latin typeface="Times New Roman"/>
              <a:cs typeface="Times New Roman"/>
            </a:endParaRPr>
          </a:p>
        </p:txBody>
      </p:sp>
      <p:grpSp>
        <p:nvGrpSpPr>
          <p:cNvPr id="63" name="object 63"/>
          <p:cNvGrpSpPr/>
          <p:nvPr/>
        </p:nvGrpSpPr>
        <p:grpSpPr>
          <a:xfrm>
            <a:off x="3223731" y="5165169"/>
            <a:ext cx="1029969" cy="662940"/>
            <a:chOff x="1699730" y="5165169"/>
            <a:chExt cx="1029969" cy="662940"/>
          </a:xfrm>
        </p:grpSpPr>
        <p:sp>
          <p:nvSpPr>
            <p:cNvPr id="64" name="object 64"/>
            <p:cNvSpPr/>
            <p:nvPr/>
          </p:nvSpPr>
          <p:spPr>
            <a:xfrm>
              <a:off x="1704578" y="5571309"/>
              <a:ext cx="29845" cy="17145"/>
            </a:xfrm>
            <a:custGeom>
              <a:avLst/>
              <a:gdLst/>
              <a:ahLst/>
              <a:cxnLst/>
              <a:rect l="l" t="t" r="r" b="b"/>
              <a:pathLst>
                <a:path w="29844" h="17145">
                  <a:moveTo>
                    <a:pt x="0" y="17031"/>
                  </a:moveTo>
                  <a:lnTo>
                    <a:pt x="29396" y="0"/>
                  </a:lnTo>
                </a:path>
              </a:pathLst>
            </a:custGeom>
            <a:ln w="9696">
              <a:solidFill>
                <a:srgbClr val="000000"/>
              </a:solidFill>
            </a:ln>
          </p:spPr>
          <p:txBody>
            <a:bodyPr wrap="square" lIns="0" tIns="0" rIns="0" bIns="0" rtlCol="0"/>
            <a:lstStyle/>
            <a:p>
              <a:endParaRPr/>
            </a:p>
          </p:txBody>
        </p:sp>
        <p:sp>
          <p:nvSpPr>
            <p:cNvPr id="65" name="object 65"/>
            <p:cNvSpPr/>
            <p:nvPr/>
          </p:nvSpPr>
          <p:spPr>
            <a:xfrm>
              <a:off x="1733975" y="5576363"/>
              <a:ext cx="43180" cy="242570"/>
            </a:xfrm>
            <a:custGeom>
              <a:avLst/>
              <a:gdLst/>
              <a:ahLst/>
              <a:cxnLst/>
              <a:rect l="l" t="t" r="r" b="b"/>
              <a:pathLst>
                <a:path w="43180" h="242570">
                  <a:moveTo>
                    <a:pt x="0" y="0"/>
                  </a:moveTo>
                  <a:lnTo>
                    <a:pt x="42938" y="242034"/>
                  </a:lnTo>
                </a:path>
              </a:pathLst>
            </a:custGeom>
            <a:ln w="19121">
              <a:solidFill>
                <a:srgbClr val="000000"/>
              </a:solidFill>
            </a:ln>
          </p:spPr>
          <p:txBody>
            <a:bodyPr wrap="square" lIns="0" tIns="0" rIns="0" bIns="0" rtlCol="0"/>
            <a:lstStyle/>
            <a:p>
              <a:endParaRPr/>
            </a:p>
          </p:txBody>
        </p:sp>
        <p:sp>
          <p:nvSpPr>
            <p:cNvPr id="66" name="object 66"/>
            <p:cNvSpPr/>
            <p:nvPr/>
          </p:nvSpPr>
          <p:spPr>
            <a:xfrm>
              <a:off x="1781580" y="5170067"/>
              <a:ext cx="948690" cy="648335"/>
            </a:xfrm>
            <a:custGeom>
              <a:avLst/>
              <a:gdLst/>
              <a:ahLst/>
              <a:cxnLst/>
              <a:rect l="l" t="t" r="r" b="b"/>
              <a:pathLst>
                <a:path w="948689" h="648335">
                  <a:moveTo>
                    <a:pt x="0" y="648330"/>
                  </a:moveTo>
                  <a:lnTo>
                    <a:pt x="56441" y="0"/>
                  </a:lnTo>
                </a:path>
                <a:path w="948689" h="648335">
                  <a:moveTo>
                    <a:pt x="56441" y="0"/>
                  </a:moveTo>
                  <a:lnTo>
                    <a:pt x="948101" y="0"/>
                  </a:lnTo>
                </a:path>
              </a:pathLst>
            </a:custGeom>
            <a:ln w="9730">
              <a:solidFill>
                <a:srgbClr val="000000"/>
              </a:solidFill>
            </a:ln>
          </p:spPr>
          <p:txBody>
            <a:bodyPr wrap="square" lIns="0" tIns="0" rIns="0" bIns="0" rtlCol="0"/>
            <a:lstStyle/>
            <a:p>
              <a:endParaRPr/>
            </a:p>
          </p:txBody>
        </p:sp>
      </p:grpSp>
      <p:grpSp>
        <p:nvGrpSpPr>
          <p:cNvPr id="67" name="object 67"/>
          <p:cNvGrpSpPr/>
          <p:nvPr/>
        </p:nvGrpSpPr>
        <p:grpSpPr>
          <a:xfrm>
            <a:off x="5017361" y="5195083"/>
            <a:ext cx="821055" cy="633095"/>
            <a:chOff x="3493360" y="5195082"/>
            <a:chExt cx="821055" cy="633095"/>
          </a:xfrm>
        </p:grpSpPr>
        <p:sp>
          <p:nvSpPr>
            <p:cNvPr id="68" name="object 68"/>
            <p:cNvSpPr/>
            <p:nvPr/>
          </p:nvSpPr>
          <p:spPr>
            <a:xfrm>
              <a:off x="3498208" y="5583266"/>
              <a:ext cx="29845" cy="17145"/>
            </a:xfrm>
            <a:custGeom>
              <a:avLst/>
              <a:gdLst/>
              <a:ahLst/>
              <a:cxnLst/>
              <a:rect l="l" t="t" r="r" b="b"/>
              <a:pathLst>
                <a:path w="29845" h="17145">
                  <a:moveTo>
                    <a:pt x="0" y="17031"/>
                  </a:moveTo>
                  <a:lnTo>
                    <a:pt x="29262" y="0"/>
                  </a:lnTo>
                </a:path>
              </a:pathLst>
            </a:custGeom>
            <a:ln w="9696">
              <a:solidFill>
                <a:srgbClr val="000000"/>
              </a:solidFill>
            </a:ln>
          </p:spPr>
          <p:txBody>
            <a:bodyPr wrap="square" lIns="0" tIns="0" rIns="0" bIns="0" rtlCol="0"/>
            <a:lstStyle/>
            <a:p>
              <a:endParaRPr/>
            </a:p>
          </p:txBody>
        </p:sp>
        <p:sp>
          <p:nvSpPr>
            <p:cNvPr id="69" name="object 69"/>
            <p:cNvSpPr/>
            <p:nvPr/>
          </p:nvSpPr>
          <p:spPr>
            <a:xfrm>
              <a:off x="3527471" y="5588340"/>
              <a:ext cx="42545" cy="230504"/>
            </a:xfrm>
            <a:custGeom>
              <a:avLst/>
              <a:gdLst/>
              <a:ahLst/>
              <a:cxnLst/>
              <a:rect l="l" t="t" r="r" b="b"/>
              <a:pathLst>
                <a:path w="42545" h="230504">
                  <a:moveTo>
                    <a:pt x="0" y="0"/>
                  </a:moveTo>
                  <a:lnTo>
                    <a:pt x="42460" y="230058"/>
                  </a:lnTo>
                </a:path>
              </a:pathLst>
            </a:custGeom>
            <a:ln w="19121">
              <a:solidFill>
                <a:srgbClr val="000000"/>
              </a:solidFill>
            </a:ln>
          </p:spPr>
          <p:txBody>
            <a:bodyPr wrap="square" lIns="0" tIns="0" rIns="0" bIns="0" rtlCol="0"/>
            <a:lstStyle/>
            <a:p>
              <a:endParaRPr/>
            </a:p>
          </p:txBody>
        </p:sp>
        <p:sp>
          <p:nvSpPr>
            <p:cNvPr id="70" name="object 70"/>
            <p:cNvSpPr/>
            <p:nvPr/>
          </p:nvSpPr>
          <p:spPr>
            <a:xfrm>
              <a:off x="3574713" y="5199980"/>
              <a:ext cx="739775" cy="618490"/>
            </a:xfrm>
            <a:custGeom>
              <a:avLst/>
              <a:gdLst/>
              <a:ahLst/>
              <a:cxnLst/>
              <a:rect l="l" t="t" r="r" b="b"/>
              <a:pathLst>
                <a:path w="739775" h="618489">
                  <a:moveTo>
                    <a:pt x="0" y="618417"/>
                  </a:moveTo>
                  <a:lnTo>
                    <a:pt x="56422" y="0"/>
                  </a:lnTo>
                </a:path>
                <a:path w="739775" h="618489">
                  <a:moveTo>
                    <a:pt x="56422" y="0"/>
                  </a:moveTo>
                  <a:lnTo>
                    <a:pt x="739607" y="0"/>
                  </a:lnTo>
                </a:path>
              </a:pathLst>
            </a:custGeom>
            <a:ln w="9730">
              <a:solidFill>
                <a:srgbClr val="000000"/>
              </a:solidFill>
            </a:ln>
          </p:spPr>
          <p:txBody>
            <a:bodyPr wrap="square" lIns="0" tIns="0" rIns="0" bIns="0" rtlCol="0"/>
            <a:lstStyle/>
            <a:p>
              <a:endParaRPr/>
            </a:p>
          </p:txBody>
        </p:sp>
      </p:grpSp>
      <p:grpSp>
        <p:nvGrpSpPr>
          <p:cNvPr id="71" name="object 71"/>
          <p:cNvGrpSpPr/>
          <p:nvPr/>
        </p:nvGrpSpPr>
        <p:grpSpPr>
          <a:xfrm>
            <a:off x="6471712" y="5195083"/>
            <a:ext cx="1168400" cy="633095"/>
            <a:chOff x="4947712" y="5195082"/>
            <a:chExt cx="1168400" cy="633095"/>
          </a:xfrm>
        </p:grpSpPr>
        <p:sp>
          <p:nvSpPr>
            <p:cNvPr id="72" name="object 72"/>
            <p:cNvSpPr/>
            <p:nvPr/>
          </p:nvSpPr>
          <p:spPr>
            <a:xfrm>
              <a:off x="4952560" y="5583266"/>
              <a:ext cx="29845" cy="17145"/>
            </a:xfrm>
            <a:custGeom>
              <a:avLst/>
              <a:gdLst/>
              <a:ahLst/>
              <a:cxnLst/>
              <a:rect l="l" t="t" r="r" b="b"/>
              <a:pathLst>
                <a:path w="29845" h="17145">
                  <a:moveTo>
                    <a:pt x="0" y="17031"/>
                  </a:moveTo>
                  <a:lnTo>
                    <a:pt x="29836" y="0"/>
                  </a:lnTo>
                </a:path>
              </a:pathLst>
            </a:custGeom>
            <a:ln w="9695">
              <a:solidFill>
                <a:srgbClr val="000000"/>
              </a:solidFill>
            </a:ln>
          </p:spPr>
          <p:txBody>
            <a:bodyPr wrap="square" lIns="0" tIns="0" rIns="0" bIns="0" rtlCol="0"/>
            <a:lstStyle/>
            <a:p>
              <a:endParaRPr/>
            </a:p>
          </p:txBody>
        </p:sp>
        <p:sp>
          <p:nvSpPr>
            <p:cNvPr id="73" name="object 73"/>
            <p:cNvSpPr/>
            <p:nvPr/>
          </p:nvSpPr>
          <p:spPr>
            <a:xfrm>
              <a:off x="4982397" y="5588340"/>
              <a:ext cx="42545" cy="230504"/>
            </a:xfrm>
            <a:custGeom>
              <a:avLst/>
              <a:gdLst/>
              <a:ahLst/>
              <a:cxnLst/>
              <a:rect l="l" t="t" r="r" b="b"/>
              <a:pathLst>
                <a:path w="42545" h="230504">
                  <a:moveTo>
                    <a:pt x="0" y="0"/>
                  </a:moveTo>
                  <a:lnTo>
                    <a:pt x="42460" y="230058"/>
                  </a:lnTo>
                </a:path>
              </a:pathLst>
            </a:custGeom>
            <a:ln w="19121">
              <a:solidFill>
                <a:srgbClr val="000000"/>
              </a:solidFill>
            </a:ln>
          </p:spPr>
          <p:txBody>
            <a:bodyPr wrap="square" lIns="0" tIns="0" rIns="0" bIns="0" rtlCol="0"/>
            <a:lstStyle/>
            <a:p>
              <a:endParaRPr/>
            </a:p>
          </p:txBody>
        </p:sp>
        <p:sp>
          <p:nvSpPr>
            <p:cNvPr id="74" name="object 74"/>
            <p:cNvSpPr/>
            <p:nvPr/>
          </p:nvSpPr>
          <p:spPr>
            <a:xfrm>
              <a:off x="5029447" y="5199980"/>
              <a:ext cx="1086485" cy="618490"/>
            </a:xfrm>
            <a:custGeom>
              <a:avLst/>
              <a:gdLst/>
              <a:ahLst/>
              <a:cxnLst/>
              <a:rect l="l" t="t" r="r" b="b"/>
              <a:pathLst>
                <a:path w="1086485" h="618489">
                  <a:moveTo>
                    <a:pt x="0" y="618417"/>
                  </a:moveTo>
                  <a:lnTo>
                    <a:pt x="56613" y="0"/>
                  </a:lnTo>
                </a:path>
                <a:path w="1086485" h="618489">
                  <a:moveTo>
                    <a:pt x="56613" y="0"/>
                  </a:moveTo>
                  <a:lnTo>
                    <a:pt x="1086364" y="0"/>
                  </a:lnTo>
                </a:path>
              </a:pathLst>
            </a:custGeom>
            <a:ln w="9730">
              <a:solidFill>
                <a:srgbClr val="000000"/>
              </a:solidFill>
            </a:ln>
          </p:spPr>
          <p:txBody>
            <a:bodyPr wrap="square" lIns="0" tIns="0" rIns="0" bIns="0" rtlCol="0"/>
            <a:lstStyle/>
            <a:p>
              <a:endParaRPr/>
            </a:p>
          </p:txBody>
        </p:sp>
      </p:grpSp>
      <p:sp>
        <p:nvSpPr>
          <p:cNvPr id="75" name="object 75"/>
          <p:cNvSpPr txBox="1"/>
          <p:nvPr/>
        </p:nvSpPr>
        <p:spPr>
          <a:xfrm>
            <a:off x="7655993" y="5436223"/>
            <a:ext cx="116205" cy="304165"/>
          </a:xfrm>
          <a:prstGeom prst="rect">
            <a:avLst/>
          </a:prstGeom>
        </p:spPr>
        <p:txBody>
          <a:bodyPr vert="horz" wrap="square" lIns="0" tIns="15875" rIns="0" bIns="0" rtlCol="0">
            <a:spAutoFit/>
          </a:bodyPr>
          <a:lstStyle/>
          <a:p>
            <a:pPr marL="12700">
              <a:spcBef>
                <a:spcPts val="125"/>
              </a:spcBef>
            </a:pPr>
            <a:r>
              <a:rPr spc="15" dirty="0">
                <a:latin typeface="Symbol"/>
                <a:cs typeface="Symbol"/>
              </a:rPr>
              <a:t></a:t>
            </a:r>
            <a:endParaRPr>
              <a:latin typeface="Symbol"/>
              <a:cs typeface="Symbol"/>
            </a:endParaRPr>
          </a:p>
        </p:txBody>
      </p:sp>
      <p:sp>
        <p:nvSpPr>
          <p:cNvPr id="76" name="object 76"/>
          <p:cNvSpPr txBox="1"/>
          <p:nvPr/>
        </p:nvSpPr>
        <p:spPr>
          <a:xfrm>
            <a:off x="7655993" y="5584850"/>
            <a:ext cx="116205" cy="304165"/>
          </a:xfrm>
          <a:prstGeom prst="rect">
            <a:avLst/>
          </a:prstGeom>
        </p:spPr>
        <p:txBody>
          <a:bodyPr vert="horz" wrap="square" lIns="0" tIns="15875" rIns="0" bIns="0" rtlCol="0">
            <a:spAutoFit/>
          </a:bodyPr>
          <a:lstStyle/>
          <a:p>
            <a:pPr marL="12700">
              <a:spcBef>
                <a:spcPts val="125"/>
              </a:spcBef>
            </a:pPr>
            <a:r>
              <a:rPr spc="15" dirty="0">
                <a:latin typeface="Symbol"/>
                <a:cs typeface="Symbol"/>
              </a:rPr>
              <a:t></a:t>
            </a:r>
            <a:endParaRPr>
              <a:latin typeface="Symbol"/>
              <a:cs typeface="Symbol"/>
            </a:endParaRPr>
          </a:p>
        </p:txBody>
      </p:sp>
      <p:sp>
        <p:nvSpPr>
          <p:cNvPr id="77" name="object 77"/>
          <p:cNvSpPr txBox="1"/>
          <p:nvPr/>
        </p:nvSpPr>
        <p:spPr>
          <a:xfrm>
            <a:off x="5854501" y="5436223"/>
            <a:ext cx="601980" cy="304165"/>
          </a:xfrm>
          <a:prstGeom prst="rect">
            <a:avLst/>
          </a:prstGeom>
        </p:spPr>
        <p:txBody>
          <a:bodyPr vert="horz" wrap="square" lIns="0" tIns="15875" rIns="0" bIns="0" rtlCol="0">
            <a:spAutoFit/>
          </a:bodyPr>
          <a:lstStyle/>
          <a:p>
            <a:pPr marL="12700">
              <a:spcBef>
                <a:spcPts val="125"/>
              </a:spcBef>
              <a:tabLst>
                <a:tab pos="498475" algn="l"/>
              </a:tabLst>
            </a:pPr>
            <a:r>
              <a:rPr spc="15" dirty="0">
                <a:latin typeface="Symbol"/>
                <a:cs typeface="Symbol"/>
              </a:rPr>
              <a:t></a:t>
            </a:r>
            <a:r>
              <a:rPr spc="15" dirty="0">
                <a:latin typeface="Times New Roman"/>
                <a:cs typeface="Times New Roman"/>
              </a:rPr>
              <a:t>	</a:t>
            </a:r>
            <a:r>
              <a:rPr spc="15" dirty="0">
                <a:latin typeface="Symbol"/>
                <a:cs typeface="Symbol"/>
              </a:rPr>
              <a:t></a:t>
            </a:r>
            <a:endParaRPr>
              <a:latin typeface="Symbol"/>
              <a:cs typeface="Symbol"/>
            </a:endParaRPr>
          </a:p>
        </p:txBody>
      </p:sp>
      <p:sp>
        <p:nvSpPr>
          <p:cNvPr id="78" name="object 78"/>
          <p:cNvSpPr txBox="1"/>
          <p:nvPr/>
        </p:nvSpPr>
        <p:spPr>
          <a:xfrm>
            <a:off x="5854501" y="5584850"/>
            <a:ext cx="601980" cy="304165"/>
          </a:xfrm>
          <a:prstGeom prst="rect">
            <a:avLst/>
          </a:prstGeom>
        </p:spPr>
        <p:txBody>
          <a:bodyPr vert="horz" wrap="square" lIns="0" tIns="15875" rIns="0" bIns="0" rtlCol="0">
            <a:spAutoFit/>
          </a:bodyPr>
          <a:lstStyle/>
          <a:p>
            <a:pPr marL="12700">
              <a:spcBef>
                <a:spcPts val="125"/>
              </a:spcBef>
              <a:tabLst>
                <a:tab pos="498475" algn="l"/>
              </a:tabLst>
            </a:pPr>
            <a:r>
              <a:rPr spc="15" dirty="0">
                <a:latin typeface="Symbol"/>
                <a:cs typeface="Symbol"/>
              </a:rPr>
              <a:t></a:t>
            </a:r>
            <a:r>
              <a:rPr spc="15" dirty="0">
                <a:latin typeface="Times New Roman"/>
                <a:cs typeface="Times New Roman"/>
              </a:rPr>
              <a:t>	</a:t>
            </a:r>
            <a:r>
              <a:rPr spc="15" dirty="0">
                <a:latin typeface="Symbol"/>
                <a:cs typeface="Symbol"/>
              </a:rPr>
              <a:t></a:t>
            </a:r>
            <a:endParaRPr>
              <a:latin typeface="Symbol"/>
              <a:cs typeface="Symbol"/>
            </a:endParaRPr>
          </a:p>
        </p:txBody>
      </p:sp>
      <p:sp>
        <p:nvSpPr>
          <p:cNvPr id="79" name="object 79"/>
          <p:cNvSpPr txBox="1"/>
          <p:nvPr/>
        </p:nvSpPr>
        <p:spPr>
          <a:xfrm>
            <a:off x="5854501" y="5141280"/>
            <a:ext cx="601980" cy="304165"/>
          </a:xfrm>
          <a:prstGeom prst="rect">
            <a:avLst/>
          </a:prstGeom>
        </p:spPr>
        <p:txBody>
          <a:bodyPr vert="horz" wrap="square" lIns="0" tIns="15875" rIns="0" bIns="0" rtlCol="0">
            <a:spAutoFit/>
          </a:bodyPr>
          <a:lstStyle/>
          <a:p>
            <a:pPr marL="12700">
              <a:spcBef>
                <a:spcPts val="125"/>
              </a:spcBef>
              <a:tabLst>
                <a:tab pos="498475" algn="l"/>
              </a:tabLst>
            </a:pPr>
            <a:r>
              <a:rPr spc="15" dirty="0">
                <a:latin typeface="Symbol"/>
                <a:cs typeface="Symbol"/>
              </a:rPr>
              <a:t></a:t>
            </a:r>
            <a:r>
              <a:rPr spc="15" dirty="0">
                <a:latin typeface="Times New Roman"/>
                <a:cs typeface="Times New Roman"/>
              </a:rPr>
              <a:t>	</a:t>
            </a:r>
            <a:r>
              <a:rPr spc="15" dirty="0">
                <a:latin typeface="Symbol"/>
                <a:cs typeface="Symbol"/>
              </a:rPr>
              <a:t></a:t>
            </a:r>
            <a:endParaRPr>
              <a:latin typeface="Symbol"/>
              <a:cs typeface="Symbol"/>
            </a:endParaRPr>
          </a:p>
        </p:txBody>
      </p:sp>
      <p:sp>
        <p:nvSpPr>
          <p:cNvPr id="80" name="object 80"/>
          <p:cNvSpPr txBox="1"/>
          <p:nvPr/>
        </p:nvSpPr>
        <p:spPr>
          <a:xfrm>
            <a:off x="4756088" y="5436223"/>
            <a:ext cx="116205" cy="304165"/>
          </a:xfrm>
          <a:prstGeom prst="rect">
            <a:avLst/>
          </a:prstGeom>
        </p:spPr>
        <p:txBody>
          <a:bodyPr vert="horz" wrap="square" lIns="0" tIns="15875" rIns="0" bIns="0" rtlCol="0">
            <a:spAutoFit/>
          </a:bodyPr>
          <a:lstStyle/>
          <a:p>
            <a:pPr marL="12700">
              <a:spcBef>
                <a:spcPts val="125"/>
              </a:spcBef>
            </a:pPr>
            <a:r>
              <a:rPr spc="15" dirty="0">
                <a:latin typeface="Symbol"/>
                <a:cs typeface="Symbol"/>
              </a:rPr>
              <a:t></a:t>
            </a:r>
            <a:endParaRPr>
              <a:latin typeface="Symbol"/>
              <a:cs typeface="Symbol"/>
            </a:endParaRPr>
          </a:p>
        </p:txBody>
      </p:sp>
      <p:sp>
        <p:nvSpPr>
          <p:cNvPr id="81" name="object 81"/>
          <p:cNvSpPr txBox="1"/>
          <p:nvPr/>
        </p:nvSpPr>
        <p:spPr>
          <a:xfrm>
            <a:off x="4756088" y="5584850"/>
            <a:ext cx="116205" cy="304165"/>
          </a:xfrm>
          <a:prstGeom prst="rect">
            <a:avLst/>
          </a:prstGeom>
        </p:spPr>
        <p:txBody>
          <a:bodyPr vert="horz" wrap="square" lIns="0" tIns="15875" rIns="0" bIns="0" rtlCol="0">
            <a:spAutoFit/>
          </a:bodyPr>
          <a:lstStyle/>
          <a:p>
            <a:pPr marL="12700">
              <a:spcBef>
                <a:spcPts val="125"/>
              </a:spcBef>
            </a:pPr>
            <a:r>
              <a:rPr spc="15" dirty="0">
                <a:latin typeface="Symbol"/>
                <a:cs typeface="Symbol"/>
              </a:rPr>
              <a:t></a:t>
            </a:r>
            <a:endParaRPr>
              <a:latin typeface="Symbol"/>
              <a:cs typeface="Symbol"/>
            </a:endParaRPr>
          </a:p>
        </p:txBody>
      </p:sp>
      <p:sp>
        <p:nvSpPr>
          <p:cNvPr id="82" name="object 82"/>
          <p:cNvSpPr txBox="1"/>
          <p:nvPr/>
        </p:nvSpPr>
        <p:spPr>
          <a:xfrm>
            <a:off x="4756088" y="5141280"/>
            <a:ext cx="116205" cy="304165"/>
          </a:xfrm>
          <a:prstGeom prst="rect">
            <a:avLst/>
          </a:prstGeom>
        </p:spPr>
        <p:txBody>
          <a:bodyPr vert="horz" wrap="square" lIns="0" tIns="15875" rIns="0" bIns="0" rtlCol="0">
            <a:spAutoFit/>
          </a:bodyPr>
          <a:lstStyle/>
          <a:p>
            <a:pPr marL="12700">
              <a:spcBef>
                <a:spcPts val="125"/>
              </a:spcBef>
            </a:pPr>
            <a:r>
              <a:rPr spc="15" dirty="0">
                <a:latin typeface="Symbol"/>
                <a:cs typeface="Symbol"/>
              </a:rPr>
              <a:t></a:t>
            </a:r>
            <a:endParaRPr>
              <a:latin typeface="Symbol"/>
              <a:cs typeface="Symbol"/>
            </a:endParaRPr>
          </a:p>
        </p:txBody>
      </p:sp>
      <p:sp>
        <p:nvSpPr>
          <p:cNvPr id="83" name="object 83"/>
          <p:cNvSpPr txBox="1"/>
          <p:nvPr/>
        </p:nvSpPr>
        <p:spPr>
          <a:xfrm>
            <a:off x="4269921" y="5461986"/>
            <a:ext cx="116205" cy="304165"/>
          </a:xfrm>
          <a:prstGeom prst="rect">
            <a:avLst/>
          </a:prstGeom>
        </p:spPr>
        <p:txBody>
          <a:bodyPr vert="horz" wrap="square" lIns="0" tIns="15875" rIns="0" bIns="0" rtlCol="0">
            <a:spAutoFit/>
          </a:bodyPr>
          <a:lstStyle/>
          <a:p>
            <a:pPr marL="12700">
              <a:spcBef>
                <a:spcPts val="125"/>
              </a:spcBef>
            </a:pPr>
            <a:r>
              <a:rPr spc="15" dirty="0">
                <a:latin typeface="Symbol"/>
                <a:cs typeface="Symbol"/>
              </a:rPr>
              <a:t></a:t>
            </a:r>
            <a:endParaRPr>
              <a:latin typeface="Symbol"/>
              <a:cs typeface="Symbol"/>
            </a:endParaRPr>
          </a:p>
        </p:txBody>
      </p:sp>
      <p:sp>
        <p:nvSpPr>
          <p:cNvPr id="84" name="object 84"/>
          <p:cNvSpPr txBox="1"/>
          <p:nvPr/>
        </p:nvSpPr>
        <p:spPr>
          <a:xfrm>
            <a:off x="4269921" y="5610617"/>
            <a:ext cx="116205" cy="304165"/>
          </a:xfrm>
          <a:prstGeom prst="rect">
            <a:avLst/>
          </a:prstGeom>
        </p:spPr>
        <p:txBody>
          <a:bodyPr vert="horz" wrap="square" lIns="0" tIns="15875" rIns="0" bIns="0" rtlCol="0">
            <a:spAutoFit/>
          </a:bodyPr>
          <a:lstStyle/>
          <a:p>
            <a:pPr marL="12700">
              <a:spcBef>
                <a:spcPts val="125"/>
              </a:spcBef>
            </a:pPr>
            <a:r>
              <a:rPr spc="15" dirty="0">
                <a:latin typeface="Symbol"/>
                <a:cs typeface="Symbol"/>
              </a:rPr>
              <a:t></a:t>
            </a:r>
            <a:endParaRPr>
              <a:latin typeface="Symbol"/>
              <a:cs typeface="Symbol"/>
            </a:endParaRPr>
          </a:p>
        </p:txBody>
      </p:sp>
      <p:sp>
        <p:nvSpPr>
          <p:cNvPr id="85" name="object 85"/>
          <p:cNvSpPr txBox="1"/>
          <p:nvPr/>
        </p:nvSpPr>
        <p:spPr>
          <a:xfrm>
            <a:off x="3092229" y="5461986"/>
            <a:ext cx="116205" cy="304165"/>
          </a:xfrm>
          <a:prstGeom prst="rect">
            <a:avLst/>
          </a:prstGeom>
        </p:spPr>
        <p:txBody>
          <a:bodyPr vert="horz" wrap="square" lIns="0" tIns="15875" rIns="0" bIns="0" rtlCol="0">
            <a:spAutoFit/>
          </a:bodyPr>
          <a:lstStyle/>
          <a:p>
            <a:pPr marL="12700">
              <a:spcBef>
                <a:spcPts val="125"/>
              </a:spcBef>
            </a:pPr>
            <a:r>
              <a:rPr spc="15" dirty="0">
                <a:latin typeface="Symbol"/>
                <a:cs typeface="Symbol"/>
              </a:rPr>
              <a:t></a:t>
            </a:r>
            <a:endParaRPr>
              <a:latin typeface="Symbol"/>
              <a:cs typeface="Symbol"/>
            </a:endParaRPr>
          </a:p>
        </p:txBody>
      </p:sp>
      <p:sp>
        <p:nvSpPr>
          <p:cNvPr id="86" name="object 86"/>
          <p:cNvSpPr txBox="1"/>
          <p:nvPr/>
        </p:nvSpPr>
        <p:spPr>
          <a:xfrm>
            <a:off x="3092229" y="5610617"/>
            <a:ext cx="116205" cy="304165"/>
          </a:xfrm>
          <a:prstGeom prst="rect">
            <a:avLst/>
          </a:prstGeom>
        </p:spPr>
        <p:txBody>
          <a:bodyPr vert="horz" wrap="square" lIns="0" tIns="15875" rIns="0" bIns="0" rtlCol="0">
            <a:spAutoFit/>
          </a:bodyPr>
          <a:lstStyle/>
          <a:p>
            <a:pPr marL="12700">
              <a:spcBef>
                <a:spcPts val="125"/>
              </a:spcBef>
            </a:pPr>
            <a:r>
              <a:rPr spc="15" dirty="0">
                <a:latin typeface="Symbol"/>
                <a:cs typeface="Symbol"/>
              </a:rPr>
              <a:t></a:t>
            </a:r>
            <a:endParaRPr>
              <a:latin typeface="Symbol"/>
              <a:cs typeface="Symbol"/>
            </a:endParaRPr>
          </a:p>
        </p:txBody>
      </p:sp>
      <p:sp>
        <p:nvSpPr>
          <p:cNvPr id="87" name="object 87"/>
          <p:cNvSpPr txBox="1"/>
          <p:nvPr/>
        </p:nvSpPr>
        <p:spPr>
          <a:xfrm>
            <a:off x="3092229" y="5115517"/>
            <a:ext cx="116205" cy="304165"/>
          </a:xfrm>
          <a:prstGeom prst="rect">
            <a:avLst/>
          </a:prstGeom>
        </p:spPr>
        <p:txBody>
          <a:bodyPr vert="horz" wrap="square" lIns="0" tIns="15875" rIns="0" bIns="0" rtlCol="0">
            <a:spAutoFit/>
          </a:bodyPr>
          <a:lstStyle/>
          <a:p>
            <a:pPr marL="12700">
              <a:spcBef>
                <a:spcPts val="125"/>
              </a:spcBef>
            </a:pPr>
            <a:r>
              <a:rPr spc="15" dirty="0">
                <a:latin typeface="Symbol"/>
                <a:cs typeface="Symbol"/>
              </a:rPr>
              <a:t></a:t>
            </a:r>
            <a:endParaRPr>
              <a:latin typeface="Symbol"/>
              <a:cs typeface="Symbol"/>
            </a:endParaRPr>
          </a:p>
        </p:txBody>
      </p:sp>
      <p:sp>
        <p:nvSpPr>
          <p:cNvPr id="88" name="object 88"/>
          <p:cNvSpPr txBox="1"/>
          <p:nvPr/>
        </p:nvSpPr>
        <p:spPr>
          <a:xfrm>
            <a:off x="7337734" y="5658921"/>
            <a:ext cx="94615" cy="176329"/>
          </a:xfrm>
          <a:prstGeom prst="rect">
            <a:avLst/>
          </a:prstGeom>
        </p:spPr>
        <p:txBody>
          <a:bodyPr vert="horz" wrap="square" lIns="0" tIns="14604" rIns="0" bIns="0" rtlCol="0">
            <a:spAutoFit/>
          </a:bodyPr>
          <a:lstStyle/>
          <a:p>
            <a:pPr marL="12700">
              <a:spcBef>
                <a:spcPts val="114"/>
              </a:spcBef>
            </a:pPr>
            <a:r>
              <a:rPr sz="1050" i="1" spc="15" dirty="0">
                <a:latin typeface="Times New Roman"/>
                <a:cs typeface="Times New Roman"/>
              </a:rPr>
              <a:t>a</a:t>
            </a:r>
            <a:endParaRPr sz="1050">
              <a:latin typeface="Times New Roman"/>
              <a:cs typeface="Times New Roman"/>
            </a:endParaRPr>
          </a:p>
        </p:txBody>
      </p:sp>
      <p:sp>
        <p:nvSpPr>
          <p:cNvPr id="89" name="object 89"/>
          <p:cNvSpPr txBox="1"/>
          <p:nvPr/>
        </p:nvSpPr>
        <p:spPr>
          <a:xfrm>
            <a:off x="6904719" y="5658921"/>
            <a:ext cx="122555" cy="176329"/>
          </a:xfrm>
          <a:prstGeom prst="rect">
            <a:avLst/>
          </a:prstGeom>
        </p:spPr>
        <p:txBody>
          <a:bodyPr vert="horz" wrap="square" lIns="0" tIns="14604" rIns="0" bIns="0" rtlCol="0">
            <a:spAutoFit/>
          </a:bodyPr>
          <a:lstStyle/>
          <a:p>
            <a:pPr marL="12700">
              <a:spcBef>
                <a:spcPts val="114"/>
              </a:spcBef>
            </a:pPr>
            <a:r>
              <a:rPr sz="1050" i="1" spc="20" dirty="0">
                <a:latin typeface="Times New Roman"/>
                <a:cs typeface="Times New Roman"/>
              </a:rPr>
              <a:t>ω</a:t>
            </a:r>
            <a:endParaRPr sz="1050">
              <a:latin typeface="Times New Roman"/>
              <a:cs typeface="Times New Roman"/>
            </a:endParaRPr>
          </a:p>
        </p:txBody>
      </p:sp>
      <p:sp>
        <p:nvSpPr>
          <p:cNvPr id="90" name="object 90"/>
          <p:cNvSpPr txBox="1"/>
          <p:nvPr/>
        </p:nvSpPr>
        <p:spPr>
          <a:xfrm>
            <a:off x="6590131" y="5234225"/>
            <a:ext cx="1207135" cy="304165"/>
          </a:xfrm>
          <a:prstGeom prst="rect">
            <a:avLst/>
          </a:prstGeom>
        </p:spPr>
        <p:txBody>
          <a:bodyPr vert="horz" wrap="square" lIns="0" tIns="15875" rIns="0" bIns="0" rtlCol="0">
            <a:spAutoFit/>
          </a:bodyPr>
          <a:lstStyle/>
          <a:p>
            <a:pPr marL="38100">
              <a:spcBef>
                <a:spcPts val="125"/>
              </a:spcBef>
              <a:tabLst>
                <a:tab pos="833755" algn="l"/>
              </a:tabLst>
            </a:pPr>
            <a:r>
              <a:rPr sz="1050" i="1" u="sng" spc="5" dirty="0">
                <a:uFill>
                  <a:solidFill>
                    <a:srgbClr val="000000"/>
                  </a:solidFill>
                </a:uFill>
                <a:latin typeface="Times New Roman"/>
                <a:cs typeface="Times New Roman"/>
              </a:rPr>
              <a:t>   </a:t>
            </a:r>
            <a:r>
              <a:rPr sz="1050" i="1" u="sng" spc="-65" dirty="0">
                <a:uFill>
                  <a:solidFill>
                    <a:srgbClr val="000000"/>
                  </a:solidFill>
                </a:uFill>
                <a:latin typeface="Times New Roman"/>
                <a:cs typeface="Times New Roman"/>
              </a:rPr>
              <a:t> </a:t>
            </a:r>
            <a:r>
              <a:rPr sz="1050" i="1" u="sng" spc="15" dirty="0">
                <a:uFill>
                  <a:solidFill>
                    <a:srgbClr val="000000"/>
                  </a:solidFill>
                </a:uFill>
                <a:latin typeface="Times New Roman"/>
                <a:cs typeface="Times New Roman"/>
              </a:rPr>
              <a:t>a	</a:t>
            </a:r>
            <a:r>
              <a:rPr sz="1050" i="1" u="sng" spc="20" dirty="0">
                <a:uFill>
                  <a:solidFill>
                    <a:srgbClr val="000000"/>
                  </a:solidFill>
                </a:uFill>
                <a:latin typeface="Times New Roman"/>
                <a:cs typeface="Times New Roman"/>
              </a:rPr>
              <a:t>ω  </a:t>
            </a:r>
            <a:r>
              <a:rPr sz="1050" i="1" spc="254" dirty="0">
                <a:latin typeface="Times New Roman"/>
                <a:cs typeface="Times New Roman"/>
              </a:rPr>
              <a:t> </a:t>
            </a:r>
            <a:r>
              <a:rPr sz="2700" spc="22" baseline="-13888" dirty="0">
                <a:latin typeface="Symbol"/>
                <a:cs typeface="Symbol"/>
              </a:rPr>
              <a:t></a:t>
            </a:r>
            <a:endParaRPr sz="2700" baseline="-13888">
              <a:latin typeface="Symbol"/>
              <a:cs typeface="Symbol"/>
            </a:endParaRPr>
          </a:p>
        </p:txBody>
      </p:sp>
      <p:sp>
        <p:nvSpPr>
          <p:cNvPr id="91" name="object 91"/>
          <p:cNvSpPr txBox="1"/>
          <p:nvPr/>
        </p:nvSpPr>
        <p:spPr>
          <a:xfrm>
            <a:off x="5497034" y="5658921"/>
            <a:ext cx="80010" cy="176329"/>
          </a:xfrm>
          <a:prstGeom prst="rect">
            <a:avLst/>
          </a:prstGeom>
        </p:spPr>
        <p:txBody>
          <a:bodyPr vert="horz" wrap="square" lIns="0" tIns="14604" rIns="0" bIns="0" rtlCol="0">
            <a:spAutoFit/>
          </a:bodyPr>
          <a:lstStyle/>
          <a:p>
            <a:pPr marL="12700">
              <a:spcBef>
                <a:spcPts val="114"/>
              </a:spcBef>
            </a:pPr>
            <a:r>
              <a:rPr sz="1050" i="1" spc="10" dirty="0">
                <a:latin typeface="Times New Roman"/>
                <a:cs typeface="Times New Roman"/>
              </a:rPr>
              <a:t>ε</a:t>
            </a:r>
            <a:endParaRPr sz="1050">
              <a:latin typeface="Times New Roman"/>
              <a:cs typeface="Times New Roman"/>
            </a:endParaRPr>
          </a:p>
        </p:txBody>
      </p:sp>
      <p:sp>
        <p:nvSpPr>
          <p:cNvPr id="92" name="object 92"/>
          <p:cNvSpPr txBox="1"/>
          <p:nvPr/>
        </p:nvSpPr>
        <p:spPr>
          <a:xfrm>
            <a:off x="3808464" y="5658921"/>
            <a:ext cx="80010" cy="176329"/>
          </a:xfrm>
          <a:prstGeom prst="rect">
            <a:avLst/>
          </a:prstGeom>
        </p:spPr>
        <p:txBody>
          <a:bodyPr vert="horz" wrap="square" lIns="0" tIns="14604" rIns="0" bIns="0" rtlCol="0">
            <a:spAutoFit/>
          </a:bodyPr>
          <a:lstStyle/>
          <a:p>
            <a:pPr marL="12700">
              <a:spcBef>
                <a:spcPts val="114"/>
              </a:spcBef>
            </a:pPr>
            <a:r>
              <a:rPr sz="1050" i="1" spc="10" dirty="0">
                <a:latin typeface="Times New Roman"/>
                <a:cs typeface="Times New Roman"/>
              </a:rPr>
              <a:t>ε</a:t>
            </a:r>
            <a:endParaRPr sz="1050">
              <a:latin typeface="Times New Roman"/>
              <a:cs typeface="Times New Roman"/>
            </a:endParaRPr>
          </a:p>
        </p:txBody>
      </p:sp>
      <p:sp>
        <p:nvSpPr>
          <p:cNvPr id="93" name="object 93"/>
          <p:cNvSpPr txBox="1"/>
          <p:nvPr/>
        </p:nvSpPr>
        <p:spPr>
          <a:xfrm>
            <a:off x="6796082" y="5504328"/>
            <a:ext cx="573405" cy="304165"/>
          </a:xfrm>
          <a:prstGeom prst="rect">
            <a:avLst/>
          </a:prstGeom>
        </p:spPr>
        <p:txBody>
          <a:bodyPr vert="horz" wrap="square" lIns="0" tIns="15875" rIns="0" bIns="0" rtlCol="0">
            <a:spAutoFit/>
          </a:bodyPr>
          <a:lstStyle/>
          <a:p>
            <a:pPr marL="12700">
              <a:spcBef>
                <a:spcPts val="125"/>
              </a:spcBef>
              <a:tabLst>
                <a:tab pos="277495" algn="l"/>
              </a:tabLst>
            </a:pPr>
            <a:r>
              <a:rPr i="1" spc="25" dirty="0">
                <a:latin typeface="Times New Roman"/>
                <a:cs typeface="Times New Roman"/>
              </a:rPr>
              <a:t>η	</a:t>
            </a:r>
            <a:r>
              <a:rPr spc="25" dirty="0">
                <a:latin typeface="Symbol"/>
                <a:cs typeface="Symbol"/>
              </a:rPr>
              <a:t></a:t>
            </a:r>
            <a:r>
              <a:rPr spc="-165" dirty="0">
                <a:latin typeface="Times New Roman"/>
                <a:cs typeface="Times New Roman"/>
              </a:rPr>
              <a:t> </a:t>
            </a:r>
            <a:r>
              <a:rPr i="1" spc="25" dirty="0">
                <a:latin typeface="Times New Roman"/>
                <a:cs typeface="Times New Roman"/>
              </a:rPr>
              <a:t>η</a:t>
            </a:r>
            <a:endParaRPr>
              <a:latin typeface="Times New Roman"/>
              <a:cs typeface="Times New Roman"/>
            </a:endParaRPr>
          </a:p>
        </p:txBody>
      </p:sp>
      <p:sp>
        <p:nvSpPr>
          <p:cNvPr id="94" name="object 94"/>
          <p:cNvSpPr txBox="1"/>
          <p:nvPr/>
        </p:nvSpPr>
        <p:spPr>
          <a:xfrm>
            <a:off x="6605432" y="5101709"/>
            <a:ext cx="1191895" cy="393700"/>
          </a:xfrm>
          <a:prstGeom prst="rect">
            <a:avLst/>
          </a:prstGeom>
        </p:spPr>
        <p:txBody>
          <a:bodyPr vert="horz" wrap="square" lIns="0" tIns="13970" rIns="0" bIns="0" rtlCol="0">
            <a:spAutoFit/>
          </a:bodyPr>
          <a:lstStyle/>
          <a:p>
            <a:pPr marL="38100">
              <a:spcBef>
                <a:spcPts val="110"/>
              </a:spcBef>
            </a:pPr>
            <a:r>
              <a:rPr i="1" spc="25" dirty="0">
                <a:latin typeface="Times New Roman"/>
                <a:cs typeface="Times New Roman"/>
              </a:rPr>
              <a:t>η </a:t>
            </a:r>
            <a:r>
              <a:rPr i="1" spc="-185" dirty="0">
                <a:latin typeface="Times New Roman"/>
                <a:cs typeface="Times New Roman"/>
              </a:rPr>
              <a:t> </a:t>
            </a:r>
            <a:r>
              <a:rPr sz="2400" spc="-150" dirty="0">
                <a:latin typeface="Symbol"/>
                <a:cs typeface="Symbol"/>
              </a:rPr>
              <a:t></a:t>
            </a:r>
            <a:r>
              <a:rPr i="1" spc="30" dirty="0">
                <a:latin typeface="Times New Roman"/>
                <a:cs typeface="Times New Roman"/>
              </a:rPr>
              <a:t>N</a:t>
            </a:r>
            <a:r>
              <a:rPr i="1" spc="15" dirty="0">
                <a:latin typeface="Times New Roman"/>
                <a:cs typeface="Times New Roman"/>
              </a:rPr>
              <a:t> </a:t>
            </a:r>
            <a:r>
              <a:rPr spc="25" dirty="0">
                <a:latin typeface="Symbol"/>
                <a:cs typeface="Symbol"/>
              </a:rPr>
              <a:t></a:t>
            </a:r>
            <a:r>
              <a:rPr spc="-165" dirty="0">
                <a:latin typeface="Times New Roman"/>
                <a:cs typeface="Times New Roman"/>
              </a:rPr>
              <a:t> </a:t>
            </a:r>
            <a:r>
              <a:rPr i="1" spc="25" dirty="0">
                <a:latin typeface="Times New Roman"/>
                <a:cs typeface="Times New Roman"/>
              </a:rPr>
              <a:t>η</a:t>
            </a:r>
            <a:r>
              <a:rPr i="1" dirty="0">
                <a:latin typeface="Times New Roman"/>
                <a:cs typeface="Times New Roman"/>
              </a:rPr>
              <a:t> </a:t>
            </a:r>
            <a:r>
              <a:rPr i="1" spc="35" dirty="0">
                <a:latin typeface="Times New Roman"/>
                <a:cs typeface="Times New Roman"/>
              </a:rPr>
              <a:t> </a:t>
            </a:r>
            <a:r>
              <a:rPr sz="2400" spc="-195" dirty="0">
                <a:latin typeface="Symbol"/>
                <a:cs typeface="Symbol"/>
              </a:rPr>
              <a:t></a:t>
            </a:r>
            <a:r>
              <a:rPr sz="2400" spc="-290" dirty="0">
                <a:latin typeface="Times New Roman"/>
                <a:cs typeface="Times New Roman"/>
              </a:rPr>
              <a:t> </a:t>
            </a:r>
            <a:r>
              <a:rPr sz="2700" spc="22" baseline="9259" dirty="0">
                <a:latin typeface="Symbol"/>
                <a:cs typeface="Symbol"/>
              </a:rPr>
              <a:t></a:t>
            </a:r>
            <a:endParaRPr sz="2700" baseline="9259">
              <a:latin typeface="Symbol"/>
              <a:cs typeface="Symbol"/>
            </a:endParaRPr>
          </a:p>
        </p:txBody>
      </p:sp>
      <p:sp>
        <p:nvSpPr>
          <p:cNvPr id="95" name="object 95"/>
          <p:cNvSpPr txBox="1"/>
          <p:nvPr/>
        </p:nvSpPr>
        <p:spPr>
          <a:xfrm>
            <a:off x="5135206" y="5234225"/>
            <a:ext cx="1346835" cy="304165"/>
          </a:xfrm>
          <a:prstGeom prst="rect">
            <a:avLst/>
          </a:prstGeom>
        </p:spPr>
        <p:txBody>
          <a:bodyPr vert="horz" wrap="square" lIns="0" tIns="15875" rIns="0" bIns="0" rtlCol="0">
            <a:spAutoFit/>
          </a:bodyPr>
          <a:lstStyle/>
          <a:p>
            <a:pPr marL="38100">
              <a:spcBef>
                <a:spcPts val="125"/>
              </a:spcBef>
              <a:tabLst>
                <a:tab pos="554355" algn="l"/>
              </a:tabLst>
            </a:pPr>
            <a:r>
              <a:rPr sz="1050" u="sng" spc="5" dirty="0">
                <a:uFill>
                  <a:solidFill>
                    <a:srgbClr val="000000"/>
                  </a:solidFill>
                </a:uFill>
                <a:latin typeface="Times New Roman"/>
                <a:cs typeface="Times New Roman"/>
              </a:rPr>
              <a:t> 	</a:t>
            </a:r>
            <a:r>
              <a:rPr sz="1050" i="1" u="sng" spc="20" dirty="0">
                <a:uFill>
                  <a:solidFill>
                    <a:srgbClr val="000000"/>
                  </a:solidFill>
                </a:uFill>
                <a:latin typeface="Times New Roman"/>
                <a:cs typeface="Times New Roman"/>
              </a:rPr>
              <a:t>ω</a:t>
            </a:r>
            <a:r>
              <a:rPr sz="1050" i="1" spc="20" dirty="0">
                <a:latin typeface="Times New Roman"/>
                <a:cs typeface="Times New Roman"/>
              </a:rPr>
              <a:t> </a:t>
            </a:r>
            <a:r>
              <a:rPr sz="1050" i="1" spc="105" dirty="0">
                <a:latin typeface="Times New Roman"/>
                <a:cs typeface="Times New Roman"/>
              </a:rPr>
              <a:t> </a:t>
            </a:r>
            <a:r>
              <a:rPr sz="2700" spc="22" baseline="-13888" dirty="0">
                <a:latin typeface="Symbol"/>
                <a:cs typeface="Symbol"/>
              </a:rPr>
              <a:t></a:t>
            </a:r>
            <a:r>
              <a:rPr sz="2700" spc="-345" baseline="-13888" dirty="0">
                <a:latin typeface="Times New Roman"/>
                <a:cs typeface="Times New Roman"/>
              </a:rPr>
              <a:t> </a:t>
            </a:r>
            <a:r>
              <a:rPr sz="2700" i="1" spc="44" baseline="-21604" dirty="0">
                <a:latin typeface="Times New Roman"/>
                <a:cs typeface="Times New Roman"/>
              </a:rPr>
              <a:t>=</a:t>
            </a:r>
            <a:r>
              <a:rPr sz="2700" i="1" spc="-209" baseline="-21604" dirty="0">
                <a:latin typeface="Times New Roman"/>
                <a:cs typeface="Times New Roman"/>
              </a:rPr>
              <a:t> </a:t>
            </a:r>
            <a:r>
              <a:rPr sz="2700" i="1" spc="44" baseline="-21604" dirty="0">
                <a:latin typeface="Times New Roman"/>
                <a:cs typeface="Times New Roman"/>
              </a:rPr>
              <a:t>Q</a:t>
            </a:r>
            <a:r>
              <a:rPr sz="2700" spc="22" baseline="-13888" dirty="0">
                <a:latin typeface="Symbol"/>
                <a:cs typeface="Symbol"/>
              </a:rPr>
              <a:t></a:t>
            </a:r>
            <a:endParaRPr sz="2700" baseline="-13888">
              <a:latin typeface="Symbol"/>
              <a:cs typeface="Symbol"/>
            </a:endParaRPr>
          </a:p>
        </p:txBody>
      </p:sp>
      <p:sp>
        <p:nvSpPr>
          <p:cNvPr id="96" name="object 96"/>
          <p:cNvSpPr txBox="1"/>
          <p:nvPr/>
        </p:nvSpPr>
        <p:spPr>
          <a:xfrm>
            <a:off x="5186809" y="5176248"/>
            <a:ext cx="523875" cy="304165"/>
          </a:xfrm>
          <a:prstGeom prst="rect">
            <a:avLst/>
          </a:prstGeom>
        </p:spPr>
        <p:txBody>
          <a:bodyPr vert="horz" wrap="square" lIns="0" tIns="15875" rIns="0" bIns="0" rtlCol="0">
            <a:spAutoFit/>
          </a:bodyPr>
          <a:lstStyle/>
          <a:p>
            <a:pPr marL="12700">
              <a:spcBef>
                <a:spcPts val="125"/>
              </a:spcBef>
            </a:pPr>
            <a:r>
              <a:rPr i="1" spc="30" dirty="0">
                <a:latin typeface="Times New Roman"/>
                <a:cs typeface="Times New Roman"/>
              </a:rPr>
              <a:t>N</a:t>
            </a:r>
            <a:r>
              <a:rPr i="1" spc="15" dirty="0">
                <a:latin typeface="Times New Roman"/>
                <a:cs typeface="Times New Roman"/>
              </a:rPr>
              <a:t> </a:t>
            </a:r>
            <a:r>
              <a:rPr spc="25" dirty="0">
                <a:latin typeface="Symbol"/>
                <a:cs typeface="Symbol"/>
              </a:rPr>
              <a:t></a:t>
            </a:r>
            <a:r>
              <a:rPr spc="-165" dirty="0">
                <a:latin typeface="Times New Roman"/>
                <a:cs typeface="Times New Roman"/>
              </a:rPr>
              <a:t> </a:t>
            </a:r>
            <a:r>
              <a:rPr i="1" spc="25" dirty="0">
                <a:latin typeface="Times New Roman"/>
                <a:cs typeface="Times New Roman"/>
              </a:rPr>
              <a:t>η</a:t>
            </a:r>
            <a:endParaRPr>
              <a:latin typeface="Times New Roman"/>
              <a:cs typeface="Times New Roman"/>
            </a:endParaRPr>
          </a:p>
        </p:txBody>
      </p:sp>
      <p:sp>
        <p:nvSpPr>
          <p:cNvPr id="97" name="object 97"/>
          <p:cNvSpPr txBox="1"/>
          <p:nvPr/>
        </p:nvSpPr>
        <p:spPr>
          <a:xfrm>
            <a:off x="2523256" y="5323040"/>
            <a:ext cx="710565" cy="304165"/>
          </a:xfrm>
          <a:prstGeom prst="rect">
            <a:avLst/>
          </a:prstGeom>
        </p:spPr>
        <p:txBody>
          <a:bodyPr vert="horz" wrap="square" lIns="0" tIns="15875" rIns="0" bIns="0" rtlCol="0">
            <a:spAutoFit/>
          </a:bodyPr>
          <a:lstStyle/>
          <a:p>
            <a:pPr marL="38100">
              <a:spcBef>
                <a:spcPts val="125"/>
              </a:spcBef>
            </a:pPr>
            <a:r>
              <a:rPr i="1" spc="285" dirty="0">
                <a:latin typeface="Times New Roman"/>
                <a:cs typeface="Times New Roman"/>
              </a:rPr>
              <a:t>P</a:t>
            </a:r>
            <a:r>
              <a:rPr i="1" spc="30" dirty="0">
                <a:latin typeface="Times New Roman"/>
                <a:cs typeface="Times New Roman"/>
              </a:rPr>
              <a:t>=</a:t>
            </a:r>
            <a:r>
              <a:rPr i="1" spc="-140" dirty="0">
                <a:latin typeface="Times New Roman"/>
                <a:cs typeface="Times New Roman"/>
              </a:rPr>
              <a:t> </a:t>
            </a:r>
            <a:r>
              <a:rPr i="1" spc="25" dirty="0">
                <a:latin typeface="Times New Roman"/>
                <a:cs typeface="Times New Roman"/>
              </a:rPr>
              <a:t>Q</a:t>
            </a:r>
            <a:r>
              <a:rPr sz="2700" spc="22" baseline="13888" dirty="0">
                <a:latin typeface="Symbol"/>
                <a:cs typeface="Symbol"/>
              </a:rPr>
              <a:t></a:t>
            </a:r>
            <a:endParaRPr sz="2700" baseline="13888">
              <a:latin typeface="Symbol"/>
              <a:cs typeface="Symbol"/>
            </a:endParaRPr>
          </a:p>
        </p:txBody>
      </p:sp>
      <p:sp>
        <p:nvSpPr>
          <p:cNvPr id="98" name="object 98"/>
          <p:cNvSpPr txBox="1"/>
          <p:nvPr/>
        </p:nvSpPr>
        <p:spPr>
          <a:xfrm>
            <a:off x="5342341" y="5400331"/>
            <a:ext cx="287020" cy="304165"/>
          </a:xfrm>
          <a:prstGeom prst="rect">
            <a:avLst/>
          </a:prstGeom>
        </p:spPr>
        <p:txBody>
          <a:bodyPr vert="horz" wrap="square" lIns="0" tIns="15875" rIns="0" bIns="0" rtlCol="0">
            <a:spAutoFit/>
          </a:bodyPr>
          <a:lstStyle/>
          <a:p>
            <a:pPr marL="38100">
              <a:spcBef>
                <a:spcPts val="125"/>
              </a:spcBef>
            </a:pPr>
            <a:r>
              <a:rPr sz="2700" i="1" spc="37" baseline="-24691" dirty="0">
                <a:latin typeface="Times New Roman"/>
                <a:cs typeface="Times New Roman"/>
              </a:rPr>
              <a:t>σ</a:t>
            </a:r>
            <a:r>
              <a:rPr sz="2700" i="1" spc="-375" baseline="-24691" dirty="0">
                <a:latin typeface="Times New Roman"/>
                <a:cs typeface="Times New Roman"/>
              </a:rPr>
              <a:t> </a:t>
            </a:r>
            <a:r>
              <a:rPr sz="1050" spc="15" dirty="0">
                <a:latin typeface="Times New Roman"/>
                <a:cs typeface="Times New Roman"/>
              </a:rPr>
              <a:t>2</a:t>
            </a:r>
            <a:endParaRPr sz="1050">
              <a:latin typeface="Times New Roman"/>
              <a:cs typeface="Times New Roman"/>
            </a:endParaRPr>
          </a:p>
        </p:txBody>
      </p:sp>
      <p:sp>
        <p:nvSpPr>
          <p:cNvPr id="99" name="object 99"/>
          <p:cNvSpPr txBox="1"/>
          <p:nvPr/>
        </p:nvSpPr>
        <p:spPr>
          <a:xfrm>
            <a:off x="3653351" y="5400331"/>
            <a:ext cx="287655" cy="304165"/>
          </a:xfrm>
          <a:prstGeom prst="rect">
            <a:avLst/>
          </a:prstGeom>
        </p:spPr>
        <p:txBody>
          <a:bodyPr vert="horz" wrap="square" lIns="0" tIns="15875" rIns="0" bIns="0" rtlCol="0">
            <a:spAutoFit/>
          </a:bodyPr>
          <a:lstStyle/>
          <a:p>
            <a:pPr marL="38100">
              <a:spcBef>
                <a:spcPts val="125"/>
              </a:spcBef>
            </a:pPr>
            <a:r>
              <a:rPr sz="2700" i="1" spc="37" baseline="-24691" dirty="0">
                <a:latin typeface="Times New Roman"/>
                <a:cs typeface="Times New Roman"/>
              </a:rPr>
              <a:t>σ</a:t>
            </a:r>
            <a:r>
              <a:rPr sz="2700" i="1" spc="-367" baseline="-24691" dirty="0">
                <a:latin typeface="Times New Roman"/>
                <a:cs typeface="Times New Roman"/>
              </a:rPr>
              <a:t> </a:t>
            </a:r>
            <a:r>
              <a:rPr sz="1050" spc="15" dirty="0">
                <a:latin typeface="Times New Roman"/>
                <a:cs typeface="Times New Roman"/>
              </a:rPr>
              <a:t>2</a:t>
            </a:r>
            <a:endParaRPr sz="1050">
              <a:latin typeface="Times New Roman"/>
              <a:cs typeface="Times New Roman"/>
            </a:endParaRPr>
          </a:p>
        </p:txBody>
      </p:sp>
      <p:sp>
        <p:nvSpPr>
          <p:cNvPr id="100" name="object 100"/>
          <p:cNvSpPr txBox="1"/>
          <p:nvPr/>
        </p:nvSpPr>
        <p:spPr>
          <a:xfrm>
            <a:off x="3341651" y="5323040"/>
            <a:ext cx="1700530" cy="304165"/>
          </a:xfrm>
          <a:prstGeom prst="rect">
            <a:avLst/>
          </a:prstGeom>
        </p:spPr>
        <p:txBody>
          <a:bodyPr vert="horz" wrap="square" lIns="0" tIns="15875" rIns="0" bIns="0" rtlCol="0">
            <a:spAutoFit/>
          </a:bodyPr>
          <a:lstStyle/>
          <a:p>
            <a:pPr marL="38100">
              <a:spcBef>
                <a:spcPts val="125"/>
              </a:spcBef>
              <a:tabLst>
                <a:tab pos="776605" algn="l"/>
              </a:tabLst>
            </a:pPr>
            <a:r>
              <a:rPr sz="1575" u="sng" spc="7" baseline="37037" dirty="0">
                <a:uFill>
                  <a:solidFill>
                    <a:srgbClr val="000000"/>
                  </a:solidFill>
                </a:uFill>
                <a:latin typeface="Times New Roman"/>
                <a:cs typeface="Times New Roman"/>
              </a:rPr>
              <a:t> 	</a:t>
            </a:r>
            <a:r>
              <a:rPr sz="1575" u="sng" spc="15" baseline="37037" dirty="0">
                <a:uFill>
                  <a:solidFill>
                    <a:srgbClr val="000000"/>
                  </a:solidFill>
                </a:uFill>
                <a:latin typeface="Times New Roman"/>
                <a:cs typeface="Times New Roman"/>
              </a:rPr>
              <a:t>c </a:t>
            </a:r>
            <a:r>
              <a:rPr sz="1575" u="sng" spc="-135" baseline="37037" dirty="0">
                <a:uFill>
                  <a:solidFill>
                    <a:srgbClr val="000000"/>
                  </a:solidFill>
                </a:uFill>
                <a:latin typeface="Times New Roman"/>
                <a:cs typeface="Times New Roman"/>
              </a:rPr>
              <a:t> </a:t>
            </a:r>
            <a:r>
              <a:rPr sz="1575" spc="172" baseline="37037" dirty="0">
                <a:latin typeface="Times New Roman"/>
                <a:cs typeface="Times New Roman"/>
              </a:rPr>
              <a:t> </a:t>
            </a:r>
            <a:r>
              <a:rPr sz="2700" spc="22" baseline="13888" dirty="0">
                <a:latin typeface="Symbol"/>
                <a:cs typeface="Symbol"/>
              </a:rPr>
              <a:t></a:t>
            </a:r>
            <a:r>
              <a:rPr sz="2700" spc="-337" baseline="13888" dirty="0">
                <a:latin typeface="Times New Roman"/>
                <a:cs typeface="Times New Roman"/>
              </a:rPr>
              <a:t> </a:t>
            </a:r>
            <a:r>
              <a:rPr i="1" spc="30" dirty="0">
                <a:latin typeface="Times New Roman"/>
                <a:cs typeface="Times New Roman"/>
              </a:rPr>
              <a:t>=</a:t>
            </a:r>
            <a:r>
              <a:rPr i="1" spc="-145" dirty="0">
                <a:latin typeface="Times New Roman"/>
                <a:cs typeface="Times New Roman"/>
              </a:rPr>
              <a:t> </a:t>
            </a:r>
            <a:r>
              <a:rPr i="1" spc="30" dirty="0">
                <a:latin typeface="Times New Roman"/>
                <a:cs typeface="Times New Roman"/>
              </a:rPr>
              <a:t>Q</a:t>
            </a:r>
            <a:r>
              <a:rPr sz="2700" spc="22" baseline="7716" dirty="0">
                <a:latin typeface="Symbol"/>
                <a:cs typeface="Symbol"/>
              </a:rPr>
              <a:t></a:t>
            </a:r>
            <a:r>
              <a:rPr sz="2700" spc="-427" baseline="7716" dirty="0">
                <a:latin typeface="Times New Roman"/>
                <a:cs typeface="Times New Roman"/>
              </a:rPr>
              <a:t> </a:t>
            </a:r>
            <a:r>
              <a:rPr i="1" spc="25" dirty="0">
                <a:latin typeface="Times New Roman"/>
                <a:cs typeface="Times New Roman"/>
              </a:rPr>
              <a:t>α</a:t>
            </a:r>
            <a:endParaRPr>
              <a:latin typeface="Times New Roman"/>
              <a:cs typeface="Times New Roman"/>
            </a:endParaRPr>
          </a:p>
        </p:txBody>
      </p:sp>
      <p:sp>
        <p:nvSpPr>
          <p:cNvPr id="101" name="object 101"/>
          <p:cNvSpPr txBox="1"/>
          <p:nvPr/>
        </p:nvSpPr>
        <p:spPr>
          <a:xfrm>
            <a:off x="3368257" y="5176248"/>
            <a:ext cx="1043305" cy="304165"/>
          </a:xfrm>
          <a:prstGeom prst="rect">
            <a:avLst/>
          </a:prstGeom>
        </p:spPr>
        <p:txBody>
          <a:bodyPr vert="horz" wrap="square" lIns="0" tIns="15875" rIns="0" bIns="0" rtlCol="0">
            <a:spAutoFit/>
          </a:bodyPr>
          <a:lstStyle/>
          <a:p>
            <a:pPr marL="38100">
              <a:spcBef>
                <a:spcPts val="125"/>
              </a:spcBef>
            </a:pPr>
            <a:r>
              <a:rPr i="1" spc="10" dirty="0">
                <a:latin typeface="Times New Roman"/>
                <a:cs typeface="Times New Roman"/>
              </a:rPr>
              <a:t>N</a:t>
            </a:r>
            <a:r>
              <a:rPr i="1" spc="140" dirty="0">
                <a:latin typeface="Times New Roman"/>
                <a:cs typeface="Times New Roman"/>
              </a:rPr>
              <a:t>α</a:t>
            </a:r>
            <a:r>
              <a:rPr sz="1575" spc="22" baseline="42328" dirty="0">
                <a:latin typeface="Times New Roman"/>
                <a:cs typeface="Times New Roman"/>
              </a:rPr>
              <a:t>2</a:t>
            </a:r>
            <a:r>
              <a:rPr sz="1575" baseline="42328" dirty="0">
                <a:latin typeface="Times New Roman"/>
                <a:cs typeface="Times New Roman"/>
              </a:rPr>
              <a:t> </a:t>
            </a:r>
            <a:r>
              <a:rPr sz="1575" spc="-75" baseline="42328" dirty="0">
                <a:latin typeface="Times New Roman"/>
                <a:cs typeface="Times New Roman"/>
              </a:rPr>
              <a:t> </a:t>
            </a:r>
            <a:r>
              <a:rPr spc="25" dirty="0">
                <a:latin typeface="Symbol"/>
                <a:cs typeface="Symbol"/>
              </a:rPr>
              <a:t></a:t>
            </a:r>
            <a:r>
              <a:rPr spc="-195" dirty="0">
                <a:latin typeface="Times New Roman"/>
                <a:cs typeface="Times New Roman"/>
              </a:rPr>
              <a:t> </a:t>
            </a:r>
            <a:r>
              <a:rPr i="1" spc="25" dirty="0">
                <a:latin typeface="Times New Roman"/>
                <a:cs typeface="Times New Roman"/>
              </a:rPr>
              <a:t>σ</a:t>
            </a:r>
            <a:r>
              <a:rPr i="1" spc="-245" dirty="0">
                <a:latin typeface="Times New Roman"/>
                <a:cs typeface="Times New Roman"/>
              </a:rPr>
              <a:t> </a:t>
            </a:r>
            <a:r>
              <a:rPr sz="1575" spc="22" baseline="42328" dirty="0">
                <a:latin typeface="Times New Roman"/>
                <a:cs typeface="Times New Roman"/>
              </a:rPr>
              <a:t>2</a:t>
            </a:r>
            <a:r>
              <a:rPr sz="1575" baseline="42328" dirty="0">
                <a:latin typeface="Times New Roman"/>
                <a:cs typeface="Times New Roman"/>
              </a:rPr>
              <a:t> </a:t>
            </a:r>
            <a:r>
              <a:rPr sz="1575" spc="165" baseline="42328" dirty="0">
                <a:latin typeface="Times New Roman"/>
                <a:cs typeface="Times New Roman"/>
              </a:rPr>
              <a:t> </a:t>
            </a:r>
            <a:r>
              <a:rPr sz="2700" spc="22" baseline="15432" dirty="0">
                <a:latin typeface="Symbol"/>
                <a:cs typeface="Symbol"/>
              </a:rPr>
              <a:t></a:t>
            </a:r>
            <a:endParaRPr sz="2700" baseline="15432">
              <a:latin typeface="Symbol"/>
              <a:cs typeface="Symbol"/>
            </a:endParaRPr>
          </a:p>
        </p:txBody>
      </p:sp>
      <p:sp>
        <p:nvSpPr>
          <p:cNvPr id="102" name="object 102"/>
          <p:cNvSpPr txBox="1"/>
          <p:nvPr/>
        </p:nvSpPr>
        <p:spPr>
          <a:xfrm>
            <a:off x="5753759" y="4471191"/>
            <a:ext cx="495300" cy="192360"/>
          </a:xfrm>
          <a:prstGeom prst="rect">
            <a:avLst/>
          </a:prstGeom>
        </p:spPr>
        <p:txBody>
          <a:bodyPr vert="horz" wrap="square" lIns="0" tIns="15240" rIns="0" bIns="0" rtlCol="0">
            <a:spAutoFit/>
          </a:bodyPr>
          <a:lstStyle/>
          <a:p>
            <a:pPr marL="12700">
              <a:spcBef>
                <a:spcPts val="120"/>
              </a:spcBef>
              <a:tabLst>
                <a:tab pos="422275" algn="l"/>
              </a:tabLst>
            </a:pPr>
            <a:r>
              <a:rPr sz="1150" i="1" spc="20" dirty="0">
                <a:latin typeface="Times New Roman"/>
                <a:cs typeface="Times New Roman"/>
              </a:rPr>
              <a:t>c	</a:t>
            </a:r>
            <a:r>
              <a:rPr sz="1150" i="1" spc="15" dirty="0">
                <a:latin typeface="Times New Roman"/>
                <a:cs typeface="Times New Roman"/>
              </a:rPr>
              <a:t>ε</a:t>
            </a:r>
            <a:endParaRPr sz="1150">
              <a:latin typeface="Times New Roman"/>
              <a:cs typeface="Times New Roman"/>
            </a:endParaRPr>
          </a:p>
        </p:txBody>
      </p:sp>
      <p:sp>
        <p:nvSpPr>
          <p:cNvPr id="103" name="object 103"/>
          <p:cNvSpPr txBox="1"/>
          <p:nvPr/>
        </p:nvSpPr>
        <p:spPr>
          <a:xfrm>
            <a:off x="2377439" y="4321503"/>
            <a:ext cx="6559550" cy="332105"/>
          </a:xfrm>
          <a:prstGeom prst="rect">
            <a:avLst/>
          </a:prstGeom>
        </p:spPr>
        <p:txBody>
          <a:bodyPr vert="horz" wrap="square" lIns="0" tIns="13970" rIns="0" bIns="0" rtlCol="0">
            <a:spAutoFit/>
          </a:bodyPr>
          <a:lstStyle/>
          <a:p>
            <a:pPr marL="38100">
              <a:spcBef>
                <a:spcPts val="110"/>
              </a:spcBef>
              <a:tabLst>
                <a:tab pos="4523740" algn="l"/>
                <a:tab pos="6238875" algn="l"/>
              </a:tabLst>
            </a:pPr>
            <a:r>
              <a:rPr sz="2000" spc="-50" dirty="0">
                <a:latin typeface="Microsoft Sans Serif"/>
                <a:cs typeface="Microsoft Sans Serif"/>
              </a:rPr>
              <a:t>Легко</a:t>
            </a:r>
            <a:r>
              <a:rPr sz="2000" spc="-5" dirty="0">
                <a:latin typeface="Microsoft Sans Serif"/>
                <a:cs typeface="Microsoft Sans Serif"/>
              </a:rPr>
              <a:t> проверить, </a:t>
            </a:r>
            <a:r>
              <a:rPr sz="2000" spc="-10" dirty="0">
                <a:latin typeface="Microsoft Sans Serif"/>
                <a:cs typeface="Microsoft Sans Serif"/>
              </a:rPr>
              <a:t>что</a:t>
            </a:r>
            <a:r>
              <a:rPr sz="2000" dirty="0">
                <a:latin typeface="Microsoft Sans Serif"/>
                <a:cs typeface="Microsoft Sans Serif"/>
              </a:rPr>
              <a:t> </a:t>
            </a:r>
            <a:r>
              <a:rPr sz="2000" spc="-30" dirty="0">
                <a:latin typeface="Microsoft Sans Serif"/>
                <a:cs typeface="Microsoft Sans Serif"/>
              </a:rPr>
              <a:t>когда</a:t>
            </a:r>
            <a:r>
              <a:rPr sz="2000" spc="-325" dirty="0">
                <a:latin typeface="Microsoft Sans Serif"/>
                <a:cs typeface="Microsoft Sans Serif"/>
              </a:rPr>
              <a:t> </a:t>
            </a:r>
            <a:r>
              <a:rPr sz="3000" i="1" spc="37" baseline="4166" dirty="0">
                <a:latin typeface="Times New Roman"/>
                <a:cs typeface="Times New Roman"/>
              </a:rPr>
              <a:t>σ</a:t>
            </a:r>
            <a:r>
              <a:rPr sz="3000" i="1" spc="-412" baseline="4166" dirty="0">
                <a:latin typeface="Times New Roman"/>
                <a:cs typeface="Times New Roman"/>
              </a:rPr>
              <a:t> </a:t>
            </a:r>
            <a:r>
              <a:rPr sz="1725" spc="30" baseline="50724" dirty="0">
                <a:latin typeface="Times New Roman"/>
                <a:cs typeface="Times New Roman"/>
              </a:rPr>
              <a:t>2</a:t>
            </a:r>
            <a:r>
              <a:rPr sz="1725" spc="307" baseline="50724" dirty="0">
                <a:latin typeface="Times New Roman"/>
                <a:cs typeface="Times New Roman"/>
              </a:rPr>
              <a:t> </a:t>
            </a:r>
            <a:r>
              <a:rPr sz="3000" spc="15" baseline="4166" dirty="0">
                <a:latin typeface="Times New Roman"/>
                <a:cs typeface="Times New Roman"/>
              </a:rPr>
              <a:t>/</a:t>
            </a:r>
            <a:r>
              <a:rPr sz="3000" spc="-292" baseline="4166" dirty="0">
                <a:latin typeface="Times New Roman"/>
                <a:cs typeface="Times New Roman"/>
              </a:rPr>
              <a:t> </a:t>
            </a:r>
            <a:r>
              <a:rPr sz="3000" i="1" spc="37" baseline="4166" dirty="0">
                <a:latin typeface="Times New Roman"/>
                <a:cs typeface="Times New Roman"/>
              </a:rPr>
              <a:t>σ</a:t>
            </a:r>
            <a:r>
              <a:rPr sz="3000" i="1" spc="-405" baseline="4166" dirty="0">
                <a:latin typeface="Times New Roman"/>
                <a:cs typeface="Times New Roman"/>
              </a:rPr>
              <a:t> </a:t>
            </a:r>
            <a:r>
              <a:rPr sz="1725" spc="30" baseline="50724" dirty="0">
                <a:latin typeface="Times New Roman"/>
                <a:cs typeface="Times New Roman"/>
              </a:rPr>
              <a:t>2 </a:t>
            </a:r>
            <a:r>
              <a:rPr sz="1725" spc="292" baseline="50724" dirty="0">
                <a:latin typeface="Times New Roman"/>
                <a:cs typeface="Times New Roman"/>
              </a:rPr>
              <a:t> </a:t>
            </a:r>
            <a:r>
              <a:rPr sz="2000" dirty="0">
                <a:latin typeface="Microsoft Sans Serif"/>
                <a:cs typeface="Microsoft Sans Serif"/>
              </a:rPr>
              <a:t>и</a:t>
            </a:r>
            <a:r>
              <a:rPr sz="2000" spc="5" dirty="0">
                <a:latin typeface="Microsoft Sans Serif"/>
                <a:cs typeface="Microsoft Sans Serif"/>
              </a:rPr>
              <a:t> </a:t>
            </a:r>
            <a:r>
              <a:rPr sz="2000" i="1" dirty="0">
                <a:latin typeface="Arial"/>
                <a:cs typeface="Arial"/>
              </a:rPr>
              <a:t>N	</a:t>
            </a:r>
            <a:r>
              <a:rPr sz="2000" spc="-20" dirty="0">
                <a:latin typeface="Microsoft Sans Serif"/>
                <a:cs typeface="Microsoft Sans Serif"/>
              </a:rPr>
              <a:t>велико,</a:t>
            </a:r>
            <a:r>
              <a:rPr sz="2000" spc="-10" dirty="0">
                <a:latin typeface="Microsoft Sans Serif"/>
                <a:cs typeface="Microsoft Sans Serif"/>
              </a:rPr>
              <a:t> </a:t>
            </a:r>
            <a:r>
              <a:rPr sz="2000" dirty="0">
                <a:latin typeface="Microsoft Sans Serif"/>
                <a:cs typeface="Microsoft Sans Serif"/>
              </a:rPr>
              <a:t>то</a:t>
            </a:r>
            <a:r>
              <a:rPr sz="2000" spc="20" dirty="0">
                <a:latin typeface="Microsoft Sans Serif"/>
                <a:cs typeface="Microsoft Sans Serif"/>
              </a:rPr>
              <a:t> </a:t>
            </a:r>
            <a:r>
              <a:rPr sz="2000" i="1" dirty="0">
                <a:latin typeface="Arial"/>
                <a:cs typeface="Arial"/>
              </a:rPr>
              <a:t>λ	</a:t>
            </a:r>
            <a:r>
              <a:rPr sz="2000" dirty="0">
                <a:latin typeface="Microsoft Sans Serif"/>
                <a:cs typeface="Microsoft Sans Serif"/>
              </a:rPr>
              <a:t>≈1</a:t>
            </a:r>
            <a:endParaRPr sz="2000">
              <a:latin typeface="Microsoft Sans Serif"/>
              <a:cs typeface="Microsoft Sans Serif"/>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07601" y="6273800"/>
            <a:ext cx="125095" cy="228268"/>
          </a:xfrm>
          <a:prstGeom prst="rect">
            <a:avLst/>
          </a:prstGeom>
        </p:spPr>
        <p:txBody>
          <a:bodyPr vert="horz" wrap="square" lIns="0" tIns="12700" rIns="0" bIns="0" rtlCol="0">
            <a:spAutoFit/>
          </a:bodyPr>
          <a:lstStyle/>
          <a:p>
            <a:pPr marL="12700">
              <a:spcBef>
                <a:spcPts val="100"/>
              </a:spcBef>
            </a:pPr>
            <a:r>
              <a:rPr sz="1400" dirty="0">
                <a:latin typeface="Microsoft Sans Serif"/>
                <a:cs typeface="Microsoft Sans Serif"/>
              </a:rPr>
              <a:t>6</a:t>
            </a:r>
            <a:endParaRPr sz="1400">
              <a:latin typeface="Microsoft Sans Serif"/>
              <a:cs typeface="Microsoft Sans Serif"/>
            </a:endParaRPr>
          </a:p>
        </p:txBody>
      </p:sp>
      <p:sp>
        <p:nvSpPr>
          <p:cNvPr id="3" name="object 3"/>
          <p:cNvSpPr txBox="1">
            <a:spLocks noGrp="1"/>
          </p:cNvSpPr>
          <p:nvPr>
            <p:ph type="title"/>
          </p:nvPr>
        </p:nvSpPr>
        <p:spPr>
          <a:xfrm>
            <a:off x="2059940" y="232347"/>
            <a:ext cx="3968750" cy="684530"/>
          </a:xfrm>
          <a:prstGeom prst="rect">
            <a:avLst/>
          </a:prstGeom>
        </p:spPr>
        <p:txBody>
          <a:bodyPr vert="horz" wrap="square" lIns="0" tIns="67945" rIns="0" bIns="0" rtlCol="0" anchor="ctr">
            <a:spAutoFit/>
          </a:bodyPr>
          <a:lstStyle/>
          <a:p>
            <a:pPr marL="12700">
              <a:lnSpc>
                <a:spcPct val="100000"/>
              </a:lnSpc>
              <a:spcBef>
                <a:spcPts val="535"/>
              </a:spcBef>
            </a:pPr>
            <a:r>
              <a:rPr sz="1800" b="1" spc="-5" dirty="0">
                <a:latin typeface="Arial"/>
                <a:cs typeface="Arial"/>
              </a:rPr>
              <a:t>Сравнение ЦВЗ-ШПС </a:t>
            </a:r>
            <a:r>
              <a:rPr sz="1800" b="1" dirty="0">
                <a:latin typeface="Arial"/>
                <a:cs typeface="Arial"/>
              </a:rPr>
              <a:t>и </a:t>
            </a:r>
            <a:r>
              <a:rPr sz="1800" b="1" spc="-5" dirty="0">
                <a:latin typeface="Arial"/>
                <a:cs typeface="Arial"/>
              </a:rPr>
              <a:t>ЦВЗ-УШПС</a:t>
            </a:r>
            <a:endParaRPr sz="1800">
              <a:latin typeface="Arial"/>
              <a:cs typeface="Arial"/>
            </a:endParaRPr>
          </a:p>
          <a:p>
            <a:pPr marL="355600">
              <a:lnSpc>
                <a:spcPct val="100000"/>
              </a:lnSpc>
              <a:spcBef>
                <a:spcPts val="430"/>
              </a:spcBef>
            </a:pPr>
            <a:r>
              <a:rPr sz="1800" spc="-20" dirty="0">
                <a:latin typeface="Microsoft Sans Serif"/>
                <a:cs typeface="Microsoft Sans Serif"/>
              </a:rPr>
              <a:t>Преобразуем</a:t>
            </a:r>
            <a:r>
              <a:rPr sz="1800" spc="15" dirty="0">
                <a:latin typeface="Microsoft Sans Serif"/>
                <a:cs typeface="Microsoft Sans Serif"/>
              </a:rPr>
              <a:t> </a:t>
            </a:r>
            <a:r>
              <a:rPr sz="1800" spc="-5" dirty="0">
                <a:latin typeface="Microsoft Sans Serif"/>
                <a:cs typeface="Microsoft Sans Serif"/>
              </a:rPr>
              <a:t>(39)</a:t>
            </a:r>
            <a:endParaRPr sz="1800">
              <a:latin typeface="Microsoft Sans Serif"/>
              <a:cs typeface="Microsoft Sans Serif"/>
            </a:endParaRPr>
          </a:p>
        </p:txBody>
      </p:sp>
      <p:sp>
        <p:nvSpPr>
          <p:cNvPr id="4" name="object 4"/>
          <p:cNvSpPr txBox="1"/>
          <p:nvPr/>
        </p:nvSpPr>
        <p:spPr>
          <a:xfrm>
            <a:off x="9376410" y="945896"/>
            <a:ext cx="431165" cy="299720"/>
          </a:xfrm>
          <a:prstGeom prst="rect">
            <a:avLst/>
          </a:prstGeom>
        </p:spPr>
        <p:txBody>
          <a:bodyPr vert="horz" wrap="square" lIns="0" tIns="12700" rIns="0" bIns="0" rtlCol="0">
            <a:spAutoFit/>
          </a:bodyPr>
          <a:lstStyle/>
          <a:p>
            <a:pPr marL="12700">
              <a:spcBef>
                <a:spcPts val="100"/>
              </a:spcBef>
            </a:pPr>
            <a:r>
              <a:rPr spc="-5" dirty="0">
                <a:latin typeface="Microsoft Sans Serif"/>
                <a:cs typeface="Microsoft Sans Serif"/>
              </a:rPr>
              <a:t>(4</a:t>
            </a:r>
            <a:r>
              <a:rPr spc="-15" dirty="0">
                <a:latin typeface="Microsoft Sans Serif"/>
                <a:cs typeface="Microsoft Sans Serif"/>
              </a:rPr>
              <a:t>0</a:t>
            </a:r>
            <a:r>
              <a:rPr dirty="0">
                <a:latin typeface="Microsoft Sans Serif"/>
                <a:cs typeface="Microsoft Sans Serif"/>
              </a:rPr>
              <a:t>)</a:t>
            </a:r>
            <a:endParaRPr>
              <a:latin typeface="Microsoft Sans Serif"/>
              <a:cs typeface="Microsoft Sans Serif"/>
            </a:endParaRPr>
          </a:p>
        </p:txBody>
      </p:sp>
      <p:sp>
        <p:nvSpPr>
          <p:cNvPr id="5" name="object 5"/>
          <p:cNvSpPr txBox="1"/>
          <p:nvPr/>
        </p:nvSpPr>
        <p:spPr>
          <a:xfrm>
            <a:off x="9376410" y="2866467"/>
            <a:ext cx="431165" cy="300355"/>
          </a:xfrm>
          <a:prstGeom prst="rect">
            <a:avLst/>
          </a:prstGeom>
        </p:spPr>
        <p:txBody>
          <a:bodyPr vert="horz" wrap="square" lIns="0" tIns="12700" rIns="0" bIns="0" rtlCol="0">
            <a:spAutoFit/>
          </a:bodyPr>
          <a:lstStyle/>
          <a:p>
            <a:pPr marL="12700">
              <a:spcBef>
                <a:spcPts val="100"/>
              </a:spcBef>
            </a:pPr>
            <a:r>
              <a:rPr dirty="0">
                <a:latin typeface="Microsoft Sans Serif"/>
                <a:cs typeface="Microsoft Sans Serif"/>
              </a:rPr>
              <a:t>(</a:t>
            </a:r>
            <a:r>
              <a:rPr spc="-10" dirty="0">
                <a:latin typeface="Microsoft Sans Serif"/>
                <a:cs typeface="Microsoft Sans Serif"/>
              </a:rPr>
              <a:t>41</a:t>
            </a:r>
            <a:r>
              <a:rPr dirty="0">
                <a:latin typeface="Microsoft Sans Serif"/>
                <a:cs typeface="Microsoft Sans Serif"/>
              </a:rPr>
              <a:t>)</a:t>
            </a:r>
            <a:endParaRPr>
              <a:latin typeface="Microsoft Sans Serif"/>
              <a:cs typeface="Microsoft Sans Serif"/>
            </a:endParaRPr>
          </a:p>
        </p:txBody>
      </p:sp>
      <p:sp>
        <p:nvSpPr>
          <p:cNvPr id="6" name="object 6"/>
          <p:cNvSpPr txBox="1"/>
          <p:nvPr/>
        </p:nvSpPr>
        <p:spPr>
          <a:xfrm>
            <a:off x="2364739" y="3525140"/>
            <a:ext cx="7727950" cy="1376045"/>
          </a:xfrm>
          <a:prstGeom prst="rect">
            <a:avLst/>
          </a:prstGeom>
        </p:spPr>
        <p:txBody>
          <a:bodyPr vert="horz" wrap="square" lIns="0" tIns="12700" rIns="0" bIns="0" rtlCol="0">
            <a:spAutoFit/>
          </a:bodyPr>
          <a:lstStyle/>
          <a:p>
            <a:pPr marL="50800" marR="43180">
              <a:spcBef>
                <a:spcPts val="100"/>
              </a:spcBef>
            </a:pPr>
            <a:r>
              <a:rPr spc="-5" dirty="0">
                <a:latin typeface="Microsoft Sans Serif"/>
                <a:cs typeface="Microsoft Sans Serif"/>
              </a:rPr>
              <a:t>Видно,</a:t>
            </a:r>
            <a:r>
              <a:rPr spc="10" dirty="0">
                <a:latin typeface="Microsoft Sans Serif"/>
                <a:cs typeface="Microsoft Sans Serif"/>
              </a:rPr>
              <a:t> </a:t>
            </a:r>
            <a:r>
              <a:rPr spc="-10" dirty="0">
                <a:latin typeface="Microsoft Sans Serif"/>
                <a:cs typeface="Microsoft Sans Serif"/>
              </a:rPr>
              <a:t>что</a:t>
            </a:r>
            <a:r>
              <a:rPr spc="25" dirty="0">
                <a:latin typeface="Microsoft Sans Serif"/>
                <a:cs typeface="Microsoft Sans Serif"/>
              </a:rPr>
              <a:t> </a:t>
            </a:r>
            <a:r>
              <a:rPr spc="-15" dirty="0">
                <a:latin typeface="Microsoft Sans Serif"/>
                <a:cs typeface="Microsoft Sans Serif"/>
              </a:rPr>
              <a:t>при</a:t>
            </a:r>
            <a:r>
              <a:rPr spc="25" dirty="0">
                <a:latin typeface="Microsoft Sans Serif"/>
                <a:cs typeface="Microsoft Sans Serif"/>
              </a:rPr>
              <a:t> </a:t>
            </a:r>
            <a:r>
              <a:rPr i="1" dirty="0">
                <a:latin typeface="Arial"/>
                <a:cs typeface="Arial"/>
              </a:rPr>
              <a:t>N&gt;&gt;η</a:t>
            </a:r>
            <a:r>
              <a:rPr i="1" baseline="-20833" dirty="0">
                <a:latin typeface="Arial"/>
                <a:cs typeface="Arial"/>
              </a:rPr>
              <a:t>ω</a:t>
            </a:r>
            <a:r>
              <a:rPr i="1" spc="262" baseline="-20833" dirty="0">
                <a:latin typeface="Arial"/>
                <a:cs typeface="Arial"/>
              </a:rPr>
              <a:t> </a:t>
            </a:r>
            <a:r>
              <a:rPr spc="-20" dirty="0">
                <a:latin typeface="Microsoft Sans Serif"/>
                <a:cs typeface="Microsoft Sans Serif"/>
              </a:rPr>
              <a:t>получаем</a:t>
            </a:r>
            <a:r>
              <a:rPr spc="45" dirty="0">
                <a:latin typeface="Microsoft Sans Serif"/>
                <a:cs typeface="Microsoft Sans Serif"/>
              </a:rPr>
              <a:t> </a:t>
            </a:r>
            <a:r>
              <a:rPr spc="-10" dirty="0">
                <a:latin typeface="Microsoft Sans Serif"/>
                <a:cs typeface="Microsoft Sans Serif"/>
              </a:rPr>
              <a:t>(приближенное</a:t>
            </a:r>
            <a:r>
              <a:rPr spc="25" dirty="0">
                <a:latin typeface="Microsoft Sans Serif"/>
                <a:cs typeface="Microsoft Sans Serif"/>
              </a:rPr>
              <a:t> </a:t>
            </a:r>
            <a:r>
              <a:rPr spc="-10" dirty="0">
                <a:latin typeface="Microsoft Sans Serif"/>
                <a:cs typeface="Microsoft Sans Serif"/>
              </a:rPr>
              <a:t>равенство)</a:t>
            </a:r>
            <a:r>
              <a:rPr spc="55" dirty="0">
                <a:latin typeface="Microsoft Sans Serif"/>
                <a:cs typeface="Microsoft Sans Serif"/>
              </a:rPr>
              <a:t> </a:t>
            </a:r>
            <a:r>
              <a:rPr i="1" dirty="0">
                <a:latin typeface="Arial"/>
                <a:cs typeface="Arial"/>
              </a:rPr>
              <a:t>Р</a:t>
            </a:r>
            <a:r>
              <a:rPr i="1" spc="5" dirty="0">
                <a:latin typeface="Arial"/>
                <a:cs typeface="Arial"/>
              </a:rPr>
              <a:t> </a:t>
            </a:r>
            <a:r>
              <a:rPr spc="5" dirty="0">
                <a:latin typeface="Microsoft Sans Serif"/>
                <a:cs typeface="Microsoft Sans Serif"/>
              </a:rPr>
              <a:t>для</a:t>
            </a:r>
            <a:r>
              <a:rPr spc="15" dirty="0">
                <a:latin typeface="Microsoft Sans Serif"/>
                <a:cs typeface="Microsoft Sans Serif"/>
              </a:rPr>
              <a:t> </a:t>
            </a:r>
            <a:r>
              <a:rPr spc="25" dirty="0">
                <a:latin typeface="Microsoft Sans Serif"/>
                <a:cs typeface="Microsoft Sans Serif"/>
              </a:rPr>
              <a:t>ШПС </a:t>
            </a:r>
            <a:r>
              <a:rPr spc="-465" dirty="0">
                <a:latin typeface="Microsoft Sans Serif"/>
                <a:cs typeface="Microsoft Sans Serif"/>
              </a:rPr>
              <a:t> </a:t>
            </a:r>
            <a:r>
              <a:rPr dirty="0">
                <a:latin typeface="Microsoft Sans Serif"/>
                <a:cs typeface="Microsoft Sans Serif"/>
              </a:rPr>
              <a:t>с</a:t>
            </a:r>
            <a:r>
              <a:rPr spc="20" dirty="0">
                <a:latin typeface="Microsoft Sans Serif"/>
                <a:cs typeface="Microsoft Sans Serif"/>
              </a:rPr>
              <a:t> </a:t>
            </a:r>
            <a:r>
              <a:rPr spc="-15" dirty="0">
                <a:latin typeface="Microsoft Sans Serif"/>
                <a:cs typeface="Microsoft Sans Serif"/>
              </a:rPr>
              <a:t>информированным</a:t>
            </a:r>
            <a:r>
              <a:rPr spc="30" dirty="0">
                <a:latin typeface="Microsoft Sans Serif"/>
                <a:cs typeface="Microsoft Sans Serif"/>
              </a:rPr>
              <a:t> </a:t>
            </a:r>
            <a:r>
              <a:rPr spc="-25" dirty="0">
                <a:latin typeface="Microsoft Sans Serif"/>
                <a:cs typeface="Microsoft Sans Serif"/>
              </a:rPr>
              <a:t>декодером</a:t>
            </a:r>
            <a:r>
              <a:rPr spc="15" dirty="0">
                <a:latin typeface="Microsoft Sans Serif"/>
                <a:cs typeface="Microsoft Sans Serif"/>
              </a:rPr>
              <a:t> </a:t>
            </a:r>
            <a:r>
              <a:rPr spc="-5" dirty="0">
                <a:latin typeface="Microsoft Sans Serif"/>
                <a:cs typeface="Microsoft Sans Serif"/>
              </a:rPr>
              <a:t>и</a:t>
            </a:r>
            <a:r>
              <a:rPr spc="20" dirty="0">
                <a:latin typeface="Microsoft Sans Serif"/>
                <a:cs typeface="Microsoft Sans Serif"/>
              </a:rPr>
              <a:t> </a:t>
            </a:r>
            <a:r>
              <a:rPr spc="15" dirty="0">
                <a:latin typeface="Microsoft Sans Serif"/>
                <a:cs typeface="Microsoft Sans Serif"/>
              </a:rPr>
              <a:t>УШПС</a:t>
            </a:r>
            <a:r>
              <a:rPr spc="40" dirty="0">
                <a:latin typeface="Microsoft Sans Serif"/>
                <a:cs typeface="Microsoft Sans Serif"/>
              </a:rPr>
              <a:t> </a:t>
            </a:r>
            <a:r>
              <a:rPr dirty="0">
                <a:latin typeface="Microsoft Sans Serif"/>
                <a:cs typeface="Microsoft Sans Serif"/>
              </a:rPr>
              <a:t>со</a:t>
            </a:r>
            <a:r>
              <a:rPr spc="20" dirty="0">
                <a:latin typeface="Microsoft Sans Serif"/>
                <a:cs typeface="Microsoft Sans Serif"/>
              </a:rPr>
              <a:t> </a:t>
            </a:r>
            <a:r>
              <a:rPr spc="-10" dirty="0">
                <a:latin typeface="Microsoft Sans Serif"/>
                <a:cs typeface="Microsoft Sans Serif"/>
              </a:rPr>
              <a:t>«слепым»</a:t>
            </a:r>
            <a:r>
              <a:rPr spc="35" dirty="0">
                <a:latin typeface="Microsoft Sans Serif"/>
                <a:cs typeface="Microsoft Sans Serif"/>
              </a:rPr>
              <a:t> </a:t>
            </a:r>
            <a:r>
              <a:rPr spc="-25" dirty="0">
                <a:latin typeface="Microsoft Sans Serif"/>
                <a:cs typeface="Microsoft Sans Serif"/>
              </a:rPr>
              <a:t>декодером</a:t>
            </a:r>
            <a:endParaRPr>
              <a:latin typeface="Microsoft Sans Serif"/>
              <a:cs typeface="Microsoft Sans Serif"/>
            </a:endParaRPr>
          </a:p>
          <a:p>
            <a:pPr marL="50800">
              <a:spcBef>
                <a:spcPts val="430"/>
              </a:spcBef>
            </a:pPr>
            <a:r>
              <a:rPr b="1" dirty="0">
                <a:latin typeface="Arial"/>
                <a:cs typeface="Arial"/>
              </a:rPr>
              <a:t>Пример:</a:t>
            </a:r>
            <a:endParaRPr>
              <a:latin typeface="Arial"/>
              <a:cs typeface="Arial"/>
            </a:endParaRPr>
          </a:p>
          <a:p>
            <a:pPr>
              <a:spcBef>
                <a:spcPts val="15"/>
              </a:spcBef>
            </a:pPr>
            <a:endParaRPr sz="1600">
              <a:latin typeface="Arial"/>
              <a:cs typeface="Arial"/>
            </a:endParaRPr>
          </a:p>
          <a:p>
            <a:pPr marL="2197100"/>
            <a:r>
              <a:rPr sz="1550" i="1" spc="105" dirty="0">
                <a:latin typeface="Times New Roman"/>
                <a:cs typeface="Times New Roman"/>
              </a:rPr>
              <a:t>σ</a:t>
            </a:r>
            <a:r>
              <a:rPr sz="1350" i="1" spc="22" baseline="-24691" dirty="0">
                <a:latin typeface="Times New Roman"/>
                <a:cs typeface="Times New Roman"/>
              </a:rPr>
              <a:t>c</a:t>
            </a:r>
            <a:r>
              <a:rPr sz="1350" i="1" baseline="-24691" dirty="0">
                <a:latin typeface="Times New Roman"/>
                <a:cs typeface="Times New Roman"/>
              </a:rPr>
              <a:t> </a:t>
            </a:r>
            <a:r>
              <a:rPr sz="1350" i="1" spc="-89" baseline="-24691" dirty="0">
                <a:latin typeface="Times New Roman"/>
                <a:cs typeface="Times New Roman"/>
              </a:rPr>
              <a:t> </a:t>
            </a:r>
            <a:r>
              <a:rPr sz="1550" i="1" spc="35" dirty="0">
                <a:latin typeface="Times New Roman"/>
                <a:cs typeface="Times New Roman"/>
              </a:rPr>
              <a:t>=</a:t>
            </a:r>
            <a:r>
              <a:rPr sz="1550" i="1" spc="-114" dirty="0">
                <a:latin typeface="Times New Roman"/>
                <a:cs typeface="Times New Roman"/>
              </a:rPr>
              <a:t> </a:t>
            </a:r>
            <a:r>
              <a:rPr sz="1550" spc="10" dirty="0">
                <a:latin typeface="Times New Roman"/>
                <a:cs typeface="Times New Roman"/>
              </a:rPr>
              <a:t>50,</a:t>
            </a:r>
            <a:r>
              <a:rPr sz="1550" spc="-125" dirty="0">
                <a:latin typeface="Times New Roman"/>
                <a:cs typeface="Times New Roman"/>
              </a:rPr>
              <a:t> </a:t>
            </a:r>
            <a:r>
              <a:rPr sz="1550" i="1" spc="30" dirty="0">
                <a:latin typeface="Times New Roman"/>
                <a:cs typeface="Times New Roman"/>
              </a:rPr>
              <a:t>α</a:t>
            </a:r>
            <a:r>
              <a:rPr sz="1550" i="1" spc="-145" dirty="0">
                <a:latin typeface="Times New Roman"/>
                <a:cs typeface="Times New Roman"/>
              </a:rPr>
              <a:t> </a:t>
            </a:r>
            <a:r>
              <a:rPr sz="1550" i="1" spc="35" dirty="0">
                <a:latin typeface="Times New Roman"/>
                <a:cs typeface="Times New Roman"/>
              </a:rPr>
              <a:t>=</a:t>
            </a:r>
            <a:r>
              <a:rPr sz="1550" i="1" spc="-114" dirty="0">
                <a:latin typeface="Times New Roman"/>
                <a:cs typeface="Times New Roman"/>
              </a:rPr>
              <a:t> </a:t>
            </a:r>
            <a:r>
              <a:rPr sz="1550" spc="10" dirty="0">
                <a:latin typeface="Times New Roman"/>
                <a:cs typeface="Times New Roman"/>
              </a:rPr>
              <a:t>5,</a:t>
            </a:r>
            <a:r>
              <a:rPr sz="1550" spc="-125" dirty="0">
                <a:latin typeface="Times New Roman"/>
                <a:cs typeface="Times New Roman"/>
              </a:rPr>
              <a:t> </a:t>
            </a:r>
            <a:r>
              <a:rPr sz="1550" i="1" spc="120" dirty="0">
                <a:latin typeface="Times New Roman"/>
                <a:cs typeface="Times New Roman"/>
              </a:rPr>
              <a:t>σ</a:t>
            </a:r>
            <a:r>
              <a:rPr sz="1350" i="1" spc="15" baseline="-24691" dirty="0">
                <a:latin typeface="Times New Roman"/>
                <a:cs typeface="Times New Roman"/>
              </a:rPr>
              <a:t>ε</a:t>
            </a:r>
            <a:r>
              <a:rPr sz="1350" i="1" baseline="-24691" dirty="0">
                <a:latin typeface="Times New Roman"/>
                <a:cs typeface="Times New Roman"/>
              </a:rPr>
              <a:t> </a:t>
            </a:r>
            <a:r>
              <a:rPr sz="1350" i="1" spc="-60" baseline="-24691" dirty="0">
                <a:latin typeface="Times New Roman"/>
                <a:cs typeface="Times New Roman"/>
              </a:rPr>
              <a:t> </a:t>
            </a:r>
            <a:r>
              <a:rPr sz="1550" i="1" spc="35" dirty="0">
                <a:latin typeface="Times New Roman"/>
                <a:cs typeface="Times New Roman"/>
              </a:rPr>
              <a:t>=</a:t>
            </a:r>
            <a:r>
              <a:rPr sz="1550" i="1" spc="-114" dirty="0">
                <a:latin typeface="Times New Roman"/>
                <a:cs typeface="Times New Roman"/>
              </a:rPr>
              <a:t> </a:t>
            </a:r>
            <a:r>
              <a:rPr sz="1550" spc="10" dirty="0">
                <a:latin typeface="Times New Roman"/>
                <a:cs typeface="Times New Roman"/>
              </a:rPr>
              <a:t>5,</a:t>
            </a:r>
            <a:r>
              <a:rPr sz="1550" spc="-25" dirty="0">
                <a:latin typeface="Times New Roman"/>
                <a:cs typeface="Times New Roman"/>
              </a:rPr>
              <a:t> </a:t>
            </a:r>
            <a:r>
              <a:rPr sz="1550" i="1" spc="35" dirty="0">
                <a:latin typeface="Times New Roman"/>
                <a:cs typeface="Times New Roman"/>
              </a:rPr>
              <a:t>N</a:t>
            </a:r>
            <a:r>
              <a:rPr sz="1550" i="1" spc="-25" dirty="0">
                <a:latin typeface="Times New Roman"/>
                <a:cs typeface="Times New Roman"/>
              </a:rPr>
              <a:t> </a:t>
            </a:r>
            <a:r>
              <a:rPr sz="1550" i="1" spc="35" dirty="0">
                <a:latin typeface="Times New Roman"/>
                <a:cs typeface="Times New Roman"/>
              </a:rPr>
              <a:t>=</a:t>
            </a:r>
            <a:r>
              <a:rPr sz="1550" i="1" spc="-240" dirty="0">
                <a:latin typeface="Times New Roman"/>
                <a:cs typeface="Times New Roman"/>
              </a:rPr>
              <a:t> </a:t>
            </a:r>
            <a:r>
              <a:rPr sz="1550" spc="10" dirty="0">
                <a:latin typeface="Times New Roman"/>
                <a:cs typeface="Times New Roman"/>
              </a:rPr>
              <a:t>1000</a:t>
            </a:r>
            <a:endParaRPr sz="1550">
              <a:latin typeface="Times New Roman"/>
              <a:cs typeface="Times New Roman"/>
            </a:endParaRPr>
          </a:p>
        </p:txBody>
      </p:sp>
      <p:sp>
        <p:nvSpPr>
          <p:cNvPr id="7" name="object 7"/>
          <p:cNvSpPr txBox="1"/>
          <p:nvPr/>
        </p:nvSpPr>
        <p:spPr>
          <a:xfrm>
            <a:off x="2402840" y="5116448"/>
            <a:ext cx="666115" cy="299720"/>
          </a:xfrm>
          <a:prstGeom prst="rect">
            <a:avLst/>
          </a:prstGeom>
        </p:spPr>
        <p:txBody>
          <a:bodyPr vert="horz" wrap="square" lIns="0" tIns="12700" rIns="0" bIns="0" rtlCol="0">
            <a:spAutoFit/>
          </a:bodyPr>
          <a:lstStyle/>
          <a:p>
            <a:pPr marL="12700">
              <a:spcBef>
                <a:spcPts val="100"/>
              </a:spcBef>
            </a:pPr>
            <a:r>
              <a:rPr spc="-10" dirty="0">
                <a:latin typeface="Microsoft Sans Serif"/>
                <a:cs typeface="Microsoft Sans Serif"/>
              </a:rPr>
              <a:t>тогда:</a:t>
            </a:r>
            <a:endParaRPr>
              <a:latin typeface="Microsoft Sans Serif"/>
              <a:cs typeface="Microsoft Sans Serif"/>
            </a:endParaRPr>
          </a:p>
        </p:txBody>
      </p:sp>
      <p:sp>
        <p:nvSpPr>
          <p:cNvPr id="8" name="object 8"/>
          <p:cNvSpPr txBox="1"/>
          <p:nvPr/>
        </p:nvSpPr>
        <p:spPr>
          <a:xfrm>
            <a:off x="2402839" y="5775147"/>
            <a:ext cx="6724650" cy="848360"/>
          </a:xfrm>
          <a:prstGeom prst="rect">
            <a:avLst/>
          </a:prstGeom>
        </p:spPr>
        <p:txBody>
          <a:bodyPr vert="horz" wrap="square" lIns="0" tIns="12700" rIns="0" bIns="0" rtlCol="0">
            <a:spAutoFit/>
          </a:bodyPr>
          <a:lstStyle/>
          <a:p>
            <a:pPr marL="12700" marR="5080">
              <a:spcBef>
                <a:spcPts val="100"/>
              </a:spcBef>
            </a:pPr>
            <a:r>
              <a:rPr spc="-55" dirty="0">
                <a:latin typeface="Microsoft Sans Serif"/>
                <a:cs typeface="Microsoft Sans Serif"/>
              </a:rPr>
              <a:t>Для</a:t>
            </a:r>
            <a:r>
              <a:rPr spc="10" dirty="0">
                <a:latin typeface="Microsoft Sans Serif"/>
                <a:cs typeface="Microsoft Sans Serif"/>
              </a:rPr>
              <a:t> </a:t>
            </a:r>
            <a:r>
              <a:rPr spc="15" dirty="0">
                <a:latin typeface="Microsoft Sans Serif"/>
                <a:cs typeface="Microsoft Sans Serif"/>
              </a:rPr>
              <a:t>УШПС</a:t>
            </a:r>
            <a:r>
              <a:rPr spc="40" dirty="0">
                <a:latin typeface="Microsoft Sans Serif"/>
                <a:cs typeface="Microsoft Sans Serif"/>
              </a:rPr>
              <a:t> </a:t>
            </a:r>
            <a:r>
              <a:rPr spc="-30" dirty="0">
                <a:latin typeface="Microsoft Sans Serif"/>
                <a:cs typeface="Microsoft Sans Serif"/>
              </a:rPr>
              <a:t>можно</a:t>
            </a:r>
            <a:r>
              <a:rPr spc="30" dirty="0">
                <a:latin typeface="Microsoft Sans Serif"/>
                <a:cs typeface="Microsoft Sans Serif"/>
              </a:rPr>
              <a:t> </a:t>
            </a:r>
            <a:r>
              <a:rPr spc="-10" dirty="0">
                <a:latin typeface="Microsoft Sans Serif"/>
                <a:cs typeface="Microsoft Sans Serif"/>
              </a:rPr>
              <a:t>получить</a:t>
            </a:r>
            <a:r>
              <a:rPr spc="40" dirty="0">
                <a:latin typeface="Microsoft Sans Serif"/>
                <a:cs typeface="Microsoft Sans Serif"/>
              </a:rPr>
              <a:t> </a:t>
            </a:r>
            <a:r>
              <a:rPr spc="-25" dirty="0">
                <a:latin typeface="Microsoft Sans Serif"/>
                <a:cs typeface="Microsoft Sans Serif"/>
              </a:rPr>
              <a:t>туже</a:t>
            </a:r>
            <a:r>
              <a:rPr spc="35" dirty="0">
                <a:latin typeface="Microsoft Sans Serif"/>
                <a:cs typeface="Microsoft Sans Serif"/>
              </a:rPr>
              <a:t> </a:t>
            </a:r>
            <a:r>
              <a:rPr spc="-10" dirty="0">
                <a:latin typeface="Microsoft Sans Serif"/>
                <a:cs typeface="Microsoft Sans Serif"/>
              </a:rPr>
              <a:t>вероятность</a:t>
            </a:r>
            <a:r>
              <a:rPr spc="35" dirty="0">
                <a:latin typeface="Microsoft Sans Serif"/>
                <a:cs typeface="Microsoft Sans Serif"/>
              </a:rPr>
              <a:t> </a:t>
            </a:r>
            <a:r>
              <a:rPr spc="-20" dirty="0">
                <a:latin typeface="Microsoft Sans Serif"/>
                <a:cs typeface="Microsoft Sans Serif"/>
              </a:rPr>
              <a:t>ошибки,</a:t>
            </a:r>
            <a:r>
              <a:rPr spc="10" dirty="0">
                <a:latin typeface="Microsoft Sans Serif"/>
                <a:cs typeface="Microsoft Sans Serif"/>
              </a:rPr>
              <a:t> </a:t>
            </a:r>
            <a:r>
              <a:rPr spc="-10" dirty="0">
                <a:latin typeface="Microsoft Sans Serif"/>
                <a:cs typeface="Microsoft Sans Serif"/>
              </a:rPr>
              <a:t>но</a:t>
            </a:r>
            <a:r>
              <a:rPr spc="35" dirty="0">
                <a:latin typeface="Microsoft Sans Serif"/>
                <a:cs typeface="Microsoft Sans Serif"/>
              </a:rPr>
              <a:t> </a:t>
            </a:r>
            <a:r>
              <a:rPr spc="-15" dirty="0">
                <a:latin typeface="Microsoft Sans Serif"/>
                <a:cs typeface="Microsoft Sans Serif"/>
              </a:rPr>
              <a:t>при </a:t>
            </a:r>
            <a:r>
              <a:rPr spc="-10" dirty="0">
                <a:latin typeface="Microsoft Sans Serif"/>
                <a:cs typeface="Microsoft Sans Serif"/>
              </a:rPr>
              <a:t> </a:t>
            </a:r>
            <a:r>
              <a:rPr spc="-15" dirty="0">
                <a:latin typeface="Microsoft Sans Serif"/>
                <a:cs typeface="Microsoft Sans Serif"/>
              </a:rPr>
              <a:t>уменьшении</a:t>
            </a:r>
            <a:r>
              <a:rPr spc="65" dirty="0">
                <a:latin typeface="Microsoft Sans Serif"/>
                <a:cs typeface="Microsoft Sans Serif"/>
              </a:rPr>
              <a:t> </a:t>
            </a:r>
            <a:r>
              <a:rPr i="1" spc="-5" dirty="0">
                <a:latin typeface="Arial"/>
                <a:cs typeface="Arial"/>
              </a:rPr>
              <a:t>N </a:t>
            </a:r>
            <a:r>
              <a:rPr dirty="0">
                <a:latin typeface="Microsoft Sans Serif"/>
                <a:cs typeface="Microsoft Sans Serif"/>
              </a:rPr>
              <a:t>до</a:t>
            </a:r>
            <a:r>
              <a:rPr spc="5" dirty="0">
                <a:latin typeface="Microsoft Sans Serif"/>
                <a:cs typeface="Microsoft Sans Serif"/>
              </a:rPr>
              <a:t> </a:t>
            </a:r>
            <a:r>
              <a:rPr spc="-5" dirty="0">
                <a:latin typeface="Microsoft Sans Serif"/>
                <a:cs typeface="Microsoft Sans Serif"/>
              </a:rPr>
              <a:t>110,</a:t>
            </a:r>
            <a:r>
              <a:rPr spc="25" dirty="0">
                <a:latin typeface="Microsoft Sans Serif"/>
                <a:cs typeface="Microsoft Sans Serif"/>
              </a:rPr>
              <a:t> </a:t>
            </a:r>
            <a:r>
              <a:rPr spc="-10" dirty="0">
                <a:latin typeface="Microsoft Sans Serif"/>
                <a:cs typeface="Microsoft Sans Serif"/>
              </a:rPr>
              <a:t>что</a:t>
            </a:r>
            <a:r>
              <a:rPr spc="10" dirty="0">
                <a:latin typeface="Microsoft Sans Serif"/>
                <a:cs typeface="Microsoft Sans Serif"/>
              </a:rPr>
              <a:t> </a:t>
            </a:r>
            <a:r>
              <a:rPr spc="-10" dirty="0">
                <a:latin typeface="Microsoft Sans Serif"/>
                <a:cs typeface="Microsoft Sans Serif"/>
              </a:rPr>
              <a:t>эквивалентно</a:t>
            </a:r>
            <a:r>
              <a:rPr dirty="0">
                <a:latin typeface="Microsoft Sans Serif"/>
                <a:cs typeface="Microsoft Sans Serif"/>
              </a:rPr>
              <a:t> </a:t>
            </a:r>
            <a:r>
              <a:rPr spc="-5" dirty="0">
                <a:latin typeface="Microsoft Sans Serif"/>
                <a:cs typeface="Microsoft Sans Serif"/>
              </a:rPr>
              <a:t>увеличению</a:t>
            </a:r>
            <a:r>
              <a:rPr spc="35" dirty="0">
                <a:latin typeface="Microsoft Sans Serif"/>
                <a:cs typeface="Microsoft Sans Serif"/>
              </a:rPr>
              <a:t> </a:t>
            </a:r>
            <a:r>
              <a:rPr spc="-20" dirty="0">
                <a:latin typeface="Microsoft Sans Serif"/>
                <a:cs typeface="Microsoft Sans Serif"/>
              </a:rPr>
              <a:t>скорости </a:t>
            </a:r>
            <a:r>
              <a:rPr spc="-459" dirty="0">
                <a:latin typeface="Microsoft Sans Serif"/>
                <a:cs typeface="Microsoft Sans Serif"/>
              </a:rPr>
              <a:t> </a:t>
            </a:r>
            <a:r>
              <a:rPr spc="-15" dirty="0">
                <a:latin typeface="Microsoft Sans Serif"/>
                <a:cs typeface="Microsoft Sans Serif"/>
              </a:rPr>
              <a:t>вложения</a:t>
            </a:r>
            <a:r>
              <a:rPr spc="15" dirty="0">
                <a:latin typeface="Microsoft Sans Serif"/>
                <a:cs typeface="Microsoft Sans Serif"/>
              </a:rPr>
              <a:t> </a:t>
            </a:r>
            <a:r>
              <a:rPr dirty="0">
                <a:latin typeface="Microsoft Sans Serif"/>
                <a:cs typeface="Microsoft Sans Serif"/>
              </a:rPr>
              <a:t>в</a:t>
            </a:r>
            <a:r>
              <a:rPr spc="25" dirty="0">
                <a:latin typeface="Microsoft Sans Serif"/>
                <a:cs typeface="Microsoft Sans Serif"/>
              </a:rPr>
              <a:t> </a:t>
            </a:r>
            <a:r>
              <a:rPr dirty="0">
                <a:latin typeface="Microsoft Sans Serif"/>
                <a:cs typeface="Microsoft Sans Serif"/>
              </a:rPr>
              <a:t>9</a:t>
            </a:r>
            <a:r>
              <a:rPr spc="20" dirty="0">
                <a:latin typeface="Microsoft Sans Serif"/>
                <a:cs typeface="Microsoft Sans Serif"/>
              </a:rPr>
              <a:t> </a:t>
            </a:r>
            <a:r>
              <a:rPr spc="-25" dirty="0">
                <a:latin typeface="Microsoft Sans Serif"/>
                <a:cs typeface="Microsoft Sans Serif"/>
              </a:rPr>
              <a:t>раз.</a:t>
            </a:r>
            <a:endParaRPr>
              <a:latin typeface="Microsoft Sans Serif"/>
              <a:cs typeface="Microsoft Sans Serif"/>
            </a:endParaRPr>
          </a:p>
        </p:txBody>
      </p:sp>
      <p:grpSp>
        <p:nvGrpSpPr>
          <p:cNvPr id="9" name="object 9"/>
          <p:cNvGrpSpPr/>
          <p:nvPr/>
        </p:nvGrpSpPr>
        <p:grpSpPr>
          <a:xfrm>
            <a:off x="3088883" y="968259"/>
            <a:ext cx="785495" cy="575310"/>
            <a:chOff x="1564882" y="968259"/>
            <a:chExt cx="785495" cy="575310"/>
          </a:xfrm>
        </p:grpSpPr>
        <p:sp>
          <p:nvSpPr>
            <p:cNvPr id="10" name="object 10"/>
            <p:cNvSpPr/>
            <p:nvPr/>
          </p:nvSpPr>
          <p:spPr>
            <a:xfrm>
              <a:off x="1569323" y="1262042"/>
              <a:ext cx="763270" cy="74930"/>
            </a:xfrm>
            <a:custGeom>
              <a:avLst/>
              <a:gdLst/>
              <a:ahLst/>
              <a:cxnLst/>
              <a:rect l="l" t="t" r="r" b="b"/>
              <a:pathLst>
                <a:path w="763269" h="74930">
                  <a:moveTo>
                    <a:pt x="138430" y="0"/>
                  </a:moveTo>
                  <a:lnTo>
                    <a:pt x="763064" y="0"/>
                  </a:lnTo>
                </a:path>
                <a:path w="763269" h="74930">
                  <a:moveTo>
                    <a:pt x="0" y="74343"/>
                  </a:moveTo>
                  <a:lnTo>
                    <a:pt x="26753" y="59142"/>
                  </a:lnTo>
                </a:path>
              </a:pathLst>
            </a:custGeom>
            <a:ln w="8893">
              <a:solidFill>
                <a:srgbClr val="000000"/>
              </a:solidFill>
            </a:ln>
          </p:spPr>
          <p:txBody>
            <a:bodyPr wrap="square" lIns="0" tIns="0" rIns="0" bIns="0" rtlCol="0"/>
            <a:lstStyle/>
            <a:p>
              <a:endParaRPr/>
            </a:p>
          </p:txBody>
        </p:sp>
        <p:sp>
          <p:nvSpPr>
            <p:cNvPr id="11" name="object 11"/>
            <p:cNvSpPr/>
            <p:nvPr/>
          </p:nvSpPr>
          <p:spPr>
            <a:xfrm>
              <a:off x="1596076" y="1325409"/>
              <a:ext cx="39370" cy="209550"/>
            </a:xfrm>
            <a:custGeom>
              <a:avLst/>
              <a:gdLst/>
              <a:ahLst/>
              <a:cxnLst/>
              <a:rect l="l" t="t" r="r" b="b"/>
              <a:pathLst>
                <a:path w="39369" h="209550">
                  <a:moveTo>
                    <a:pt x="0" y="0"/>
                  </a:moveTo>
                  <a:lnTo>
                    <a:pt x="39076" y="209077"/>
                  </a:lnTo>
                </a:path>
              </a:pathLst>
            </a:custGeom>
            <a:ln w="17406">
              <a:solidFill>
                <a:srgbClr val="000000"/>
              </a:solidFill>
            </a:ln>
          </p:spPr>
          <p:txBody>
            <a:bodyPr wrap="square" lIns="0" tIns="0" rIns="0" bIns="0" rtlCol="0"/>
            <a:lstStyle/>
            <a:p>
              <a:endParaRPr/>
            </a:p>
          </p:txBody>
        </p:sp>
        <p:sp>
          <p:nvSpPr>
            <p:cNvPr id="12" name="object 12"/>
            <p:cNvSpPr/>
            <p:nvPr/>
          </p:nvSpPr>
          <p:spPr>
            <a:xfrm>
              <a:off x="1639817" y="972717"/>
              <a:ext cx="710565" cy="561975"/>
            </a:xfrm>
            <a:custGeom>
              <a:avLst/>
              <a:gdLst/>
              <a:ahLst/>
              <a:cxnLst/>
              <a:rect l="l" t="t" r="r" b="b"/>
              <a:pathLst>
                <a:path w="710564" h="561975">
                  <a:moveTo>
                    <a:pt x="0" y="561769"/>
                  </a:moveTo>
                  <a:lnTo>
                    <a:pt x="51382" y="0"/>
                  </a:lnTo>
                </a:path>
                <a:path w="710564" h="561975">
                  <a:moveTo>
                    <a:pt x="51382" y="0"/>
                  </a:moveTo>
                  <a:lnTo>
                    <a:pt x="709993" y="0"/>
                  </a:lnTo>
                </a:path>
              </a:pathLst>
            </a:custGeom>
            <a:ln w="8893">
              <a:solidFill>
                <a:srgbClr val="000000"/>
              </a:solidFill>
            </a:ln>
          </p:spPr>
          <p:txBody>
            <a:bodyPr wrap="square" lIns="0" tIns="0" rIns="0" bIns="0" rtlCol="0"/>
            <a:lstStyle/>
            <a:p>
              <a:endParaRPr/>
            </a:p>
          </p:txBody>
        </p:sp>
      </p:grpSp>
      <p:sp>
        <p:nvSpPr>
          <p:cNvPr id="13" name="object 13"/>
          <p:cNvSpPr/>
          <p:nvPr/>
        </p:nvSpPr>
        <p:spPr>
          <a:xfrm>
            <a:off x="3424960" y="1927726"/>
            <a:ext cx="247650" cy="0"/>
          </a:xfrm>
          <a:custGeom>
            <a:avLst/>
            <a:gdLst/>
            <a:ahLst/>
            <a:cxnLst/>
            <a:rect l="l" t="t" r="r" b="b"/>
            <a:pathLst>
              <a:path w="247650">
                <a:moveTo>
                  <a:pt x="0" y="0"/>
                </a:moveTo>
                <a:lnTo>
                  <a:pt x="247566" y="0"/>
                </a:lnTo>
              </a:path>
            </a:pathLst>
          </a:custGeom>
          <a:ln w="8869">
            <a:solidFill>
              <a:srgbClr val="000000"/>
            </a:solidFill>
          </a:ln>
        </p:spPr>
        <p:txBody>
          <a:bodyPr wrap="square" lIns="0" tIns="0" rIns="0" bIns="0" rtlCol="0"/>
          <a:lstStyle/>
          <a:p>
            <a:endParaRPr/>
          </a:p>
        </p:txBody>
      </p:sp>
      <p:sp>
        <p:nvSpPr>
          <p:cNvPr id="14" name="object 14"/>
          <p:cNvSpPr txBox="1"/>
          <p:nvPr/>
        </p:nvSpPr>
        <p:spPr>
          <a:xfrm>
            <a:off x="2377440" y="1757059"/>
            <a:ext cx="7748905" cy="1080135"/>
          </a:xfrm>
          <a:prstGeom prst="rect">
            <a:avLst/>
          </a:prstGeom>
        </p:spPr>
        <p:txBody>
          <a:bodyPr vert="horz" wrap="square" lIns="0" tIns="13970" rIns="0" bIns="0" rtlCol="0">
            <a:spAutoFit/>
          </a:bodyPr>
          <a:lstStyle/>
          <a:p>
            <a:pPr marL="375285">
              <a:lnSpc>
                <a:spcPts val="1639"/>
              </a:lnSpc>
              <a:spcBef>
                <a:spcPts val="110"/>
              </a:spcBef>
            </a:pPr>
            <a:r>
              <a:rPr sz="1650" spc="10" dirty="0">
                <a:latin typeface="Times New Roman"/>
                <a:cs typeface="Times New Roman"/>
              </a:rPr>
              <a:t>г</a:t>
            </a:r>
            <a:r>
              <a:rPr sz="1650" spc="-15" dirty="0">
                <a:latin typeface="Times New Roman"/>
                <a:cs typeface="Times New Roman"/>
              </a:rPr>
              <a:t>д</a:t>
            </a:r>
            <a:r>
              <a:rPr sz="1650" spc="5" dirty="0">
                <a:latin typeface="Times New Roman"/>
                <a:cs typeface="Times New Roman"/>
              </a:rPr>
              <a:t>е</a:t>
            </a:r>
            <a:r>
              <a:rPr sz="1650" spc="-80" dirty="0">
                <a:latin typeface="Times New Roman"/>
                <a:cs typeface="Times New Roman"/>
              </a:rPr>
              <a:t> </a:t>
            </a:r>
            <a:r>
              <a:rPr sz="1650" i="1" spc="5" dirty="0">
                <a:latin typeface="Times New Roman"/>
                <a:cs typeface="Times New Roman"/>
              </a:rPr>
              <a:t>η</a:t>
            </a:r>
            <a:r>
              <a:rPr sz="1650" i="1" spc="-130" dirty="0">
                <a:latin typeface="Times New Roman"/>
                <a:cs typeface="Times New Roman"/>
              </a:rPr>
              <a:t> </a:t>
            </a:r>
            <a:r>
              <a:rPr sz="1650" i="1" spc="10" dirty="0">
                <a:latin typeface="Times New Roman"/>
                <a:cs typeface="Times New Roman"/>
              </a:rPr>
              <a:t>=</a:t>
            </a:r>
            <a:r>
              <a:rPr sz="1650" i="1" spc="155" dirty="0">
                <a:latin typeface="Times New Roman"/>
                <a:cs typeface="Times New Roman"/>
              </a:rPr>
              <a:t> </a:t>
            </a:r>
            <a:r>
              <a:rPr sz="2475" i="1" spc="22" baseline="37037" dirty="0">
                <a:latin typeface="Times New Roman"/>
                <a:cs typeface="Times New Roman"/>
              </a:rPr>
              <a:t>η</a:t>
            </a:r>
            <a:r>
              <a:rPr sz="1425" i="1" spc="22" baseline="40935" dirty="0">
                <a:latin typeface="Times New Roman"/>
                <a:cs typeface="Times New Roman"/>
              </a:rPr>
              <a:t>ω</a:t>
            </a:r>
            <a:endParaRPr sz="1425" baseline="40935">
              <a:latin typeface="Times New Roman"/>
              <a:cs typeface="Times New Roman"/>
            </a:endParaRPr>
          </a:p>
          <a:p>
            <a:pPr marL="1071245">
              <a:lnSpc>
                <a:spcPts val="1639"/>
              </a:lnSpc>
            </a:pPr>
            <a:r>
              <a:rPr sz="1650" i="1" spc="25" dirty="0">
                <a:latin typeface="Times New Roman"/>
                <a:cs typeface="Times New Roman"/>
              </a:rPr>
              <a:t>η</a:t>
            </a:r>
            <a:r>
              <a:rPr sz="1425" i="1" spc="37" baseline="-23391" dirty="0">
                <a:latin typeface="Times New Roman"/>
                <a:cs typeface="Times New Roman"/>
              </a:rPr>
              <a:t>a</a:t>
            </a:r>
            <a:endParaRPr sz="1425" baseline="-23391">
              <a:latin typeface="Times New Roman"/>
              <a:cs typeface="Times New Roman"/>
            </a:endParaRPr>
          </a:p>
          <a:p>
            <a:pPr marL="38100" marR="30480">
              <a:spcBef>
                <a:spcPts val="695"/>
              </a:spcBef>
            </a:pPr>
            <a:r>
              <a:rPr spc="-15" dirty="0">
                <a:latin typeface="Microsoft Sans Serif"/>
                <a:cs typeface="Microsoft Sans Serif"/>
              </a:rPr>
              <a:t>Сравним</a:t>
            </a:r>
            <a:r>
              <a:rPr spc="40" dirty="0">
                <a:latin typeface="Microsoft Sans Serif"/>
                <a:cs typeface="Microsoft Sans Serif"/>
              </a:rPr>
              <a:t> </a:t>
            </a:r>
            <a:r>
              <a:rPr spc="-5" dirty="0">
                <a:latin typeface="Microsoft Sans Serif"/>
                <a:cs typeface="Microsoft Sans Serif"/>
              </a:rPr>
              <a:t>(40)</a:t>
            </a:r>
            <a:r>
              <a:rPr spc="25" dirty="0">
                <a:latin typeface="Microsoft Sans Serif"/>
                <a:cs typeface="Microsoft Sans Serif"/>
              </a:rPr>
              <a:t> </a:t>
            </a:r>
            <a:r>
              <a:rPr dirty="0">
                <a:latin typeface="Microsoft Sans Serif"/>
                <a:cs typeface="Microsoft Sans Serif"/>
              </a:rPr>
              <a:t>с</a:t>
            </a:r>
            <a:r>
              <a:rPr spc="35" dirty="0">
                <a:latin typeface="Microsoft Sans Serif"/>
                <a:cs typeface="Microsoft Sans Serif"/>
              </a:rPr>
              <a:t> </a:t>
            </a:r>
            <a:r>
              <a:rPr spc="-5" dirty="0">
                <a:latin typeface="Microsoft Sans Serif"/>
                <a:cs typeface="Microsoft Sans Serif"/>
              </a:rPr>
              <a:t>вероятностью</a:t>
            </a:r>
            <a:r>
              <a:rPr spc="40" dirty="0">
                <a:latin typeface="Microsoft Sans Serif"/>
                <a:cs typeface="Microsoft Sans Serif"/>
              </a:rPr>
              <a:t> </a:t>
            </a:r>
            <a:r>
              <a:rPr spc="-25" dirty="0">
                <a:latin typeface="Microsoft Sans Serif"/>
                <a:cs typeface="Microsoft Sans Serif"/>
              </a:rPr>
              <a:t>ошибки</a:t>
            </a:r>
            <a:r>
              <a:rPr spc="10" dirty="0">
                <a:latin typeface="Microsoft Sans Serif"/>
                <a:cs typeface="Microsoft Sans Serif"/>
              </a:rPr>
              <a:t> </a:t>
            </a:r>
            <a:r>
              <a:rPr spc="5" dirty="0">
                <a:latin typeface="Microsoft Sans Serif"/>
                <a:cs typeface="Microsoft Sans Serif"/>
              </a:rPr>
              <a:t>для</a:t>
            </a:r>
            <a:r>
              <a:rPr spc="15" dirty="0">
                <a:latin typeface="Microsoft Sans Serif"/>
                <a:cs typeface="Microsoft Sans Serif"/>
              </a:rPr>
              <a:t> </a:t>
            </a:r>
            <a:r>
              <a:rPr spc="-15" dirty="0">
                <a:latin typeface="Microsoft Sans Serif"/>
                <a:cs typeface="Microsoft Sans Serif"/>
              </a:rPr>
              <a:t>информированного</a:t>
            </a:r>
            <a:r>
              <a:rPr spc="50" dirty="0">
                <a:latin typeface="Microsoft Sans Serif"/>
                <a:cs typeface="Microsoft Sans Serif"/>
              </a:rPr>
              <a:t> </a:t>
            </a:r>
            <a:r>
              <a:rPr spc="-20" dirty="0">
                <a:latin typeface="Microsoft Sans Serif"/>
                <a:cs typeface="Microsoft Sans Serif"/>
              </a:rPr>
              <a:t>декодера </a:t>
            </a:r>
            <a:r>
              <a:rPr spc="-465" dirty="0">
                <a:latin typeface="Microsoft Sans Serif"/>
                <a:cs typeface="Microsoft Sans Serif"/>
              </a:rPr>
              <a:t> </a:t>
            </a:r>
            <a:r>
              <a:rPr spc="-15" dirty="0">
                <a:latin typeface="Microsoft Sans Serif"/>
                <a:cs typeface="Microsoft Sans Serif"/>
              </a:rPr>
              <a:t>(см.</a:t>
            </a:r>
            <a:r>
              <a:rPr spc="10" dirty="0">
                <a:latin typeface="Microsoft Sans Serif"/>
                <a:cs typeface="Microsoft Sans Serif"/>
              </a:rPr>
              <a:t> </a:t>
            </a:r>
            <a:r>
              <a:rPr spc="-5" dirty="0">
                <a:latin typeface="Microsoft Sans Serif"/>
                <a:cs typeface="Microsoft Sans Serif"/>
              </a:rPr>
              <a:t>11</a:t>
            </a:r>
            <a:r>
              <a:rPr spc="25" dirty="0">
                <a:latin typeface="Microsoft Sans Serif"/>
                <a:cs typeface="Microsoft Sans Serif"/>
              </a:rPr>
              <a:t> </a:t>
            </a:r>
            <a:r>
              <a:rPr dirty="0">
                <a:latin typeface="Microsoft Sans Serif"/>
                <a:cs typeface="Microsoft Sans Serif"/>
              </a:rPr>
              <a:t>в</a:t>
            </a:r>
            <a:r>
              <a:rPr spc="25" dirty="0">
                <a:latin typeface="Microsoft Sans Serif"/>
                <a:cs typeface="Microsoft Sans Serif"/>
              </a:rPr>
              <a:t> </a:t>
            </a:r>
            <a:r>
              <a:rPr spc="-20" dirty="0">
                <a:latin typeface="Microsoft Sans Serif"/>
                <a:cs typeface="Microsoft Sans Serif"/>
              </a:rPr>
              <a:t>лекции):</a:t>
            </a:r>
            <a:endParaRPr>
              <a:latin typeface="Microsoft Sans Serif"/>
              <a:cs typeface="Microsoft Sans Serif"/>
            </a:endParaRPr>
          </a:p>
        </p:txBody>
      </p:sp>
      <p:sp>
        <p:nvSpPr>
          <p:cNvPr id="15" name="object 15"/>
          <p:cNvSpPr txBox="1"/>
          <p:nvPr/>
        </p:nvSpPr>
        <p:spPr>
          <a:xfrm>
            <a:off x="3887846" y="1197817"/>
            <a:ext cx="107314" cy="268022"/>
          </a:xfrm>
          <a:prstGeom prst="rect">
            <a:avLst/>
          </a:prstGeom>
        </p:spPr>
        <p:txBody>
          <a:bodyPr vert="horz" wrap="square" lIns="0" tIns="13970" rIns="0" bIns="0" rtlCol="0">
            <a:spAutoFit/>
          </a:bodyPr>
          <a:lstStyle/>
          <a:p>
            <a:pPr marL="12700">
              <a:spcBef>
                <a:spcPts val="110"/>
              </a:spcBef>
            </a:pPr>
            <a:r>
              <a:rPr sz="1650" spc="5" dirty="0">
                <a:latin typeface="Symbol"/>
                <a:cs typeface="Symbol"/>
              </a:rPr>
              <a:t></a:t>
            </a:r>
            <a:endParaRPr sz="1650">
              <a:latin typeface="Symbol"/>
              <a:cs typeface="Symbol"/>
            </a:endParaRPr>
          </a:p>
        </p:txBody>
      </p:sp>
      <p:sp>
        <p:nvSpPr>
          <p:cNvPr id="16" name="object 16"/>
          <p:cNvSpPr txBox="1"/>
          <p:nvPr/>
        </p:nvSpPr>
        <p:spPr>
          <a:xfrm>
            <a:off x="3887846" y="1056332"/>
            <a:ext cx="107314" cy="268022"/>
          </a:xfrm>
          <a:prstGeom prst="rect">
            <a:avLst/>
          </a:prstGeom>
        </p:spPr>
        <p:txBody>
          <a:bodyPr vert="horz" wrap="square" lIns="0" tIns="13970" rIns="0" bIns="0" rtlCol="0">
            <a:spAutoFit/>
          </a:bodyPr>
          <a:lstStyle/>
          <a:p>
            <a:pPr marL="12700">
              <a:spcBef>
                <a:spcPts val="110"/>
              </a:spcBef>
            </a:pPr>
            <a:r>
              <a:rPr sz="1650" spc="5" dirty="0">
                <a:latin typeface="Symbol"/>
                <a:cs typeface="Symbol"/>
              </a:rPr>
              <a:t></a:t>
            </a:r>
            <a:endParaRPr sz="1650">
              <a:latin typeface="Symbol"/>
              <a:cs typeface="Symbol"/>
            </a:endParaRPr>
          </a:p>
        </p:txBody>
      </p:sp>
      <p:sp>
        <p:nvSpPr>
          <p:cNvPr id="17" name="object 17"/>
          <p:cNvSpPr txBox="1"/>
          <p:nvPr/>
        </p:nvSpPr>
        <p:spPr>
          <a:xfrm>
            <a:off x="2967257" y="1197817"/>
            <a:ext cx="107314" cy="268022"/>
          </a:xfrm>
          <a:prstGeom prst="rect">
            <a:avLst/>
          </a:prstGeom>
        </p:spPr>
        <p:txBody>
          <a:bodyPr vert="horz" wrap="square" lIns="0" tIns="13970" rIns="0" bIns="0" rtlCol="0">
            <a:spAutoFit/>
          </a:bodyPr>
          <a:lstStyle/>
          <a:p>
            <a:pPr marL="12700">
              <a:spcBef>
                <a:spcPts val="110"/>
              </a:spcBef>
            </a:pPr>
            <a:r>
              <a:rPr sz="1650" spc="5" dirty="0">
                <a:latin typeface="Symbol"/>
                <a:cs typeface="Symbol"/>
              </a:rPr>
              <a:t></a:t>
            </a:r>
            <a:endParaRPr sz="1650">
              <a:latin typeface="Symbol"/>
              <a:cs typeface="Symbol"/>
            </a:endParaRPr>
          </a:p>
        </p:txBody>
      </p:sp>
      <p:sp>
        <p:nvSpPr>
          <p:cNvPr id="18" name="object 18"/>
          <p:cNvSpPr txBox="1"/>
          <p:nvPr/>
        </p:nvSpPr>
        <p:spPr>
          <a:xfrm>
            <a:off x="2424654" y="1090959"/>
            <a:ext cx="675005" cy="268022"/>
          </a:xfrm>
          <a:prstGeom prst="rect">
            <a:avLst/>
          </a:prstGeom>
        </p:spPr>
        <p:txBody>
          <a:bodyPr vert="horz" wrap="square" lIns="0" tIns="13970" rIns="0" bIns="0" rtlCol="0">
            <a:spAutoFit/>
          </a:bodyPr>
          <a:lstStyle/>
          <a:p>
            <a:pPr marL="38100">
              <a:spcBef>
                <a:spcPts val="110"/>
              </a:spcBef>
            </a:pPr>
            <a:r>
              <a:rPr sz="1650" i="1" spc="10" dirty="0">
                <a:latin typeface="Times New Roman"/>
                <a:cs typeface="Times New Roman"/>
              </a:rPr>
              <a:t>P</a:t>
            </a:r>
            <a:r>
              <a:rPr sz="1650" i="1" spc="-85" dirty="0">
                <a:latin typeface="Times New Roman"/>
                <a:cs typeface="Times New Roman"/>
              </a:rPr>
              <a:t> </a:t>
            </a:r>
            <a:r>
              <a:rPr sz="1650" i="1" spc="10" dirty="0">
                <a:latin typeface="Times New Roman"/>
                <a:cs typeface="Times New Roman"/>
              </a:rPr>
              <a:t>=</a:t>
            </a:r>
            <a:r>
              <a:rPr sz="1650" i="1" spc="-40" dirty="0">
                <a:latin typeface="Times New Roman"/>
                <a:cs typeface="Times New Roman"/>
              </a:rPr>
              <a:t> </a:t>
            </a:r>
            <a:r>
              <a:rPr sz="1650" i="1" spc="25" dirty="0">
                <a:latin typeface="Times New Roman"/>
                <a:cs typeface="Times New Roman"/>
              </a:rPr>
              <a:t>Q</a:t>
            </a:r>
            <a:r>
              <a:rPr sz="2475" spc="7" baseline="8417" dirty="0">
                <a:latin typeface="Symbol"/>
                <a:cs typeface="Symbol"/>
              </a:rPr>
              <a:t></a:t>
            </a:r>
            <a:endParaRPr sz="2475" baseline="8417">
              <a:latin typeface="Symbol"/>
              <a:cs typeface="Symbol"/>
            </a:endParaRPr>
          </a:p>
        </p:txBody>
      </p:sp>
      <p:sp>
        <p:nvSpPr>
          <p:cNvPr id="19" name="object 19"/>
          <p:cNvSpPr txBox="1"/>
          <p:nvPr/>
        </p:nvSpPr>
        <p:spPr>
          <a:xfrm>
            <a:off x="2967257" y="1332983"/>
            <a:ext cx="1027430" cy="268022"/>
          </a:xfrm>
          <a:prstGeom prst="rect">
            <a:avLst/>
          </a:prstGeom>
        </p:spPr>
        <p:txBody>
          <a:bodyPr vert="horz" wrap="square" lIns="0" tIns="13970" rIns="0" bIns="0" rtlCol="0">
            <a:spAutoFit/>
          </a:bodyPr>
          <a:lstStyle/>
          <a:p>
            <a:pPr marL="12700">
              <a:spcBef>
                <a:spcPts val="110"/>
              </a:spcBef>
              <a:tabLst>
                <a:tab pos="932815" algn="l"/>
              </a:tabLst>
            </a:pPr>
            <a:r>
              <a:rPr sz="1650" spc="5" dirty="0">
                <a:latin typeface="Symbol"/>
                <a:cs typeface="Symbol"/>
              </a:rPr>
              <a:t></a:t>
            </a:r>
            <a:r>
              <a:rPr sz="1650" spc="5" dirty="0">
                <a:latin typeface="Times New Roman"/>
                <a:cs typeface="Times New Roman"/>
              </a:rPr>
              <a:t>	</a:t>
            </a:r>
            <a:r>
              <a:rPr sz="1650" spc="5" dirty="0">
                <a:latin typeface="Symbol"/>
                <a:cs typeface="Symbol"/>
              </a:rPr>
              <a:t></a:t>
            </a:r>
            <a:endParaRPr sz="1650">
              <a:latin typeface="Symbol"/>
              <a:cs typeface="Symbol"/>
            </a:endParaRPr>
          </a:p>
        </p:txBody>
      </p:sp>
      <p:sp>
        <p:nvSpPr>
          <p:cNvPr id="20" name="object 20"/>
          <p:cNvSpPr txBox="1"/>
          <p:nvPr/>
        </p:nvSpPr>
        <p:spPr>
          <a:xfrm>
            <a:off x="2967257" y="921581"/>
            <a:ext cx="107314" cy="268022"/>
          </a:xfrm>
          <a:prstGeom prst="rect">
            <a:avLst/>
          </a:prstGeom>
        </p:spPr>
        <p:txBody>
          <a:bodyPr vert="horz" wrap="square" lIns="0" tIns="13970" rIns="0" bIns="0" rtlCol="0">
            <a:spAutoFit/>
          </a:bodyPr>
          <a:lstStyle/>
          <a:p>
            <a:pPr marL="12700">
              <a:spcBef>
                <a:spcPts val="110"/>
              </a:spcBef>
            </a:pPr>
            <a:r>
              <a:rPr sz="1650" spc="5" dirty="0">
                <a:latin typeface="Symbol"/>
                <a:cs typeface="Symbol"/>
              </a:rPr>
              <a:t></a:t>
            </a:r>
            <a:endParaRPr sz="1650">
              <a:latin typeface="Symbol"/>
              <a:cs typeface="Symbol"/>
            </a:endParaRPr>
          </a:p>
        </p:txBody>
      </p:sp>
      <p:sp>
        <p:nvSpPr>
          <p:cNvPr id="21" name="object 21"/>
          <p:cNvSpPr txBox="1"/>
          <p:nvPr/>
        </p:nvSpPr>
        <p:spPr>
          <a:xfrm>
            <a:off x="3347302" y="1256111"/>
            <a:ext cx="416559" cy="268022"/>
          </a:xfrm>
          <a:prstGeom prst="rect">
            <a:avLst/>
          </a:prstGeom>
        </p:spPr>
        <p:txBody>
          <a:bodyPr vert="horz" wrap="square" lIns="0" tIns="13970" rIns="0" bIns="0" rtlCol="0">
            <a:spAutoFit/>
          </a:bodyPr>
          <a:lstStyle/>
          <a:p>
            <a:pPr marL="12700">
              <a:spcBef>
                <a:spcPts val="110"/>
              </a:spcBef>
            </a:pPr>
            <a:r>
              <a:rPr sz="1650" i="1" spc="5" dirty="0">
                <a:latin typeface="Times New Roman"/>
                <a:cs typeface="Times New Roman"/>
              </a:rPr>
              <a:t>η</a:t>
            </a:r>
            <a:r>
              <a:rPr sz="1650" i="1" spc="-80" dirty="0">
                <a:latin typeface="Times New Roman"/>
                <a:cs typeface="Times New Roman"/>
              </a:rPr>
              <a:t> </a:t>
            </a:r>
            <a:r>
              <a:rPr sz="1650" spc="10" dirty="0">
                <a:latin typeface="Symbol"/>
                <a:cs typeface="Symbol"/>
              </a:rPr>
              <a:t></a:t>
            </a:r>
            <a:r>
              <a:rPr sz="1650" spc="-245" dirty="0">
                <a:latin typeface="Times New Roman"/>
                <a:cs typeface="Times New Roman"/>
              </a:rPr>
              <a:t> </a:t>
            </a:r>
            <a:r>
              <a:rPr sz="1650" spc="5" dirty="0">
                <a:latin typeface="Times New Roman"/>
                <a:cs typeface="Times New Roman"/>
              </a:rPr>
              <a:t>1</a:t>
            </a:r>
            <a:endParaRPr sz="1650">
              <a:latin typeface="Times New Roman"/>
              <a:cs typeface="Times New Roman"/>
            </a:endParaRPr>
          </a:p>
        </p:txBody>
      </p:sp>
      <p:sp>
        <p:nvSpPr>
          <p:cNvPr id="22" name="object 22"/>
          <p:cNvSpPr txBox="1"/>
          <p:nvPr/>
        </p:nvSpPr>
        <p:spPr>
          <a:xfrm>
            <a:off x="3217865" y="949889"/>
            <a:ext cx="802640" cy="268022"/>
          </a:xfrm>
          <a:prstGeom prst="rect">
            <a:avLst/>
          </a:prstGeom>
        </p:spPr>
        <p:txBody>
          <a:bodyPr vert="horz" wrap="square" lIns="0" tIns="13970" rIns="0" bIns="0" rtlCol="0">
            <a:spAutoFit/>
          </a:bodyPr>
          <a:lstStyle/>
          <a:p>
            <a:pPr marL="38100">
              <a:spcBef>
                <a:spcPts val="110"/>
              </a:spcBef>
            </a:pPr>
            <a:r>
              <a:rPr sz="1650" i="1" spc="10" dirty="0">
                <a:latin typeface="Times New Roman"/>
                <a:cs typeface="Times New Roman"/>
              </a:rPr>
              <a:t>N</a:t>
            </a:r>
            <a:r>
              <a:rPr sz="1650" i="1" spc="65" dirty="0">
                <a:latin typeface="Times New Roman"/>
                <a:cs typeface="Times New Roman"/>
              </a:rPr>
              <a:t> </a:t>
            </a:r>
            <a:r>
              <a:rPr sz="1650" spc="10" dirty="0">
                <a:latin typeface="Symbol"/>
                <a:cs typeface="Symbol"/>
              </a:rPr>
              <a:t></a:t>
            </a:r>
            <a:r>
              <a:rPr sz="1650" spc="-80" dirty="0">
                <a:latin typeface="Times New Roman"/>
                <a:cs typeface="Times New Roman"/>
              </a:rPr>
              <a:t> </a:t>
            </a:r>
            <a:r>
              <a:rPr sz="1650" i="1" spc="20" dirty="0">
                <a:latin typeface="Times New Roman"/>
                <a:cs typeface="Times New Roman"/>
              </a:rPr>
              <a:t>η</a:t>
            </a:r>
            <a:r>
              <a:rPr sz="1425" i="1" spc="30" baseline="-23391" dirty="0">
                <a:latin typeface="Times New Roman"/>
                <a:cs typeface="Times New Roman"/>
              </a:rPr>
              <a:t>ω </a:t>
            </a:r>
            <a:r>
              <a:rPr sz="1425" i="1" spc="179" baseline="-23391" dirty="0">
                <a:latin typeface="Times New Roman"/>
                <a:cs typeface="Times New Roman"/>
              </a:rPr>
              <a:t> </a:t>
            </a:r>
            <a:r>
              <a:rPr sz="2475" spc="7" baseline="6734" dirty="0">
                <a:latin typeface="Symbol"/>
                <a:cs typeface="Symbol"/>
              </a:rPr>
              <a:t></a:t>
            </a:r>
            <a:endParaRPr sz="2475" baseline="6734">
              <a:latin typeface="Symbol"/>
              <a:cs typeface="Symbol"/>
            </a:endParaRPr>
          </a:p>
        </p:txBody>
      </p:sp>
      <p:grpSp>
        <p:nvGrpSpPr>
          <p:cNvPr id="23" name="object 23"/>
          <p:cNvGrpSpPr/>
          <p:nvPr/>
        </p:nvGrpSpPr>
        <p:grpSpPr>
          <a:xfrm>
            <a:off x="2495550" y="2781363"/>
            <a:ext cx="1440180" cy="741680"/>
            <a:chOff x="971550" y="2781363"/>
            <a:chExt cx="1440180" cy="741680"/>
          </a:xfrm>
        </p:grpSpPr>
        <p:sp>
          <p:nvSpPr>
            <p:cNvPr id="24" name="object 24"/>
            <p:cNvSpPr/>
            <p:nvPr/>
          </p:nvSpPr>
          <p:spPr>
            <a:xfrm>
              <a:off x="971550" y="2781363"/>
              <a:ext cx="1440180" cy="741680"/>
            </a:xfrm>
            <a:custGeom>
              <a:avLst/>
              <a:gdLst/>
              <a:ahLst/>
              <a:cxnLst/>
              <a:rect l="l" t="t" r="r" b="b"/>
              <a:pathLst>
                <a:path w="1440180" h="741679">
                  <a:moveTo>
                    <a:pt x="1439926" y="0"/>
                  </a:moveTo>
                  <a:lnTo>
                    <a:pt x="0" y="0"/>
                  </a:lnTo>
                  <a:lnTo>
                    <a:pt x="0" y="741362"/>
                  </a:lnTo>
                  <a:lnTo>
                    <a:pt x="1439926" y="741362"/>
                  </a:lnTo>
                  <a:lnTo>
                    <a:pt x="1439926" y="0"/>
                  </a:lnTo>
                  <a:close/>
                </a:path>
              </a:pathLst>
            </a:custGeom>
            <a:solidFill>
              <a:srgbClr val="FFFFFF"/>
            </a:solidFill>
          </p:spPr>
          <p:txBody>
            <a:bodyPr wrap="square" lIns="0" tIns="0" rIns="0" bIns="0" rtlCol="0"/>
            <a:lstStyle/>
            <a:p>
              <a:endParaRPr/>
            </a:p>
          </p:txBody>
        </p:sp>
        <p:sp>
          <p:nvSpPr>
            <p:cNvPr id="25" name="object 25"/>
            <p:cNvSpPr/>
            <p:nvPr/>
          </p:nvSpPr>
          <p:spPr>
            <a:xfrm>
              <a:off x="1676631" y="3152257"/>
              <a:ext cx="563880" cy="81915"/>
            </a:xfrm>
            <a:custGeom>
              <a:avLst/>
              <a:gdLst/>
              <a:ahLst/>
              <a:cxnLst/>
              <a:rect l="l" t="t" r="r" b="b"/>
              <a:pathLst>
                <a:path w="563880" h="81914">
                  <a:moveTo>
                    <a:pt x="147243" y="0"/>
                  </a:moveTo>
                  <a:lnTo>
                    <a:pt x="563264" y="0"/>
                  </a:lnTo>
                </a:path>
                <a:path w="563880" h="81914">
                  <a:moveTo>
                    <a:pt x="0" y="81585"/>
                  </a:moveTo>
                  <a:lnTo>
                    <a:pt x="28367" y="65279"/>
                  </a:lnTo>
                </a:path>
              </a:pathLst>
            </a:custGeom>
            <a:ln w="9358">
              <a:solidFill>
                <a:srgbClr val="000000"/>
              </a:solidFill>
            </a:ln>
          </p:spPr>
          <p:txBody>
            <a:bodyPr wrap="square" lIns="0" tIns="0" rIns="0" bIns="0" rtlCol="0"/>
            <a:lstStyle/>
            <a:p>
              <a:endParaRPr/>
            </a:p>
          </p:txBody>
        </p:sp>
        <p:sp>
          <p:nvSpPr>
            <p:cNvPr id="26" name="object 26"/>
            <p:cNvSpPr/>
            <p:nvPr/>
          </p:nvSpPr>
          <p:spPr>
            <a:xfrm>
              <a:off x="1704999" y="3222380"/>
              <a:ext cx="41910" cy="217170"/>
            </a:xfrm>
            <a:custGeom>
              <a:avLst/>
              <a:gdLst/>
              <a:ahLst/>
              <a:cxnLst/>
              <a:rect l="l" t="t" r="r" b="b"/>
              <a:pathLst>
                <a:path w="41910" h="217170">
                  <a:moveTo>
                    <a:pt x="0" y="0"/>
                  </a:moveTo>
                  <a:lnTo>
                    <a:pt x="41877" y="216990"/>
                  </a:lnTo>
                </a:path>
              </a:pathLst>
            </a:custGeom>
            <a:ln w="18896">
              <a:solidFill>
                <a:srgbClr val="000000"/>
              </a:solidFill>
            </a:ln>
          </p:spPr>
          <p:txBody>
            <a:bodyPr wrap="square" lIns="0" tIns="0" rIns="0" bIns="0" rtlCol="0"/>
            <a:lstStyle/>
            <a:p>
              <a:endParaRPr/>
            </a:p>
          </p:txBody>
        </p:sp>
        <p:sp>
          <p:nvSpPr>
            <p:cNvPr id="27" name="object 27"/>
            <p:cNvSpPr/>
            <p:nvPr/>
          </p:nvSpPr>
          <p:spPr>
            <a:xfrm>
              <a:off x="1751379" y="2855437"/>
              <a:ext cx="508000" cy="584200"/>
            </a:xfrm>
            <a:custGeom>
              <a:avLst/>
              <a:gdLst/>
              <a:ahLst/>
              <a:cxnLst/>
              <a:rect l="l" t="t" r="r" b="b"/>
              <a:pathLst>
                <a:path w="508000" h="584200">
                  <a:moveTo>
                    <a:pt x="0" y="583933"/>
                  </a:moveTo>
                  <a:lnTo>
                    <a:pt x="54925" y="0"/>
                  </a:lnTo>
                </a:path>
                <a:path w="508000" h="584200">
                  <a:moveTo>
                    <a:pt x="54925" y="0"/>
                  </a:moveTo>
                  <a:lnTo>
                    <a:pt x="507434" y="0"/>
                  </a:lnTo>
                </a:path>
              </a:pathLst>
            </a:custGeom>
            <a:ln w="9358">
              <a:solidFill>
                <a:srgbClr val="000000"/>
              </a:solidFill>
            </a:ln>
          </p:spPr>
          <p:txBody>
            <a:bodyPr wrap="square" lIns="0" tIns="0" rIns="0" bIns="0" rtlCol="0"/>
            <a:lstStyle/>
            <a:p>
              <a:endParaRPr/>
            </a:p>
          </p:txBody>
        </p:sp>
      </p:grpSp>
      <p:sp>
        <p:nvSpPr>
          <p:cNvPr id="28" name="object 28"/>
          <p:cNvSpPr txBox="1"/>
          <p:nvPr/>
        </p:nvSpPr>
        <p:spPr>
          <a:xfrm>
            <a:off x="3067265" y="2802623"/>
            <a:ext cx="843280" cy="292735"/>
          </a:xfrm>
          <a:prstGeom prst="rect">
            <a:avLst/>
          </a:prstGeom>
        </p:spPr>
        <p:txBody>
          <a:bodyPr vert="horz" wrap="square" lIns="0" tIns="12700" rIns="0" bIns="0" rtlCol="0">
            <a:spAutoFit/>
          </a:bodyPr>
          <a:lstStyle/>
          <a:p>
            <a:pPr marL="12700">
              <a:spcBef>
                <a:spcPts val="100"/>
              </a:spcBef>
              <a:tabLst>
                <a:tab pos="742950" algn="l"/>
              </a:tabLst>
            </a:pPr>
            <a:r>
              <a:rPr sz="1750" spc="10" dirty="0">
                <a:latin typeface="Symbol"/>
                <a:cs typeface="Symbol"/>
              </a:rPr>
              <a:t></a:t>
            </a:r>
            <a:r>
              <a:rPr sz="1750" spc="10" dirty="0">
                <a:latin typeface="Times New Roman"/>
                <a:cs typeface="Times New Roman"/>
              </a:rPr>
              <a:t>	</a:t>
            </a:r>
            <a:r>
              <a:rPr sz="1750" spc="10" dirty="0">
                <a:latin typeface="Symbol"/>
                <a:cs typeface="Symbol"/>
              </a:rPr>
              <a:t></a:t>
            </a:r>
            <a:endParaRPr sz="1750">
              <a:latin typeface="Symbol"/>
              <a:cs typeface="Symbol"/>
            </a:endParaRPr>
          </a:p>
        </p:txBody>
      </p:sp>
      <p:sp>
        <p:nvSpPr>
          <p:cNvPr id="29" name="object 29"/>
          <p:cNvSpPr txBox="1"/>
          <p:nvPr/>
        </p:nvSpPr>
        <p:spPr>
          <a:xfrm>
            <a:off x="3350475" y="2945076"/>
            <a:ext cx="560070" cy="474489"/>
          </a:xfrm>
          <a:prstGeom prst="rect">
            <a:avLst/>
          </a:prstGeom>
        </p:spPr>
        <p:txBody>
          <a:bodyPr vert="horz" wrap="square" lIns="0" tIns="12700" rIns="0" bIns="0" rtlCol="0">
            <a:spAutoFit/>
          </a:bodyPr>
          <a:lstStyle/>
          <a:p>
            <a:pPr marR="5080" algn="r">
              <a:lnSpc>
                <a:spcPts val="1845"/>
              </a:lnSpc>
              <a:spcBef>
                <a:spcPts val="100"/>
              </a:spcBef>
            </a:pPr>
            <a:r>
              <a:rPr sz="1750" spc="10" dirty="0">
                <a:latin typeface="Symbol"/>
                <a:cs typeface="Symbol"/>
              </a:rPr>
              <a:t></a:t>
            </a:r>
            <a:endParaRPr sz="1750">
              <a:latin typeface="Symbol"/>
              <a:cs typeface="Symbol"/>
            </a:endParaRPr>
          </a:p>
          <a:p>
            <a:pPr marL="12700">
              <a:lnSpc>
                <a:spcPts val="1845"/>
              </a:lnSpc>
            </a:pPr>
            <a:r>
              <a:rPr sz="1750" i="1" spc="15" dirty="0">
                <a:latin typeface="Times New Roman"/>
                <a:cs typeface="Times New Roman"/>
              </a:rPr>
              <a:t>η</a:t>
            </a:r>
            <a:r>
              <a:rPr sz="1750" i="1" spc="-110" dirty="0">
                <a:latin typeface="Times New Roman"/>
                <a:cs typeface="Times New Roman"/>
              </a:rPr>
              <a:t> </a:t>
            </a:r>
            <a:r>
              <a:rPr sz="1750" spc="170" dirty="0">
                <a:latin typeface="Symbol"/>
                <a:cs typeface="Symbol"/>
              </a:rPr>
              <a:t></a:t>
            </a:r>
            <a:r>
              <a:rPr sz="1750" spc="15" dirty="0">
                <a:latin typeface="Times New Roman"/>
                <a:cs typeface="Times New Roman"/>
              </a:rPr>
              <a:t>1</a:t>
            </a:r>
            <a:endParaRPr sz="1750">
              <a:latin typeface="Times New Roman"/>
              <a:cs typeface="Times New Roman"/>
            </a:endParaRPr>
          </a:p>
        </p:txBody>
      </p:sp>
      <p:sp>
        <p:nvSpPr>
          <p:cNvPr id="30" name="object 30"/>
          <p:cNvSpPr txBox="1"/>
          <p:nvPr/>
        </p:nvSpPr>
        <p:spPr>
          <a:xfrm>
            <a:off x="3464388" y="2832614"/>
            <a:ext cx="177165" cy="292735"/>
          </a:xfrm>
          <a:prstGeom prst="rect">
            <a:avLst/>
          </a:prstGeom>
        </p:spPr>
        <p:txBody>
          <a:bodyPr vert="horz" wrap="square" lIns="0" tIns="12700" rIns="0" bIns="0" rtlCol="0">
            <a:spAutoFit/>
          </a:bodyPr>
          <a:lstStyle/>
          <a:p>
            <a:pPr marL="12700">
              <a:spcBef>
                <a:spcPts val="100"/>
              </a:spcBef>
            </a:pPr>
            <a:r>
              <a:rPr sz="1750" i="1" spc="20" dirty="0">
                <a:latin typeface="Times New Roman"/>
                <a:cs typeface="Times New Roman"/>
              </a:rPr>
              <a:t>N</a:t>
            </a:r>
            <a:endParaRPr sz="1750">
              <a:latin typeface="Times New Roman"/>
              <a:cs typeface="Times New Roman"/>
            </a:endParaRPr>
          </a:p>
        </p:txBody>
      </p:sp>
      <p:sp>
        <p:nvSpPr>
          <p:cNvPr id="31" name="object 31"/>
          <p:cNvSpPr txBox="1"/>
          <p:nvPr/>
        </p:nvSpPr>
        <p:spPr>
          <a:xfrm>
            <a:off x="2485722" y="2972862"/>
            <a:ext cx="1450340" cy="539115"/>
          </a:xfrm>
          <a:prstGeom prst="rect">
            <a:avLst/>
          </a:prstGeom>
        </p:spPr>
        <p:txBody>
          <a:bodyPr vert="horz" wrap="square" lIns="0" tIns="12700" rIns="0" bIns="0" rtlCol="0">
            <a:spAutoFit/>
          </a:bodyPr>
          <a:lstStyle/>
          <a:p>
            <a:pPr marL="50800">
              <a:lnSpc>
                <a:spcPts val="2020"/>
              </a:lnSpc>
              <a:spcBef>
                <a:spcPts val="100"/>
              </a:spcBef>
            </a:pPr>
            <a:r>
              <a:rPr sz="1750" i="1" spc="20" dirty="0">
                <a:latin typeface="Times New Roman"/>
                <a:cs typeface="Times New Roman"/>
              </a:rPr>
              <a:t>P</a:t>
            </a:r>
            <a:r>
              <a:rPr sz="1750" i="1" spc="-125" dirty="0">
                <a:latin typeface="Times New Roman"/>
                <a:cs typeface="Times New Roman"/>
              </a:rPr>
              <a:t> </a:t>
            </a:r>
            <a:r>
              <a:rPr sz="1750" i="1" spc="20" dirty="0">
                <a:latin typeface="Times New Roman"/>
                <a:cs typeface="Times New Roman"/>
              </a:rPr>
              <a:t>=</a:t>
            </a:r>
            <a:r>
              <a:rPr sz="1750" i="1" spc="-70" dirty="0">
                <a:latin typeface="Times New Roman"/>
                <a:cs typeface="Times New Roman"/>
              </a:rPr>
              <a:t> </a:t>
            </a:r>
            <a:r>
              <a:rPr sz="1750" i="1" spc="30" dirty="0">
                <a:latin typeface="Times New Roman"/>
                <a:cs typeface="Times New Roman"/>
              </a:rPr>
              <a:t>Q</a:t>
            </a:r>
            <a:r>
              <a:rPr sz="2625" spc="15" baseline="6349" dirty="0">
                <a:latin typeface="Symbol"/>
                <a:cs typeface="Symbol"/>
              </a:rPr>
              <a:t></a:t>
            </a:r>
            <a:endParaRPr sz="2625" baseline="6349">
              <a:latin typeface="Symbol"/>
              <a:cs typeface="Symbol"/>
            </a:endParaRPr>
          </a:p>
          <a:p>
            <a:pPr marL="593725">
              <a:lnSpc>
                <a:spcPts val="2020"/>
              </a:lnSpc>
              <a:tabLst>
                <a:tab pos="1324610" algn="l"/>
              </a:tabLst>
            </a:pPr>
            <a:r>
              <a:rPr sz="1750" spc="10" dirty="0">
                <a:latin typeface="Symbol"/>
                <a:cs typeface="Symbol"/>
              </a:rPr>
              <a:t></a:t>
            </a:r>
            <a:r>
              <a:rPr sz="1750" spc="10" dirty="0">
                <a:latin typeface="Times New Roman"/>
                <a:cs typeface="Times New Roman"/>
              </a:rPr>
              <a:t>	</a:t>
            </a:r>
            <a:r>
              <a:rPr sz="1750" spc="10" dirty="0">
                <a:latin typeface="Symbol"/>
                <a:cs typeface="Symbol"/>
              </a:rPr>
              <a:t></a:t>
            </a:r>
            <a:endParaRPr sz="1750">
              <a:latin typeface="Symbol"/>
              <a:cs typeface="Symbol"/>
            </a:endParaRPr>
          </a:p>
        </p:txBody>
      </p:sp>
      <p:grpSp>
        <p:nvGrpSpPr>
          <p:cNvPr id="32" name="object 32"/>
          <p:cNvGrpSpPr/>
          <p:nvPr/>
        </p:nvGrpSpPr>
        <p:grpSpPr>
          <a:xfrm>
            <a:off x="6594668" y="5021015"/>
            <a:ext cx="374650" cy="550545"/>
            <a:chOff x="5070668" y="5021014"/>
            <a:chExt cx="374650" cy="550545"/>
          </a:xfrm>
        </p:grpSpPr>
        <p:sp>
          <p:nvSpPr>
            <p:cNvPr id="33" name="object 33"/>
            <p:cNvSpPr/>
            <p:nvPr/>
          </p:nvSpPr>
          <p:spPr>
            <a:xfrm>
              <a:off x="5074911" y="5294448"/>
              <a:ext cx="353695" cy="78740"/>
            </a:xfrm>
            <a:custGeom>
              <a:avLst/>
              <a:gdLst/>
              <a:ahLst/>
              <a:cxnLst/>
              <a:rect l="l" t="t" r="r" b="b"/>
              <a:pathLst>
                <a:path w="353695" h="78739">
                  <a:moveTo>
                    <a:pt x="131990" y="0"/>
                  </a:moveTo>
                  <a:lnTo>
                    <a:pt x="353367" y="0"/>
                  </a:lnTo>
                </a:path>
                <a:path w="353695" h="78739">
                  <a:moveTo>
                    <a:pt x="0" y="78586"/>
                  </a:moveTo>
                  <a:lnTo>
                    <a:pt x="25729" y="64067"/>
                  </a:lnTo>
                </a:path>
              </a:pathLst>
            </a:custGeom>
            <a:ln w="8510">
              <a:solidFill>
                <a:srgbClr val="000000"/>
              </a:solidFill>
            </a:ln>
          </p:spPr>
          <p:txBody>
            <a:bodyPr wrap="square" lIns="0" tIns="0" rIns="0" bIns="0" rtlCol="0"/>
            <a:lstStyle/>
            <a:p>
              <a:endParaRPr/>
            </a:p>
          </p:txBody>
        </p:sp>
        <p:sp>
          <p:nvSpPr>
            <p:cNvPr id="34" name="object 34"/>
            <p:cNvSpPr/>
            <p:nvPr/>
          </p:nvSpPr>
          <p:spPr>
            <a:xfrm>
              <a:off x="5100641" y="5362546"/>
              <a:ext cx="37465" cy="200660"/>
            </a:xfrm>
            <a:custGeom>
              <a:avLst/>
              <a:gdLst/>
              <a:ahLst/>
              <a:cxnLst/>
              <a:rect l="l" t="t" r="r" b="b"/>
              <a:pathLst>
                <a:path w="37464" h="200660">
                  <a:moveTo>
                    <a:pt x="0" y="0"/>
                  </a:moveTo>
                  <a:lnTo>
                    <a:pt x="37091" y="200267"/>
                  </a:lnTo>
                </a:path>
              </a:pathLst>
            </a:custGeom>
            <a:ln w="16704">
              <a:solidFill>
                <a:srgbClr val="000000"/>
              </a:solidFill>
            </a:ln>
          </p:spPr>
          <p:txBody>
            <a:bodyPr wrap="square" lIns="0" tIns="0" rIns="0" bIns="0" rtlCol="0"/>
            <a:lstStyle/>
            <a:p>
              <a:endParaRPr/>
            </a:p>
          </p:txBody>
        </p:sp>
        <p:sp>
          <p:nvSpPr>
            <p:cNvPr id="35" name="object 35"/>
            <p:cNvSpPr/>
            <p:nvPr/>
          </p:nvSpPr>
          <p:spPr>
            <a:xfrm>
              <a:off x="5142076" y="5025293"/>
              <a:ext cx="303530" cy="537845"/>
            </a:xfrm>
            <a:custGeom>
              <a:avLst/>
              <a:gdLst/>
              <a:ahLst/>
              <a:cxnLst/>
              <a:rect l="l" t="t" r="r" b="b"/>
              <a:pathLst>
                <a:path w="303529" h="537845">
                  <a:moveTo>
                    <a:pt x="0" y="537519"/>
                  </a:moveTo>
                  <a:lnTo>
                    <a:pt x="48953" y="0"/>
                  </a:lnTo>
                </a:path>
                <a:path w="303529" h="537845">
                  <a:moveTo>
                    <a:pt x="48953" y="0"/>
                  </a:moveTo>
                  <a:lnTo>
                    <a:pt x="302910" y="0"/>
                  </a:lnTo>
                </a:path>
              </a:pathLst>
            </a:custGeom>
            <a:ln w="8510">
              <a:solidFill>
                <a:srgbClr val="000000"/>
              </a:solidFill>
            </a:ln>
          </p:spPr>
          <p:txBody>
            <a:bodyPr wrap="square" lIns="0" tIns="0" rIns="0" bIns="0" rtlCol="0"/>
            <a:lstStyle/>
            <a:p>
              <a:endParaRPr/>
            </a:p>
          </p:txBody>
        </p:sp>
      </p:grpSp>
      <p:grpSp>
        <p:nvGrpSpPr>
          <p:cNvPr id="36" name="object 36"/>
          <p:cNvGrpSpPr/>
          <p:nvPr/>
        </p:nvGrpSpPr>
        <p:grpSpPr>
          <a:xfrm>
            <a:off x="7427713" y="5148344"/>
            <a:ext cx="320040" cy="216535"/>
            <a:chOff x="5903713" y="5148343"/>
            <a:chExt cx="320040" cy="216535"/>
          </a:xfrm>
        </p:grpSpPr>
        <p:sp>
          <p:nvSpPr>
            <p:cNvPr id="37" name="object 37"/>
            <p:cNvSpPr/>
            <p:nvPr/>
          </p:nvSpPr>
          <p:spPr>
            <a:xfrm>
              <a:off x="5907956" y="5283976"/>
              <a:ext cx="26034" cy="14604"/>
            </a:xfrm>
            <a:custGeom>
              <a:avLst/>
              <a:gdLst/>
              <a:ahLst/>
              <a:cxnLst/>
              <a:rect l="l" t="t" r="r" b="b"/>
              <a:pathLst>
                <a:path w="26035" h="14604">
                  <a:moveTo>
                    <a:pt x="0" y="14501"/>
                  </a:moveTo>
                  <a:lnTo>
                    <a:pt x="25729" y="0"/>
                  </a:lnTo>
                </a:path>
              </a:pathLst>
            </a:custGeom>
            <a:ln w="8485">
              <a:solidFill>
                <a:srgbClr val="000000"/>
              </a:solidFill>
            </a:ln>
          </p:spPr>
          <p:txBody>
            <a:bodyPr wrap="square" lIns="0" tIns="0" rIns="0" bIns="0" rtlCol="0"/>
            <a:lstStyle/>
            <a:p>
              <a:endParaRPr/>
            </a:p>
          </p:txBody>
        </p:sp>
        <p:sp>
          <p:nvSpPr>
            <p:cNvPr id="38" name="object 38"/>
            <p:cNvSpPr/>
            <p:nvPr/>
          </p:nvSpPr>
          <p:spPr>
            <a:xfrm>
              <a:off x="5933686" y="5288006"/>
              <a:ext cx="37465" cy="68580"/>
            </a:xfrm>
            <a:custGeom>
              <a:avLst/>
              <a:gdLst/>
              <a:ahLst/>
              <a:cxnLst/>
              <a:rect l="l" t="t" r="r" b="b"/>
              <a:pathLst>
                <a:path w="37464" h="68579">
                  <a:moveTo>
                    <a:pt x="0" y="0"/>
                  </a:moveTo>
                  <a:lnTo>
                    <a:pt x="37425" y="68494"/>
                  </a:lnTo>
                </a:path>
              </a:pathLst>
            </a:custGeom>
            <a:ln w="16667">
              <a:solidFill>
                <a:srgbClr val="000000"/>
              </a:solidFill>
            </a:ln>
          </p:spPr>
          <p:txBody>
            <a:bodyPr wrap="square" lIns="0" tIns="0" rIns="0" bIns="0" rtlCol="0"/>
            <a:lstStyle/>
            <a:p>
              <a:endParaRPr/>
            </a:p>
          </p:txBody>
        </p:sp>
        <p:sp>
          <p:nvSpPr>
            <p:cNvPr id="39" name="object 39"/>
            <p:cNvSpPr/>
            <p:nvPr/>
          </p:nvSpPr>
          <p:spPr>
            <a:xfrm>
              <a:off x="5975288" y="5152620"/>
              <a:ext cx="248285" cy="204470"/>
            </a:xfrm>
            <a:custGeom>
              <a:avLst/>
              <a:gdLst/>
              <a:ahLst/>
              <a:cxnLst/>
              <a:rect l="l" t="t" r="r" b="b"/>
              <a:pathLst>
                <a:path w="248285" h="204470">
                  <a:moveTo>
                    <a:pt x="0" y="203880"/>
                  </a:moveTo>
                  <a:lnTo>
                    <a:pt x="49287" y="0"/>
                  </a:lnTo>
                </a:path>
                <a:path w="248285" h="204470">
                  <a:moveTo>
                    <a:pt x="49287" y="0"/>
                  </a:moveTo>
                  <a:lnTo>
                    <a:pt x="248276" y="0"/>
                  </a:lnTo>
                </a:path>
              </a:pathLst>
            </a:custGeom>
            <a:ln w="8510">
              <a:solidFill>
                <a:srgbClr val="000000"/>
              </a:solidFill>
            </a:ln>
          </p:spPr>
          <p:txBody>
            <a:bodyPr wrap="square" lIns="0" tIns="0" rIns="0" bIns="0" rtlCol="0"/>
            <a:lstStyle/>
            <a:p>
              <a:endParaRPr/>
            </a:p>
          </p:txBody>
        </p:sp>
      </p:grpSp>
      <p:sp>
        <p:nvSpPr>
          <p:cNvPr id="40" name="object 40"/>
          <p:cNvSpPr txBox="1"/>
          <p:nvPr/>
        </p:nvSpPr>
        <p:spPr>
          <a:xfrm>
            <a:off x="8318130" y="5124205"/>
            <a:ext cx="153035" cy="154529"/>
          </a:xfrm>
          <a:prstGeom prst="rect">
            <a:avLst/>
          </a:prstGeom>
        </p:spPr>
        <p:txBody>
          <a:bodyPr vert="horz" wrap="square" lIns="0" tIns="15875" rIns="0" bIns="0" rtlCol="0">
            <a:spAutoFit/>
          </a:bodyPr>
          <a:lstStyle/>
          <a:p>
            <a:pPr marL="12700">
              <a:spcBef>
                <a:spcPts val="125"/>
              </a:spcBef>
            </a:pPr>
            <a:r>
              <a:rPr sz="900" spc="35" dirty="0">
                <a:latin typeface="Symbol"/>
                <a:cs typeface="Symbol"/>
              </a:rPr>
              <a:t></a:t>
            </a:r>
            <a:r>
              <a:rPr sz="900" spc="15" dirty="0">
                <a:latin typeface="Times New Roman"/>
                <a:cs typeface="Times New Roman"/>
              </a:rPr>
              <a:t>3</a:t>
            </a:r>
            <a:endParaRPr sz="900">
              <a:latin typeface="Times New Roman"/>
              <a:cs typeface="Times New Roman"/>
            </a:endParaRPr>
          </a:p>
        </p:txBody>
      </p:sp>
      <p:sp>
        <p:nvSpPr>
          <p:cNvPr id="41" name="object 41"/>
          <p:cNvSpPr txBox="1"/>
          <p:nvPr/>
        </p:nvSpPr>
        <p:spPr>
          <a:xfrm>
            <a:off x="6981182" y="5228581"/>
            <a:ext cx="104139" cy="256480"/>
          </a:xfrm>
          <a:prstGeom prst="rect">
            <a:avLst/>
          </a:prstGeom>
        </p:spPr>
        <p:txBody>
          <a:bodyPr vert="horz" wrap="square" lIns="0" tIns="17780" rIns="0" bIns="0" rtlCol="0">
            <a:spAutoFit/>
          </a:bodyPr>
          <a:lstStyle/>
          <a:p>
            <a:pPr marL="12700">
              <a:spcBef>
                <a:spcPts val="140"/>
              </a:spcBef>
            </a:pPr>
            <a:r>
              <a:rPr sz="1550" spc="20" dirty="0">
                <a:latin typeface="Symbol"/>
                <a:cs typeface="Symbol"/>
              </a:rPr>
              <a:t></a:t>
            </a:r>
            <a:endParaRPr sz="1550">
              <a:latin typeface="Symbol"/>
              <a:cs typeface="Symbol"/>
            </a:endParaRPr>
          </a:p>
        </p:txBody>
      </p:sp>
      <p:sp>
        <p:nvSpPr>
          <p:cNvPr id="42" name="object 42"/>
          <p:cNvSpPr txBox="1"/>
          <p:nvPr/>
        </p:nvSpPr>
        <p:spPr>
          <a:xfrm>
            <a:off x="6478114" y="5228581"/>
            <a:ext cx="104139" cy="256480"/>
          </a:xfrm>
          <a:prstGeom prst="rect">
            <a:avLst/>
          </a:prstGeom>
        </p:spPr>
        <p:txBody>
          <a:bodyPr vert="horz" wrap="square" lIns="0" tIns="17780" rIns="0" bIns="0" rtlCol="0">
            <a:spAutoFit/>
          </a:bodyPr>
          <a:lstStyle/>
          <a:p>
            <a:pPr marL="12700">
              <a:spcBef>
                <a:spcPts val="140"/>
              </a:spcBef>
            </a:pPr>
            <a:r>
              <a:rPr sz="1550" spc="20" dirty="0">
                <a:latin typeface="Symbol"/>
                <a:cs typeface="Symbol"/>
              </a:rPr>
              <a:t></a:t>
            </a:r>
            <a:endParaRPr sz="1550">
              <a:latin typeface="Symbol"/>
              <a:cs typeface="Symbol"/>
            </a:endParaRPr>
          </a:p>
        </p:txBody>
      </p:sp>
      <p:sp>
        <p:nvSpPr>
          <p:cNvPr id="43" name="object 43"/>
          <p:cNvSpPr txBox="1"/>
          <p:nvPr/>
        </p:nvSpPr>
        <p:spPr>
          <a:xfrm>
            <a:off x="6478114" y="5357918"/>
            <a:ext cx="104139" cy="256480"/>
          </a:xfrm>
          <a:prstGeom prst="rect">
            <a:avLst/>
          </a:prstGeom>
        </p:spPr>
        <p:txBody>
          <a:bodyPr vert="horz" wrap="square" lIns="0" tIns="17780" rIns="0" bIns="0" rtlCol="0">
            <a:spAutoFit/>
          </a:bodyPr>
          <a:lstStyle/>
          <a:p>
            <a:pPr marL="12700">
              <a:spcBef>
                <a:spcPts val="140"/>
              </a:spcBef>
            </a:pPr>
            <a:r>
              <a:rPr sz="1550" spc="20" dirty="0">
                <a:latin typeface="Symbol"/>
                <a:cs typeface="Symbol"/>
              </a:rPr>
              <a:t></a:t>
            </a:r>
            <a:endParaRPr sz="1550">
              <a:latin typeface="Symbol"/>
              <a:cs typeface="Symbol"/>
            </a:endParaRPr>
          </a:p>
        </p:txBody>
      </p:sp>
      <p:sp>
        <p:nvSpPr>
          <p:cNvPr id="44" name="object 44"/>
          <p:cNvSpPr txBox="1"/>
          <p:nvPr/>
        </p:nvSpPr>
        <p:spPr>
          <a:xfrm>
            <a:off x="6955781" y="5130258"/>
            <a:ext cx="1405890" cy="256480"/>
          </a:xfrm>
          <a:prstGeom prst="rect">
            <a:avLst/>
          </a:prstGeom>
        </p:spPr>
        <p:txBody>
          <a:bodyPr vert="horz" wrap="square" lIns="0" tIns="17780" rIns="0" bIns="0" rtlCol="0">
            <a:spAutoFit/>
          </a:bodyPr>
          <a:lstStyle/>
          <a:p>
            <a:pPr marL="38100">
              <a:spcBef>
                <a:spcPts val="140"/>
              </a:spcBef>
            </a:pPr>
            <a:r>
              <a:rPr sz="2325" spc="30" baseline="8960" dirty="0">
                <a:latin typeface="Symbol"/>
                <a:cs typeface="Symbol"/>
              </a:rPr>
              <a:t></a:t>
            </a:r>
            <a:r>
              <a:rPr sz="2325" spc="-284" baseline="8960" dirty="0">
                <a:latin typeface="Times New Roman"/>
                <a:cs typeface="Times New Roman"/>
              </a:rPr>
              <a:t> </a:t>
            </a:r>
            <a:r>
              <a:rPr sz="1550" i="1" spc="35" dirty="0">
                <a:latin typeface="Times New Roman"/>
                <a:cs typeface="Times New Roman"/>
              </a:rPr>
              <a:t>=</a:t>
            </a:r>
            <a:r>
              <a:rPr sz="1550" i="1" spc="-114" dirty="0">
                <a:latin typeface="Times New Roman"/>
                <a:cs typeface="Times New Roman"/>
              </a:rPr>
              <a:t> </a:t>
            </a:r>
            <a:r>
              <a:rPr sz="1550" i="1" spc="40" dirty="0">
                <a:latin typeface="Times New Roman"/>
                <a:cs typeface="Times New Roman"/>
              </a:rPr>
              <a:t>Q</a:t>
            </a:r>
            <a:r>
              <a:rPr sz="1550" i="1" dirty="0">
                <a:latin typeface="Times New Roman"/>
                <a:cs typeface="Times New Roman"/>
              </a:rPr>
              <a:t> </a:t>
            </a:r>
            <a:r>
              <a:rPr sz="1550" i="1" spc="175" dirty="0">
                <a:latin typeface="Times New Roman"/>
                <a:cs typeface="Times New Roman"/>
              </a:rPr>
              <a:t> </a:t>
            </a:r>
            <a:r>
              <a:rPr sz="1550" spc="10" dirty="0">
                <a:latin typeface="Times New Roman"/>
                <a:cs typeface="Times New Roman"/>
              </a:rPr>
              <a:t>1</a:t>
            </a:r>
            <a:r>
              <a:rPr sz="1550" spc="25" dirty="0">
                <a:latin typeface="Times New Roman"/>
                <a:cs typeface="Times New Roman"/>
              </a:rPr>
              <a:t>0</a:t>
            </a:r>
            <a:r>
              <a:rPr sz="1550" spc="75" dirty="0">
                <a:latin typeface="Times New Roman"/>
                <a:cs typeface="Times New Roman"/>
              </a:rPr>
              <a:t> </a:t>
            </a:r>
            <a:r>
              <a:rPr sz="1550" spc="30" dirty="0">
                <a:latin typeface="Symbol"/>
                <a:cs typeface="Symbol"/>
              </a:rPr>
              <a:t></a:t>
            </a:r>
            <a:r>
              <a:rPr sz="1550" spc="-80" dirty="0">
                <a:latin typeface="Times New Roman"/>
                <a:cs typeface="Times New Roman"/>
              </a:rPr>
              <a:t> </a:t>
            </a:r>
            <a:r>
              <a:rPr sz="1550" spc="135" dirty="0">
                <a:latin typeface="Times New Roman"/>
                <a:cs typeface="Times New Roman"/>
              </a:rPr>
              <a:t>3</a:t>
            </a:r>
            <a:r>
              <a:rPr sz="1550" spc="25" dirty="0">
                <a:latin typeface="Symbol"/>
                <a:cs typeface="Symbol"/>
              </a:rPr>
              <a:t></a:t>
            </a:r>
            <a:r>
              <a:rPr sz="1550" spc="10" dirty="0">
                <a:latin typeface="Times New Roman"/>
                <a:cs typeface="Times New Roman"/>
              </a:rPr>
              <a:t>10</a:t>
            </a:r>
            <a:endParaRPr sz="1550">
              <a:latin typeface="Times New Roman"/>
              <a:cs typeface="Times New Roman"/>
            </a:endParaRPr>
          </a:p>
        </p:txBody>
      </p:sp>
      <p:sp>
        <p:nvSpPr>
          <p:cNvPr id="45" name="object 45"/>
          <p:cNvSpPr txBox="1"/>
          <p:nvPr/>
        </p:nvSpPr>
        <p:spPr>
          <a:xfrm>
            <a:off x="6731735" y="5287806"/>
            <a:ext cx="127000" cy="256480"/>
          </a:xfrm>
          <a:prstGeom prst="rect">
            <a:avLst/>
          </a:prstGeom>
        </p:spPr>
        <p:txBody>
          <a:bodyPr vert="horz" wrap="square" lIns="0" tIns="17780" rIns="0" bIns="0" rtlCol="0">
            <a:spAutoFit/>
          </a:bodyPr>
          <a:lstStyle/>
          <a:p>
            <a:pPr marL="12700">
              <a:spcBef>
                <a:spcPts val="140"/>
              </a:spcBef>
            </a:pPr>
            <a:r>
              <a:rPr sz="1550" i="1" spc="25" dirty="0">
                <a:latin typeface="Times New Roman"/>
                <a:cs typeface="Times New Roman"/>
              </a:rPr>
              <a:t>η</a:t>
            </a:r>
            <a:endParaRPr sz="1550">
              <a:latin typeface="Times New Roman"/>
              <a:cs typeface="Times New Roman"/>
            </a:endParaRPr>
          </a:p>
        </p:txBody>
      </p:sp>
      <p:sp>
        <p:nvSpPr>
          <p:cNvPr id="46" name="object 46"/>
          <p:cNvSpPr txBox="1"/>
          <p:nvPr/>
        </p:nvSpPr>
        <p:spPr>
          <a:xfrm>
            <a:off x="6452713" y="4972310"/>
            <a:ext cx="670560" cy="256480"/>
          </a:xfrm>
          <a:prstGeom prst="rect">
            <a:avLst/>
          </a:prstGeom>
        </p:spPr>
        <p:txBody>
          <a:bodyPr vert="horz" wrap="square" lIns="0" tIns="17780" rIns="0" bIns="0" rtlCol="0">
            <a:spAutoFit/>
          </a:bodyPr>
          <a:lstStyle/>
          <a:p>
            <a:pPr marL="38100">
              <a:spcBef>
                <a:spcPts val="140"/>
              </a:spcBef>
              <a:tabLst>
                <a:tab pos="317500" algn="l"/>
              </a:tabLst>
            </a:pPr>
            <a:r>
              <a:rPr sz="1550" spc="20" dirty="0">
                <a:latin typeface="Symbol"/>
                <a:cs typeface="Symbol"/>
              </a:rPr>
              <a:t></a:t>
            </a:r>
            <a:r>
              <a:rPr sz="1550" spc="20" dirty="0">
                <a:latin typeface="Times New Roman"/>
                <a:cs typeface="Times New Roman"/>
              </a:rPr>
              <a:t>	</a:t>
            </a:r>
            <a:r>
              <a:rPr sz="2325" i="1" spc="52" baseline="-8960" dirty="0">
                <a:latin typeface="Times New Roman"/>
                <a:cs typeface="Times New Roman"/>
              </a:rPr>
              <a:t>N</a:t>
            </a:r>
            <a:r>
              <a:rPr sz="2325" i="1" spc="345" baseline="-8960" dirty="0">
                <a:latin typeface="Times New Roman"/>
                <a:cs typeface="Times New Roman"/>
              </a:rPr>
              <a:t> </a:t>
            </a:r>
            <a:r>
              <a:rPr sz="1550" spc="20" dirty="0">
                <a:latin typeface="Symbol"/>
                <a:cs typeface="Symbol"/>
              </a:rPr>
              <a:t></a:t>
            </a:r>
            <a:endParaRPr sz="1550">
              <a:latin typeface="Symbol"/>
              <a:cs typeface="Symbol"/>
            </a:endParaRPr>
          </a:p>
        </p:txBody>
      </p:sp>
      <p:sp>
        <p:nvSpPr>
          <p:cNvPr id="47" name="object 47"/>
          <p:cNvSpPr txBox="1"/>
          <p:nvPr/>
        </p:nvSpPr>
        <p:spPr>
          <a:xfrm>
            <a:off x="4921455" y="5287806"/>
            <a:ext cx="635635" cy="256480"/>
          </a:xfrm>
          <a:prstGeom prst="rect">
            <a:avLst/>
          </a:prstGeom>
        </p:spPr>
        <p:txBody>
          <a:bodyPr vert="horz" wrap="square" lIns="0" tIns="17780" rIns="0" bIns="0" rtlCol="0">
            <a:spAutoFit/>
          </a:bodyPr>
          <a:lstStyle/>
          <a:p>
            <a:pPr marL="38100">
              <a:spcBef>
                <a:spcPts val="140"/>
              </a:spcBef>
            </a:pPr>
            <a:r>
              <a:rPr sz="1550" i="1" spc="135" dirty="0">
                <a:latin typeface="Times New Roman"/>
                <a:cs typeface="Times New Roman"/>
              </a:rPr>
              <a:t>α</a:t>
            </a:r>
            <a:r>
              <a:rPr sz="1350" spc="22" baseline="43209" dirty="0">
                <a:latin typeface="Times New Roman"/>
                <a:cs typeface="Times New Roman"/>
              </a:rPr>
              <a:t>2</a:t>
            </a:r>
            <a:r>
              <a:rPr sz="1350" spc="97" baseline="43209" dirty="0">
                <a:latin typeface="Times New Roman"/>
                <a:cs typeface="Times New Roman"/>
              </a:rPr>
              <a:t> </a:t>
            </a:r>
            <a:r>
              <a:rPr sz="1550" i="1" spc="185" dirty="0">
                <a:latin typeface="Times New Roman"/>
                <a:cs typeface="Times New Roman"/>
              </a:rPr>
              <a:t>+</a:t>
            </a:r>
            <a:r>
              <a:rPr sz="1550" i="1" spc="25" dirty="0">
                <a:latin typeface="Times New Roman"/>
                <a:cs typeface="Times New Roman"/>
              </a:rPr>
              <a:t>σ</a:t>
            </a:r>
            <a:r>
              <a:rPr sz="1550" i="1" spc="-204" dirty="0">
                <a:latin typeface="Times New Roman"/>
                <a:cs typeface="Times New Roman"/>
              </a:rPr>
              <a:t> </a:t>
            </a:r>
            <a:r>
              <a:rPr sz="1350" spc="22" baseline="43209" dirty="0">
                <a:latin typeface="Times New Roman"/>
                <a:cs typeface="Times New Roman"/>
              </a:rPr>
              <a:t>2</a:t>
            </a:r>
            <a:endParaRPr sz="1350" baseline="43209">
              <a:latin typeface="Times New Roman"/>
              <a:cs typeface="Times New Roman"/>
            </a:endParaRPr>
          </a:p>
        </p:txBody>
      </p:sp>
      <p:sp>
        <p:nvSpPr>
          <p:cNvPr id="48" name="object 48"/>
          <p:cNvSpPr txBox="1"/>
          <p:nvPr/>
        </p:nvSpPr>
        <p:spPr>
          <a:xfrm>
            <a:off x="5109416" y="4912255"/>
            <a:ext cx="259715" cy="256480"/>
          </a:xfrm>
          <a:prstGeom prst="rect">
            <a:avLst/>
          </a:prstGeom>
        </p:spPr>
        <p:txBody>
          <a:bodyPr vert="horz" wrap="square" lIns="0" tIns="17780" rIns="0" bIns="0" rtlCol="0">
            <a:spAutoFit/>
          </a:bodyPr>
          <a:lstStyle/>
          <a:p>
            <a:pPr marL="38100">
              <a:spcBef>
                <a:spcPts val="140"/>
              </a:spcBef>
            </a:pPr>
            <a:r>
              <a:rPr sz="2325" i="1" spc="37" baseline="-25089" dirty="0">
                <a:latin typeface="Times New Roman"/>
                <a:cs typeface="Times New Roman"/>
              </a:rPr>
              <a:t>σ</a:t>
            </a:r>
            <a:r>
              <a:rPr sz="2325" i="1" spc="-315" baseline="-25089" dirty="0">
                <a:latin typeface="Times New Roman"/>
                <a:cs typeface="Times New Roman"/>
              </a:rPr>
              <a:t> </a:t>
            </a:r>
            <a:r>
              <a:rPr sz="900" spc="15" dirty="0">
                <a:latin typeface="Times New Roman"/>
                <a:cs typeface="Times New Roman"/>
              </a:rPr>
              <a:t>2</a:t>
            </a:r>
            <a:endParaRPr sz="900">
              <a:latin typeface="Times New Roman"/>
              <a:cs typeface="Times New Roman"/>
            </a:endParaRPr>
          </a:p>
        </p:txBody>
      </p:sp>
      <p:sp>
        <p:nvSpPr>
          <p:cNvPr id="49" name="object 49"/>
          <p:cNvSpPr txBox="1"/>
          <p:nvPr/>
        </p:nvSpPr>
        <p:spPr>
          <a:xfrm>
            <a:off x="3628163" y="5197546"/>
            <a:ext cx="257175" cy="256480"/>
          </a:xfrm>
          <a:prstGeom prst="rect">
            <a:avLst/>
          </a:prstGeom>
        </p:spPr>
        <p:txBody>
          <a:bodyPr vert="horz" wrap="square" lIns="0" tIns="17780" rIns="0" bIns="0" rtlCol="0">
            <a:spAutoFit/>
          </a:bodyPr>
          <a:lstStyle/>
          <a:p>
            <a:pPr marL="38100">
              <a:spcBef>
                <a:spcPts val="140"/>
              </a:spcBef>
            </a:pPr>
            <a:r>
              <a:rPr sz="2325" i="1" spc="112" baseline="-25089" dirty="0">
                <a:latin typeface="Times New Roman"/>
                <a:cs typeface="Times New Roman"/>
              </a:rPr>
              <a:t>α</a:t>
            </a:r>
            <a:r>
              <a:rPr sz="900" spc="75" dirty="0">
                <a:latin typeface="Times New Roman"/>
                <a:cs typeface="Times New Roman"/>
              </a:rPr>
              <a:t>2</a:t>
            </a:r>
            <a:endParaRPr sz="900">
              <a:latin typeface="Times New Roman"/>
              <a:cs typeface="Times New Roman"/>
            </a:endParaRPr>
          </a:p>
        </p:txBody>
      </p:sp>
      <p:sp>
        <p:nvSpPr>
          <p:cNvPr id="50" name="object 50"/>
          <p:cNvSpPr txBox="1"/>
          <p:nvPr/>
        </p:nvSpPr>
        <p:spPr>
          <a:xfrm>
            <a:off x="3626944" y="4912255"/>
            <a:ext cx="259715" cy="256480"/>
          </a:xfrm>
          <a:prstGeom prst="rect">
            <a:avLst/>
          </a:prstGeom>
        </p:spPr>
        <p:txBody>
          <a:bodyPr vert="horz" wrap="square" lIns="0" tIns="17780" rIns="0" bIns="0" rtlCol="0">
            <a:spAutoFit/>
          </a:bodyPr>
          <a:lstStyle/>
          <a:p>
            <a:pPr marL="38100">
              <a:spcBef>
                <a:spcPts val="140"/>
              </a:spcBef>
            </a:pPr>
            <a:r>
              <a:rPr sz="2325" i="1" spc="37" baseline="-25089" dirty="0">
                <a:latin typeface="Times New Roman"/>
                <a:cs typeface="Times New Roman"/>
              </a:rPr>
              <a:t>σ</a:t>
            </a:r>
            <a:r>
              <a:rPr sz="2325" i="1" spc="-307" baseline="-25089" dirty="0">
                <a:latin typeface="Times New Roman"/>
                <a:cs typeface="Times New Roman"/>
              </a:rPr>
              <a:t> </a:t>
            </a:r>
            <a:r>
              <a:rPr sz="900" spc="15" dirty="0">
                <a:latin typeface="Times New Roman"/>
                <a:cs typeface="Times New Roman"/>
              </a:rPr>
              <a:t>2</a:t>
            </a:r>
            <a:endParaRPr sz="900">
              <a:latin typeface="Times New Roman"/>
              <a:cs typeface="Times New Roman"/>
            </a:endParaRPr>
          </a:p>
        </p:txBody>
      </p:sp>
      <p:sp>
        <p:nvSpPr>
          <p:cNvPr id="51" name="object 51"/>
          <p:cNvSpPr txBox="1"/>
          <p:nvPr/>
        </p:nvSpPr>
        <p:spPr>
          <a:xfrm>
            <a:off x="6826636" y="5338174"/>
            <a:ext cx="258445" cy="256480"/>
          </a:xfrm>
          <a:prstGeom prst="rect">
            <a:avLst/>
          </a:prstGeom>
        </p:spPr>
        <p:txBody>
          <a:bodyPr vert="horz" wrap="square" lIns="0" tIns="17780" rIns="0" bIns="0" rtlCol="0">
            <a:spAutoFit/>
          </a:bodyPr>
          <a:lstStyle/>
          <a:p>
            <a:pPr marL="12700">
              <a:spcBef>
                <a:spcPts val="140"/>
              </a:spcBef>
            </a:pPr>
            <a:r>
              <a:rPr sz="900" i="1" spc="25" dirty="0">
                <a:latin typeface="Times New Roman"/>
                <a:cs typeface="Times New Roman"/>
              </a:rPr>
              <a:t>ω</a:t>
            </a:r>
            <a:r>
              <a:rPr sz="900" i="1" spc="245" dirty="0">
                <a:latin typeface="Times New Roman"/>
                <a:cs typeface="Times New Roman"/>
              </a:rPr>
              <a:t> </a:t>
            </a:r>
            <a:r>
              <a:rPr sz="2325" spc="30" baseline="-5376" dirty="0">
                <a:latin typeface="Symbol"/>
                <a:cs typeface="Symbol"/>
              </a:rPr>
              <a:t></a:t>
            </a:r>
            <a:endParaRPr sz="2325" baseline="-5376">
              <a:latin typeface="Symbol"/>
              <a:cs typeface="Symbol"/>
            </a:endParaRPr>
          </a:p>
        </p:txBody>
      </p:sp>
      <p:sp>
        <p:nvSpPr>
          <p:cNvPr id="52" name="object 52"/>
          <p:cNvSpPr txBox="1"/>
          <p:nvPr/>
        </p:nvSpPr>
        <p:spPr>
          <a:xfrm>
            <a:off x="5435553" y="5422385"/>
            <a:ext cx="72390" cy="154529"/>
          </a:xfrm>
          <a:prstGeom prst="rect">
            <a:avLst/>
          </a:prstGeom>
        </p:spPr>
        <p:txBody>
          <a:bodyPr vert="horz" wrap="square" lIns="0" tIns="15875" rIns="0" bIns="0" rtlCol="0">
            <a:spAutoFit/>
          </a:bodyPr>
          <a:lstStyle/>
          <a:p>
            <a:pPr marL="12700">
              <a:spcBef>
                <a:spcPts val="125"/>
              </a:spcBef>
            </a:pPr>
            <a:r>
              <a:rPr sz="900" i="1" spc="10" dirty="0">
                <a:latin typeface="Times New Roman"/>
                <a:cs typeface="Times New Roman"/>
              </a:rPr>
              <a:t>ε</a:t>
            </a:r>
            <a:endParaRPr sz="900">
              <a:latin typeface="Times New Roman"/>
              <a:cs typeface="Times New Roman"/>
            </a:endParaRPr>
          </a:p>
        </p:txBody>
      </p:sp>
      <p:sp>
        <p:nvSpPr>
          <p:cNvPr id="53" name="object 53"/>
          <p:cNvSpPr txBox="1"/>
          <p:nvPr/>
        </p:nvSpPr>
        <p:spPr>
          <a:xfrm>
            <a:off x="3208745" y="5130258"/>
            <a:ext cx="3399154" cy="256480"/>
          </a:xfrm>
          <a:prstGeom prst="rect">
            <a:avLst/>
          </a:prstGeom>
        </p:spPr>
        <p:txBody>
          <a:bodyPr vert="horz" wrap="square" lIns="0" tIns="17780" rIns="0" bIns="0" rtlCol="0">
            <a:spAutoFit/>
          </a:bodyPr>
          <a:lstStyle/>
          <a:p>
            <a:pPr marL="38100">
              <a:spcBef>
                <a:spcPts val="140"/>
              </a:spcBef>
              <a:tabLst>
                <a:tab pos="1350645" algn="l"/>
                <a:tab pos="2049145" algn="l"/>
                <a:tab pos="2338705" algn="l"/>
              </a:tabLst>
            </a:pPr>
            <a:r>
              <a:rPr sz="1550" i="1" spc="-30" dirty="0">
                <a:latin typeface="Times New Roman"/>
                <a:cs typeface="Times New Roman"/>
              </a:rPr>
              <a:t>η</a:t>
            </a:r>
            <a:r>
              <a:rPr sz="1350" i="1" spc="37" baseline="-24691" dirty="0">
                <a:latin typeface="Times New Roman"/>
                <a:cs typeface="Times New Roman"/>
              </a:rPr>
              <a:t>ω</a:t>
            </a:r>
            <a:r>
              <a:rPr sz="1350" i="1" baseline="-24691" dirty="0">
                <a:latin typeface="Times New Roman"/>
                <a:cs typeface="Times New Roman"/>
              </a:rPr>
              <a:t> </a:t>
            </a:r>
            <a:r>
              <a:rPr sz="1350" i="1" spc="-127" baseline="-24691" dirty="0">
                <a:latin typeface="Times New Roman"/>
                <a:cs typeface="Times New Roman"/>
              </a:rPr>
              <a:t> </a:t>
            </a:r>
            <a:r>
              <a:rPr sz="1550" i="1" spc="35" dirty="0">
                <a:latin typeface="Times New Roman"/>
                <a:cs typeface="Times New Roman"/>
              </a:rPr>
              <a:t>=</a:t>
            </a:r>
            <a:r>
              <a:rPr sz="1550" i="1" spc="-35" dirty="0">
                <a:latin typeface="Times New Roman"/>
                <a:cs typeface="Times New Roman"/>
              </a:rPr>
              <a:t> </a:t>
            </a:r>
            <a:r>
              <a:rPr sz="1350" i="1" u="sng" spc="7" baseline="37037" dirty="0">
                <a:uFill>
                  <a:solidFill>
                    <a:srgbClr val="000000"/>
                  </a:solidFill>
                </a:uFill>
                <a:latin typeface="Times New Roman"/>
                <a:cs typeface="Times New Roman"/>
              </a:rPr>
              <a:t> </a:t>
            </a:r>
            <a:r>
              <a:rPr sz="1350" i="1" u="sng" baseline="37037" dirty="0">
                <a:uFill>
                  <a:solidFill>
                    <a:srgbClr val="000000"/>
                  </a:solidFill>
                </a:uFill>
                <a:latin typeface="Times New Roman"/>
                <a:cs typeface="Times New Roman"/>
              </a:rPr>
              <a:t>  </a:t>
            </a:r>
            <a:r>
              <a:rPr sz="1350" i="1" u="sng" spc="67" baseline="37037" dirty="0">
                <a:uFill>
                  <a:solidFill>
                    <a:srgbClr val="000000"/>
                  </a:solidFill>
                </a:uFill>
                <a:latin typeface="Times New Roman"/>
                <a:cs typeface="Times New Roman"/>
              </a:rPr>
              <a:t> </a:t>
            </a:r>
            <a:r>
              <a:rPr sz="1350" i="1" u="sng" spc="22" baseline="37037" dirty="0">
                <a:uFill>
                  <a:solidFill>
                    <a:srgbClr val="000000"/>
                  </a:solidFill>
                </a:uFill>
                <a:latin typeface="Times New Roman"/>
                <a:cs typeface="Times New Roman"/>
              </a:rPr>
              <a:t>c</a:t>
            </a:r>
            <a:r>
              <a:rPr sz="1350" i="1" u="sng" baseline="37037" dirty="0">
                <a:uFill>
                  <a:solidFill>
                    <a:srgbClr val="000000"/>
                  </a:solidFill>
                </a:uFill>
                <a:latin typeface="Times New Roman"/>
                <a:cs typeface="Times New Roman"/>
              </a:rPr>
              <a:t> </a:t>
            </a:r>
            <a:r>
              <a:rPr sz="1350" i="1" u="sng" spc="-97" baseline="37037" dirty="0">
                <a:uFill>
                  <a:solidFill>
                    <a:srgbClr val="000000"/>
                  </a:solidFill>
                </a:uFill>
                <a:latin typeface="Times New Roman"/>
                <a:cs typeface="Times New Roman"/>
              </a:rPr>
              <a:t> </a:t>
            </a:r>
            <a:r>
              <a:rPr sz="1350" i="1" spc="60" baseline="37037" dirty="0">
                <a:latin typeface="Times New Roman"/>
                <a:cs typeface="Times New Roman"/>
              </a:rPr>
              <a:t> </a:t>
            </a:r>
            <a:r>
              <a:rPr sz="1550" i="1" spc="35" dirty="0">
                <a:latin typeface="Times New Roman"/>
                <a:cs typeface="Times New Roman"/>
              </a:rPr>
              <a:t>=</a:t>
            </a:r>
            <a:r>
              <a:rPr sz="1550" i="1" spc="-235" dirty="0">
                <a:latin typeface="Times New Roman"/>
                <a:cs typeface="Times New Roman"/>
              </a:rPr>
              <a:t> </a:t>
            </a:r>
            <a:r>
              <a:rPr sz="1550" spc="10" dirty="0">
                <a:latin typeface="Times New Roman"/>
                <a:cs typeface="Times New Roman"/>
              </a:rPr>
              <a:t>100,</a:t>
            </a:r>
            <a:r>
              <a:rPr sz="1550" dirty="0">
                <a:latin typeface="Times New Roman"/>
                <a:cs typeface="Times New Roman"/>
              </a:rPr>
              <a:t>	</a:t>
            </a:r>
            <a:r>
              <a:rPr sz="1550" i="1" spc="-10" dirty="0">
                <a:latin typeface="Times New Roman"/>
                <a:cs typeface="Times New Roman"/>
              </a:rPr>
              <a:t>η</a:t>
            </a:r>
            <a:r>
              <a:rPr sz="1350" i="1" spc="22" baseline="-24691" dirty="0">
                <a:latin typeface="Times New Roman"/>
                <a:cs typeface="Times New Roman"/>
              </a:rPr>
              <a:t>a</a:t>
            </a:r>
            <a:r>
              <a:rPr sz="1350" i="1" baseline="-24691" dirty="0">
                <a:latin typeface="Times New Roman"/>
                <a:cs typeface="Times New Roman"/>
              </a:rPr>
              <a:t> </a:t>
            </a:r>
            <a:r>
              <a:rPr sz="1350" i="1" spc="-82" baseline="-24691" dirty="0">
                <a:latin typeface="Times New Roman"/>
                <a:cs typeface="Times New Roman"/>
              </a:rPr>
              <a:t> </a:t>
            </a:r>
            <a:r>
              <a:rPr sz="1550" i="1" spc="35" dirty="0">
                <a:latin typeface="Times New Roman"/>
                <a:cs typeface="Times New Roman"/>
              </a:rPr>
              <a:t>=</a:t>
            </a:r>
            <a:r>
              <a:rPr sz="1550" i="1" spc="-35" dirty="0">
                <a:latin typeface="Times New Roman"/>
                <a:cs typeface="Times New Roman"/>
              </a:rPr>
              <a:t> </a:t>
            </a:r>
            <a:r>
              <a:rPr sz="1350" i="1" u="sng" spc="7" baseline="37037" dirty="0">
                <a:uFill>
                  <a:solidFill>
                    <a:srgbClr val="000000"/>
                  </a:solidFill>
                </a:uFill>
                <a:latin typeface="Times New Roman"/>
                <a:cs typeface="Times New Roman"/>
              </a:rPr>
              <a:t> </a:t>
            </a:r>
            <a:r>
              <a:rPr sz="1350" i="1" u="sng" baseline="37037" dirty="0">
                <a:uFill>
                  <a:solidFill>
                    <a:srgbClr val="000000"/>
                  </a:solidFill>
                </a:uFill>
                <a:latin typeface="Times New Roman"/>
                <a:cs typeface="Times New Roman"/>
              </a:rPr>
              <a:t>	</a:t>
            </a:r>
            <a:r>
              <a:rPr sz="1350" i="1" u="sng" spc="22" baseline="37037" dirty="0">
                <a:uFill>
                  <a:solidFill>
                    <a:srgbClr val="000000"/>
                  </a:solidFill>
                </a:uFill>
                <a:latin typeface="Times New Roman"/>
                <a:cs typeface="Times New Roman"/>
              </a:rPr>
              <a:t>c</a:t>
            </a:r>
            <a:r>
              <a:rPr sz="1350" i="1" u="sng" baseline="37037" dirty="0">
                <a:uFill>
                  <a:solidFill>
                    <a:srgbClr val="000000"/>
                  </a:solidFill>
                </a:uFill>
                <a:latin typeface="Times New Roman"/>
                <a:cs typeface="Times New Roman"/>
              </a:rPr>
              <a:t>	</a:t>
            </a:r>
            <a:r>
              <a:rPr sz="1350" i="1" spc="67" baseline="37037" dirty="0">
                <a:latin typeface="Times New Roman"/>
                <a:cs typeface="Times New Roman"/>
              </a:rPr>
              <a:t> </a:t>
            </a:r>
            <a:r>
              <a:rPr sz="1550" i="1" spc="35" dirty="0">
                <a:latin typeface="Times New Roman"/>
                <a:cs typeface="Times New Roman"/>
              </a:rPr>
              <a:t>=</a:t>
            </a:r>
            <a:r>
              <a:rPr sz="1550" i="1" spc="-114" dirty="0">
                <a:latin typeface="Times New Roman"/>
                <a:cs typeface="Times New Roman"/>
              </a:rPr>
              <a:t> </a:t>
            </a:r>
            <a:r>
              <a:rPr sz="1550" spc="10" dirty="0">
                <a:latin typeface="Times New Roman"/>
                <a:cs typeface="Times New Roman"/>
              </a:rPr>
              <a:t>5</a:t>
            </a:r>
            <a:r>
              <a:rPr sz="1550" spc="25" dirty="0">
                <a:latin typeface="Times New Roman"/>
                <a:cs typeface="Times New Roman"/>
              </a:rPr>
              <a:t>0</a:t>
            </a:r>
            <a:r>
              <a:rPr sz="1550" spc="65" dirty="0">
                <a:latin typeface="Times New Roman"/>
                <a:cs typeface="Times New Roman"/>
              </a:rPr>
              <a:t> </a:t>
            </a:r>
            <a:r>
              <a:rPr sz="1550" i="1" spc="35" dirty="0">
                <a:latin typeface="Times New Roman"/>
                <a:cs typeface="Times New Roman"/>
              </a:rPr>
              <a:t>P</a:t>
            </a:r>
            <a:r>
              <a:rPr sz="1550" i="1" spc="-160" dirty="0">
                <a:latin typeface="Times New Roman"/>
                <a:cs typeface="Times New Roman"/>
              </a:rPr>
              <a:t> </a:t>
            </a:r>
            <a:r>
              <a:rPr sz="1550" i="1" spc="35" dirty="0">
                <a:latin typeface="Times New Roman"/>
                <a:cs typeface="Times New Roman"/>
              </a:rPr>
              <a:t>=</a:t>
            </a:r>
            <a:r>
              <a:rPr sz="1550" i="1" spc="-110" dirty="0">
                <a:latin typeface="Times New Roman"/>
                <a:cs typeface="Times New Roman"/>
              </a:rPr>
              <a:t> </a:t>
            </a:r>
            <a:r>
              <a:rPr sz="1550" i="1" spc="40" dirty="0">
                <a:latin typeface="Times New Roman"/>
                <a:cs typeface="Times New Roman"/>
              </a:rPr>
              <a:t>Q</a:t>
            </a:r>
            <a:r>
              <a:rPr sz="2325" spc="30" baseline="8960" dirty="0">
                <a:latin typeface="Symbol"/>
                <a:cs typeface="Symbol"/>
              </a:rPr>
              <a:t></a:t>
            </a:r>
            <a:endParaRPr sz="2325" baseline="8960">
              <a:latin typeface="Symbol"/>
              <a:cs typeface="Symbo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02840" y="358902"/>
            <a:ext cx="7679055" cy="1672589"/>
          </a:xfrm>
          <a:prstGeom prst="rect">
            <a:avLst/>
          </a:prstGeom>
        </p:spPr>
        <p:txBody>
          <a:bodyPr vert="horz" wrap="square" lIns="0" tIns="13335" rIns="0" bIns="0" rtlCol="0">
            <a:spAutoFit/>
          </a:bodyPr>
          <a:lstStyle/>
          <a:p>
            <a:pPr marL="12700" marR="5080" algn="just">
              <a:spcBef>
                <a:spcPts val="105"/>
              </a:spcBef>
            </a:pPr>
            <a:r>
              <a:rPr sz="2000" b="1" spc="-5" dirty="0">
                <a:latin typeface="Arial"/>
                <a:cs typeface="Arial"/>
              </a:rPr>
              <a:t>6. Построение системы </a:t>
            </a:r>
            <a:r>
              <a:rPr sz="2000" b="1" dirty="0">
                <a:latin typeface="Arial"/>
                <a:cs typeface="Arial"/>
              </a:rPr>
              <a:t>ЦВЗ на принципах, </a:t>
            </a:r>
            <a:r>
              <a:rPr sz="2000" b="1" spc="-5" dirty="0">
                <a:latin typeface="Arial"/>
                <a:cs typeface="Arial"/>
              </a:rPr>
              <a:t>отличных </a:t>
            </a:r>
            <a:r>
              <a:rPr sz="2000" b="1" dirty="0">
                <a:latin typeface="Arial"/>
                <a:cs typeface="Arial"/>
              </a:rPr>
              <a:t>от </a:t>
            </a:r>
            <a:r>
              <a:rPr sz="2000" b="1" spc="-15" dirty="0">
                <a:latin typeface="Arial"/>
                <a:cs typeface="Arial"/>
              </a:rPr>
              <a:t>тех, </a:t>
            </a:r>
            <a:r>
              <a:rPr sz="2000" b="1" spc="-545" dirty="0">
                <a:latin typeface="Arial"/>
                <a:cs typeface="Arial"/>
              </a:rPr>
              <a:t> </a:t>
            </a:r>
            <a:r>
              <a:rPr sz="2000" b="1" spc="-5" dirty="0">
                <a:latin typeface="Arial"/>
                <a:cs typeface="Arial"/>
              </a:rPr>
              <a:t>которые используются </a:t>
            </a:r>
            <a:r>
              <a:rPr sz="2000" b="1" dirty="0">
                <a:latin typeface="Arial"/>
                <a:cs typeface="Arial"/>
              </a:rPr>
              <a:t>в </a:t>
            </a:r>
            <a:r>
              <a:rPr sz="2000" b="1" spc="-5" dirty="0">
                <a:latin typeface="Arial"/>
                <a:cs typeface="Arial"/>
              </a:rPr>
              <a:t>телекоммуникационных системах. </a:t>
            </a:r>
            <a:r>
              <a:rPr sz="2000" b="1" spc="-545" dirty="0">
                <a:latin typeface="Arial"/>
                <a:cs typeface="Arial"/>
              </a:rPr>
              <a:t> </a:t>
            </a:r>
            <a:r>
              <a:rPr sz="2000" b="1" spc="-5" dirty="0">
                <a:latin typeface="Arial"/>
                <a:cs typeface="Arial"/>
              </a:rPr>
              <a:t>(Квантованная</a:t>
            </a:r>
            <a:r>
              <a:rPr sz="2000" b="1" spc="-25" dirty="0">
                <a:latin typeface="Arial"/>
                <a:cs typeface="Arial"/>
              </a:rPr>
              <a:t> </a:t>
            </a:r>
            <a:r>
              <a:rPr sz="2000" b="1" dirty="0">
                <a:latin typeface="Arial"/>
                <a:cs typeface="Arial"/>
              </a:rPr>
              <a:t>проективная</a:t>
            </a:r>
            <a:r>
              <a:rPr sz="2000" b="1" spc="-20" dirty="0">
                <a:latin typeface="Arial"/>
                <a:cs typeface="Arial"/>
              </a:rPr>
              <a:t> </a:t>
            </a:r>
            <a:r>
              <a:rPr sz="2000" b="1" spc="-5" dirty="0">
                <a:latin typeface="Arial"/>
                <a:cs typeface="Arial"/>
              </a:rPr>
              <a:t>модуляция</a:t>
            </a:r>
            <a:r>
              <a:rPr sz="2000" b="1" spc="5" dirty="0">
                <a:latin typeface="Arial"/>
                <a:cs typeface="Arial"/>
              </a:rPr>
              <a:t> </a:t>
            </a:r>
            <a:r>
              <a:rPr sz="2000" b="1" dirty="0">
                <a:latin typeface="Arial"/>
                <a:cs typeface="Arial"/>
              </a:rPr>
              <a:t>-</a:t>
            </a:r>
            <a:r>
              <a:rPr sz="2000" b="1" spc="-15" dirty="0">
                <a:latin typeface="Arial"/>
                <a:cs typeface="Arial"/>
              </a:rPr>
              <a:t> </a:t>
            </a:r>
            <a:r>
              <a:rPr sz="2000" b="1" spc="-5" dirty="0">
                <a:latin typeface="Arial"/>
                <a:cs typeface="Arial"/>
              </a:rPr>
              <a:t>КПМ)</a:t>
            </a:r>
            <a:endParaRPr sz="2000">
              <a:latin typeface="Arial"/>
              <a:cs typeface="Arial"/>
            </a:endParaRPr>
          </a:p>
          <a:p>
            <a:pPr marL="12700" marR="1212850" algn="just">
              <a:lnSpc>
                <a:spcPct val="120000"/>
              </a:lnSpc>
            </a:pPr>
            <a:r>
              <a:rPr sz="2000" i="1" dirty="0">
                <a:latin typeface="Arial"/>
                <a:cs typeface="Arial"/>
              </a:rPr>
              <a:t>Обычная </a:t>
            </a:r>
            <a:r>
              <a:rPr sz="2000" i="1" spc="-5" dirty="0">
                <a:latin typeface="Arial"/>
                <a:cs typeface="Arial"/>
              </a:rPr>
              <a:t>(квантованная индексная модуляция </a:t>
            </a:r>
            <a:r>
              <a:rPr sz="2000" i="1" dirty="0">
                <a:latin typeface="Arial"/>
                <a:cs typeface="Arial"/>
              </a:rPr>
              <a:t>- </a:t>
            </a:r>
            <a:r>
              <a:rPr sz="2000" i="1" spc="-5" dirty="0">
                <a:latin typeface="Arial"/>
                <a:cs typeface="Arial"/>
              </a:rPr>
              <a:t>КИМ) </a:t>
            </a:r>
            <a:r>
              <a:rPr sz="2000" i="1" spc="-545" dirty="0">
                <a:latin typeface="Arial"/>
                <a:cs typeface="Arial"/>
              </a:rPr>
              <a:t> </a:t>
            </a:r>
            <a:r>
              <a:rPr sz="2000" i="1" dirty="0">
                <a:latin typeface="Arial"/>
                <a:cs typeface="Arial"/>
              </a:rPr>
              <a:t>Погружение:</a:t>
            </a:r>
            <a:endParaRPr sz="2000">
              <a:latin typeface="Arial"/>
              <a:cs typeface="Arial"/>
            </a:endParaRPr>
          </a:p>
        </p:txBody>
      </p:sp>
      <p:sp>
        <p:nvSpPr>
          <p:cNvPr id="3" name="object 3"/>
          <p:cNvSpPr txBox="1"/>
          <p:nvPr/>
        </p:nvSpPr>
        <p:spPr>
          <a:xfrm>
            <a:off x="9376409" y="2065985"/>
            <a:ext cx="478790" cy="331470"/>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(42)</a:t>
            </a:r>
            <a:endParaRPr sz="2000">
              <a:latin typeface="Microsoft Sans Serif"/>
              <a:cs typeface="Microsoft Sans Serif"/>
            </a:endParaRPr>
          </a:p>
        </p:txBody>
      </p:sp>
      <p:sp>
        <p:nvSpPr>
          <p:cNvPr id="4" name="object 4"/>
          <p:cNvSpPr txBox="1"/>
          <p:nvPr/>
        </p:nvSpPr>
        <p:spPr>
          <a:xfrm>
            <a:off x="2415540" y="3163571"/>
            <a:ext cx="1078865" cy="330835"/>
          </a:xfrm>
          <a:prstGeom prst="rect">
            <a:avLst/>
          </a:prstGeom>
        </p:spPr>
        <p:txBody>
          <a:bodyPr vert="horz" wrap="square" lIns="0" tIns="13335" rIns="0" bIns="0" rtlCol="0">
            <a:spAutoFit/>
          </a:bodyPr>
          <a:lstStyle/>
          <a:p>
            <a:pPr>
              <a:spcBef>
                <a:spcPts val="105"/>
              </a:spcBef>
            </a:pPr>
            <a:r>
              <a:rPr sz="2000" i="1" spc="-5" dirty="0">
                <a:latin typeface="Arial"/>
                <a:cs typeface="Arial"/>
              </a:rPr>
              <a:t>Д</a:t>
            </a:r>
            <a:r>
              <a:rPr sz="2000" i="1" dirty="0">
                <a:latin typeface="Arial"/>
                <a:cs typeface="Arial"/>
              </a:rPr>
              <a:t>е</a:t>
            </a:r>
            <a:r>
              <a:rPr sz="2000" i="1" spc="-5" dirty="0">
                <a:latin typeface="Arial"/>
                <a:cs typeface="Arial"/>
              </a:rPr>
              <a:t>коде</a:t>
            </a:r>
            <a:r>
              <a:rPr sz="2000" i="1" spc="5" dirty="0">
                <a:latin typeface="Arial"/>
                <a:cs typeface="Arial"/>
              </a:rPr>
              <a:t>р</a:t>
            </a:r>
            <a:r>
              <a:rPr sz="2000" dirty="0">
                <a:latin typeface="Microsoft Sans Serif"/>
                <a:cs typeface="Microsoft Sans Serif"/>
              </a:rPr>
              <a:t>:</a:t>
            </a:r>
            <a:endParaRPr sz="2000">
              <a:latin typeface="Microsoft Sans Serif"/>
              <a:cs typeface="Microsoft Sans Serif"/>
            </a:endParaRPr>
          </a:p>
        </p:txBody>
      </p:sp>
      <p:sp>
        <p:nvSpPr>
          <p:cNvPr id="5" name="object 5"/>
          <p:cNvSpPr txBox="1"/>
          <p:nvPr/>
        </p:nvSpPr>
        <p:spPr>
          <a:xfrm>
            <a:off x="9376409" y="3529711"/>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(43)</a:t>
            </a:r>
            <a:endParaRPr sz="2000">
              <a:latin typeface="Microsoft Sans Serif"/>
              <a:cs typeface="Microsoft Sans Serif"/>
            </a:endParaRPr>
          </a:p>
        </p:txBody>
      </p:sp>
      <p:sp>
        <p:nvSpPr>
          <p:cNvPr id="6" name="object 6"/>
          <p:cNvSpPr txBox="1"/>
          <p:nvPr/>
        </p:nvSpPr>
        <p:spPr>
          <a:xfrm>
            <a:off x="2059940" y="4261230"/>
            <a:ext cx="5741670" cy="1454244"/>
          </a:xfrm>
          <a:prstGeom prst="rect">
            <a:avLst/>
          </a:prstGeom>
        </p:spPr>
        <p:txBody>
          <a:bodyPr vert="horz" wrap="square" lIns="0" tIns="12700" rIns="0" bIns="0" rtlCol="0">
            <a:spAutoFit/>
          </a:bodyPr>
          <a:lstStyle/>
          <a:p>
            <a:pPr marL="355600">
              <a:spcBef>
                <a:spcPts val="100"/>
              </a:spcBef>
            </a:pPr>
            <a:r>
              <a:rPr sz="2000" spc="-10" dirty="0">
                <a:latin typeface="Microsoft Sans Serif"/>
                <a:cs typeface="Microsoft Sans Serif"/>
              </a:rPr>
              <a:t>где</a:t>
            </a:r>
            <a:r>
              <a:rPr sz="2000" dirty="0">
                <a:latin typeface="Microsoft Sans Serif"/>
                <a:cs typeface="Microsoft Sans Serif"/>
              </a:rPr>
              <a:t> </a:t>
            </a:r>
            <a:r>
              <a:rPr sz="2000" spc="-5" dirty="0">
                <a:latin typeface="Microsoft Sans Serif"/>
                <a:cs typeface="Microsoft Sans Serif"/>
              </a:rPr>
              <a:t>||</a:t>
            </a:r>
            <a:r>
              <a:rPr sz="2000" spc="25" dirty="0">
                <a:latin typeface="Microsoft Sans Serif"/>
                <a:cs typeface="Microsoft Sans Serif"/>
              </a:rPr>
              <a:t> </a:t>
            </a:r>
            <a:r>
              <a:rPr sz="2000" spc="290" dirty="0">
                <a:latin typeface="Microsoft Sans Serif"/>
                <a:cs typeface="Microsoft Sans Serif"/>
              </a:rPr>
              <a:t>…||</a:t>
            </a:r>
            <a:r>
              <a:rPr sz="2000" spc="20" dirty="0">
                <a:latin typeface="Microsoft Sans Serif"/>
                <a:cs typeface="Microsoft Sans Serif"/>
              </a:rPr>
              <a:t> </a:t>
            </a:r>
            <a:r>
              <a:rPr sz="2000" dirty="0">
                <a:latin typeface="Microsoft Sans Serif"/>
                <a:cs typeface="Microsoft Sans Serif"/>
              </a:rPr>
              <a:t>-</a:t>
            </a:r>
            <a:r>
              <a:rPr sz="2000" spc="10" dirty="0">
                <a:latin typeface="Microsoft Sans Serif"/>
                <a:cs typeface="Microsoft Sans Serif"/>
              </a:rPr>
              <a:t> </a:t>
            </a:r>
            <a:r>
              <a:rPr sz="2000" spc="-15" dirty="0">
                <a:latin typeface="Microsoft Sans Serif"/>
                <a:cs typeface="Microsoft Sans Serif"/>
              </a:rPr>
              <a:t>норма</a:t>
            </a:r>
            <a:r>
              <a:rPr sz="2000" dirty="0">
                <a:latin typeface="Microsoft Sans Serif"/>
                <a:cs typeface="Microsoft Sans Serif"/>
              </a:rPr>
              <a:t> в</a:t>
            </a:r>
            <a:r>
              <a:rPr sz="2000" spc="15" dirty="0">
                <a:latin typeface="Microsoft Sans Serif"/>
                <a:cs typeface="Microsoft Sans Serif"/>
              </a:rPr>
              <a:t> </a:t>
            </a:r>
            <a:r>
              <a:rPr sz="2000" spc="-20" dirty="0">
                <a:latin typeface="Microsoft Sans Serif"/>
                <a:cs typeface="Microsoft Sans Serif"/>
              </a:rPr>
              <a:t>евклидовом</a:t>
            </a:r>
            <a:r>
              <a:rPr sz="2000" spc="-15" dirty="0">
                <a:latin typeface="Microsoft Sans Serif"/>
                <a:cs typeface="Microsoft Sans Serif"/>
              </a:rPr>
              <a:t> </a:t>
            </a:r>
            <a:r>
              <a:rPr sz="2000" spc="-5" dirty="0">
                <a:latin typeface="Microsoft Sans Serif"/>
                <a:cs typeface="Microsoft Sans Serif"/>
              </a:rPr>
              <a:t>пространстве</a:t>
            </a:r>
            <a:endParaRPr sz="2000">
              <a:latin typeface="Microsoft Sans Serif"/>
              <a:cs typeface="Microsoft Sans Serif"/>
            </a:endParaRPr>
          </a:p>
          <a:p>
            <a:pPr>
              <a:spcBef>
                <a:spcPts val="25"/>
              </a:spcBef>
            </a:pPr>
            <a:endParaRPr sz="2950">
              <a:latin typeface="Microsoft Sans Serif"/>
              <a:cs typeface="Microsoft Sans Serif"/>
            </a:endParaRPr>
          </a:p>
          <a:p>
            <a:pPr marL="355600"/>
            <a:r>
              <a:rPr sz="2000" b="1" dirty="0">
                <a:latin typeface="Arial"/>
                <a:cs typeface="Arial"/>
              </a:rPr>
              <a:t>Пример</a:t>
            </a:r>
            <a:r>
              <a:rPr sz="2000" b="1" spc="-50" dirty="0">
                <a:latin typeface="Arial"/>
                <a:cs typeface="Arial"/>
              </a:rPr>
              <a:t> </a:t>
            </a:r>
            <a:r>
              <a:rPr sz="2000" b="1" spc="-5" dirty="0">
                <a:latin typeface="Arial"/>
                <a:cs typeface="Arial"/>
              </a:rPr>
              <a:t>(скалярный</a:t>
            </a:r>
            <a:r>
              <a:rPr sz="2000" b="1" spc="-45" dirty="0">
                <a:latin typeface="Arial"/>
                <a:cs typeface="Arial"/>
              </a:rPr>
              <a:t> </a:t>
            </a:r>
            <a:r>
              <a:rPr sz="2000" b="1" spc="-5" dirty="0">
                <a:latin typeface="Arial"/>
                <a:cs typeface="Arial"/>
              </a:rPr>
              <a:t>квантователь):</a:t>
            </a:r>
            <a:endParaRPr sz="2000">
              <a:latin typeface="Arial"/>
              <a:cs typeface="Arial"/>
            </a:endParaRPr>
          </a:p>
          <a:p>
            <a:pPr marL="12700">
              <a:spcBef>
                <a:spcPts val="480"/>
              </a:spcBef>
            </a:pPr>
            <a:r>
              <a:rPr sz="2000" dirty="0">
                <a:latin typeface="Microsoft Sans Serif"/>
                <a:cs typeface="Microsoft Sans Serif"/>
              </a:rPr>
              <a:t>(вставить</a:t>
            </a:r>
            <a:r>
              <a:rPr sz="2000" spc="-70" dirty="0">
                <a:latin typeface="Microsoft Sans Serif"/>
                <a:cs typeface="Microsoft Sans Serif"/>
              </a:rPr>
              <a:t> </a:t>
            </a:r>
            <a:r>
              <a:rPr sz="2000" spc="-5" dirty="0">
                <a:latin typeface="Microsoft Sans Serif"/>
                <a:cs typeface="Microsoft Sans Serif"/>
              </a:rPr>
              <a:t>рис)</a:t>
            </a:r>
            <a:endParaRPr sz="2000">
              <a:latin typeface="Microsoft Sans Serif"/>
              <a:cs typeface="Microsoft Sans Serif"/>
            </a:endParaRPr>
          </a:p>
        </p:txBody>
      </p:sp>
      <p:sp>
        <p:nvSpPr>
          <p:cNvPr id="7" name="object 7"/>
          <p:cNvSpPr/>
          <p:nvPr/>
        </p:nvSpPr>
        <p:spPr>
          <a:xfrm>
            <a:off x="2433638" y="1989137"/>
            <a:ext cx="2789555" cy="735330"/>
          </a:xfrm>
          <a:custGeom>
            <a:avLst/>
            <a:gdLst/>
            <a:ahLst/>
            <a:cxnLst/>
            <a:rect l="l" t="t" r="r" b="b"/>
            <a:pathLst>
              <a:path w="2789554" h="735330">
                <a:moveTo>
                  <a:pt x="2789174" y="0"/>
                </a:moveTo>
                <a:lnTo>
                  <a:pt x="0" y="0"/>
                </a:lnTo>
                <a:lnTo>
                  <a:pt x="0" y="735012"/>
                </a:lnTo>
                <a:lnTo>
                  <a:pt x="2789174" y="735012"/>
                </a:lnTo>
                <a:lnTo>
                  <a:pt x="2789174" y="0"/>
                </a:lnTo>
                <a:close/>
              </a:path>
            </a:pathLst>
          </a:custGeom>
          <a:solidFill>
            <a:srgbClr val="FFFFFF"/>
          </a:solidFill>
        </p:spPr>
        <p:txBody>
          <a:bodyPr wrap="square" lIns="0" tIns="0" rIns="0" bIns="0" rtlCol="0"/>
          <a:lstStyle/>
          <a:p>
            <a:endParaRPr/>
          </a:p>
        </p:txBody>
      </p:sp>
      <p:sp>
        <p:nvSpPr>
          <p:cNvPr id="8" name="object 8"/>
          <p:cNvSpPr txBox="1"/>
          <p:nvPr/>
        </p:nvSpPr>
        <p:spPr>
          <a:xfrm>
            <a:off x="3215851" y="2011834"/>
            <a:ext cx="142240" cy="304165"/>
          </a:xfrm>
          <a:prstGeom prst="rect">
            <a:avLst/>
          </a:prstGeom>
        </p:spPr>
        <p:txBody>
          <a:bodyPr vert="horz" wrap="square" lIns="0" tIns="15875" rIns="0" bIns="0" rtlCol="0">
            <a:spAutoFit/>
          </a:bodyPr>
          <a:lstStyle/>
          <a:p>
            <a:pPr marL="12700">
              <a:spcBef>
                <a:spcPts val="125"/>
              </a:spcBef>
            </a:pPr>
            <a:r>
              <a:rPr spc="25" dirty="0">
                <a:latin typeface="Symbol"/>
                <a:cs typeface="Symbol"/>
              </a:rPr>
              <a:t></a:t>
            </a:r>
            <a:endParaRPr>
              <a:latin typeface="Symbol"/>
              <a:cs typeface="Symbol"/>
            </a:endParaRPr>
          </a:p>
        </p:txBody>
      </p:sp>
      <p:sp>
        <p:nvSpPr>
          <p:cNvPr id="9" name="object 9"/>
          <p:cNvSpPr txBox="1"/>
          <p:nvPr/>
        </p:nvSpPr>
        <p:spPr>
          <a:xfrm>
            <a:off x="3215851" y="2408530"/>
            <a:ext cx="381000" cy="304165"/>
          </a:xfrm>
          <a:prstGeom prst="rect">
            <a:avLst/>
          </a:prstGeom>
        </p:spPr>
        <p:txBody>
          <a:bodyPr vert="horz" wrap="square" lIns="0" tIns="15875" rIns="0" bIns="0" rtlCol="0">
            <a:spAutoFit/>
          </a:bodyPr>
          <a:lstStyle/>
          <a:p>
            <a:pPr marL="12700">
              <a:spcBef>
                <a:spcPts val="125"/>
              </a:spcBef>
              <a:tabLst>
                <a:tab pos="299085" algn="l"/>
              </a:tabLst>
            </a:pPr>
            <a:r>
              <a:rPr spc="25" dirty="0">
                <a:latin typeface="Symbol"/>
                <a:cs typeface="Symbol"/>
              </a:rPr>
              <a:t></a:t>
            </a:r>
            <a:r>
              <a:rPr spc="25" dirty="0">
                <a:latin typeface="Times New Roman"/>
                <a:cs typeface="Times New Roman"/>
              </a:rPr>
              <a:t>	</a:t>
            </a:r>
            <a:r>
              <a:rPr sz="1050" spc="15" dirty="0">
                <a:latin typeface="Times New Roman"/>
                <a:cs typeface="Times New Roman"/>
              </a:rPr>
              <a:t>1</a:t>
            </a:r>
            <a:endParaRPr sz="1050">
              <a:latin typeface="Times New Roman"/>
              <a:cs typeface="Times New Roman"/>
            </a:endParaRPr>
          </a:p>
        </p:txBody>
      </p:sp>
      <p:sp>
        <p:nvSpPr>
          <p:cNvPr id="10" name="object 10"/>
          <p:cNvSpPr txBox="1"/>
          <p:nvPr/>
        </p:nvSpPr>
        <p:spPr>
          <a:xfrm>
            <a:off x="3483765" y="2149743"/>
            <a:ext cx="94615" cy="176329"/>
          </a:xfrm>
          <a:prstGeom prst="rect">
            <a:avLst/>
          </a:prstGeom>
        </p:spPr>
        <p:txBody>
          <a:bodyPr vert="horz" wrap="square" lIns="0" tIns="14604" rIns="0" bIns="0" rtlCol="0">
            <a:spAutoFit/>
          </a:bodyPr>
          <a:lstStyle/>
          <a:p>
            <a:pPr marL="12700">
              <a:spcBef>
                <a:spcPts val="114"/>
              </a:spcBef>
            </a:pPr>
            <a:r>
              <a:rPr sz="1050" spc="15" dirty="0">
                <a:latin typeface="Times New Roman"/>
                <a:cs typeface="Times New Roman"/>
              </a:rPr>
              <a:t>0</a:t>
            </a:r>
            <a:endParaRPr sz="1050">
              <a:latin typeface="Times New Roman"/>
              <a:cs typeface="Times New Roman"/>
            </a:endParaRPr>
          </a:p>
        </p:txBody>
      </p:sp>
      <p:sp>
        <p:nvSpPr>
          <p:cNvPr id="11" name="object 11"/>
          <p:cNvSpPr txBox="1"/>
          <p:nvPr/>
        </p:nvSpPr>
        <p:spPr>
          <a:xfrm>
            <a:off x="3190451" y="2274769"/>
            <a:ext cx="2018030" cy="393700"/>
          </a:xfrm>
          <a:prstGeom prst="rect">
            <a:avLst/>
          </a:prstGeom>
        </p:spPr>
        <p:txBody>
          <a:bodyPr vert="horz" wrap="square" lIns="0" tIns="14605" rIns="0" bIns="0" rtlCol="0">
            <a:spAutoFit/>
          </a:bodyPr>
          <a:lstStyle/>
          <a:p>
            <a:pPr marL="38100">
              <a:spcBef>
                <a:spcPts val="115"/>
              </a:spcBef>
            </a:pPr>
            <a:r>
              <a:rPr sz="2700" spc="37" baseline="33950" dirty="0">
                <a:latin typeface="Symbol"/>
                <a:cs typeface="Symbol"/>
              </a:rPr>
              <a:t></a:t>
            </a:r>
            <a:r>
              <a:rPr sz="2700" spc="-405" baseline="33950" dirty="0">
                <a:latin typeface="Times New Roman"/>
                <a:cs typeface="Times New Roman"/>
              </a:rPr>
              <a:t> </a:t>
            </a:r>
            <a:r>
              <a:rPr i="1" spc="35" dirty="0">
                <a:latin typeface="Times New Roman"/>
                <a:cs typeface="Times New Roman"/>
              </a:rPr>
              <a:t>Q</a:t>
            </a:r>
            <a:r>
              <a:rPr i="1" spc="20" dirty="0">
                <a:latin typeface="Times New Roman"/>
                <a:cs typeface="Times New Roman"/>
              </a:rPr>
              <a:t> </a:t>
            </a:r>
            <a:r>
              <a:rPr sz="2400" spc="-290" dirty="0">
                <a:latin typeface="Symbol"/>
                <a:cs typeface="Symbol"/>
              </a:rPr>
              <a:t></a:t>
            </a:r>
            <a:r>
              <a:rPr i="1" spc="125" dirty="0">
                <a:latin typeface="Times New Roman"/>
                <a:cs typeface="Times New Roman"/>
              </a:rPr>
              <a:t>C</a:t>
            </a:r>
            <a:r>
              <a:rPr sz="2400" spc="-235" dirty="0">
                <a:latin typeface="Symbol"/>
                <a:cs typeface="Symbol"/>
              </a:rPr>
              <a:t></a:t>
            </a:r>
            <a:r>
              <a:rPr i="1" spc="90" dirty="0">
                <a:latin typeface="Times New Roman"/>
                <a:cs typeface="Times New Roman"/>
              </a:rPr>
              <a:t>n</a:t>
            </a:r>
            <a:r>
              <a:rPr sz="2400" spc="-275" dirty="0">
                <a:latin typeface="Symbol"/>
                <a:cs typeface="Symbol"/>
              </a:rPr>
              <a:t></a:t>
            </a:r>
            <a:r>
              <a:rPr sz="2400" spc="-280" dirty="0">
                <a:latin typeface="Symbol"/>
                <a:cs typeface="Symbol"/>
              </a:rPr>
              <a:t></a:t>
            </a:r>
            <a:r>
              <a:rPr i="1" spc="10" dirty="0">
                <a:latin typeface="Times New Roman"/>
                <a:cs typeface="Times New Roman"/>
              </a:rPr>
              <a:t>,</a:t>
            </a:r>
            <a:r>
              <a:rPr i="1" spc="-290" dirty="0">
                <a:latin typeface="Times New Roman"/>
                <a:cs typeface="Times New Roman"/>
              </a:rPr>
              <a:t> </a:t>
            </a:r>
            <a:r>
              <a:rPr spc="-50" dirty="0">
                <a:latin typeface="Times New Roman"/>
                <a:cs typeface="Times New Roman"/>
              </a:rPr>
              <a:t>ес</a:t>
            </a:r>
            <a:r>
              <a:rPr spc="10" dirty="0">
                <a:latin typeface="Times New Roman"/>
                <a:cs typeface="Times New Roman"/>
              </a:rPr>
              <a:t>л</a:t>
            </a:r>
            <a:r>
              <a:rPr spc="25" dirty="0">
                <a:latin typeface="Times New Roman"/>
                <a:cs typeface="Times New Roman"/>
              </a:rPr>
              <a:t>и</a:t>
            </a:r>
            <a:r>
              <a:rPr spc="-90" dirty="0">
                <a:latin typeface="Times New Roman"/>
                <a:cs typeface="Times New Roman"/>
              </a:rPr>
              <a:t> </a:t>
            </a:r>
            <a:r>
              <a:rPr i="1" spc="265" dirty="0">
                <a:latin typeface="Times New Roman"/>
                <a:cs typeface="Times New Roman"/>
              </a:rPr>
              <a:t>b</a:t>
            </a:r>
            <a:r>
              <a:rPr i="1" spc="35" dirty="0">
                <a:latin typeface="Times New Roman"/>
                <a:cs typeface="Times New Roman"/>
              </a:rPr>
              <a:t>=</a:t>
            </a:r>
            <a:r>
              <a:rPr i="1" spc="-285" dirty="0">
                <a:latin typeface="Times New Roman"/>
                <a:cs typeface="Times New Roman"/>
              </a:rPr>
              <a:t> </a:t>
            </a:r>
            <a:r>
              <a:rPr spc="25" dirty="0">
                <a:latin typeface="Times New Roman"/>
                <a:cs typeface="Times New Roman"/>
              </a:rPr>
              <a:t>1</a:t>
            </a:r>
            <a:endParaRPr>
              <a:latin typeface="Times New Roman"/>
              <a:cs typeface="Times New Roman"/>
            </a:endParaRPr>
          </a:p>
        </p:txBody>
      </p:sp>
      <p:sp>
        <p:nvSpPr>
          <p:cNvPr id="12" name="object 12"/>
          <p:cNvSpPr txBox="1"/>
          <p:nvPr/>
        </p:nvSpPr>
        <p:spPr>
          <a:xfrm>
            <a:off x="4143567" y="1995290"/>
            <a:ext cx="1052195" cy="304165"/>
          </a:xfrm>
          <a:prstGeom prst="rect">
            <a:avLst/>
          </a:prstGeom>
        </p:spPr>
        <p:txBody>
          <a:bodyPr vert="horz" wrap="square" lIns="0" tIns="15875" rIns="0" bIns="0" rtlCol="0">
            <a:spAutoFit/>
          </a:bodyPr>
          <a:lstStyle/>
          <a:p>
            <a:pPr marL="12700">
              <a:spcBef>
                <a:spcPts val="125"/>
              </a:spcBef>
            </a:pPr>
            <a:r>
              <a:rPr i="1" spc="10" dirty="0">
                <a:latin typeface="Times New Roman"/>
                <a:cs typeface="Times New Roman"/>
              </a:rPr>
              <a:t>,</a:t>
            </a:r>
            <a:r>
              <a:rPr i="1" spc="-290" dirty="0">
                <a:latin typeface="Times New Roman"/>
                <a:cs typeface="Times New Roman"/>
              </a:rPr>
              <a:t> </a:t>
            </a:r>
            <a:r>
              <a:rPr spc="-50" dirty="0">
                <a:latin typeface="Times New Roman"/>
                <a:cs typeface="Times New Roman"/>
              </a:rPr>
              <a:t>ес</a:t>
            </a:r>
            <a:r>
              <a:rPr spc="10" dirty="0">
                <a:latin typeface="Times New Roman"/>
                <a:cs typeface="Times New Roman"/>
              </a:rPr>
              <a:t>л</a:t>
            </a:r>
            <a:r>
              <a:rPr spc="25" dirty="0">
                <a:latin typeface="Times New Roman"/>
                <a:cs typeface="Times New Roman"/>
              </a:rPr>
              <a:t>и</a:t>
            </a:r>
            <a:r>
              <a:rPr spc="-85" dirty="0">
                <a:latin typeface="Times New Roman"/>
                <a:cs typeface="Times New Roman"/>
              </a:rPr>
              <a:t> </a:t>
            </a:r>
            <a:r>
              <a:rPr i="1" spc="260" dirty="0">
                <a:latin typeface="Times New Roman"/>
                <a:cs typeface="Times New Roman"/>
              </a:rPr>
              <a:t>b</a:t>
            </a:r>
            <a:r>
              <a:rPr i="1" spc="35" dirty="0">
                <a:latin typeface="Times New Roman"/>
                <a:cs typeface="Times New Roman"/>
              </a:rPr>
              <a:t>=</a:t>
            </a:r>
            <a:r>
              <a:rPr i="1" spc="-114" dirty="0">
                <a:latin typeface="Times New Roman"/>
                <a:cs typeface="Times New Roman"/>
              </a:rPr>
              <a:t> </a:t>
            </a:r>
            <a:r>
              <a:rPr spc="25" dirty="0">
                <a:latin typeface="Times New Roman"/>
                <a:cs typeface="Times New Roman"/>
              </a:rPr>
              <a:t>0</a:t>
            </a:r>
            <a:endParaRPr>
              <a:latin typeface="Times New Roman"/>
              <a:cs typeface="Times New Roman"/>
            </a:endParaRPr>
          </a:p>
        </p:txBody>
      </p:sp>
      <p:sp>
        <p:nvSpPr>
          <p:cNvPr id="13" name="object 13"/>
          <p:cNvSpPr txBox="1"/>
          <p:nvPr/>
        </p:nvSpPr>
        <p:spPr>
          <a:xfrm>
            <a:off x="3323956" y="1920826"/>
            <a:ext cx="855344" cy="393700"/>
          </a:xfrm>
          <a:prstGeom prst="rect">
            <a:avLst/>
          </a:prstGeom>
        </p:spPr>
        <p:txBody>
          <a:bodyPr vert="horz" wrap="square" lIns="0" tIns="14605" rIns="0" bIns="0" rtlCol="0">
            <a:spAutoFit/>
          </a:bodyPr>
          <a:lstStyle/>
          <a:p>
            <a:pPr marL="12700">
              <a:spcBef>
                <a:spcPts val="115"/>
              </a:spcBef>
            </a:pPr>
            <a:r>
              <a:rPr i="1" spc="35" dirty="0">
                <a:latin typeface="Times New Roman"/>
                <a:cs typeface="Times New Roman"/>
              </a:rPr>
              <a:t>Q</a:t>
            </a:r>
            <a:r>
              <a:rPr i="1" spc="130" dirty="0">
                <a:latin typeface="Times New Roman"/>
                <a:cs typeface="Times New Roman"/>
              </a:rPr>
              <a:t> </a:t>
            </a:r>
            <a:r>
              <a:rPr sz="2400" spc="-130" dirty="0">
                <a:latin typeface="Symbol"/>
                <a:cs typeface="Symbol"/>
              </a:rPr>
              <a:t></a:t>
            </a:r>
            <a:r>
              <a:rPr i="1" spc="-130" dirty="0">
                <a:latin typeface="Times New Roman"/>
                <a:cs typeface="Times New Roman"/>
              </a:rPr>
              <a:t>C</a:t>
            </a:r>
            <a:r>
              <a:rPr sz="2400" spc="-130" dirty="0">
                <a:latin typeface="Symbol"/>
                <a:cs typeface="Symbol"/>
              </a:rPr>
              <a:t></a:t>
            </a:r>
            <a:r>
              <a:rPr i="1" spc="-130" dirty="0">
                <a:latin typeface="Times New Roman"/>
                <a:cs typeface="Times New Roman"/>
              </a:rPr>
              <a:t>n</a:t>
            </a:r>
            <a:r>
              <a:rPr sz="2400" spc="-130" dirty="0">
                <a:latin typeface="Symbol"/>
                <a:cs typeface="Symbol"/>
              </a:rPr>
              <a:t></a:t>
            </a:r>
            <a:endParaRPr sz="2400">
              <a:latin typeface="Symbol"/>
              <a:cs typeface="Symbol"/>
            </a:endParaRPr>
          </a:p>
        </p:txBody>
      </p:sp>
      <p:sp>
        <p:nvSpPr>
          <p:cNvPr id="14" name="object 14"/>
          <p:cNvSpPr txBox="1"/>
          <p:nvPr/>
        </p:nvSpPr>
        <p:spPr>
          <a:xfrm>
            <a:off x="2423028" y="2095490"/>
            <a:ext cx="796925" cy="393700"/>
          </a:xfrm>
          <a:prstGeom prst="rect">
            <a:avLst/>
          </a:prstGeom>
        </p:spPr>
        <p:txBody>
          <a:bodyPr vert="horz" wrap="square" lIns="0" tIns="14605" rIns="0" bIns="0" rtlCol="0">
            <a:spAutoFit/>
          </a:bodyPr>
          <a:lstStyle/>
          <a:p>
            <a:pPr marL="38100">
              <a:spcBef>
                <a:spcPts val="115"/>
              </a:spcBef>
            </a:pPr>
            <a:r>
              <a:rPr i="1" spc="65" dirty="0">
                <a:latin typeface="Times New Roman"/>
                <a:cs typeface="Times New Roman"/>
              </a:rPr>
              <a:t>C</a:t>
            </a:r>
            <a:r>
              <a:rPr sz="1575" i="1" spc="30" baseline="-23809" dirty="0">
                <a:latin typeface="Times New Roman"/>
                <a:cs typeface="Times New Roman"/>
              </a:rPr>
              <a:t>w</a:t>
            </a:r>
            <a:r>
              <a:rPr sz="1575" i="1" spc="-135" baseline="-23809" dirty="0">
                <a:latin typeface="Times New Roman"/>
                <a:cs typeface="Times New Roman"/>
              </a:rPr>
              <a:t> </a:t>
            </a:r>
            <a:r>
              <a:rPr sz="2400" spc="-235" dirty="0">
                <a:latin typeface="Symbol"/>
                <a:cs typeface="Symbol"/>
              </a:rPr>
              <a:t></a:t>
            </a:r>
            <a:r>
              <a:rPr i="1" spc="90" dirty="0">
                <a:latin typeface="Times New Roman"/>
                <a:cs typeface="Times New Roman"/>
              </a:rPr>
              <a:t>n</a:t>
            </a:r>
            <a:r>
              <a:rPr sz="2400" spc="-105" dirty="0">
                <a:latin typeface="Symbol"/>
                <a:cs typeface="Symbol"/>
              </a:rPr>
              <a:t></a:t>
            </a:r>
            <a:r>
              <a:rPr i="1" spc="35" dirty="0">
                <a:latin typeface="Times New Roman"/>
                <a:cs typeface="Times New Roman"/>
              </a:rPr>
              <a:t>=</a:t>
            </a:r>
            <a:endParaRPr>
              <a:latin typeface="Times New Roman"/>
              <a:cs typeface="Times New Roman"/>
            </a:endParaRPr>
          </a:p>
        </p:txBody>
      </p:sp>
      <p:sp>
        <p:nvSpPr>
          <p:cNvPr id="15" name="object 15"/>
          <p:cNvSpPr txBox="1"/>
          <p:nvPr/>
        </p:nvSpPr>
        <p:spPr>
          <a:xfrm>
            <a:off x="5102973" y="2780842"/>
            <a:ext cx="160020" cy="176972"/>
          </a:xfrm>
          <a:prstGeom prst="rect">
            <a:avLst/>
          </a:prstGeom>
        </p:spPr>
        <p:txBody>
          <a:bodyPr vert="horz" wrap="square" lIns="0" tIns="15240" rIns="0" bIns="0" rtlCol="0">
            <a:spAutoFit/>
          </a:bodyPr>
          <a:lstStyle/>
          <a:p>
            <a:pPr marL="12700">
              <a:spcBef>
                <a:spcPts val="120"/>
              </a:spcBef>
            </a:pPr>
            <a:r>
              <a:rPr sz="1050" i="1" spc="55" dirty="0">
                <a:latin typeface="Times New Roman"/>
                <a:cs typeface="Times New Roman"/>
              </a:rPr>
              <a:t>го</a:t>
            </a:r>
            <a:endParaRPr sz="1050">
              <a:latin typeface="Times New Roman"/>
              <a:cs typeface="Times New Roman"/>
            </a:endParaRPr>
          </a:p>
        </p:txBody>
      </p:sp>
      <p:sp>
        <p:nvSpPr>
          <p:cNvPr id="16" name="object 16"/>
          <p:cNvSpPr txBox="1"/>
          <p:nvPr/>
        </p:nvSpPr>
        <p:spPr>
          <a:xfrm>
            <a:off x="3077621" y="2944140"/>
            <a:ext cx="66040" cy="176972"/>
          </a:xfrm>
          <a:prstGeom prst="rect">
            <a:avLst/>
          </a:prstGeom>
        </p:spPr>
        <p:txBody>
          <a:bodyPr vert="horz" wrap="square" lIns="0" tIns="15240" rIns="0" bIns="0" rtlCol="0">
            <a:spAutoFit/>
          </a:bodyPr>
          <a:lstStyle/>
          <a:p>
            <a:pPr marL="12700">
              <a:spcBef>
                <a:spcPts val="120"/>
              </a:spcBef>
            </a:pPr>
            <a:r>
              <a:rPr sz="1050" i="1" spc="20" dirty="0">
                <a:latin typeface="Times New Roman"/>
                <a:cs typeface="Times New Roman"/>
              </a:rPr>
              <a:t>i</a:t>
            </a:r>
            <a:endParaRPr sz="1050">
              <a:latin typeface="Times New Roman"/>
              <a:cs typeface="Times New Roman"/>
            </a:endParaRPr>
          </a:p>
        </p:txBody>
      </p:sp>
      <p:sp>
        <p:nvSpPr>
          <p:cNvPr id="17" name="object 17"/>
          <p:cNvSpPr txBox="1"/>
          <p:nvPr/>
        </p:nvSpPr>
        <p:spPr>
          <a:xfrm>
            <a:off x="2552992" y="2713187"/>
            <a:ext cx="3162300" cy="396240"/>
          </a:xfrm>
          <a:prstGeom prst="rect">
            <a:avLst/>
          </a:prstGeom>
        </p:spPr>
        <p:txBody>
          <a:bodyPr vert="horz" wrap="square" lIns="0" tIns="16510" rIns="0" bIns="0" rtlCol="0">
            <a:spAutoFit/>
          </a:bodyPr>
          <a:lstStyle/>
          <a:p>
            <a:pPr marL="12700">
              <a:spcBef>
                <a:spcPts val="130"/>
              </a:spcBef>
              <a:tabLst>
                <a:tab pos="2702560" algn="l"/>
              </a:tabLst>
            </a:pPr>
            <a:r>
              <a:rPr spc="35" dirty="0">
                <a:latin typeface="Times New Roman"/>
                <a:cs typeface="Times New Roman"/>
              </a:rPr>
              <a:t>г</a:t>
            </a:r>
            <a:r>
              <a:rPr spc="15" dirty="0">
                <a:latin typeface="Times New Roman"/>
                <a:cs typeface="Times New Roman"/>
              </a:rPr>
              <a:t>д</a:t>
            </a:r>
            <a:r>
              <a:rPr spc="65" dirty="0">
                <a:latin typeface="Times New Roman"/>
                <a:cs typeface="Times New Roman"/>
              </a:rPr>
              <a:t>е</a:t>
            </a:r>
            <a:r>
              <a:rPr spc="-175" dirty="0">
                <a:latin typeface="Times New Roman"/>
                <a:cs typeface="Times New Roman"/>
              </a:rPr>
              <a:t> </a:t>
            </a:r>
            <a:r>
              <a:rPr i="1" spc="105" dirty="0">
                <a:latin typeface="Times New Roman"/>
                <a:cs typeface="Times New Roman"/>
              </a:rPr>
              <a:t>Q</a:t>
            </a:r>
            <a:r>
              <a:rPr i="1" spc="-40" dirty="0">
                <a:latin typeface="Times New Roman"/>
                <a:cs typeface="Times New Roman"/>
              </a:rPr>
              <a:t> </a:t>
            </a:r>
            <a:r>
              <a:rPr sz="2400" spc="-335" dirty="0">
                <a:latin typeface="Symbol"/>
                <a:cs typeface="Symbol"/>
              </a:rPr>
              <a:t></a:t>
            </a:r>
            <a:r>
              <a:rPr spc="10" dirty="0">
                <a:latin typeface="Times New Roman"/>
                <a:cs typeface="Times New Roman"/>
              </a:rPr>
              <a:t>..</a:t>
            </a:r>
            <a:r>
              <a:rPr spc="-20" dirty="0">
                <a:latin typeface="Times New Roman"/>
                <a:cs typeface="Times New Roman"/>
              </a:rPr>
              <a:t>.</a:t>
            </a:r>
            <a:r>
              <a:rPr sz="2400" spc="-25" dirty="0">
                <a:latin typeface="Symbol"/>
                <a:cs typeface="Symbol"/>
              </a:rPr>
              <a:t></a:t>
            </a:r>
            <a:r>
              <a:rPr spc="80" dirty="0">
                <a:latin typeface="Symbol"/>
                <a:cs typeface="Symbol"/>
              </a:rPr>
              <a:t></a:t>
            </a:r>
            <a:r>
              <a:rPr spc="-155" dirty="0">
                <a:latin typeface="Times New Roman"/>
                <a:cs typeface="Times New Roman"/>
              </a:rPr>
              <a:t> </a:t>
            </a:r>
            <a:r>
              <a:rPr spc="55" dirty="0">
                <a:latin typeface="Times New Roman"/>
                <a:cs typeface="Times New Roman"/>
              </a:rPr>
              <a:t>к</a:t>
            </a:r>
            <a:r>
              <a:rPr spc="80" dirty="0">
                <a:latin typeface="Times New Roman"/>
                <a:cs typeface="Times New Roman"/>
              </a:rPr>
              <a:t>в</a:t>
            </a:r>
            <a:r>
              <a:rPr spc="-25" dirty="0">
                <a:latin typeface="Times New Roman"/>
                <a:cs typeface="Times New Roman"/>
              </a:rPr>
              <a:t>а</a:t>
            </a:r>
            <a:r>
              <a:rPr spc="-30" dirty="0">
                <a:latin typeface="Times New Roman"/>
                <a:cs typeface="Times New Roman"/>
              </a:rPr>
              <a:t>н</a:t>
            </a:r>
            <a:r>
              <a:rPr spc="-15" dirty="0">
                <a:latin typeface="Times New Roman"/>
                <a:cs typeface="Times New Roman"/>
              </a:rPr>
              <a:t>т</a:t>
            </a:r>
            <a:r>
              <a:rPr spc="30" dirty="0">
                <a:latin typeface="Times New Roman"/>
                <a:cs typeface="Times New Roman"/>
              </a:rPr>
              <a:t>о</a:t>
            </a:r>
            <a:r>
              <a:rPr spc="80" dirty="0">
                <a:latin typeface="Times New Roman"/>
                <a:cs typeface="Times New Roman"/>
              </a:rPr>
              <a:t>в</a:t>
            </a:r>
            <a:r>
              <a:rPr spc="-25" dirty="0">
                <a:latin typeface="Times New Roman"/>
                <a:cs typeface="Times New Roman"/>
              </a:rPr>
              <a:t>а</a:t>
            </a:r>
            <a:r>
              <a:rPr spc="-15" dirty="0">
                <a:latin typeface="Times New Roman"/>
                <a:cs typeface="Times New Roman"/>
              </a:rPr>
              <a:t>т</a:t>
            </a:r>
            <a:r>
              <a:rPr spc="75" dirty="0">
                <a:latin typeface="Times New Roman"/>
                <a:cs typeface="Times New Roman"/>
              </a:rPr>
              <a:t>е</a:t>
            </a:r>
            <a:r>
              <a:rPr spc="35" dirty="0">
                <a:latin typeface="Times New Roman"/>
                <a:cs typeface="Times New Roman"/>
              </a:rPr>
              <a:t>л</a:t>
            </a:r>
            <a:r>
              <a:rPr spc="65" dirty="0">
                <a:latin typeface="Times New Roman"/>
                <a:cs typeface="Times New Roman"/>
              </a:rPr>
              <a:t>ь</a:t>
            </a:r>
            <a:r>
              <a:rPr spc="-180" dirty="0">
                <a:latin typeface="Times New Roman"/>
                <a:cs typeface="Times New Roman"/>
              </a:rPr>
              <a:t> </a:t>
            </a:r>
            <a:r>
              <a:rPr i="1" spc="40" dirty="0">
                <a:latin typeface="Times New Roman"/>
                <a:cs typeface="Times New Roman"/>
              </a:rPr>
              <a:t>i</a:t>
            </a:r>
            <a:r>
              <a:rPr i="1" dirty="0">
                <a:latin typeface="Times New Roman"/>
                <a:cs typeface="Times New Roman"/>
              </a:rPr>
              <a:t>	</a:t>
            </a:r>
            <a:r>
              <a:rPr spc="-15" dirty="0">
                <a:latin typeface="Times New Roman"/>
                <a:cs typeface="Times New Roman"/>
              </a:rPr>
              <a:t>т</a:t>
            </a:r>
            <a:r>
              <a:rPr spc="-30" dirty="0">
                <a:latin typeface="Times New Roman"/>
                <a:cs typeface="Times New Roman"/>
              </a:rPr>
              <a:t>ип</a:t>
            </a:r>
            <a:r>
              <a:rPr spc="65" dirty="0">
                <a:latin typeface="Times New Roman"/>
                <a:cs typeface="Times New Roman"/>
              </a:rPr>
              <a:t>а</a:t>
            </a:r>
            <a:endParaRPr>
              <a:latin typeface="Times New Roman"/>
              <a:cs typeface="Times New Roman"/>
            </a:endParaRPr>
          </a:p>
        </p:txBody>
      </p:sp>
      <p:sp>
        <p:nvSpPr>
          <p:cNvPr id="18" name="object 18"/>
          <p:cNvSpPr/>
          <p:nvPr/>
        </p:nvSpPr>
        <p:spPr>
          <a:xfrm>
            <a:off x="3714306" y="3655737"/>
            <a:ext cx="36830" cy="310515"/>
          </a:xfrm>
          <a:custGeom>
            <a:avLst/>
            <a:gdLst/>
            <a:ahLst/>
            <a:cxnLst/>
            <a:rect l="l" t="t" r="r" b="b"/>
            <a:pathLst>
              <a:path w="36830" h="310514">
                <a:moveTo>
                  <a:pt x="36510" y="0"/>
                </a:moveTo>
                <a:lnTo>
                  <a:pt x="36510" y="309971"/>
                </a:lnTo>
              </a:path>
              <a:path w="36830" h="310514">
                <a:moveTo>
                  <a:pt x="0" y="0"/>
                </a:moveTo>
                <a:lnTo>
                  <a:pt x="0" y="309971"/>
                </a:lnTo>
              </a:path>
            </a:pathLst>
          </a:custGeom>
          <a:ln w="10742">
            <a:solidFill>
              <a:srgbClr val="000000"/>
            </a:solidFill>
          </a:ln>
        </p:spPr>
        <p:txBody>
          <a:bodyPr wrap="square" lIns="0" tIns="0" rIns="0" bIns="0" rtlCol="0"/>
          <a:lstStyle/>
          <a:p>
            <a:endParaRPr/>
          </a:p>
        </p:txBody>
      </p:sp>
      <p:sp>
        <p:nvSpPr>
          <p:cNvPr id="19" name="object 19"/>
          <p:cNvSpPr/>
          <p:nvPr/>
        </p:nvSpPr>
        <p:spPr>
          <a:xfrm>
            <a:off x="5679296" y="3655737"/>
            <a:ext cx="36195" cy="310515"/>
          </a:xfrm>
          <a:custGeom>
            <a:avLst/>
            <a:gdLst/>
            <a:ahLst/>
            <a:cxnLst/>
            <a:rect l="l" t="t" r="r" b="b"/>
            <a:pathLst>
              <a:path w="36195" h="310514">
                <a:moveTo>
                  <a:pt x="35912" y="0"/>
                </a:moveTo>
                <a:lnTo>
                  <a:pt x="35912" y="309971"/>
                </a:lnTo>
              </a:path>
              <a:path w="36195" h="310514">
                <a:moveTo>
                  <a:pt x="0" y="0"/>
                </a:moveTo>
                <a:lnTo>
                  <a:pt x="0" y="309971"/>
                </a:lnTo>
              </a:path>
            </a:pathLst>
          </a:custGeom>
          <a:ln w="10742">
            <a:solidFill>
              <a:srgbClr val="000000"/>
            </a:solidFill>
          </a:ln>
        </p:spPr>
        <p:txBody>
          <a:bodyPr wrap="square" lIns="0" tIns="0" rIns="0" bIns="0" rtlCol="0"/>
          <a:lstStyle/>
          <a:p>
            <a:endParaRPr/>
          </a:p>
        </p:txBody>
      </p:sp>
      <p:sp>
        <p:nvSpPr>
          <p:cNvPr id="20" name="object 20"/>
          <p:cNvSpPr txBox="1"/>
          <p:nvPr/>
        </p:nvSpPr>
        <p:spPr>
          <a:xfrm>
            <a:off x="4831213" y="3776452"/>
            <a:ext cx="104139" cy="194284"/>
          </a:xfrm>
          <a:prstGeom prst="rect">
            <a:avLst/>
          </a:prstGeom>
        </p:spPr>
        <p:txBody>
          <a:bodyPr vert="horz" wrap="square" lIns="0" tIns="17145" rIns="0" bIns="0" rtlCol="0">
            <a:spAutoFit/>
          </a:bodyPr>
          <a:lstStyle/>
          <a:p>
            <a:pPr marL="12700">
              <a:spcBef>
                <a:spcPts val="135"/>
              </a:spcBef>
            </a:pPr>
            <a:r>
              <a:rPr sz="1150" i="1" spc="40" dirty="0">
                <a:latin typeface="Times New Roman"/>
                <a:cs typeface="Times New Roman"/>
              </a:rPr>
              <a:t>b</a:t>
            </a:r>
            <a:endParaRPr sz="1150">
              <a:latin typeface="Times New Roman"/>
              <a:cs typeface="Times New Roman"/>
            </a:endParaRPr>
          </a:p>
        </p:txBody>
      </p:sp>
      <p:sp>
        <p:nvSpPr>
          <p:cNvPr id="23" name="object 23"/>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38100">
              <a:lnSpc>
                <a:spcPts val="1650"/>
              </a:lnSpc>
            </a:pPr>
            <a:fld id="{81D60167-4931-47E6-BA6A-407CBD079E47}" type="slidenum">
              <a:rPr dirty="0"/>
              <a:pPr marL="38100">
                <a:lnSpc>
                  <a:spcPts val="1650"/>
                </a:lnSpc>
              </a:pPr>
              <a:t>184</a:t>
            </a:fld>
            <a:endParaRPr dirty="0"/>
          </a:p>
        </p:txBody>
      </p:sp>
      <p:sp>
        <p:nvSpPr>
          <p:cNvPr id="21" name="object 21"/>
          <p:cNvSpPr txBox="1"/>
          <p:nvPr/>
        </p:nvSpPr>
        <p:spPr>
          <a:xfrm>
            <a:off x="2370741" y="3521159"/>
            <a:ext cx="3367404" cy="435609"/>
          </a:xfrm>
          <a:prstGeom prst="rect">
            <a:avLst/>
          </a:prstGeom>
        </p:spPr>
        <p:txBody>
          <a:bodyPr vert="horz" wrap="square" lIns="0" tIns="17780" rIns="0" bIns="0" rtlCol="0">
            <a:spAutoFit/>
          </a:bodyPr>
          <a:lstStyle/>
          <a:p>
            <a:pPr marL="50800">
              <a:spcBef>
                <a:spcPts val="140"/>
              </a:spcBef>
            </a:pPr>
            <a:r>
              <a:rPr sz="2000" i="1" spc="55" dirty="0">
                <a:latin typeface="Times New Roman"/>
                <a:cs typeface="Times New Roman"/>
              </a:rPr>
              <a:t>b</a:t>
            </a:r>
            <a:r>
              <a:rPr sz="2000" i="1" spc="20" dirty="0">
                <a:latin typeface="Times New Roman"/>
                <a:cs typeface="Times New Roman"/>
              </a:rPr>
              <a:t> </a:t>
            </a:r>
            <a:r>
              <a:rPr sz="2000" i="1" spc="80" dirty="0">
                <a:latin typeface="Times New Roman"/>
                <a:cs typeface="Times New Roman"/>
              </a:rPr>
              <a:t>=</a:t>
            </a:r>
            <a:r>
              <a:rPr sz="2000" i="1" spc="-120" dirty="0">
                <a:latin typeface="Times New Roman"/>
                <a:cs typeface="Times New Roman"/>
              </a:rPr>
              <a:t> </a:t>
            </a:r>
            <a:r>
              <a:rPr sz="2000" i="1" spc="10" dirty="0">
                <a:latin typeface="Times New Roman"/>
                <a:cs typeface="Times New Roman"/>
              </a:rPr>
              <a:t>a</a:t>
            </a:r>
            <a:r>
              <a:rPr sz="2000" i="1" spc="60" dirty="0">
                <a:latin typeface="Times New Roman"/>
                <a:cs typeface="Times New Roman"/>
              </a:rPr>
              <a:t>r</a:t>
            </a:r>
            <a:r>
              <a:rPr sz="2000" i="1" spc="10" dirty="0">
                <a:latin typeface="Times New Roman"/>
                <a:cs typeface="Times New Roman"/>
              </a:rPr>
              <a:t>g</a:t>
            </a:r>
            <a:r>
              <a:rPr sz="2000" i="1" spc="85" dirty="0">
                <a:latin typeface="Times New Roman"/>
                <a:cs typeface="Times New Roman"/>
              </a:rPr>
              <a:t>m</a:t>
            </a:r>
            <a:r>
              <a:rPr sz="2000" i="1" spc="-55" dirty="0">
                <a:latin typeface="Times New Roman"/>
                <a:cs typeface="Times New Roman"/>
              </a:rPr>
              <a:t>i</a:t>
            </a:r>
            <a:r>
              <a:rPr sz="2000" i="1" spc="-85" dirty="0">
                <a:latin typeface="Times New Roman"/>
                <a:cs typeface="Times New Roman"/>
              </a:rPr>
              <a:t>n</a:t>
            </a:r>
            <a:r>
              <a:rPr sz="1725" i="1" spc="60" baseline="-24154" dirty="0">
                <a:latin typeface="Times New Roman"/>
                <a:cs typeface="Times New Roman"/>
              </a:rPr>
              <a:t>b</a:t>
            </a:r>
            <a:r>
              <a:rPr sz="1725" i="1" baseline="-24154" dirty="0">
                <a:latin typeface="Times New Roman"/>
                <a:cs typeface="Times New Roman"/>
              </a:rPr>
              <a:t>  </a:t>
            </a:r>
            <a:r>
              <a:rPr sz="1725" i="1" spc="-209" baseline="-24154" dirty="0">
                <a:latin typeface="Times New Roman"/>
                <a:cs typeface="Times New Roman"/>
              </a:rPr>
              <a:t> </a:t>
            </a:r>
            <a:r>
              <a:rPr sz="2000" i="1" spc="15" dirty="0">
                <a:latin typeface="Times New Roman"/>
                <a:cs typeface="Times New Roman"/>
              </a:rPr>
              <a:t>C</a:t>
            </a:r>
            <a:r>
              <a:rPr sz="2000" i="1" spc="105" dirty="0">
                <a:latin typeface="Times New Roman"/>
                <a:cs typeface="Times New Roman"/>
              </a:rPr>
              <a:t>'</a:t>
            </a:r>
            <a:r>
              <a:rPr sz="1725" i="1" spc="82" baseline="-24154" dirty="0">
                <a:latin typeface="Times New Roman"/>
                <a:cs typeface="Times New Roman"/>
              </a:rPr>
              <a:t>w</a:t>
            </a:r>
            <a:r>
              <a:rPr sz="1725" i="1" spc="165" baseline="-24154" dirty="0">
                <a:latin typeface="Times New Roman"/>
                <a:cs typeface="Times New Roman"/>
              </a:rPr>
              <a:t> </a:t>
            </a:r>
            <a:r>
              <a:rPr sz="2650" spc="-250" dirty="0">
                <a:latin typeface="Symbol"/>
                <a:cs typeface="Symbol"/>
              </a:rPr>
              <a:t></a:t>
            </a:r>
            <a:r>
              <a:rPr sz="2000" i="1" spc="105" dirty="0">
                <a:latin typeface="Times New Roman"/>
                <a:cs typeface="Times New Roman"/>
              </a:rPr>
              <a:t>n</a:t>
            </a:r>
            <a:r>
              <a:rPr sz="2650" spc="-40" dirty="0">
                <a:latin typeface="Symbol"/>
                <a:cs typeface="Symbol"/>
              </a:rPr>
              <a:t></a:t>
            </a:r>
            <a:r>
              <a:rPr sz="2000" spc="65" dirty="0">
                <a:latin typeface="Symbol"/>
                <a:cs typeface="Symbol"/>
              </a:rPr>
              <a:t></a:t>
            </a:r>
            <a:r>
              <a:rPr sz="2000" spc="-265" dirty="0">
                <a:latin typeface="Times New Roman"/>
                <a:cs typeface="Times New Roman"/>
              </a:rPr>
              <a:t> </a:t>
            </a:r>
            <a:r>
              <a:rPr sz="2000" i="1" spc="85" dirty="0">
                <a:latin typeface="Times New Roman"/>
                <a:cs typeface="Times New Roman"/>
              </a:rPr>
              <a:t>Q</a:t>
            </a:r>
            <a:r>
              <a:rPr sz="2000" i="1" spc="195" dirty="0">
                <a:latin typeface="Times New Roman"/>
                <a:cs typeface="Times New Roman"/>
              </a:rPr>
              <a:t> </a:t>
            </a:r>
            <a:r>
              <a:rPr sz="2650" spc="-310" dirty="0">
                <a:latin typeface="Symbol"/>
                <a:cs typeface="Symbol"/>
              </a:rPr>
              <a:t></a:t>
            </a:r>
            <a:r>
              <a:rPr sz="2000" i="1" spc="15" dirty="0">
                <a:latin typeface="Times New Roman"/>
                <a:cs typeface="Times New Roman"/>
              </a:rPr>
              <a:t>C</a:t>
            </a:r>
            <a:r>
              <a:rPr sz="2000" i="1" spc="25" dirty="0">
                <a:latin typeface="Times New Roman"/>
                <a:cs typeface="Times New Roman"/>
              </a:rPr>
              <a:t>'</a:t>
            </a:r>
            <a:r>
              <a:rPr sz="2000" i="1" spc="-120" dirty="0">
                <a:latin typeface="Times New Roman"/>
                <a:cs typeface="Times New Roman"/>
              </a:rPr>
              <a:t> </a:t>
            </a:r>
            <a:r>
              <a:rPr sz="2650" spc="-254" dirty="0">
                <a:latin typeface="Symbol"/>
                <a:cs typeface="Symbol"/>
              </a:rPr>
              <a:t></a:t>
            </a:r>
            <a:r>
              <a:rPr sz="2000" i="1" spc="105" dirty="0">
                <a:latin typeface="Times New Roman"/>
                <a:cs typeface="Times New Roman"/>
              </a:rPr>
              <a:t>n</a:t>
            </a:r>
            <a:r>
              <a:rPr sz="2650" spc="-290" dirty="0">
                <a:latin typeface="Symbol"/>
                <a:cs typeface="Symbol"/>
              </a:rPr>
              <a:t></a:t>
            </a:r>
            <a:r>
              <a:rPr sz="2650" spc="-190" dirty="0">
                <a:latin typeface="Symbol"/>
                <a:cs typeface="Symbol"/>
              </a:rPr>
              <a:t></a:t>
            </a:r>
            <a:endParaRPr sz="2650">
              <a:latin typeface="Symbol"/>
              <a:cs typeface="Symbol"/>
            </a:endParaRPr>
          </a:p>
        </p:txBody>
      </p:sp>
      <p:sp>
        <p:nvSpPr>
          <p:cNvPr id="22" name="object 22"/>
          <p:cNvSpPr txBox="1"/>
          <p:nvPr/>
        </p:nvSpPr>
        <p:spPr>
          <a:xfrm>
            <a:off x="2440316" y="3438381"/>
            <a:ext cx="146050" cy="336550"/>
          </a:xfrm>
          <a:prstGeom prst="rect">
            <a:avLst/>
          </a:prstGeom>
        </p:spPr>
        <p:txBody>
          <a:bodyPr vert="horz" wrap="square" lIns="0" tIns="17145" rIns="0" bIns="0" rtlCol="0">
            <a:spAutoFit/>
          </a:bodyPr>
          <a:lstStyle/>
          <a:p>
            <a:pPr>
              <a:spcBef>
                <a:spcPts val="135"/>
              </a:spcBef>
            </a:pPr>
            <a:r>
              <a:rPr sz="2000" spc="60" dirty="0">
                <a:latin typeface="Times New Roman"/>
                <a:cs typeface="Times New Roman"/>
              </a:rPr>
              <a:t>~</a:t>
            </a:r>
            <a:endParaRPr sz="2000">
              <a:latin typeface="Times New Roman"/>
              <a:cs typeface="Times New Roman"/>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74510" y="323130"/>
            <a:ext cx="76835" cy="255904"/>
          </a:xfrm>
          <a:prstGeom prst="rect">
            <a:avLst/>
          </a:prstGeom>
        </p:spPr>
        <p:txBody>
          <a:bodyPr vert="horz" wrap="square" lIns="0" tIns="0" rIns="0" bIns="0" rtlCol="0">
            <a:spAutoFit/>
          </a:bodyPr>
          <a:lstStyle/>
          <a:p>
            <a:pPr>
              <a:lnSpc>
                <a:spcPts val="1989"/>
              </a:lnSpc>
            </a:pPr>
            <a:r>
              <a:rPr dirty="0">
                <a:latin typeface="Microsoft Sans Serif"/>
                <a:cs typeface="Microsoft Sans Serif"/>
              </a:rPr>
              <a:t>(</a:t>
            </a:r>
            <a:endParaRPr>
              <a:latin typeface="Microsoft Sans Serif"/>
              <a:cs typeface="Microsoft Sans Serif"/>
            </a:endParaRPr>
          </a:p>
        </p:txBody>
      </p:sp>
      <p:sp>
        <p:nvSpPr>
          <p:cNvPr id="3" name="object 3"/>
          <p:cNvSpPr txBox="1"/>
          <p:nvPr/>
        </p:nvSpPr>
        <p:spPr>
          <a:xfrm>
            <a:off x="2402840" y="525271"/>
            <a:ext cx="884555" cy="299720"/>
          </a:xfrm>
          <a:prstGeom prst="rect">
            <a:avLst/>
          </a:prstGeom>
        </p:spPr>
        <p:txBody>
          <a:bodyPr vert="horz" wrap="square" lIns="0" tIns="12700" rIns="0" bIns="0" rtlCol="0">
            <a:spAutoFit/>
          </a:bodyPr>
          <a:lstStyle/>
          <a:p>
            <a:pPr marL="12700">
              <a:spcBef>
                <a:spcPts val="100"/>
              </a:spcBef>
            </a:pPr>
            <a:r>
              <a:rPr spc="-5" dirty="0">
                <a:latin typeface="Microsoft Sans Serif"/>
                <a:cs typeface="Microsoft Sans Serif"/>
              </a:rPr>
              <a:t>о</a:t>
            </a:r>
            <a:r>
              <a:rPr spc="-10" dirty="0">
                <a:latin typeface="Microsoft Sans Serif"/>
                <a:cs typeface="Microsoft Sans Serif"/>
              </a:rPr>
              <a:t>ш</a:t>
            </a:r>
            <a:r>
              <a:rPr spc="-25" dirty="0">
                <a:latin typeface="Microsoft Sans Serif"/>
                <a:cs typeface="Microsoft Sans Serif"/>
              </a:rPr>
              <a:t>ибок.</a:t>
            </a:r>
            <a:endParaRPr>
              <a:latin typeface="Microsoft Sans Serif"/>
              <a:cs typeface="Microsoft Sans Serif"/>
            </a:endParaRPr>
          </a:p>
        </p:txBody>
      </p:sp>
      <p:sp>
        <p:nvSpPr>
          <p:cNvPr id="4" name="object 4"/>
          <p:cNvSpPr txBox="1"/>
          <p:nvPr/>
        </p:nvSpPr>
        <p:spPr>
          <a:xfrm>
            <a:off x="6276642" y="833946"/>
            <a:ext cx="64135" cy="255904"/>
          </a:xfrm>
          <a:prstGeom prst="rect">
            <a:avLst/>
          </a:prstGeom>
        </p:spPr>
        <p:txBody>
          <a:bodyPr vert="horz" wrap="square" lIns="0" tIns="0" rIns="0" bIns="0" rtlCol="0">
            <a:spAutoFit/>
          </a:bodyPr>
          <a:lstStyle/>
          <a:p>
            <a:pPr>
              <a:lnSpc>
                <a:spcPts val="1989"/>
              </a:lnSpc>
            </a:pPr>
            <a:r>
              <a:rPr dirty="0">
                <a:latin typeface="Microsoft Sans Serif"/>
                <a:cs typeface="Microsoft Sans Serif"/>
              </a:rPr>
              <a:t>,</a:t>
            </a:r>
            <a:endParaRPr>
              <a:latin typeface="Microsoft Sans Serif"/>
              <a:cs typeface="Microsoft Sans Serif"/>
            </a:endParaRPr>
          </a:p>
        </p:txBody>
      </p:sp>
      <p:sp>
        <p:nvSpPr>
          <p:cNvPr id="5" name="object 5"/>
          <p:cNvSpPr txBox="1"/>
          <p:nvPr/>
        </p:nvSpPr>
        <p:spPr>
          <a:xfrm>
            <a:off x="9376410" y="1348232"/>
            <a:ext cx="431165" cy="299720"/>
          </a:xfrm>
          <a:prstGeom prst="rect">
            <a:avLst/>
          </a:prstGeom>
        </p:spPr>
        <p:txBody>
          <a:bodyPr vert="horz" wrap="square" lIns="0" tIns="12700" rIns="0" bIns="0" rtlCol="0">
            <a:spAutoFit/>
          </a:bodyPr>
          <a:lstStyle/>
          <a:p>
            <a:pPr marL="12700">
              <a:spcBef>
                <a:spcPts val="100"/>
              </a:spcBef>
            </a:pPr>
            <a:r>
              <a:rPr spc="-5" dirty="0">
                <a:latin typeface="Microsoft Sans Serif"/>
                <a:cs typeface="Microsoft Sans Serif"/>
              </a:rPr>
              <a:t>(4</a:t>
            </a:r>
            <a:r>
              <a:rPr spc="-15" dirty="0">
                <a:latin typeface="Microsoft Sans Serif"/>
                <a:cs typeface="Microsoft Sans Serif"/>
              </a:rPr>
              <a:t>4</a:t>
            </a:r>
            <a:r>
              <a:rPr dirty="0">
                <a:latin typeface="Microsoft Sans Serif"/>
                <a:cs typeface="Microsoft Sans Serif"/>
              </a:rPr>
              <a:t>)</a:t>
            </a:r>
            <a:endParaRPr>
              <a:latin typeface="Microsoft Sans Serif"/>
              <a:cs typeface="Microsoft Sans Serif"/>
            </a:endParaRPr>
          </a:p>
        </p:txBody>
      </p:sp>
      <p:sp>
        <p:nvSpPr>
          <p:cNvPr id="6" name="object 6"/>
          <p:cNvSpPr txBox="1"/>
          <p:nvPr/>
        </p:nvSpPr>
        <p:spPr>
          <a:xfrm>
            <a:off x="2402839" y="2171446"/>
            <a:ext cx="2760980" cy="299720"/>
          </a:xfrm>
          <a:prstGeom prst="rect">
            <a:avLst/>
          </a:prstGeom>
        </p:spPr>
        <p:txBody>
          <a:bodyPr vert="horz" wrap="square" lIns="0" tIns="12700" rIns="0" bIns="0" rtlCol="0">
            <a:spAutoFit/>
          </a:bodyPr>
          <a:lstStyle/>
          <a:p>
            <a:pPr marL="12700">
              <a:spcBef>
                <a:spcPts val="100"/>
              </a:spcBef>
            </a:pPr>
            <a:r>
              <a:rPr spc="-25" dirty="0">
                <a:latin typeface="Microsoft Sans Serif"/>
                <a:cs typeface="Microsoft Sans Serif"/>
              </a:rPr>
              <a:t>Атака</a:t>
            </a:r>
            <a:r>
              <a:rPr dirty="0">
                <a:latin typeface="Microsoft Sans Serif"/>
                <a:cs typeface="Microsoft Sans Serif"/>
              </a:rPr>
              <a:t> </a:t>
            </a:r>
            <a:r>
              <a:rPr spc="-20" dirty="0">
                <a:latin typeface="Microsoft Sans Serif"/>
                <a:cs typeface="Microsoft Sans Serif"/>
              </a:rPr>
              <a:t>переквантованием:</a:t>
            </a:r>
            <a:endParaRPr>
              <a:latin typeface="Microsoft Sans Serif"/>
              <a:cs typeface="Microsoft Sans Serif"/>
            </a:endParaRPr>
          </a:p>
        </p:txBody>
      </p:sp>
      <p:sp>
        <p:nvSpPr>
          <p:cNvPr id="7" name="object 7"/>
          <p:cNvSpPr txBox="1"/>
          <p:nvPr/>
        </p:nvSpPr>
        <p:spPr>
          <a:xfrm>
            <a:off x="5439283" y="2445765"/>
            <a:ext cx="3442970" cy="299720"/>
          </a:xfrm>
          <a:prstGeom prst="rect">
            <a:avLst/>
          </a:prstGeom>
        </p:spPr>
        <p:txBody>
          <a:bodyPr vert="horz" wrap="square" lIns="0" tIns="12700" rIns="0" bIns="0" rtlCol="0">
            <a:spAutoFit/>
          </a:bodyPr>
          <a:lstStyle/>
          <a:p>
            <a:pPr marL="12700">
              <a:spcBef>
                <a:spcPts val="100"/>
              </a:spcBef>
            </a:pPr>
            <a:r>
              <a:rPr i="1" spc="-5" dirty="0">
                <a:latin typeface="Arial"/>
                <a:cs typeface="Arial"/>
              </a:rPr>
              <a:t>p</a:t>
            </a:r>
            <a:r>
              <a:rPr spc="-5" dirty="0">
                <a:latin typeface="Microsoft Sans Serif"/>
                <a:cs typeface="Microsoft Sans Serif"/>
              </a:rPr>
              <a:t>=0,5 </a:t>
            </a:r>
            <a:r>
              <a:rPr spc="-20" dirty="0">
                <a:latin typeface="Microsoft Sans Serif"/>
                <a:cs typeface="Microsoft Sans Serif"/>
              </a:rPr>
              <a:t>(ЦВЗ</a:t>
            </a:r>
            <a:r>
              <a:rPr spc="10" dirty="0">
                <a:latin typeface="Microsoft Sans Serif"/>
                <a:cs typeface="Microsoft Sans Serif"/>
              </a:rPr>
              <a:t> </a:t>
            </a:r>
            <a:r>
              <a:rPr spc="-5" dirty="0">
                <a:latin typeface="Microsoft Sans Serif"/>
                <a:cs typeface="Microsoft Sans Serif"/>
              </a:rPr>
              <a:t>удалено</a:t>
            </a:r>
            <a:r>
              <a:rPr spc="30" dirty="0">
                <a:latin typeface="Microsoft Sans Serif"/>
                <a:cs typeface="Microsoft Sans Serif"/>
              </a:rPr>
              <a:t> </a:t>
            </a:r>
            <a:r>
              <a:rPr spc="-5" dirty="0">
                <a:latin typeface="Microsoft Sans Serif"/>
                <a:cs typeface="Microsoft Sans Serif"/>
              </a:rPr>
              <a:t>полностью)</a:t>
            </a:r>
            <a:endParaRPr>
              <a:latin typeface="Microsoft Sans Serif"/>
              <a:cs typeface="Microsoft Sans Serif"/>
            </a:endParaRPr>
          </a:p>
        </p:txBody>
      </p:sp>
      <p:sp>
        <p:nvSpPr>
          <p:cNvPr id="8" name="object 8"/>
          <p:cNvSpPr txBox="1"/>
          <p:nvPr/>
        </p:nvSpPr>
        <p:spPr>
          <a:xfrm>
            <a:off x="9376410" y="2445765"/>
            <a:ext cx="431165" cy="299720"/>
          </a:xfrm>
          <a:prstGeom prst="rect">
            <a:avLst/>
          </a:prstGeom>
        </p:spPr>
        <p:txBody>
          <a:bodyPr vert="horz" wrap="square" lIns="0" tIns="12700" rIns="0" bIns="0" rtlCol="0">
            <a:spAutoFit/>
          </a:bodyPr>
          <a:lstStyle/>
          <a:p>
            <a:pPr marL="12700">
              <a:spcBef>
                <a:spcPts val="100"/>
              </a:spcBef>
            </a:pPr>
            <a:r>
              <a:rPr spc="-5" dirty="0">
                <a:latin typeface="Microsoft Sans Serif"/>
                <a:cs typeface="Microsoft Sans Serif"/>
              </a:rPr>
              <a:t>(4</a:t>
            </a:r>
            <a:r>
              <a:rPr spc="-15" dirty="0">
                <a:latin typeface="Microsoft Sans Serif"/>
                <a:cs typeface="Microsoft Sans Serif"/>
              </a:rPr>
              <a:t>5</a:t>
            </a:r>
            <a:r>
              <a:rPr dirty="0">
                <a:latin typeface="Microsoft Sans Serif"/>
                <a:cs typeface="Microsoft Sans Serif"/>
              </a:rPr>
              <a:t>)</a:t>
            </a:r>
            <a:endParaRPr>
              <a:latin typeface="Microsoft Sans Serif"/>
              <a:cs typeface="Microsoft Sans Serif"/>
            </a:endParaRPr>
          </a:p>
        </p:txBody>
      </p:sp>
      <p:sp>
        <p:nvSpPr>
          <p:cNvPr id="9" name="object 9"/>
          <p:cNvSpPr txBox="1"/>
          <p:nvPr/>
        </p:nvSpPr>
        <p:spPr>
          <a:xfrm>
            <a:off x="2402839" y="3269107"/>
            <a:ext cx="1949450" cy="299720"/>
          </a:xfrm>
          <a:prstGeom prst="rect">
            <a:avLst/>
          </a:prstGeom>
        </p:spPr>
        <p:txBody>
          <a:bodyPr vert="horz" wrap="square" lIns="0" tIns="12700" rIns="0" bIns="0" rtlCol="0">
            <a:spAutoFit/>
          </a:bodyPr>
          <a:lstStyle/>
          <a:p>
            <a:pPr marL="12700">
              <a:spcBef>
                <a:spcPts val="100"/>
              </a:spcBef>
            </a:pPr>
            <a:r>
              <a:rPr b="1" spc="-10" dirty="0">
                <a:latin typeface="Arial"/>
                <a:cs typeface="Arial"/>
              </a:rPr>
              <a:t>Диттер</a:t>
            </a:r>
            <a:r>
              <a:rPr b="1" spc="10" dirty="0">
                <a:latin typeface="Arial"/>
                <a:cs typeface="Arial"/>
              </a:rPr>
              <a:t> </a:t>
            </a:r>
            <a:r>
              <a:rPr b="1" dirty="0">
                <a:latin typeface="Arial"/>
                <a:cs typeface="Arial"/>
              </a:rPr>
              <a:t>КИМ</a:t>
            </a:r>
            <a:r>
              <a:rPr b="1" spc="-40" dirty="0">
                <a:latin typeface="Arial"/>
                <a:cs typeface="Arial"/>
              </a:rPr>
              <a:t> </a:t>
            </a:r>
            <a:r>
              <a:rPr b="1" dirty="0">
                <a:latin typeface="Arial"/>
                <a:cs typeface="Arial"/>
              </a:rPr>
              <a:t>(ДМ)</a:t>
            </a:r>
            <a:endParaRPr>
              <a:latin typeface="Arial"/>
              <a:cs typeface="Arial"/>
            </a:endParaRPr>
          </a:p>
        </p:txBody>
      </p:sp>
      <p:sp>
        <p:nvSpPr>
          <p:cNvPr id="10" name="object 10"/>
          <p:cNvSpPr txBox="1"/>
          <p:nvPr/>
        </p:nvSpPr>
        <p:spPr>
          <a:xfrm>
            <a:off x="2402840" y="3541903"/>
            <a:ext cx="1557655" cy="330835"/>
          </a:xfrm>
          <a:prstGeom prst="rect">
            <a:avLst/>
          </a:prstGeom>
        </p:spPr>
        <p:txBody>
          <a:bodyPr vert="horz" wrap="square" lIns="0" tIns="13335" rIns="0" bIns="0" rtlCol="0">
            <a:spAutoFit/>
          </a:bodyPr>
          <a:lstStyle/>
          <a:p>
            <a:pPr marL="12700">
              <a:spcBef>
                <a:spcPts val="105"/>
              </a:spcBef>
            </a:pPr>
            <a:r>
              <a:rPr sz="2000" i="1" dirty="0">
                <a:latin typeface="Arial"/>
                <a:cs typeface="Arial"/>
              </a:rPr>
              <a:t>Погруж</a:t>
            </a:r>
            <a:r>
              <a:rPr sz="2000" i="1" spc="5" dirty="0">
                <a:latin typeface="Arial"/>
                <a:cs typeface="Arial"/>
              </a:rPr>
              <a:t>е</a:t>
            </a:r>
            <a:r>
              <a:rPr sz="2000" i="1" spc="-5" dirty="0">
                <a:latin typeface="Arial"/>
                <a:cs typeface="Arial"/>
              </a:rPr>
              <a:t>ние:</a:t>
            </a:r>
            <a:endParaRPr sz="2000">
              <a:latin typeface="Arial"/>
              <a:cs typeface="Arial"/>
            </a:endParaRPr>
          </a:p>
        </p:txBody>
      </p:sp>
      <p:sp>
        <p:nvSpPr>
          <p:cNvPr id="11" name="object 11"/>
          <p:cNvSpPr txBox="1"/>
          <p:nvPr/>
        </p:nvSpPr>
        <p:spPr>
          <a:xfrm>
            <a:off x="9376410" y="3567810"/>
            <a:ext cx="431165" cy="299720"/>
          </a:xfrm>
          <a:prstGeom prst="rect">
            <a:avLst/>
          </a:prstGeom>
        </p:spPr>
        <p:txBody>
          <a:bodyPr vert="horz" wrap="square" lIns="0" tIns="12700" rIns="0" bIns="0" rtlCol="0">
            <a:spAutoFit/>
          </a:bodyPr>
          <a:lstStyle/>
          <a:p>
            <a:pPr marL="12700">
              <a:spcBef>
                <a:spcPts val="100"/>
              </a:spcBef>
            </a:pPr>
            <a:r>
              <a:rPr spc="-5" dirty="0">
                <a:latin typeface="Microsoft Sans Serif"/>
                <a:cs typeface="Microsoft Sans Serif"/>
              </a:rPr>
              <a:t>(4</a:t>
            </a:r>
            <a:r>
              <a:rPr spc="-15" dirty="0">
                <a:latin typeface="Microsoft Sans Serif"/>
                <a:cs typeface="Microsoft Sans Serif"/>
              </a:rPr>
              <a:t>6</a:t>
            </a:r>
            <a:r>
              <a:rPr dirty="0">
                <a:latin typeface="Microsoft Sans Serif"/>
                <a:cs typeface="Microsoft Sans Serif"/>
              </a:rPr>
              <a:t>)</a:t>
            </a:r>
            <a:endParaRPr>
              <a:latin typeface="Microsoft Sans Serif"/>
              <a:cs typeface="Microsoft Sans Serif"/>
            </a:endParaRPr>
          </a:p>
        </p:txBody>
      </p:sp>
      <p:sp>
        <p:nvSpPr>
          <p:cNvPr id="12" name="object 12"/>
          <p:cNvSpPr txBox="1"/>
          <p:nvPr/>
        </p:nvSpPr>
        <p:spPr>
          <a:xfrm>
            <a:off x="2059940" y="3848228"/>
            <a:ext cx="7494270" cy="574675"/>
          </a:xfrm>
          <a:prstGeom prst="rect">
            <a:avLst/>
          </a:prstGeom>
        </p:spPr>
        <p:txBody>
          <a:bodyPr vert="horz" wrap="square" lIns="0" tIns="12700" rIns="0" bIns="0" rtlCol="0">
            <a:spAutoFit/>
          </a:bodyPr>
          <a:lstStyle/>
          <a:p>
            <a:pPr marL="2756535">
              <a:spcBef>
                <a:spcPts val="100"/>
              </a:spcBef>
            </a:pPr>
            <a:r>
              <a:rPr i="1" spc="-10" dirty="0">
                <a:latin typeface="Arial"/>
                <a:cs typeface="Arial"/>
              </a:rPr>
              <a:t>Q(…)-</a:t>
            </a:r>
            <a:r>
              <a:rPr spc="-10" dirty="0">
                <a:latin typeface="Microsoft Sans Serif"/>
                <a:cs typeface="Microsoft Sans Serif"/>
              </a:rPr>
              <a:t>квантователь</a:t>
            </a:r>
            <a:r>
              <a:rPr spc="5" dirty="0">
                <a:latin typeface="Microsoft Sans Serif"/>
                <a:cs typeface="Microsoft Sans Serif"/>
              </a:rPr>
              <a:t> </a:t>
            </a:r>
            <a:r>
              <a:rPr dirty="0">
                <a:latin typeface="Microsoft Sans Serif"/>
                <a:cs typeface="Microsoft Sans Serif"/>
              </a:rPr>
              <a:t>с</a:t>
            </a:r>
            <a:r>
              <a:rPr spc="10" dirty="0">
                <a:latin typeface="Microsoft Sans Serif"/>
                <a:cs typeface="Microsoft Sans Serif"/>
              </a:rPr>
              <a:t> </a:t>
            </a:r>
            <a:r>
              <a:rPr spc="-20" dirty="0">
                <a:latin typeface="Microsoft Sans Serif"/>
                <a:cs typeface="Microsoft Sans Serif"/>
              </a:rPr>
              <a:t>шагом</a:t>
            </a:r>
            <a:r>
              <a:rPr spc="15" dirty="0">
                <a:latin typeface="Microsoft Sans Serif"/>
                <a:cs typeface="Microsoft Sans Serif"/>
              </a:rPr>
              <a:t> </a:t>
            </a:r>
            <a:r>
              <a:rPr dirty="0">
                <a:latin typeface="Microsoft Sans Serif"/>
                <a:cs typeface="Microsoft Sans Serif"/>
              </a:rPr>
              <a:t>«</a:t>
            </a:r>
            <a:r>
              <a:rPr i="1" dirty="0">
                <a:latin typeface="Arial"/>
                <a:cs typeface="Arial"/>
              </a:rPr>
              <a:t>Δ</a:t>
            </a:r>
            <a:r>
              <a:rPr dirty="0">
                <a:latin typeface="Microsoft Sans Serif"/>
                <a:cs typeface="Microsoft Sans Serif"/>
              </a:rPr>
              <a:t>»</a:t>
            </a:r>
            <a:endParaRPr>
              <a:latin typeface="Microsoft Sans Serif"/>
              <a:cs typeface="Microsoft Sans Serif"/>
            </a:endParaRPr>
          </a:p>
          <a:p>
            <a:pPr marL="12700"/>
            <a:r>
              <a:rPr spc="-10" dirty="0">
                <a:latin typeface="Microsoft Sans Serif"/>
                <a:cs typeface="Microsoft Sans Serif"/>
              </a:rPr>
              <a:t>где</a:t>
            </a:r>
            <a:r>
              <a:rPr spc="25" dirty="0">
                <a:latin typeface="Microsoft Sans Serif"/>
                <a:cs typeface="Microsoft Sans Serif"/>
              </a:rPr>
              <a:t> </a:t>
            </a:r>
            <a:r>
              <a:rPr i="1" spc="-5" dirty="0">
                <a:latin typeface="Arial"/>
                <a:cs typeface="Arial"/>
              </a:rPr>
              <a:t>d(0,n)</a:t>
            </a:r>
            <a:r>
              <a:rPr i="1" spc="10" dirty="0">
                <a:latin typeface="Arial"/>
                <a:cs typeface="Arial"/>
              </a:rPr>
              <a:t> </a:t>
            </a:r>
            <a:r>
              <a:rPr i="1" dirty="0">
                <a:latin typeface="Arial"/>
                <a:cs typeface="Arial"/>
              </a:rPr>
              <a:t>–</a:t>
            </a:r>
            <a:r>
              <a:rPr i="1" spc="5" dirty="0">
                <a:latin typeface="Arial"/>
                <a:cs typeface="Arial"/>
              </a:rPr>
              <a:t> </a:t>
            </a:r>
            <a:r>
              <a:rPr i="1" spc="-5" dirty="0">
                <a:latin typeface="Arial"/>
                <a:cs typeface="Arial"/>
              </a:rPr>
              <a:t>i.i.d</a:t>
            </a:r>
            <a:r>
              <a:rPr spc="-5" dirty="0">
                <a:latin typeface="Microsoft Sans Serif"/>
                <a:cs typeface="Microsoft Sans Serif"/>
              </a:rPr>
              <a:t>.,</a:t>
            </a:r>
            <a:r>
              <a:rPr spc="30" dirty="0">
                <a:latin typeface="Microsoft Sans Serif"/>
                <a:cs typeface="Microsoft Sans Serif"/>
              </a:rPr>
              <a:t> </a:t>
            </a:r>
            <a:r>
              <a:rPr spc="-15" dirty="0">
                <a:latin typeface="Microsoft Sans Serif"/>
                <a:cs typeface="Microsoft Sans Serif"/>
              </a:rPr>
              <a:t>равномерно</a:t>
            </a:r>
            <a:r>
              <a:rPr spc="60" dirty="0">
                <a:latin typeface="Microsoft Sans Serif"/>
                <a:cs typeface="Microsoft Sans Serif"/>
              </a:rPr>
              <a:t> </a:t>
            </a:r>
            <a:r>
              <a:rPr spc="-10" dirty="0">
                <a:latin typeface="Microsoft Sans Serif"/>
                <a:cs typeface="Microsoft Sans Serif"/>
              </a:rPr>
              <a:t>распределено</a:t>
            </a:r>
            <a:r>
              <a:rPr spc="50" dirty="0">
                <a:latin typeface="Microsoft Sans Serif"/>
                <a:cs typeface="Microsoft Sans Serif"/>
              </a:rPr>
              <a:t> </a:t>
            </a:r>
            <a:r>
              <a:rPr spc="-10" dirty="0">
                <a:latin typeface="Microsoft Sans Serif"/>
                <a:cs typeface="Microsoft Sans Serif"/>
              </a:rPr>
              <a:t>на</a:t>
            </a:r>
            <a:r>
              <a:rPr spc="30" dirty="0">
                <a:latin typeface="Microsoft Sans Serif"/>
                <a:cs typeface="Microsoft Sans Serif"/>
              </a:rPr>
              <a:t> </a:t>
            </a:r>
            <a:r>
              <a:rPr spc="-5" dirty="0">
                <a:latin typeface="Microsoft Sans Serif"/>
                <a:cs typeface="Microsoft Sans Serif"/>
              </a:rPr>
              <a:t>интервале</a:t>
            </a:r>
            <a:r>
              <a:rPr spc="45" dirty="0">
                <a:latin typeface="Microsoft Sans Serif"/>
                <a:cs typeface="Microsoft Sans Serif"/>
              </a:rPr>
              <a:t> </a:t>
            </a:r>
            <a:r>
              <a:rPr dirty="0">
                <a:latin typeface="Microsoft Sans Serif"/>
                <a:cs typeface="Microsoft Sans Serif"/>
              </a:rPr>
              <a:t>[-</a:t>
            </a:r>
            <a:r>
              <a:rPr spc="20" dirty="0">
                <a:latin typeface="Microsoft Sans Serif"/>
                <a:cs typeface="Microsoft Sans Serif"/>
              </a:rPr>
              <a:t> </a:t>
            </a:r>
            <a:r>
              <a:rPr i="1" dirty="0">
                <a:latin typeface="Arial"/>
                <a:cs typeface="Arial"/>
              </a:rPr>
              <a:t>Δ/2,+</a:t>
            </a:r>
            <a:r>
              <a:rPr i="1" spc="5" dirty="0">
                <a:latin typeface="Arial"/>
                <a:cs typeface="Arial"/>
              </a:rPr>
              <a:t> </a:t>
            </a:r>
            <a:r>
              <a:rPr i="1" spc="-5" dirty="0">
                <a:latin typeface="Arial"/>
                <a:cs typeface="Arial"/>
              </a:rPr>
              <a:t>Δ/2</a:t>
            </a:r>
            <a:r>
              <a:rPr spc="-5" dirty="0">
                <a:latin typeface="Microsoft Sans Serif"/>
                <a:cs typeface="Microsoft Sans Serif"/>
              </a:rPr>
              <a:t>]</a:t>
            </a:r>
            <a:endParaRPr>
              <a:latin typeface="Microsoft Sans Serif"/>
              <a:cs typeface="Microsoft Sans Serif"/>
            </a:endParaRPr>
          </a:p>
        </p:txBody>
      </p:sp>
      <p:sp>
        <p:nvSpPr>
          <p:cNvPr id="13" name="object 13"/>
          <p:cNvSpPr txBox="1"/>
          <p:nvPr/>
        </p:nvSpPr>
        <p:spPr>
          <a:xfrm>
            <a:off x="9376410" y="4671441"/>
            <a:ext cx="431165" cy="299720"/>
          </a:xfrm>
          <a:prstGeom prst="rect">
            <a:avLst/>
          </a:prstGeom>
        </p:spPr>
        <p:txBody>
          <a:bodyPr vert="horz" wrap="square" lIns="0" tIns="12700" rIns="0" bIns="0" rtlCol="0">
            <a:spAutoFit/>
          </a:bodyPr>
          <a:lstStyle/>
          <a:p>
            <a:pPr marL="12700">
              <a:spcBef>
                <a:spcPts val="100"/>
              </a:spcBef>
            </a:pPr>
            <a:r>
              <a:rPr spc="-5" dirty="0">
                <a:latin typeface="Microsoft Sans Serif"/>
                <a:cs typeface="Microsoft Sans Serif"/>
              </a:rPr>
              <a:t>(</a:t>
            </a:r>
            <a:r>
              <a:rPr spc="-10" dirty="0">
                <a:latin typeface="Microsoft Sans Serif"/>
                <a:cs typeface="Microsoft Sans Serif"/>
              </a:rPr>
              <a:t>47</a:t>
            </a:r>
            <a:r>
              <a:rPr dirty="0">
                <a:latin typeface="Microsoft Sans Serif"/>
                <a:cs typeface="Microsoft Sans Serif"/>
              </a:rPr>
              <a:t>)</a:t>
            </a:r>
            <a:endParaRPr>
              <a:latin typeface="Microsoft Sans Serif"/>
              <a:cs typeface="Microsoft Sans Serif"/>
            </a:endParaRPr>
          </a:p>
        </p:txBody>
      </p:sp>
      <p:sp>
        <p:nvSpPr>
          <p:cNvPr id="14" name="object 14"/>
          <p:cNvSpPr/>
          <p:nvPr/>
        </p:nvSpPr>
        <p:spPr>
          <a:xfrm>
            <a:off x="3000376" y="333439"/>
            <a:ext cx="1368425" cy="325755"/>
          </a:xfrm>
          <a:custGeom>
            <a:avLst/>
            <a:gdLst/>
            <a:ahLst/>
            <a:cxnLst/>
            <a:rect l="l" t="t" r="r" b="b"/>
            <a:pathLst>
              <a:path w="1368425" h="325755">
                <a:moveTo>
                  <a:pt x="1368425" y="0"/>
                </a:moveTo>
                <a:lnTo>
                  <a:pt x="0" y="0"/>
                </a:lnTo>
                <a:lnTo>
                  <a:pt x="0" y="325437"/>
                </a:lnTo>
                <a:lnTo>
                  <a:pt x="1368425" y="325437"/>
                </a:lnTo>
                <a:lnTo>
                  <a:pt x="1368425" y="0"/>
                </a:lnTo>
                <a:close/>
              </a:path>
            </a:pathLst>
          </a:custGeom>
          <a:solidFill>
            <a:srgbClr val="FFFFFF"/>
          </a:solidFill>
        </p:spPr>
        <p:txBody>
          <a:bodyPr wrap="square" lIns="0" tIns="0" rIns="0" bIns="0" rtlCol="0"/>
          <a:lstStyle/>
          <a:p>
            <a:endParaRPr/>
          </a:p>
        </p:txBody>
      </p:sp>
      <p:sp>
        <p:nvSpPr>
          <p:cNvPr id="15" name="object 15"/>
          <p:cNvSpPr txBox="1"/>
          <p:nvPr/>
        </p:nvSpPr>
        <p:spPr>
          <a:xfrm>
            <a:off x="2377439" y="229818"/>
            <a:ext cx="7748270" cy="370840"/>
          </a:xfrm>
          <a:prstGeom prst="rect">
            <a:avLst/>
          </a:prstGeom>
        </p:spPr>
        <p:txBody>
          <a:bodyPr vert="horz" wrap="square" lIns="0" tIns="14604" rIns="0" bIns="0" rtlCol="0">
            <a:spAutoFit/>
          </a:bodyPr>
          <a:lstStyle/>
          <a:p>
            <a:pPr marL="38100">
              <a:spcBef>
                <a:spcPts val="114"/>
              </a:spcBef>
            </a:pPr>
            <a:r>
              <a:rPr spc="5" dirty="0">
                <a:latin typeface="Microsoft Sans Serif"/>
                <a:cs typeface="Microsoft Sans Serif"/>
              </a:rPr>
              <a:t>Если</a:t>
            </a:r>
            <a:r>
              <a:rPr spc="175" dirty="0">
                <a:latin typeface="Microsoft Sans Serif"/>
                <a:cs typeface="Microsoft Sans Serif"/>
              </a:rPr>
              <a:t> </a:t>
            </a:r>
            <a:r>
              <a:rPr sz="2550" i="1" spc="67" baseline="-4901" dirty="0">
                <a:latin typeface="Times New Roman"/>
                <a:cs typeface="Times New Roman"/>
              </a:rPr>
              <a:t>C'</a:t>
            </a:r>
            <a:r>
              <a:rPr sz="1500" i="1" spc="67" baseline="-33333" dirty="0">
                <a:latin typeface="Times New Roman"/>
                <a:cs typeface="Times New Roman"/>
              </a:rPr>
              <a:t>w</a:t>
            </a:r>
            <a:r>
              <a:rPr sz="1500" i="1" spc="172" baseline="-33333" dirty="0">
                <a:latin typeface="Times New Roman"/>
                <a:cs typeface="Times New Roman"/>
              </a:rPr>
              <a:t> </a:t>
            </a:r>
            <a:r>
              <a:rPr sz="3375" spc="-67" baseline="-3703" dirty="0">
                <a:latin typeface="Symbol"/>
                <a:cs typeface="Symbol"/>
              </a:rPr>
              <a:t></a:t>
            </a:r>
            <a:r>
              <a:rPr sz="2550" i="1" spc="-67" baseline="-4901" dirty="0">
                <a:latin typeface="Times New Roman"/>
                <a:cs typeface="Times New Roman"/>
              </a:rPr>
              <a:t>n</a:t>
            </a:r>
            <a:r>
              <a:rPr sz="3375" spc="-67" baseline="-3703" dirty="0">
                <a:latin typeface="Symbol"/>
                <a:cs typeface="Symbol"/>
              </a:rPr>
              <a:t></a:t>
            </a:r>
            <a:r>
              <a:rPr sz="2550" i="1" spc="-67" baseline="-4901" dirty="0">
                <a:latin typeface="Times New Roman"/>
                <a:cs typeface="Times New Roman"/>
              </a:rPr>
              <a:t>=</a:t>
            </a:r>
            <a:r>
              <a:rPr sz="2550" i="1" spc="-187" baseline="-4901" dirty="0">
                <a:latin typeface="Times New Roman"/>
                <a:cs typeface="Times New Roman"/>
              </a:rPr>
              <a:t> </a:t>
            </a:r>
            <a:r>
              <a:rPr sz="2550" i="1" spc="82" baseline="-4901" dirty="0">
                <a:latin typeface="Times New Roman"/>
                <a:cs typeface="Times New Roman"/>
              </a:rPr>
              <a:t>C</a:t>
            </a:r>
            <a:r>
              <a:rPr sz="1500" i="1" spc="82" baseline="-33333" dirty="0">
                <a:latin typeface="Times New Roman"/>
                <a:cs typeface="Times New Roman"/>
              </a:rPr>
              <a:t>w</a:t>
            </a:r>
            <a:r>
              <a:rPr sz="1500" i="1" spc="-89" baseline="-33333" dirty="0">
                <a:latin typeface="Times New Roman"/>
                <a:cs typeface="Times New Roman"/>
              </a:rPr>
              <a:t> </a:t>
            </a:r>
            <a:r>
              <a:rPr sz="3375" spc="-97" baseline="-3703" dirty="0">
                <a:latin typeface="Symbol"/>
                <a:cs typeface="Symbol"/>
              </a:rPr>
              <a:t></a:t>
            </a:r>
            <a:r>
              <a:rPr sz="2550" i="1" spc="-97" baseline="-4901" dirty="0">
                <a:latin typeface="Times New Roman"/>
                <a:cs typeface="Times New Roman"/>
              </a:rPr>
              <a:t>n</a:t>
            </a:r>
            <a:r>
              <a:rPr sz="3375" spc="-97" baseline="-3703" dirty="0">
                <a:latin typeface="Symbol"/>
                <a:cs typeface="Symbol"/>
              </a:rPr>
              <a:t></a:t>
            </a:r>
            <a:r>
              <a:rPr spc="-65" dirty="0">
                <a:latin typeface="Microsoft Sans Serif"/>
                <a:cs typeface="Microsoft Sans Serif"/>
              </a:rPr>
              <a:t>нет</a:t>
            </a:r>
            <a:r>
              <a:rPr spc="30" dirty="0">
                <a:latin typeface="Microsoft Sans Serif"/>
                <a:cs typeface="Microsoft Sans Serif"/>
              </a:rPr>
              <a:t> </a:t>
            </a:r>
            <a:r>
              <a:rPr spc="-25" dirty="0">
                <a:latin typeface="Microsoft Sans Serif"/>
                <a:cs typeface="Microsoft Sans Serif"/>
              </a:rPr>
              <a:t>искажений</a:t>
            </a:r>
            <a:r>
              <a:rPr spc="5" dirty="0">
                <a:latin typeface="Microsoft Sans Serif"/>
                <a:cs typeface="Microsoft Sans Serif"/>
              </a:rPr>
              <a:t> </a:t>
            </a:r>
            <a:r>
              <a:rPr spc="-15" dirty="0">
                <a:latin typeface="Microsoft Sans Serif"/>
                <a:cs typeface="Microsoft Sans Serif"/>
              </a:rPr>
              <a:t>ЦВЗ),</a:t>
            </a:r>
            <a:r>
              <a:rPr spc="30" dirty="0">
                <a:latin typeface="Microsoft Sans Serif"/>
                <a:cs typeface="Microsoft Sans Serif"/>
              </a:rPr>
              <a:t> </a:t>
            </a:r>
            <a:r>
              <a:rPr dirty="0">
                <a:latin typeface="Microsoft Sans Serif"/>
                <a:cs typeface="Microsoft Sans Serif"/>
              </a:rPr>
              <a:t>то</a:t>
            </a:r>
            <a:r>
              <a:rPr spc="10" dirty="0">
                <a:latin typeface="Microsoft Sans Serif"/>
                <a:cs typeface="Microsoft Sans Serif"/>
              </a:rPr>
              <a:t> </a:t>
            </a:r>
            <a:r>
              <a:rPr spc="-10" dirty="0">
                <a:latin typeface="Microsoft Sans Serif"/>
                <a:cs typeface="Microsoft Sans Serif"/>
              </a:rPr>
              <a:t>информация</a:t>
            </a:r>
            <a:r>
              <a:rPr spc="30" dirty="0">
                <a:latin typeface="Microsoft Sans Serif"/>
                <a:cs typeface="Microsoft Sans Serif"/>
              </a:rPr>
              <a:t> </a:t>
            </a:r>
            <a:r>
              <a:rPr spc="-20" dirty="0">
                <a:latin typeface="Microsoft Sans Serif"/>
                <a:cs typeface="Microsoft Sans Serif"/>
              </a:rPr>
              <a:t>извлекается</a:t>
            </a:r>
            <a:r>
              <a:rPr spc="15" dirty="0">
                <a:latin typeface="Microsoft Sans Serif"/>
                <a:cs typeface="Microsoft Sans Serif"/>
              </a:rPr>
              <a:t> </a:t>
            </a:r>
            <a:r>
              <a:rPr spc="-30" dirty="0">
                <a:latin typeface="Microsoft Sans Serif"/>
                <a:cs typeface="Microsoft Sans Serif"/>
              </a:rPr>
              <a:t>без</a:t>
            </a:r>
            <a:endParaRPr>
              <a:latin typeface="Microsoft Sans Serif"/>
              <a:cs typeface="Microsoft Sans Serif"/>
            </a:endParaRPr>
          </a:p>
        </p:txBody>
      </p:sp>
      <p:sp>
        <p:nvSpPr>
          <p:cNvPr id="16" name="object 16"/>
          <p:cNvSpPr/>
          <p:nvPr/>
        </p:nvSpPr>
        <p:spPr>
          <a:xfrm>
            <a:off x="4943476" y="836676"/>
            <a:ext cx="1368425" cy="352425"/>
          </a:xfrm>
          <a:custGeom>
            <a:avLst/>
            <a:gdLst/>
            <a:ahLst/>
            <a:cxnLst/>
            <a:rect l="l" t="t" r="r" b="b"/>
            <a:pathLst>
              <a:path w="1368425" h="352425">
                <a:moveTo>
                  <a:pt x="1368425" y="0"/>
                </a:moveTo>
                <a:lnTo>
                  <a:pt x="0" y="0"/>
                </a:lnTo>
                <a:lnTo>
                  <a:pt x="0" y="352425"/>
                </a:lnTo>
                <a:lnTo>
                  <a:pt x="1368425" y="352425"/>
                </a:lnTo>
                <a:lnTo>
                  <a:pt x="1368425" y="0"/>
                </a:lnTo>
                <a:close/>
              </a:path>
            </a:pathLst>
          </a:custGeom>
          <a:solidFill>
            <a:srgbClr val="FFFFFF"/>
          </a:solidFill>
        </p:spPr>
        <p:txBody>
          <a:bodyPr wrap="square" lIns="0" tIns="0" rIns="0" bIns="0" rtlCol="0"/>
          <a:lstStyle/>
          <a:p>
            <a:endParaRPr/>
          </a:p>
        </p:txBody>
      </p:sp>
      <p:sp>
        <p:nvSpPr>
          <p:cNvPr id="17" name="object 17"/>
          <p:cNvSpPr txBox="1"/>
          <p:nvPr/>
        </p:nvSpPr>
        <p:spPr>
          <a:xfrm>
            <a:off x="6108468" y="1017999"/>
            <a:ext cx="53975" cy="144145"/>
          </a:xfrm>
          <a:prstGeom prst="rect">
            <a:avLst/>
          </a:prstGeom>
        </p:spPr>
        <p:txBody>
          <a:bodyPr vert="horz" wrap="square" lIns="0" tIns="0" rIns="0" bIns="0" rtlCol="0">
            <a:spAutoFit/>
          </a:bodyPr>
          <a:lstStyle/>
          <a:p>
            <a:pPr>
              <a:lnSpc>
                <a:spcPts val="1110"/>
              </a:lnSpc>
            </a:pPr>
            <a:r>
              <a:rPr sz="1000" i="1" spc="25" dirty="0">
                <a:latin typeface="Times New Roman"/>
                <a:cs typeface="Times New Roman"/>
              </a:rPr>
              <a:t>ε</a:t>
            </a:r>
            <a:endParaRPr sz="1000">
              <a:latin typeface="Times New Roman"/>
              <a:cs typeface="Times New Roman"/>
            </a:endParaRPr>
          </a:p>
        </p:txBody>
      </p:sp>
      <p:sp>
        <p:nvSpPr>
          <p:cNvPr id="18" name="object 18"/>
          <p:cNvSpPr txBox="1"/>
          <p:nvPr/>
        </p:nvSpPr>
        <p:spPr>
          <a:xfrm>
            <a:off x="2377440" y="671483"/>
            <a:ext cx="4360545" cy="454025"/>
          </a:xfrm>
          <a:prstGeom prst="rect">
            <a:avLst/>
          </a:prstGeom>
        </p:spPr>
        <p:txBody>
          <a:bodyPr vert="horz" wrap="square" lIns="0" tIns="13335" rIns="0" bIns="0" rtlCol="0">
            <a:spAutoFit/>
          </a:bodyPr>
          <a:lstStyle/>
          <a:p>
            <a:pPr marL="38100">
              <a:spcBef>
                <a:spcPts val="105"/>
              </a:spcBef>
            </a:pPr>
            <a:r>
              <a:rPr spc="5" dirty="0">
                <a:latin typeface="Microsoft Sans Serif"/>
                <a:cs typeface="Microsoft Sans Serif"/>
              </a:rPr>
              <a:t>Есл</a:t>
            </a:r>
            <a:r>
              <a:rPr spc="-5" dirty="0">
                <a:latin typeface="Microsoft Sans Serif"/>
                <a:cs typeface="Microsoft Sans Serif"/>
              </a:rPr>
              <a:t>и</a:t>
            </a:r>
            <a:r>
              <a:rPr spc="5" dirty="0">
                <a:latin typeface="Microsoft Sans Serif"/>
                <a:cs typeface="Microsoft Sans Serif"/>
              </a:rPr>
              <a:t> </a:t>
            </a:r>
            <a:r>
              <a:rPr spc="-15" dirty="0">
                <a:latin typeface="Microsoft Sans Serif"/>
                <a:cs typeface="Microsoft Sans Serif"/>
              </a:rPr>
              <a:t>п</a:t>
            </a:r>
            <a:r>
              <a:rPr spc="-25" dirty="0">
                <a:latin typeface="Microsoft Sans Serif"/>
                <a:cs typeface="Microsoft Sans Serif"/>
              </a:rPr>
              <a:t>о</a:t>
            </a:r>
            <a:r>
              <a:rPr spc="-30" dirty="0">
                <a:latin typeface="Microsoft Sans Serif"/>
                <a:cs typeface="Microsoft Sans Serif"/>
              </a:rPr>
              <a:t>м</a:t>
            </a:r>
            <a:r>
              <a:rPr spc="-35" dirty="0">
                <a:latin typeface="Microsoft Sans Serif"/>
                <a:cs typeface="Microsoft Sans Serif"/>
              </a:rPr>
              <a:t>е</a:t>
            </a:r>
            <a:r>
              <a:rPr spc="-15" dirty="0">
                <a:latin typeface="Microsoft Sans Serif"/>
                <a:cs typeface="Microsoft Sans Serif"/>
              </a:rPr>
              <a:t>х</a:t>
            </a:r>
            <a:r>
              <a:rPr spc="-10" dirty="0">
                <a:latin typeface="Microsoft Sans Serif"/>
                <a:cs typeface="Microsoft Sans Serif"/>
              </a:rPr>
              <a:t>о</a:t>
            </a:r>
            <a:r>
              <a:rPr spc="-5" dirty="0">
                <a:latin typeface="Microsoft Sans Serif"/>
                <a:cs typeface="Microsoft Sans Serif"/>
              </a:rPr>
              <a:t>й</a:t>
            </a:r>
            <a:r>
              <a:rPr spc="45" dirty="0">
                <a:latin typeface="Microsoft Sans Serif"/>
                <a:cs typeface="Microsoft Sans Serif"/>
              </a:rPr>
              <a:t> </a:t>
            </a:r>
            <a:r>
              <a:rPr spc="5" dirty="0">
                <a:latin typeface="Microsoft Sans Serif"/>
                <a:cs typeface="Microsoft Sans Serif"/>
              </a:rPr>
              <a:t>яв</a:t>
            </a:r>
            <a:r>
              <a:rPr spc="10" dirty="0">
                <a:latin typeface="Microsoft Sans Serif"/>
                <a:cs typeface="Microsoft Sans Serif"/>
              </a:rPr>
              <a:t>л</a:t>
            </a:r>
            <a:r>
              <a:rPr spc="-5" dirty="0">
                <a:latin typeface="Microsoft Sans Serif"/>
                <a:cs typeface="Microsoft Sans Serif"/>
              </a:rPr>
              <a:t>я</a:t>
            </a:r>
            <a:r>
              <a:rPr spc="-15" dirty="0">
                <a:latin typeface="Microsoft Sans Serif"/>
                <a:cs typeface="Microsoft Sans Serif"/>
              </a:rPr>
              <a:t>е</a:t>
            </a:r>
            <a:r>
              <a:rPr spc="-5" dirty="0">
                <a:latin typeface="Microsoft Sans Serif"/>
                <a:cs typeface="Microsoft Sans Serif"/>
              </a:rPr>
              <a:t>тся</a:t>
            </a:r>
            <a:r>
              <a:rPr spc="-229" dirty="0">
                <a:latin typeface="Microsoft Sans Serif"/>
                <a:cs typeface="Microsoft Sans Serif"/>
              </a:rPr>
              <a:t> </a:t>
            </a:r>
            <a:r>
              <a:rPr sz="2625" i="1" spc="120" baseline="-9523" dirty="0">
                <a:latin typeface="Times New Roman"/>
                <a:cs typeface="Times New Roman"/>
              </a:rPr>
              <a:t>ε</a:t>
            </a:r>
            <a:r>
              <a:rPr sz="3450" spc="-330" baseline="-7246" dirty="0">
                <a:latin typeface="Symbol"/>
                <a:cs typeface="Symbol"/>
              </a:rPr>
              <a:t></a:t>
            </a:r>
            <a:r>
              <a:rPr sz="2625" i="1" spc="127" baseline="-9523" dirty="0">
                <a:latin typeface="Times New Roman"/>
                <a:cs typeface="Times New Roman"/>
              </a:rPr>
              <a:t>n</a:t>
            </a:r>
            <a:r>
              <a:rPr sz="3450" spc="-157" baseline="-7246" dirty="0">
                <a:latin typeface="Symbol"/>
                <a:cs typeface="Symbol"/>
              </a:rPr>
              <a:t></a:t>
            </a:r>
            <a:r>
              <a:rPr sz="2625" spc="89" baseline="-9523" dirty="0">
                <a:latin typeface="Symbol"/>
                <a:cs typeface="Symbol"/>
              </a:rPr>
              <a:t></a:t>
            </a:r>
            <a:r>
              <a:rPr sz="2625" spc="-247" baseline="-9523" dirty="0">
                <a:latin typeface="Times New Roman"/>
                <a:cs typeface="Times New Roman"/>
              </a:rPr>
              <a:t> </a:t>
            </a:r>
            <a:r>
              <a:rPr sz="2625" i="1" spc="82" baseline="-9523" dirty="0">
                <a:latin typeface="Times New Roman"/>
                <a:cs typeface="Times New Roman"/>
              </a:rPr>
              <a:t>N</a:t>
            </a:r>
            <a:r>
              <a:rPr sz="2625" i="1" spc="-419" baseline="-9523" dirty="0">
                <a:latin typeface="Times New Roman"/>
                <a:cs typeface="Times New Roman"/>
              </a:rPr>
              <a:t> </a:t>
            </a:r>
            <a:r>
              <a:rPr sz="4200" spc="-735" baseline="-5952" dirty="0">
                <a:latin typeface="Symbol"/>
                <a:cs typeface="Symbol"/>
              </a:rPr>
              <a:t></a:t>
            </a:r>
            <a:r>
              <a:rPr sz="2625" baseline="-9523" dirty="0">
                <a:latin typeface="Times New Roman"/>
                <a:cs typeface="Times New Roman"/>
              </a:rPr>
              <a:t>0</a:t>
            </a:r>
            <a:r>
              <a:rPr sz="2625" spc="254" baseline="-9523" dirty="0">
                <a:latin typeface="Times New Roman"/>
                <a:cs typeface="Times New Roman"/>
              </a:rPr>
              <a:t>,</a:t>
            </a:r>
            <a:r>
              <a:rPr sz="2625" i="1" spc="60" baseline="-9523" dirty="0">
                <a:latin typeface="Times New Roman"/>
                <a:cs typeface="Times New Roman"/>
              </a:rPr>
              <a:t>σ</a:t>
            </a:r>
            <a:r>
              <a:rPr sz="2625" i="1" spc="-330" baseline="-9523" dirty="0">
                <a:latin typeface="Times New Roman"/>
                <a:cs typeface="Times New Roman"/>
              </a:rPr>
              <a:t> </a:t>
            </a:r>
            <a:r>
              <a:rPr sz="1500" spc="52" baseline="27777" dirty="0">
                <a:latin typeface="Times New Roman"/>
                <a:cs typeface="Times New Roman"/>
              </a:rPr>
              <a:t>2</a:t>
            </a:r>
            <a:r>
              <a:rPr sz="1500" spc="30" baseline="27777" dirty="0">
                <a:latin typeface="Times New Roman"/>
                <a:cs typeface="Times New Roman"/>
              </a:rPr>
              <a:t> </a:t>
            </a:r>
            <a:r>
              <a:rPr sz="4200" spc="-494" baseline="-5952" dirty="0">
                <a:latin typeface="Symbol"/>
                <a:cs typeface="Symbol"/>
              </a:rPr>
              <a:t></a:t>
            </a:r>
            <a:r>
              <a:rPr sz="4200" spc="179" baseline="-5952" dirty="0">
                <a:latin typeface="Times New Roman"/>
                <a:cs typeface="Times New Roman"/>
              </a:rPr>
              <a:t> </a:t>
            </a:r>
            <a:r>
              <a:rPr dirty="0">
                <a:latin typeface="Microsoft Sans Serif"/>
                <a:cs typeface="Microsoft Sans Serif"/>
              </a:rPr>
              <a:t>то:</a:t>
            </a:r>
            <a:endParaRPr>
              <a:latin typeface="Microsoft Sans Serif"/>
              <a:cs typeface="Microsoft Sans Serif"/>
            </a:endParaRPr>
          </a:p>
        </p:txBody>
      </p:sp>
      <p:grpSp>
        <p:nvGrpSpPr>
          <p:cNvPr id="19" name="object 19"/>
          <p:cNvGrpSpPr/>
          <p:nvPr/>
        </p:nvGrpSpPr>
        <p:grpSpPr>
          <a:xfrm>
            <a:off x="2495551" y="1052512"/>
            <a:ext cx="5000625" cy="900430"/>
            <a:chOff x="971550" y="1052512"/>
            <a:chExt cx="5000625" cy="900430"/>
          </a:xfrm>
        </p:grpSpPr>
        <p:sp>
          <p:nvSpPr>
            <p:cNvPr id="20" name="object 20"/>
            <p:cNvSpPr/>
            <p:nvPr/>
          </p:nvSpPr>
          <p:spPr>
            <a:xfrm>
              <a:off x="971550" y="1052512"/>
              <a:ext cx="5000625" cy="900430"/>
            </a:xfrm>
            <a:custGeom>
              <a:avLst/>
              <a:gdLst/>
              <a:ahLst/>
              <a:cxnLst/>
              <a:rect l="l" t="t" r="r" b="b"/>
              <a:pathLst>
                <a:path w="5000625" h="900430">
                  <a:moveTo>
                    <a:pt x="5000625" y="0"/>
                  </a:moveTo>
                  <a:lnTo>
                    <a:pt x="0" y="0"/>
                  </a:lnTo>
                  <a:lnTo>
                    <a:pt x="0" y="900112"/>
                  </a:lnTo>
                  <a:lnTo>
                    <a:pt x="5000625" y="900112"/>
                  </a:lnTo>
                  <a:lnTo>
                    <a:pt x="5000625" y="0"/>
                  </a:lnTo>
                  <a:close/>
                </a:path>
              </a:pathLst>
            </a:custGeom>
            <a:solidFill>
              <a:srgbClr val="FFFFFF"/>
            </a:solidFill>
          </p:spPr>
          <p:txBody>
            <a:bodyPr wrap="square" lIns="0" tIns="0" rIns="0" bIns="0" rtlCol="0"/>
            <a:lstStyle/>
            <a:p>
              <a:endParaRPr/>
            </a:p>
          </p:txBody>
        </p:sp>
        <p:sp>
          <p:nvSpPr>
            <p:cNvPr id="21" name="object 21"/>
            <p:cNvSpPr/>
            <p:nvPr/>
          </p:nvSpPr>
          <p:spPr>
            <a:xfrm>
              <a:off x="2244482" y="1773788"/>
              <a:ext cx="26034" cy="14604"/>
            </a:xfrm>
            <a:custGeom>
              <a:avLst/>
              <a:gdLst/>
              <a:ahLst/>
              <a:cxnLst/>
              <a:rect l="l" t="t" r="r" b="b"/>
              <a:pathLst>
                <a:path w="26035" h="14605">
                  <a:moveTo>
                    <a:pt x="0" y="14382"/>
                  </a:moveTo>
                  <a:lnTo>
                    <a:pt x="25614" y="0"/>
                  </a:lnTo>
                </a:path>
              </a:pathLst>
            </a:custGeom>
            <a:ln w="8419">
              <a:solidFill>
                <a:srgbClr val="000000"/>
              </a:solidFill>
            </a:ln>
          </p:spPr>
          <p:txBody>
            <a:bodyPr wrap="square" lIns="0" tIns="0" rIns="0" bIns="0" rtlCol="0"/>
            <a:lstStyle/>
            <a:p>
              <a:endParaRPr/>
            </a:p>
          </p:txBody>
        </p:sp>
        <p:sp>
          <p:nvSpPr>
            <p:cNvPr id="22" name="object 22"/>
            <p:cNvSpPr/>
            <p:nvPr/>
          </p:nvSpPr>
          <p:spPr>
            <a:xfrm>
              <a:off x="2270096" y="1777781"/>
              <a:ext cx="37465" cy="97155"/>
            </a:xfrm>
            <a:custGeom>
              <a:avLst/>
              <a:gdLst/>
              <a:ahLst/>
              <a:cxnLst/>
              <a:rect l="l" t="t" r="r" b="b"/>
              <a:pathLst>
                <a:path w="37464" h="97155">
                  <a:moveTo>
                    <a:pt x="0" y="0"/>
                  </a:moveTo>
                  <a:lnTo>
                    <a:pt x="36996" y="97005"/>
                  </a:lnTo>
                </a:path>
              </a:pathLst>
            </a:custGeom>
            <a:ln w="16629">
              <a:solidFill>
                <a:srgbClr val="000000"/>
              </a:solidFill>
            </a:ln>
          </p:spPr>
          <p:txBody>
            <a:bodyPr wrap="square" lIns="0" tIns="0" rIns="0" bIns="0" rtlCol="0"/>
            <a:lstStyle/>
            <a:p>
              <a:endParaRPr/>
            </a:p>
          </p:txBody>
        </p:sp>
        <p:sp>
          <p:nvSpPr>
            <p:cNvPr id="23" name="object 23"/>
            <p:cNvSpPr/>
            <p:nvPr/>
          </p:nvSpPr>
          <p:spPr>
            <a:xfrm>
              <a:off x="2311559" y="1598568"/>
              <a:ext cx="1207770" cy="276225"/>
            </a:xfrm>
            <a:custGeom>
              <a:avLst/>
              <a:gdLst/>
              <a:ahLst/>
              <a:cxnLst/>
              <a:rect l="l" t="t" r="r" b="b"/>
              <a:pathLst>
                <a:path w="1207770" h="276225">
                  <a:moveTo>
                    <a:pt x="0" y="276217"/>
                  </a:moveTo>
                  <a:lnTo>
                    <a:pt x="48778" y="0"/>
                  </a:lnTo>
                </a:path>
                <a:path w="1207770" h="276225">
                  <a:moveTo>
                    <a:pt x="1181924" y="189602"/>
                  </a:moveTo>
                  <a:lnTo>
                    <a:pt x="1207421" y="175220"/>
                  </a:lnTo>
                </a:path>
              </a:pathLst>
            </a:custGeom>
            <a:ln w="8460">
              <a:solidFill>
                <a:srgbClr val="000000"/>
              </a:solidFill>
            </a:ln>
          </p:spPr>
          <p:txBody>
            <a:bodyPr wrap="square" lIns="0" tIns="0" rIns="0" bIns="0" rtlCol="0"/>
            <a:lstStyle/>
            <a:p>
              <a:endParaRPr/>
            </a:p>
          </p:txBody>
        </p:sp>
        <p:sp>
          <p:nvSpPr>
            <p:cNvPr id="24" name="object 24"/>
            <p:cNvSpPr/>
            <p:nvPr/>
          </p:nvSpPr>
          <p:spPr>
            <a:xfrm>
              <a:off x="3518981" y="1777781"/>
              <a:ext cx="37465" cy="97155"/>
            </a:xfrm>
            <a:custGeom>
              <a:avLst/>
              <a:gdLst/>
              <a:ahLst/>
              <a:cxnLst/>
              <a:rect l="l" t="t" r="r" b="b"/>
              <a:pathLst>
                <a:path w="37464" h="97155">
                  <a:moveTo>
                    <a:pt x="0" y="0"/>
                  </a:moveTo>
                  <a:lnTo>
                    <a:pt x="36996" y="97005"/>
                  </a:lnTo>
                </a:path>
              </a:pathLst>
            </a:custGeom>
            <a:ln w="16629">
              <a:solidFill>
                <a:srgbClr val="000000"/>
              </a:solidFill>
            </a:ln>
          </p:spPr>
          <p:txBody>
            <a:bodyPr wrap="square" lIns="0" tIns="0" rIns="0" bIns="0" rtlCol="0"/>
            <a:lstStyle/>
            <a:p>
              <a:endParaRPr/>
            </a:p>
          </p:txBody>
        </p:sp>
        <p:sp>
          <p:nvSpPr>
            <p:cNvPr id="25" name="object 25"/>
            <p:cNvSpPr/>
            <p:nvPr/>
          </p:nvSpPr>
          <p:spPr>
            <a:xfrm>
              <a:off x="3560143" y="1598568"/>
              <a:ext cx="1311275" cy="276225"/>
            </a:xfrm>
            <a:custGeom>
              <a:avLst/>
              <a:gdLst/>
              <a:ahLst/>
              <a:cxnLst/>
              <a:rect l="l" t="t" r="r" b="b"/>
              <a:pathLst>
                <a:path w="1311275" h="276225">
                  <a:moveTo>
                    <a:pt x="0" y="276217"/>
                  </a:moveTo>
                  <a:lnTo>
                    <a:pt x="49162" y="0"/>
                  </a:lnTo>
                </a:path>
                <a:path w="1311275" h="276225">
                  <a:moveTo>
                    <a:pt x="1285047" y="144885"/>
                  </a:moveTo>
                  <a:lnTo>
                    <a:pt x="1310712" y="130126"/>
                  </a:lnTo>
                </a:path>
              </a:pathLst>
            </a:custGeom>
            <a:ln w="8460">
              <a:solidFill>
                <a:srgbClr val="000000"/>
              </a:solidFill>
            </a:ln>
          </p:spPr>
          <p:txBody>
            <a:bodyPr wrap="square" lIns="0" tIns="0" rIns="0" bIns="0" rtlCol="0"/>
            <a:lstStyle/>
            <a:p>
              <a:endParaRPr/>
            </a:p>
          </p:txBody>
        </p:sp>
        <p:sp>
          <p:nvSpPr>
            <p:cNvPr id="26" name="object 26"/>
            <p:cNvSpPr/>
            <p:nvPr/>
          </p:nvSpPr>
          <p:spPr>
            <a:xfrm>
              <a:off x="4870856" y="1733080"/>
              <a:ext cx="37465" cy="67945"/>
            </a:xfrm>
            <a:custGeom>
              <a:avLst/>
              <a:gdLst/>
              <a:ahLst/>
              <a:cxnLst/>
              <a:rect l="l" t="t" r="r" b="b"/>
              <a:pathLst>
                <a:path w="37464" h="67944">
                  <a:moveTo>
                    <a:pt x="0" y="0"/>
                  </a:moveTo>
                  <a:lnTo>
                    <a:pt x="36996" y="67460"/>
                  </a:lnTo>
                </a:path>
              </a:pathLst>
            </a:custGeom>
            <a:ln w="16598">
              <a:solidFill>
                <a:srgbClr val="000000"/>
              </a:solidFill>
            </a:ln>
          </p:spPr>
          <p:txBody>
            <a:bodyPr wrap="square" lIns="0" tIns="0" rIns="0" bIns="0" rtlCol="0"/>
            <a:lstStyle/>
            <a:p>
              <a:endParaRPr/>
            </a:p>
          </p:txBody>
        </p:sp>
        <p:sp>
          <p:nvSpPr>
            <p:cNvPr id="27" name="object 27"/>
            <p:cNvSpPr/>
            <p:nvPr/>
          </p:nvSpPr>
          <p:spPr>
            <a:xfrm>
              <a:off x="4824527" y="1569427"/>
              <a:ext cx="386715" cy="231140"/>
            </a:xfrm>
            <a:custGeom>
              <a:avLst/>
              <a:gdLst/>
              <a:ahLst/>
              <a:cxnLst/>
              <a:rect l="l" t="t" r="r" b="b"/>
              <a:pathLst>
                <a:path w="386714" h="231139">
                  <a:moveTo>
                    <a:pt x="87825" y="231112"/>
                  </a:moveTo>
                  <a:lnTo>
                    <a:pt x="136487" y="29140"/>
                  </a:lnTo>
                </a:path>
                <a:path w="386714" h="231139">
                  <a:moveTo>
                    <a:pt x="136487" y="29140"/>
                  </a:moveTo>
                  <a:lnTo>
                    <a:pt x="369965" y="29140"/>
                  </a:lnTo>
                </a:path>
                <a:path w="386714" h="231139">
                  <a:moveTo>
                    <a:pt x="0" y="0"/>
                  </a:moveTo>
                  <a:lnTo>
                    <a:pt x="386630" y="0"/>
                  </a:lnTo>
                </a:path>
              </a:pathLst>
            </a:custGeom>
            <a:ln w="8460">
              <a:solidFill>
                <a:srgbClr val="000000"/>
              </a:solidFill>
            </a:ln>
          </p:spPr>
          <p:txBody>
            <a:bodyPr wrap="square" lIns="0" tIns="0" rIns="0" bIns="0" rtlCol="0"/>
            <a:lstStyle/>
            <a:p>
              <a:endParaRPr/>
            </a:p>
          </p:txBody>
        </p:sp>
        <p:sp>
          <p:nvSpPr>
            <p:cNvPr id="28" name="object 28"/>
            <p:cNvSpPr/>
            <p:nvPr/>
          </p:nvSpPr>
          <p:spPr>
            <a:xfrm>
              <a:off x="5460301" y="1353466"/>
              <a:ext cx="302895" cy="0"/>
            </a:xfrm>
            <a:custGeom>
              <a:avLst/>
              <a:gdLst/>
              <a:ahLst/>
              <a:cxnLst/>
              <a:rect l="l" t="t" r="r" b="b"/>
              <a:pathLst>
                <a:path w="302895">
                  <a:moveTo>
                    <a:pt x="0" y="0"/>
                  </a:moveTo>
                  <a:lnTo>
                    <a:pt x="302472" y="0"/>
                  </a:lnTo>
                </a:path>
              </a:pathLst>
            </a:custGeom>
            <a:ln w="3991">
              <a:solidFill>
                <a:srgbClr val="000000"/>
              </a:solidFill>
            </a:ln>
          </p:spPr>
          <p:txBody>
            <a:bodyPr wrap="square" lIns="0" tIns="0" rIns="0" bIns="0" rtlCol="0"/>
            <a:lstStyle/>
            <a:p>
              <a:endParaRPr/>
            </a:p>
          </p:txBody>
        </p:sp>
      </p:grpSp>
      <p:sp>
        <p:nvSpPr>
          <p:cNvPr id="29" name="object 29"/>
          <p:cNvSpPr txBox="1"/>
          <p:nvPr/>
        </p:nvSpPr>
        <p:spPr>
          <a:xfrm>
            <a:off x="4881129" y="1602236"/>
            <a:ext cx="132715" cy="254557"/>
          </a:xfrm>
          <a:prstGeom prst="rect">
            <a:avLst/>
          </a:prstGeom>
        </p:spPr>
        <p:txBody>
          <a:bodyPr vert="horz" wrap="square" lIns="0" tIns="15875" rIns="0" bIns="0" rtlCol="0">
            <a:spAutoFit/>
          </a:bodyPr>
          <a:lstStyle/>
          <a:p>
            <a:pPr marL="12700">
              <a:spcBef>
                <a:spcPts val="125"/>
              </a:spcBef>
            </a:pPr>
            <a:r>
              <a:rPr sz="1550" i="1" spc="25" dirty="0">
                <a:latin typeface="Times New Roman"/>
                <a:cs typeface="Times New Roman"/>
              </a:rPr>
              <a:t>α</a:t>
            </a:r>
            <a:endParaRPr sz="1550">
              <a:latin typeface="Times New Roman"/>
              <a:cs typeface="Times New Roman"/>
            </a:endParaRPr>
          </a:p>
        </p:txBody>
      </p:sp>
      <p:sp>
        <p:nvSpPr>
          <p:cNvPr id="30" name="object 30"/>
          <p:cNvSpPr txBox="1"/>
          <p:nvPr/>
        </p:nvSpPr>
        <p:spPr>
          <a:xfrm>
            <a:off x="3632594" y="1602236"/>
            <a:ext cx="132715" cy="254557"/>
          </a:xfrm>
          <a:prstGeom prst="rect">
            <a:avLst/>
          </a:prstGeom>
        </p:spPr>
        <p:txBody>
          <a:bodyPr vert="horz" wrap="square" lIns="0" tIns="15875" rIns="0" bIns="0" rtlCol="0">
            <a:spAutoFit/>
          </a:bodyPr>
          <a:lstStyle/>
          <a:p>
            <a:pPr marL="12700">
              <a:spcBef>
                <a:spcPts val="125"/>
              </a:spcBef>
            </a:pPr>
            <a:r>
              <a:rPr sz="1550" i="1" spc="25" dirty="0">
                <a:latin typeface="Times New Roman"/>
                <a:cs typeface="Times New Roman"/>
              </a:rPr>
              <a:t>α</a:t>
            </a:r>
            <a:endParaRPr sz="1550">
              <a:latin typeface="Times New Roman"/>
              <a:cs typeface="Times New Roman"/>
            </a:endParaRPr>
          </a:p>
        </p:txBody>
      </p:sp>
      <p:sp>
        <p:nvSpPr>
          <p:cNvPr id="31" name="object 31"/>
          <p:cNvSpPr txBox="1"/>
          <p:nvPr/>
        </p:nvSpPr>
        <p:spPr>
          <a:xfrm>
            <a:off x="5242928" y="1735552"/>
            <a:ext cx="72390" cy="153246"/>
          </a:xfrm>
          <a:prstGeom prst="rect">
            <a:avLst/>
          </a:prstGeom>
        </p:spPr>
        <p:txBody>
          <a:bodyPr vert="horz" wrap="square" lIns="0" tIns="14604" rIns="0" bIns="0" rtlCol="0">
            <a:spAutoFit/>
          </a:bodyPr>
          <a:lstStyle/>
          <a:p>
            <a:pPr marL="12700">
              <a:spcBef>
                <a:spcPts val="114"/>
              </a:spcBef>
            </a:pPr>
            <a:r>
              <a:rPr sz="900" i="1" spc="10" dirty="0">
                <a:latin typeface="Times New Roman"/>
                <a:cs typeface="Times New Roman"/>
              </a:rPr>
              <a:t>ε</a:t>
            </a:r>
            <a:endParaRPr sz="900">
              <a:latin typeface="Times New Roman"/>
              <a:cs typeface="Times New Roman"/>
            </a:endParaRPr>
          </a:p>
        </p:txBody>
      </p:sp>
      <p:sp>
        <p:nvSpPr>
          <p:cNvPr id="32" name="object 32"/>
          <p:cNvSpPr txBox="1"/>
          <p:nvPr/>
        </p:nvSpPr>
        <p:spPr>
          <a:xfrm>
            <a:off x="3994010" y="1735552"/>
            <a:ext cx="72390" cy="153246"/>
          </a:xfrm>
          <a:prstGeom prst="rect">
            <a:avLst/>
          </a:prstGeom>
        </p:spPr>
        <p:txBody>
          <a:bodyPr vert="horz" wrap="square" lIns="0" tIns="14604" rIns="0" bIns="0" rtlCol="0">
            <a:spAutoFit/>
          </a:bodyPr>
          <a:lstStyle/>
          <a:p>
            <a:pPr marL="12700">
              <a:spcBef>
                <a:spcPts val="114"/>
              </a:spcBef>
            </a:pPr>
            <a:r>
              <a:rPr sz="900" i="1" spc="10" dirty="0">
                <a:latin typeface="Times New Roman"/>
                <a:cs typeface="Times New Roman"/>
              </a:rPr>
              <a:t>ε</a:t>
            </a:r>
            <a:endParaRPr sz="900">
              <a:latin typeface="Times New Roman"/>
              <a:cs typeface="Times New Roman"/>
            </a:endParaRPr>
          </a:p>
        </p:txBody>
      </p:sp>
      <p:sp>
        <p:nvSpPr>
          <p:cNvPr id="33" name="object 33"/>
          <p:cNvSpPr txBox="1"/>
          <p:nvPr/>
        </p:nvSpPr>
        <p:spPr>
          <a:xfrm>
            <a:off x="6757788" y="1260944"/>
            <a:ext cx="110489" cy="153246"/>
          </a:xfrm>
          <a:prstGeom prst="rect">
            <a:avLst/>
          </a:prstGeom>
        </p:spPr>
        <p:txBody>
          <a:bodyPr vert="horz" wrap="square" lIns="0" tIns="14604" rIns="0" bIns="0" rtlCol="0">
            <a:spAutoFit/>
          </a:bodyPr>
          <a:lstStyle/>
          <a:p>
            <a:pPr marL="12700">
              <a:spcBef>
                <a:spcPts val="114"/>
              </a:spcBef>
            </a:pPr>
            <a:r>
              <a:rPr sz="900" spc="20" dirty="0">
                <a:latin typeface="Symbol"/>
                <a:cs typeface="Symbol"/>
              </a:rPr>
              <a:t></a:t>
            </a:r>
            <a:endParaRPr sz="900">
              <a:latin typeface="Symbol"/>
              <a:cs typeface="Symbol"/>
            </a:endParaRPr>
          </a:p>
        </p:txBody>
      </p:sp>
      <p:sp>
        <p:nvSpPr>
          <p:cNvPr id="34" name="object 34"/>
          <p:cNvSpPr txBox="1"/>
          <p:nvPr/>
        </p:nvSpPr>
        <p:spPr>
          <a:xfrm>
            <a:off x="2910961" y="1286878"/>
            <a:ext cx="188595" cy="153246"/>
          </a:xfrm>
          <a:prstGeom prst="rect">
            <a:avLst/>
          </a:prstGeom>
        </p:spPr>
        <p:txBody>
          <a:bodyPr vert="horz" wrap="square" lIns="0" tIns="14604" rIns="0" bIns="0" rtlCol="0">
            <a:spAutoFit/>
          </a:bodyPr>
          <a:lstStyle/>
          <a:p>
            <a:pPr marL="12700">
              <a:spcBef>
                <a:spcPts val="114"/>
              </a:spcBef>
            </a:pPr>
            <a:r>
              <a:rPr sz="900" i="1" spc="5" dirty="0">
                <a:latin typeface="Times New Roman"/>
                <a:cs typeface="Times New Roman"/>
              </a:rPr>
              <a:t>+</a:t>
            </a:r>
            <a:r>
              <a:rPr sz="900" spc="20" dirty="0">
                <a:latin typeface="Symbol"/>
                <a:cs typeface="Symbol"/>
              </a:rPr>
              <a:t></a:t>
            </a:r>
            <a:endParaRPr sz="900">
              <a:latin typeface="Symbol"/>
              <a:cs typeface="Symbol"/>
            </a:endParaRPr>
          </a:p>
        </p:txBody>
      </p:sp>
      <p:sp>
        <p:nvSpPr>
          <p:cNvPr id="35" name="object 35"/>
          <p:cNvSpPr txBox="1"/>
          <p:nvPr/>
        </p:nvSpPr>
        <p:spPr>
          <a:xfrm>
            <a:off x="2853632" y="1514022"/>
            <a:ext cx="415290" cy="332740"/>
          </a:xfrm>
          <a:prstGeom prst="rect">
            <a:avLst/>
          </a:prstGeom>
        </p:spPr>
        <p:txBody>
          <a:bodyPr vert="horz" wrap="square" lIns="0" tIns="15875" rIns="0" bIns="0" rtlCol="0">
            <a:spAutoFit/>
          </a:bodyPr>
          <a:lstStyle/>
          <a:p>
            <a:pPr marR="5080" algn="r">
              <a:lnSpc>
                <a:spcPts val="1585"/>
              </a:lnSpc>
              <a:spcBef>
                <a:spcPts val="125"/>
              </a:spcBef>
            </a:pPr>
            <a:r>
              <a:rPr sz="1550" spc="20" dirty="0">
                <a:latin typeface="Symbol"/>
                <a:cs typeface="Symbol"/>
              </a:rPr>
              <a:t></a:t>
            </a:r>
            <a:endParaRPr sz="1550">
              <a:latin typeface="Symbol"/>
              <a:cs typeface="Symbol"/>
            </a:endParaRPr>
          </a:p>
          <a:p>
            <a:pPr marL="12700">
              <a:lnSpc>
                <a:spcPts val="805"/>
              </a:lnSpc>
            </a:pPr>
            <a:r>
              <a:rPr sz="900" i="1" spc="25" dirty="0">
                <a:latin typeface="Times New Roman"/>
                <a:cs typeface="Times New Roman"/>
              </a:rPr>
              <a:t>n=</a:t>
            </a:r>
            <a:r>
              <a:rPr sz="900" spc="25" dirty="0">
                <a:latin typeface="Symbol"/>
                <a:cs typeface="Symbol"/>
              </a:rPr>
              <a:t></a:t>
            </a:r>
            <a:endParaRPr sz="900">
              <a:latin typeface="Symbol"/>
              <a:cs typeface="Symbol"/>
            </a:endParaRPr>
          </a:p>
        </p:txBody>
      </p:sp>
      <p:sp>
        <p:nvSpPr>
          <p:cNvPr id="36" name="object 36"/>
          <p:cNvSpPr txBox="1"/>
          <p:nvPr/>
        </p:nvSpPr>
        <p:spPr>
          <a:xfrm>
            <a:off x="3165054" y="1688058"/>
            <a:ext cx="104139" cy="254557"/>
          </a:xfrm>
          <a:prstGeom prst="rect">
            <a:avLst/>
          </a:prstGeom>
        </p:spPr>
        <p:txBody>
          <a:bodyPr vert="horz" wrap="square" lIns="0" tIns="15875" rIns="0" bIns="0" rtlCol="0">
            <a:spAutoFit/>
          </a:bodyPr>
          <a:lstStyle/>
          <a:p>
            <a:pPr marL="12700">
              <a:spcBef>
                <a:spcPts val="125"/>
              </a:spcBef>
            </a:pPr>
            <a:r>
              <a:rPr sz="1550" spc="20" dirty="0">
                <a:latin typeface="Symbol"/>
                <a:cs typeface="Symbol"/>
              </a:rPr>
              <a:t></a:t>
            </a:r>
            <a:endParaRPr sz="1550">
              <a:latin typeface="Symbol"/>
              <a:cs typeface="Symbol"/>
            </a:endParaRPr>
          </a:p>
        </p:txBody>
      </p:sp>
      <p:sp>
        <p:nvSpPr>
          <p:cNvPr id="37" name="object 37"/>
          <p:cNvSpPr txBox="1"/>
          <p:nvPr/>
        </p:nvSpPr>
        <p:spPr>
          <a:xfrm>
            <a:off x="3165054" y="1194278"/>
            <a:ext cx="104139" cy="254557"/>
          </a:xfrm>
          <a:prstGeom prst="rect">
            <a:avLst/>
          </a:prstGeom>
        </p:spPr>
        <p:txBody>
          <a:bodyPr vert="horz" wrap="square" lIns="0" tIns="15875" rIns="0" bIns="0" rtlCol="0">
            <a:spAutoFit/>
          </a:bodyPr>
          <a:lstStyle/>
          <a:p>
            <a:pPr marL="12700">
              <a:spcBef>
                <a:spcPts val="125"/>
              </a:spcBef>
            </a:pPr>
            <a:r>
              <a:rPr sz="1550" spc="20" dirty="0">
                <a:latin typeface="Symbol"/>
                <a:cs typeface="Symbol"/>
              </a:rPr>
              <a:t></a:t>
            </a:r>
            <a:endParaRPr sz="1550">
              <a:latin typeface="Symbol"/>
              <a:cs typeface="Symbol"/>
            </a:endParaRPr>
          </a:p>
        </p:txBody>
      </p:sp>
      <p:sp>
        <p:nvSpPr>
          <p:cNvPr id="38" name="object 38"/>
          <p:cNvSpPr txBox="1"/>
          <p:nvPr/>
        </p:nvSpPr>
        <p:spPr>
          <a:xfrm>
            <a:off x="5509236" y="1671291"/>
            <a:ext cx="198120" cy="254557"/>
          </a:xfrm>
          <a:prstGeom prst="rect">
            <a:avLst/>
          </a:prstGeom>
        </p:spPr>
        <p:txBody>
          <a:bodyPr vert="horz" wrap="square" lIns="0" tIns="15875" rIns="0" bIns="0" rtlCol="0">
            <a:spAutoFit/>
          </a:bodyPr>
          <a:lstStyle/>
          <a:p>
            <a:pPr marL="12700">
              <a:spcBef>
                <a:spcPts val="125"/>
              </a:spcBef>
            </a:pPr>
            <a:r>
              <a:rPr sz="1550" spc="140" dirty="0">
                <a:latin typeface="Symbol"/>
                <a:cs typeface="Symbol"/>
              </a:rPr>
              <a:t></a:t>
            </a:r>
            <a:r>
              <a:rPr sz="2325" spc="30" baseline="-5376" dirty="0">
                <a:latin typeface="Symbol"/>
                <a:cs typeface="Symbol"/>
              </a:rPr>
              <a:t></a:t>
            </a:r>
            <a:endParaRPr sz="2325" baseline="-5376">
              <a:latin typeface="Symbol"/>
              <a:cs typeface="Symbol"/>
            </a:endParaRPr>
          </a:p>
        </p:txBody>
      </p:sp>
      <p:sp>
        <p:nvSpPr>
          <p:cNvPr id="39" name="object 39"/>
          <p:cNvSpPr txBox="1"/>
          <p:nvPr/>
        </p:nvSpPr>
        <p:spPr>
          <a:xfrm>
            <a:off x="5095206" y="1342369"/>
            <a:ext cx="1247140" cy="342900"/>
          </a:xfrm>
          <a:prstGeom prst="rect">
            <a:avLst/>
          </a:prstGeom>
        </p:spPr>
        <p:txBody>
          <a:bodyPr vert="horz" wrap="square" lIns="0" tIns="16510" rIns="0" bIns="0" rtlCol="0">
            <a:spAutoFit/>
          </a:bodyPr>
          <a:lstStyle/>
          <a:p>
            <a:pPr marL="38100">
              <a:spcBef>
                <a:spcPts val="130"/>
              </a:spcBef>
              <a:tabLst>
                <a:tab pos="306070" algn="l"/>
              </a:tabLst>
            </a:pPr>
            <a:r>
              <a:rPr sz="2325" u="sng" spc="15" baseline="19713" dirty="0">
                <a:uFill>
                  <a:solidFill>
                    <a:srgbClr val="000000"/>
                  </a:solidFill>
                </a:uFill>
                <a:latin typeface="Times New Roman"/>
                <a:cs typeface="Times New Roman"/>
              </a:rPr>
              <a:t> 	</a:t>
            </a:r>
            <a:r>
              <a:rPr sz="2325" spc="15" baseline="19713" dirty="0">
                <a:latin typeface="Times New Roman"/>
                <a:cs typeface="Times New Roman"/>
              </a:rPr>
              <a:t> </a:t>
            </a:r>
            <a:r>
              <a:rPr sz="2325" spc="254" baseline="19713" dirty="0">
                <a:latin typeface="Times New Roman"/>
                <a:cs typeface="Times New Roman"/>
              </a:rPr>
              <a:t> </a:t>
            </a:r>
            <a:r>
              <a:rPr sz="2325" spc="60" baseline="19713" dirty="0">
                <a:latin typeface="Symbol"/>
                <a:cs typeface="Symbol"/>
              </a:rPr>
              <a:t></a:t>
            </a:r>
            <a:r>
              <a:rPr sz="2325" spc="60" baseline="23297" dirty="0">
                <a:latin typeface="Symbol"/>
                <a:cs typeface="Symbol"/>
              </a:rPr>
              <a:t></a:t>
            </a:r>
            <a:r>
              <a:rPr sz="1550" i="1" spc="40" dirty="0">
                <a:latin typeface="Times New Roman"/>
                <a:cs typeface="Times New Roman"/>
              </a:rPr>
              <a:t>,Q</a:t>
            </a:r>
            <a:r>
              <a:rPr sz="2050" spc="40" dirty="0">
                <a:latin typeface="Symbol"/>
                <a:cs typeface="Symbol"/>
              </a:rPr>
              <a:t></a:t>
            </a:r>
            <a:r>
              <a:rPr sz="1550" i="1" spc="40" dirty="0">
                <a:latin typeface="Times New Roman"/>
                <a:cs typeface="Times New Roman"/>
              </a:rPr>
              <a:t>x</a:t>
            </a:r>
            <a:r>
              <a:rPr sz="2050" spc="40" dirty="0">
                <a:latin typeface="Symbol"/>
                <a:cs typeface="Symbol"/>
              </a:rPr>
              <a:t></a:t>
            </a:r>
            <a:r>
              <a:rPr sz="1550" i="1" spc="40" dirty="0">
                <a:latin typeface="Times New Roman"/>
                <a:cs typeface="Times New Roman"/>
              </a:rPr>
              <a:t>=</a:t>
            </a:r>
            <a:endParaRPr sz="1550">
              <a:latin typeface="Times New Roman"/>
              <a:cs typeface="Times New Roman"/>
            </a:endParaRPr>
          </a:p>
        </p:txBody>
      </p:sp>
      <p:sp>
        <p:nvSpPr>
          <p:cNvPr id="40" name="object 40"/>
          <p:cNvSpPr txBox="1"/>
          <p:nvPr/>
        </p:nvSpPr>
        <p:spPr>
          <a:xfrm>
            <a:off x="4247687" y="1530778"/>
            <a:ext cx="499109" cy="254557"/>
          </a:xfrm>
          <a:prstGeom prst="rect">
            <a:avLst/>
          </a:prstGeom>
        </p:spPr>
        <p:txBody>
          <a:bodyPr vert="horz" wrap="square" lIns="0" tIns="15875" rIns="0" bIns="0" rtlCol="0">
            <a:spAutoFit/>
          </a:bodyPr>
          <a:lstStyle/>
          <a:p>
            <a:pPr marL="12700">
              <a:spcBef>
                <a:spcPts val="125"/>
              </a:spcBef>
              <a:tabLst>
                <a:tab pos="407670" algn="l"/>
              </a:tabLst>
            </a:pPr>
            <a:r>
              <a:rPr sz="1550" spc="20" dirty="0">
                <a:latin typeface="Symbol"/>
                <a:cs typeface="Symbol"/>
              </a:rPr>
              <a:t></a:t>
            </a:r>
            <a:r>
              <a:rPr sz="1550" spc="20" dirty="0">
                <a:latin typeface="Times New Roman"/>
                <a:cs typeface="Times New Roman"/>
              </a:rPr>
              <a:t>	</a:t>
            </a:r>
            <a:r>
              <a:rPr sz="1550" spc="20" dirty="0">
                <a:latin typeface="Symbol"/>
                <a:cs typeface="Symbol"/>
              </a:rPr>
              <a:t></a:t>
            </a:r>
            <a:endParaRPr sz="1550">
              <a:latin typeface="Symbol"/>
              <a:cs typeface="Symbol"/>
            </a:endParaRPr>
          </a:p>
        </p:txBody>
      </p:sp>
      <p:sp>
        <p:nvSpPr>
          <p:cNvPr id="41" name="object 41"/>
          <p:cNvSpPr txBox="1"/>
          <p:nvPr/>
        </p:nvSpPr>
        <p:spPr>
          <a:xfrm>
            <a:off x="3406548" y="1530778"/>
            <a:ext cx="104139" cy="254557"/>
          </a:xfrm>
          <a:prstGeom prst="rect">
            <a:avLst/>
          </a:prstGeom>
        </p:spPr>
        <p:txBody>
          <a:bodyPr vert="horz" wrap="square" lIns="0" tIns="15875" rIns="0" bIns="0" rtlCol="0">
            <a:spAutoFit/>
          </a:bodyPr>
          <a:lstStyle/>
          <a:p>
            <a:pPr marL="12700">
              <a:spcBef>
                <a:spcPts val="125"/>
              </a:spcBef>
            </a:pPr>
            <a:r>
              <a:rPr sz="1550" spc="20" dirty="0">
                <a:latin typeface="Symbol"/>
                <a:cs typeface="Symbol"/>
              </a:rPr>
              <a:t></a:t>
            </a:r>
            <a:endParaRPr sz="1550">
              <a:latin typeface="Symbol"/>
              <a:cs typeface="Symbol"/>
            </a:endParaRPr>
          </a:p>
        </p:txBody>
      </p:sp>
      <p:sp>
        <p:nvSpPr>
          <p:cNvPr id="42" name="object 42"/>
          <p:cNvSpPr txBox="1"/>
          <p:nvPr/>
        </p:nvSpPr>
        <p:spPr>
          <a:xfrm>
            <a:off x="2494040" y="1306455"/>
            <a:ext cx="1042035" cy="386080"/>
          </a:xfrm>
          <a:prstGeom prst="rect">
            <a:avLst/>
          </a:prstGeom>
        </p:spPr>
        <p:txBody>
          <a:bodyPr vert="horz" wrap="square" lIns="0" tIns="13970" rIns="0" bIns="0" rtlCol="0">
            <a:spAutoFit/>
          </a:bodyPr>
          <a:lstStyle/>
          <a:p>
            <a:pPr marL="38100">
              <a:spcBef>
                <a:spcPts val="110"/>
              </a:spcBef>
            </a:pPr>
            <a:r>
              <a:rPr sz="1550" i="1" spc="30" dirty="0">
                <a:latin typeface="Times New Roman"/>
                <a:cs typeface="Times New Roman"/>
              </a:rPr>
              <a:t>P</a:t>
            </a:r>
            <a:r>
              <a:rPr sz="1550" i="1" spc="-160" dirty="0">
                <a:latin typeface="Times New Roman"/>
                <a:cs typeface="Times New Roman"/>
              </a:rPr>
              <a:t> </a:t>
            </a:r>
            <a:r>
              <a:rPr sz="1550" i="1" spc="35" dirty="0">
                <a:latin typeface="Times New Roman"/>
                <a:cs typeface="Times New Roman"/>
              </a:rPr>
              <a:t>=</a:t>
            </a:r>
            <a:r>
              <a:rPr sz="1550" i="1" dirty="0">
                <a:latin typeface="Times New Roman"/>
                <a:cs typeface="Times New Roman"/>
              </a:rPr>
              <a:t> </a:t>
            </a:r>
            <a:r>
              <a:rPr sz="1550" i="1" spc="-150" dirty="0">
                <a:latin typeface="Times New Roman"/>
                <a:cs typeface="Times New Roman"/>
              </a:rPr>
              <a:t> </a:t>
            </a:r>
            <a:r>
              <a:rPr sz="3525" spc="60" baseline="-8274" dirty="0">
                <a:latin typeface="Symbol"/>
                <a:cs typeface="Symbol"/>
              </a:rPr>
              <a:t></a:t>
            </a:r>
            <a:r>
              <a:rPr sz="3525" spc="-209" baseline="-8274" dirty="0">
                <a:latin typeface="Times New Roman"/>
                <a:cs typeface="Times New Roman"/>
              </a:rPr>
              <a:t> </a:t>
            </a:r>
            <a:r>
              <a:rPr sz="2325" spc="209" baseline="23297" dirty="0">
                <a:latin typeface="Symbol"/>
                <a:cs typeface="Symbol"/>
              </a:rPr>
              <a:t></a:t>
            </a:r>
            <a:r>
              <a:rPr sz="1550" i="1" spc="35" dirty="0">
                <a:latin typeface="Times New Roman"/>
                <a:cs typeface="Times New Roman"/>
              </a:rPr>
              <a:t>Q</a:t>
            </a:r>
            <a:r>
              <a:rPr sz="2325" spc="30" baseline="19713" dirty="0">
                <a:latin typeface="Symbol"/>
                <a:cs typeface="Symbol"/>
              </a:rPr>
              <a:t></a:t>
            </a:r>
            <a:endParaRPr sz="2325" baseline="19713">
              <a:latin typeface="Symbol"/>
              <a:cs typeface="Symbol"/>
            </a:endParaRPr>
          </a:p>
        </p:txBody>
      </p:sp>
      <p:sp>
        <p:nvSpPr>
          <p:cNvPr id="43" name="object 43"/>
          <p:cNvSpPr txBox="1"/>
          <p:nvPr/>
        </p:nvSpPr>
        <p:spPr>
          <a:xfrm>
            <a:off x="3846238" y="1338787"/>
            <a:ext cx="925830" cy="254557"/>
          </a:xfrm>
          <a:prstGeom prst="rect">
            <a:avLst/>
          </a:prstGeom>
        </p:spPr>
        <p:txBody>
          <a:bodyPr vert="horz" wrap="square" lIns="0" tIns="15875" rIns="0" bIns="0" rtlCol="0">
            <a:spAutoFit/>
          </a:bodyPr>
          <a:lstStyle/>
          <a:p>
            <a:pPr marL="38100">
              <a:spcBef>
                <a:spcPts val="125"/>
              </a:spcBef>
              <a:tabLst>
                <a:tab pos="306705" algn="l"/>
              </a:tabLst>
            </a:pPr>
            <a:r>
              <a:rPr sz="1550" u="sng" spc="10" dirty="0">
                <a:uFill>
                  <a:solidFill>
                    <a:srgbClr val="000000"/>
                  </a:solidFill>
                </a:uFill>
                <a:latin typeface="Times New Roman"/>
                <a:cs typeface="Times New Roman"/>
              </a:rPr>
              <a:t> 	</a:t>
            </a:r>
            <a:r>
              <a:rPr sz="1550" spc="10" dirty="0">
                <a:latin typeface="Times New Roman"/>
                <a:cs typeface="Times New Roman"/>
              </a:rPr>
              <a:t> </a:t>
            </a:r>
            <a:r>
              <a:rPr sz="1550" spc="70" dirty="0">
                <a:latin typeface="Times New Roman"/>
                <a:cs typeface="Times New Roman"/>
              </a:rPr>
              <a:t> </a:t>
            </a:r>
            <a:r>
              <a:rPr sz="1550" spc="20" dirty="0">
                <a:latin typeface="Symbol"/>
                <a:cs typeface="Symbol"/>
              </a:rPr>
              <a:t></a:t>
            </a:r>
            <a:r>
              <a:rPr sz="1550" spc="-140" dirty="0">
                <a:latin typeface="Times New Roman"/>
                <a:cs typeface="Times New Roman"/>
              </a:rPr>
              <a:t> </a:t>
            </a:r>
            <a:r>
              <a:rPr sz="2325" spc="37" baseline="-19713" dirty="0">
                <a:latin typeface="Symbol"/>
                <a:cs typeface="Symbol"/>
              </a:rPr>
              <a:t></a:t>
            </a:r>
            <a:r>
              <a:rPr sz="2325" spc="-277" baseline="-19713" dirty="0">
                <a:latin typeface="Times New Roman"/>
                <a:cs typeface="Times New Roman"/>
              </a:rPr>
              <a:t> </a:t>
            </a:r>
            <a:r>
              <a:rPr sz="2325" i="1" spc="52" baseline="-19713" dirty="0">
                <a:latin typeface="Times New Roman"/>
                <a:cs typeface="Times New Roman"/>
              </a:rPr>
              <a:t>Q</a:t>
            </a:r>
            <a:r>
              <a:rPr sz="1550" spc="20" dirty="0">
                <a:latin typeface="Symbol"/>
                <a:cs typeface="Symbol"/>
              </a:rPr>
              <a:t></a:t>
            </a:r>
            <a:endParaRPr sz="1550">
              <a:latin typeface="Symbol"/>
              <a:cs typeface="Symbol"/>
            </a:endParaRPr>
          </a:p>
        </p:txBody>
      </p:sp>
      <p:sp>
        <p:nvSpPr>
          <p:cNvPr id="44" name="object 44"/>
          <p:cNvSpPr txBox="1"/>
          <p:nvPr/>
        </p:nvSpPr>
        <p:spPr>
          <a:xfrm>
            <a:off x="3406547" y="1671291"/>
            <a:ext cx="1339850" cy="254557"/>
          </a:xfrm>
          <a:prstGeom prst="rect">
            <a:avLst/>
          </a:prstGeom>
        </p:spPr>
        <p:txBody>
          <a:bodyPr vert="horz" wrap="square" lIns="0" tIns="15875" rIns="0" bIns="0" rtlCol="0">
            <a:spAutoFit/>
          </a:bodyPr>
          <a:lstStyle/>
          <a:p>
            <a:pPr marL="12700">
              <a:spcBef>
                <a:spcPts val="125"/>
              </a:spcBef>
              <a:tabLst>
                <a:tab pos="853440" algn="l"/>
                <a:tab pos="1248410" algn="l"/>
              </a:tabLst>
            </a:pPr>
            <a:r>
              <a:rPr sz="1550" spc="20" dirty="0">
                <a:latin typeface="Symbol"/>
                <a:cs typeface="Symbol"/>
              </a:rPr>
              <a:t></a:t>
            </a:r>
            <a:r>
              <a:rPr sz="1550" spc="20" dirty="0">
                <a:latin typeface="Times New Roman"/>
                <a:cs typeface="Times New Roman"/>
              </a:rPr>
              <a:t>	</a:t>
            </a:r>
            <a:r>
              <a:rPr sz="1550" spc="20" dirty="0">
                <a:latin typeface="Symbol"/>
                <a:cs typeface="Symbol"/>
              </a:rPr>
              <a:t></a:t>
            </a:r>
            <a:r>
              <a:rPr sz="1550" spc="20" dirty="0">
                <a:latin typeface="Times New Roman"/>
                <a:cs typeface="Times New Roman"/>
              </a:rPr>
              <a:t>	</a:t>
            </a:r>
            <a:r>
              <a:rPr sz="1550" spc="20" dirty="0">
                <a:latin typeface="Symbol"/>
                <a:cs typeface="Symbol"/>
              </a:rPr>
              <a:t></a:t>
            </a:r>
            <a:endParaRPr sz="1550">
              <a:latin typeface="Symbol"/>
              <a:cs typeface="Symbol"/>
            </a:endParaRPr>
          </a:p>
        </p:txBody>
      </p:sp>
      <p:sp>
        <p:nvSpPr>
          <p:cNvPr id="45" name="object 45"/>
          <p:cNvSpPr txBox="1"/>
          <p:nvPr/>
        </p:nvSpPr>
        <p:spPr>
          <a:xfrm>
            <a:off x="6734888" y="1203018"/>
            <a:ext cx="761365" cy="669290"/>
          </a:xfrm>
          <a:prstGeom prst="rect">
            <a:avLst/>
          </a:prstGeom>
        </p:spPr>
        <p:txBody>
          <a:bodyPr vert="horz" wrap="square" lIns="0" tIns="117475" rIns="0" bIns="0" rtlCol="0">
            <a:spAutoFit/>
          </a:bodyPr>
          <a:lstStyle/>
          <a:p>
            <a:pPr marL="38100">
              <a:spcBef>
                <a:spcPts val="925"/>
              </a:spcBef>
            </a:pPr>
            <a:r>
              <a:rPr sz="3525" spc="22" baseline="-13002" dirty="0">
                <a:latin typeface="Symbol"/>
                <a:cs typeface="Symbol"/>
              </a:rPr>
              <a:t></a:t>
            </a:r>
            <a:r>
              <a:rPr sz="3525" spc="-562" baseline="-13002" dirty="0">
                <a:latin typeface="Times New Roman"/>
                <a:cs typeface="Times New Roman"/>
              </a:rPr>
              <a:t> </a:t>
            </a:r>
            <a:r>
              <a:rPr sz="1550" i="1" spc="20" dirty="0">
                <a:latin typeface="Times New Roman"/>
                <a:cs typeface="Times New Roman"/>
              </a:rPr>
              <a:t>e</a:t>
            </a:r>
            <a:r>
              <a:rPr sz="1550" i="1" dirty="0">
                <a:latin typeface="Times New Roman"/>
                <a:cs typeface="Times New Roman"/>
              </a:rPr>
              <a:t> </a:t>
            </a:r>
            <a:r>
              <a:rPr sz="1550" i="1" spc="120" dirty="0">
                <a:latin typeface="Times New Roman"/>
                <a:cs typeface="Times New Roman"/>
              </a:rPr>
              <a:t> </a:t>
            </a:r>
            <a:r>
              <a:rPr sz="2325" spc="37" baseline="17921" dirty="0">
                <a:latin typeface="Times New Roman"/>
                <a:cs typeface="Times New Roman"/>
              </a:rPr>
              <a:t>2</a:t>
            </a:r>
            <a:r>
              <a:rPr sz="2325" baseline="17921" dirty="0">
                <a:latin typeface="Times New Roman"/>
                <a:cs typeface="Times New Roman"/>
              </a:rPr>
              <a:t> </a:t>
            </a:r>
            <a:r>
              <a:rPr sz="2325" spc="157" baseline="17921" dirty="0">
                <a:latin typeface="Times New Roman"/>
                <a:cs typeface="Times New Roman"/>
              </a:rPr>
              <a:t> </a:t>
            </a:r>
            <a:r>
              <a:rPr sz="1550" i="1" spc="5" dirty="0">
                <a:latin typeface="Times New Roman"/>
                <a:cs typeface="Times New Roman"/>
              </a:rPr>
              <a:t>dt</a:t>
            </a:r>
            <a:endParaRPr sz="1550">
              <a:latin typeface="Times New Roman"/>
              <a:cs typeface="Times New Roman"/>
            </a:endParaRPr>
          </a:p>
          <a:p>
            <a:pPr marL="54610">
              <a:spcBef>
                <a:spcPts val="340"/>
              </a:spcBef>
            </a:pPr>
            <a:r>
              <a:rPr sz="900" i="1" spc="15" dirty="0">
                <a:latin typeface="Times New Roman"/>
                <a:cs typeface="Times New Roman"/>
              </a:rPr>
              <a:t>x</a:t>
            </a:r>
            <a:endParaRPr sz="900">
              <a:latin typeface="Times New Roman"/>
              <a:cs typeface="Times New Roman"/>
            </a:endParaRPr>
          </a:p>
        </p:txBody>
      </p:sp>
      <p:sp>
        <p:nvSpPr>
          <p:cNvPr id="46" name="object 46"/>
          <p:cNvSpPr txBox="1"/>
          <p:nvPr/>
        </p:nvSpPr>
        <p:spPr>
          <a:xfrm>
            <a:off x="6484980" y="1576688"/>
            <a:ext cx="227965" cy="254557"/>
          </a:xfrm>
          <a:prstGeom prst="rect">
            <a:avLst/>
          </a:prstGeom>
        </p:spPr>
        <p:txBody>
          <a:bodyPr vert="horz" wrap="square" lIns="0" tIns="15875" rIns="0" bIns="0" rtlCol="0">
            <a:spAutoFit/>
          </a:bodyPr>
          <a:lstStyle/>
          <a:p>
            <a:pPr marL="12700">
              <a:spcBef>
                <a:spcPts val="125"/>
              </a:spcBef>
            </a:pPr>
            <a:r>
              <a:rPr sz="1550" spc="10" dirty="0">
                <a:latin typeface="Times New Roman"/>
                <a:cs typeface="Times New Roman"/>
              </a:rPr>
              <a:t>2</a:t>
            </a:r>
            <a:r>
              <a:rPr sz="1550" i="1" spc="25" dirty="0">
                <a:latin typeface="Times New Roman"/>
                <a:cs typeface="Times New Roman"/>
              </a:rPr>
              <a:t>π</a:t>
            </a:r>
            <a:endParaRPr sz="1550">
              <a:latin typeface="Times New Roman"/>
              <a:cs typeface="Times New Roman"/>
            </a:endParaRPr>
          </a:p>
        </p:txBody>
      </p:sp>
      <p:sp>
        <p:nvSpPr>
          <p:cNvPr id="47" name="object 47"/>
          <p:cNvSpPr txBox="1"/>
          <p:nvPr/>
        </p:nvSpPr>
        <p:spPr>
          <a:xfrm>
            <a:off x="6478814" y="1280506"/>
            <a:ext cx="127635" cy="254557"/>
          </a:xfrm>
          <a:prstGeom prst="rect">
            <a:avLst/>
          </a:prstGeom>
        </p:spPr>
        <p:txBody>
          <a:bodyPr vert="horz" wrap="square" lIns="0" tIns="15875" rIns="0" bIns="0" rtlCol="0">
            <a:spAutoFit/>
          </a:bodyPr>
          <a:lstStyle/>
          <a:p>
            <a:pPr marL="12700">
              <a:spcBef>
                <a:spcPts val="125"/>
              </a:spcBef>
            </a:pPr>
            <a:r>
              <a:rPr sz="1550" spc="25" dirty="0">
                <a:latin typeface="Times New Roman"/>
                <a:cs typeface="Times New Roman"/>
              </a:rPr>
              <a:t>1</a:t>
            </a:r>
            <a:endParaRPr sz="1550">
              <a:latin typeface="Times New Roman"/>
              <a:cs typeface="Times New Roman"/>
            </a:endParaRPr>
          </a:p>
        </p:txBody>
      </p:sp>
      <p:sp>
        <p:nvSpPr>
          <p:cNvPr id="48" name="object 48"/>
          <p:cNvSpPr txBox="1"/>
          <p:nvPr/>
        </p:nvSpPr>
        <p:spPr>
          <a:xfrm>
            <a:off x="3381148" y="1216235"/>
            <a:ext cx="2351405" cy="342900"/>
          </a:xfrm>
          <a:prstGeom prst="rect">
            <a:avLst/>
          </a:prstGeom>
        </p:spPr>
        <p:txBody>
          <a:bodyPr vert="horz" wrap="square" lIns="0" tIns="16510" rIns="0" bIns="0" rtlCol="0">
            <a:spAutoFit/>
          </a:bodyPr>
          <a:lstStyle/>
          <a:p>
            <a:pPr marL="38100">
              <a:spcBef>
                <a:spcPts val="130"/>
              </a:spcBef>
              <a:tabLst>
                <a:tab pos="1273810" algn="l"/>
              </a:tabLst>
            </a:pPr>
            <a:r>
              <a:rPr sz="2325" spc="30" baseline="19713" dirty="0">
                <a:latin typeface="Symbol"/>
                <a:cs typeface="Symbol"/>
              </a:rPr>
              <a:t></a:t>
            </a:r>
            <a:r>
              <a:rPr sz="1550" u="sng" spc="10" dirty="0">
                <a:uFill>
                  <a:solidFill>
                    <a:srgbClr val="000000"/>
                  </a:solidFill>
                </a:uFill>
                <a:latin typeface="Times New Roman"/>
                <a:cs typeface="Times New Roman"/>
              </a:rPr>
              <a:t> </a:t>
            </a:r>
            <a:r>
              <a:rPr sz="1550" i="1" u="sng" spc="-5" dirty="0">
                <a:uFill>
                  <a:solidFill>
                    <a:srgbClr val="000000"/>
                  </a:solidFill>
                </a:uFill>
                <a:latin typeface="Times New Roman"/>
                <a:cs typeface="Times New Roman"/>
              </a:rPr>
              <a:t>Δ</a:t>
            </a:r>
            <a:r>
              <a:rPr sz="2050" u="sng" spc="-5" dirty="0">
                <a:uFill>
                  <a:solidFill>
                    <a:srgbClr val="000000"/>
                  </a:solidFill>
                </a:uFill>
                <a:latin typeface="Symbol"/>
                <a:cs typeface="Symbol"/>
              </a:rPr>
              <a:t></a:t>
            </a:r>
            <a:r>
              <a:rPr sz="1550" u="sng" spc="-5" dirty="0">
                <a:uFill>
                  <a:solidFill>
                    <a:srgbClr val="000000"/>
                  </a:solidFill>
                </a:uFill>
                <a:latin typeface="Times New Roman"/>
                <a:cs typeface="Times New Roman"/>
              </a:rPr>
              <a:t>4</a:t>
            </a:r>
            <a:r>
              <a:rPr sz="1550" i="1" u="sng" spc="-5" dirty="0">
                <a:uFill>
                  <a:solidFill>
                    <a:srgbClr val="000000"/>
                  </a:solidFill>
                </a:uFill>
                <a:latin typeface="Times New Roman"/>
                <a:cs typeface="Times New Roman"/>
              </a:rPr>
              <a:t>n+</a:t>
            </a:r>
            <a:r>
              <a:rPr sz="1550" u="sng" spc="-5" dirty="0">
                <a:uFill>
                  <a:solidFill>
                    <a:srgbClr val="000000"/>
                  </a:solidFill>
                </a:uFill>
                <a:latin typeface="Times New Roman"/>
                <a:cs typeface="Times New Roman"/>
              </a:rPr>
              <a:t>1</a:t>
            </a:r>
            <a:r>
              <a:rPr sz="2050" u="sng" spc="-5" dirty="0">
                <a:uFill>
                  <a:solidFill>
                    <a:srgbClr val="000000"/>
                  </a:solidFill>
                </a:uFill>
                <a:latin typeface="Symbol"/>
                <a:cs typeface="Symbol"/>
              </a:rPr>
              <a:t></a:t>
            </a:r>
            <a:r>
              <a:rPr sz="2325" spc="-7" baseline="19713" dirty="0">
                <a:latin typeface="Symbol"/>
                <a:cs typeface="Symbol"/>
              </a:rPr>
              <a:t></a:t>
            </a:r>
            <a:r>
              <a:rPr sz="2325" spc="-7" baseline="19713" dirty="0">
                <a:latin typeface="Times New Roman"/>
                <a:cs typeface="Times New Roman"/>
              </a:rPr>
              <a:t>	</a:t>
            </a:r>
            <a:r>
              <a:rPr sz="2325" spc="30" baseline="19713" dirty="0">
                <a:latin typeface="Symbol"/>
                <a:cs typeface="Symbol"/>
              </a:rPr>
              <a:t></a:t>
            </a:r>
            <a:r>
              <a:rPr sz="1550" u="sng" spc="-25" dirty="0">
                <a:uFill>
                  <a:solidFill>
                    <a:srgbClr val="000000"/>
                  </a:solidFill>
                </a:uFill>
                <a:latin typeface="Times New Roman"/>
                <a:cs typeface="Times New Roman"/>
              </a:rPr>
              <a:t> </a:t>
            </a:r>
            <a:r>
              <a:rPr sz="1550" i="1" u="sng" spc="30" dirty="0">
                <a:uFill>
                  <a:solidFill>
                    <a:srgbClr val="000000"/>
                  </a:solidFill>
                </a:uFill>
                <a:latin typeface="Times New Roman"/>
                <a:cs typeface="Times New Roman"/>
              </a:rPr>
              <a:t>Δ</a:t>
            </a:r>
            <a:r>
              <a:rPr sz="2050" u="sng" spc="30" dirty="0">
                <a:uFill>
                  <a:solidFill>
                    <a:srgbClr val="000000"/>
                  </a:solidFill>
                </a:uFill>
                <a:latin typeface="Symbol"/>
                <a:cs typeface="Symbol"/>
              </a:rPr>
              <a:t></a:t>
            </a:r>
            <a:r>
              <a:rPr sz="1550" u="sng" spc="30" dirty="0">
                <a:uFill>
                  <a:solidFill>
                    <a:srgbClr val="000000"/>
                  </a:solidFill>
                </a:uFill>
                <a:latin typeface="Times New Roman"/>
                <a:cs typeface="Times New Roman"/>
              </a:rPr>
              <a:t>4</a:t>
            </a:r>
            <a:r>
              <a:rPr sz="1550" i="1" u="sng" spc="30" dirty="0">
                <a:uFill>
                  <a:solidFill>
                    <a:srgbClr val="000000"/>
                  </a:solidFill>
                </a:uFill>
                <a:latin typeface="Times New Roman"/>
                <a:cs typeface="Times New Roman"/>
              </a:rPr>
              <a:t>n+</a:t>
            </a:r>
            <a:r>
              <a:rPr sz="1550" u="sng" spc="30" dirty="0">
                <a:uFill>
                  <a:solidFill>
                    <a:srgbClr val="000000"/>
                  </a:solidFill>
                </a:uFill>
                <a:latin typeface="Times New Roman"/>
                <a:cs typeface="Times New Roman"/>
              </a:rPr>
              <a:t>3</a:t>
            </a:r>
            <a:r>
              <a:rPr sz="2050" u="sng" spc="30" dirty="0">
                <a:uFill>
                  <a:solidFill>
                    <a:srgbClr val="000000"/>
                  </a:solidFill>
                </a:uFill>
                <a:latin typeface="Symbol"/>
                <a:cs typeface="Symbol"/>
              </a:rPr>
              <a:t></a:t>
            </a:r>
            <a:r>
              <a:rPr sz="2325" spc="44" baseline="19713" dirty="0">
                <a:latin typeface="Symbol"/>
                <a:cs typeface="Symbol"/>
              </a:rPr>
              <a:t></a:t>
            </a:r>
            <a:r>
              <a:rPr sz="2325" spc="44" baseline="25089" dirty="0">
                <a:latin typeface="Symbol"/>
                <a:cs typeface="Symbol"/>
              </a:rPr>
              <a:t></a:t>
            </a:r>
            <a:endParaRPr sz="2325" baseline="25089">
              <a:latin typeface="Symbol"/>
              <a:cs typeface="Symbol"/>
            </a:endParaRPr>
          </a:p>
        </p:txBody>
      </p:sp>
      <p:sp>
        <p:nvSpPr>
          <p:cNvPr id="49" name="object 49"/>
          <p:cNvSpPr txBox="1"/>
          <p:nvPr/>
        </p:nvSpPr>
        <p:spPr>
          <a:xfrm>
            <a:off x="6952700" y="1068144"/>
            <a:ext cx="350520" cy="254557"/>
          </a:xfrm>
          <a:prstGeom prst="rect">
            <a:avLst/>
          </a:prstGeom>
        </p:spPr>
        <p:txBody>
          <a:bodyPr vert="horz" wrap="square" lIns="0" tIns="15875" rIns="0" bIns="0" rtlCol="0">
            <a:spAutoFit/>
          </a:bodyPr>
          <a:lstStyle/>
          <a:p>
            <a:pPr marL="175895" indent="-138430">
              <a:spcBef>
                <a:spcPts val="125"/>
              </a:spcBef>
              <a:buFont typeface="Symbol"/>
              <a:buChar char=""/>
              <a:tabLst>
                <a:tab pos="176530" algn="l"/>
              </a:tabLst>
            </a:pPr>
            <a:r>
              <a:rPr sz="1550" i="1" spc="10" dirty="0">
                <a:latin typeface="Times New Roman"/>
                <a:cs typeface="Times New Roman"/>
              </a:rPr>
              <a:t>t</a:t>
            </a:r>
            <a:r>
              <a:rPr sz="1550" i="1" spc="-229" dirty="0">
                <a:latin typeface="Times New Roman"/>
                <a:cs typeface="Times New Roman"/>
              </a:rPr>
              <a:t> </a:t>
            </a:r>
            <a:r>
              <a:rPr sz="1350" spc="22" baseline="43209" dirty="0">
                <a:latin typeface="Times New Roman"/>
                <a:cs typeface="Times New Roman"/>
              </a:rPr>
              <a:t>2</a:t>
            </a:r>
            <a:endParaRPr sz="1350" baseline="43209">
              <a:latin typeface="Times New Roman"/>
              <a:cs typeface="Times New Roman"/>
            </a:endParaRPr>
          </a:p>
        </p:txBody>
      </p:sp>
      <p:sp>
        <p:nvSpPr>
          <p:cNvPr id="50" name="object 50"/>
          <p:cNvSpPr txBox="1"/>
          <p:nvPr/>
        </p:nvSpPr>
        <p:spPr>
          <a:xfrm>
            <a:off x="5104539" y="1514023"/>
            <a:ext cx="628015" cy="254557"/>
          </a:xfrm>
          <a:prstGeom prst="rect">
            <a:avLst/>
          </a:prstGeom>
        </p:spPr>
        <p:txBody>
          <a:bodyPr vert="horz" wrap="square" lIns="0" tIns="15875" rIns="0" bIns="0" rtlCol="0">
            <a:spAutoFit/>
          </a:bodyPr>
          <a:lstStyle/>
          <a:p>
            <a:pPr marL="38100">
              <a:spcBef>
                <a:spcPts val="125"/>
              </a:spcBef>
              <a:tabLst>
                <a:tab pos="417195" algn="l"/>
              </a:tabLst>
            </a:pPr>
            <a:r>
              <a:rPr sz="2325" i="1" spc="37" baseline="-25089" dirty="0">
                <a:latin typeface="Times New Roman"/>
                <a:cs typeface="Times New Roman"/>
              </a:rPr>
              <a:t>σ</a:t>
            </a:r>
            <a:r>
              <a:rPr sz="2325" i="1" spc="-307" baseline="-25089" dirty="0">
                <a:latin typeface="Times New Roman"/>
                <a:cs typeface="Times New Roman"/>
              </a:rPr>
              <a:t> </a:t>
            </a:r>
            <a:r>
              <a:rPr sz="900" spc="15" dirty="0">
                <a:latin typeface="Times New Roman"/>
                <a:cs typeface="Times New Roman"/>
              </a:rPr>
              <a:t>2	</a:t>
            </a:r>
            <a:r>
              <a:rPr sz="2325" spc="120" baseline="-5376" dirty="0">
                <a:latin typeface="Symbol"/>
                <a:cs typeface="Symbol"/>
              </a:rPr>
              <a:t></a:t>
            </a:r>
            <a:r>
              <a:rPr sz="1550" spc="80" dirty="0">
                <a:latin typeface="Symbol"/>
                <a:cs typeface="Symbol"/>
              </a:rPr>
              <a:t></a:t>
            </a:r>
            <a:endParaRPr sz="1550">
              <a:latin typeface="Symbol"/>
              <a:cs typeface="Symbol"/>
            </a:endParaRPr>
          </a:p>
        </p:txBody>
      </p:sp>
      <p:sp>
        <p:nvSpPr>
          <p:cNvPr id="51" name="object 51"/>
          <p:cNvSpPr txBox="1"/>
          <p:nvPr/>
        </p:nvSpPr>
        <p:spPr>
          <a:xfrm>
            <a:off x="3856004" y="1512420"/>
            <a:ext cx="259715" cy="254557"/>
          </a:xfrm>
          <a:prstGeom prst="rect">
            <a:avLst/>
          </a:prstGeom>
        </p:spPr>
        <p:txBody>
          <a:bodyPr vert="horz" wrap="square" lIns="0" tIns="15875" rIns="0" bIns="0" rtlCol="0">
            <a:spAutoFit/>
          </a:bodyPr>
          <a:lstStyle/>
          <a:p>
            <a:pPr marL="38100">
              <a:spcBef>
                <a:spcPts val="125"/>
              </a:spcBef>
            </a:pPr>
            <a:r>
              <a:rPr sz="2325" i="1" spc="37" baseline="-25089" dirty="0">
                <a:latin typeface="Times New Roman"/>
                <a:cs typeface="Times New Roman"/>
              </a:rPr>
              <a:t>σ</a:t>
            </a:r>
            <a:r>
              <a:rPr sz="2325" i="1" spc="-315" baseline="-25089" dirty="0">
                <a:latin typeface="Times New Roman"/>
                <a:cs typeface="Times New Roman"/>
              </a:rPr>
              <a:t> </a:t>
            </a:r>
            <a:r>
              <a:rPr sz="900" spc="15" dirty="0">
                <a:latin typeface="Times New Roman"/>
                <a:cs typeface="Times New Roman"/>
              </a:rPr>
              <a:t>2</a:t>
            </a:r>
            <a:endParaRPr sz="900">
              <a:latin typeface="Times New Roman"/>
              <a:cs typeface="Times New Roman"/>
            </a:endParaRPr>
          </a:p>
        </p:txBody>
      </p:sp>
      <p:sp>
        <p:nvSpPr>
          <p:cNvPr id="52" name="object 52"/>
          <p:cNvSpPr/>
          <p:nvPr/>
        </p:nvSpPr>
        <p:spPr>
          <a:xfrm>
            <a:off x="4151377" y="3573462"/>
            <a:ext cx="3527425" cy="386080"/>
          </a:xfrm>
          <a:custGeom>
            <a:avLst/>
            <a:gdLst/>
            <a:ahLst/>
            <a:cxnLst/>
            <a:rect l="l" t="t" r="r" b="b"/>
            <a:pathLst>
              <a:path w="3527425" h="386079">
                <a:moveTo>
                  <a:pt x="3527425" y="0"/>
                </a:moveTo>
                <a:lnTo>
                  <a:pt x="0" y="0"/>
                </a:lnTo>
                <a:lnTo>
                  <a:pt x="0" y="385762"/>
                </a:lnTo>
                <a:lnTo>
                  <a:pt x="3527425" y="385762"/>
                </a:lnTo>
                <a:lnTo>
                  <a:pt x="3527425" y="0"/>
                </a:lnTo>
                <a:close/>
              </a:path>
            </a:pathLst>
          </a:custGeom>
          <a:solidFill>
            <a:srgbClr val="FFFFFF"/>
          </a:solidFill>
        </p:spPr>
        <p:txBody>
          <a:bodyPr wrap="square" lIns="0" tIns="0" rIns="0" bIns="0" rtlCol="0"/>
          <a:lstStyle/>
          <a:p>
            <a:endParaRPr/>
          </a:p>
        </p:txBody>
      </p:sp>
      <p:sp>
        <p:nvSpPr>
          <p:cNvPr id="53" name="object 53"/>
          <p:cNvSpPr txBox="1"/>
          <p:nvPr/>
        </p:nvSpPr>
        <p:spPr>
          <a:xfrm>
            <a:off x="4143853" y="3476590"/>
            <a:ext cx="3562350" cy="434975"/>
          </a:xfrm>
          <a:prstGeom prst="rect">
            <a:avLst/>
          </a:prstGeom>
        </p:spPr>
        <p:txBody>
          <a:bodyPr vert="horz" wrap="square" lIns="0" tIns="17145" rIns="0" bIns="0" rtlCol="0">
            <a:spAutoFit/>
          </a:bodyPr>
          <a:lstStyle/>
          <a:p>
            <a:pPr marL="38100">
              <a:spcBef>
                <a:spcPts val="135"/>
              </a:spcBef>
            </a:pPr>
            <a:r>
              <a:rPr sz="2000" i="1" spc="114" dirty="0">
                <a:latin typeface="Times New Roman"/>
                <a:cs typeface="Times New Roman"/>
              </a:rPr>
              <a:t>C</a:t>
            </a:r>
            <a:r>
              <a:rPr sz="1725" i="1" spc="82" baseline="-24154" dirty="0">
                <a:latin typeface="Times New Roman"/>
                <a:cs typeface="Times New Roman"/>
              </a:rPr>
              <a:t>w</a:t>
            </a:r>
            <a:r>
              <a:rPr sz="1725" i="1" spc="-97" baseline="-24154" dirty="0">
                <a:latin typeface="Times New Roman"/>
                <a:cs typeface="Times New Roman"/>
              </a:rPr>
              <a:t> </a:t>
            </a:r>
            <a:r>
              <a:rPr sz="2650" spc="-254" dirty="0">
                <a:latin typeface="Symbol"/>
                <a:cs typeface="Symbol"/>
              </a:rPr>
              <a:t></a:t>
            </a:r>
            <a:r>
              <a:rPr sz="2000" i="1" spc="90" dirty="0">
                <a:latin typeface="Times New Roman"/>
                <a:cs typeface="Times New Roman"/>
              </a:rPr>
              <a:t>n</a:t>
            </a:r>
            <a:r>
              <a:rPr sz="2650" spc="-75" dirty="0">
                <a:latin typeface="Symbol"/>
                <a:cs typeface="Symbol"/>
              </a:rPr>
              <a:t></a:t>
            </a:r>
            <a:r>
              <a:rPr sz="2000" i="1" spc="75" dirty="0">
                <a:latin typeface="Times New Roman"/>
                <a:cs typeface="Times New Roman"/>
              </a:rPr>
              <a:t>=</a:t>
            </a:r>
            <a:r>
              <a:rPr sz="2000" i="1" spc="-165" dirty="0">
                <a:latin typeface="Times New Roman"/>
                <a:cs typeface="Times New Roman"/>
              </a:rPr>
              <a:t> </a:t>
            </a:r>
            <a:r>
              <a:rPr sz="2000" i="1" spc="55" dirty="0">
                <a:latin typeface="Times New Roman"/>
                <a:cs typeface="Times New Roman"/>
              </a:rPr>
              <a:t>Q</a:t>
            </a:r>
            <a:r>
              <a:rPr sz="2650" spc="-320" dirty="0">
                <a:latin typeface="Symbol"/>
                <a:cs typeface="Symbol"/>
              </a:rPr>
              <a:t></a:t>
            </a:r>
            <a:r>
              <a:rPr sz="2000" i="1" spc="135" dirty="0">
                <a:latin typeface="Times New Roman"/>
                <a:cs typeface="Times New Roman"/>
              </a:rPr>
              <a:t>C</a:t>
            </a:r>
            <a:r>
              <a:rPr sz="2650" spc="-254" dirty="0">
                <a:latin typeface="Symbol"/>
                <a:cs typeface="Symbol"/>
              </a:rPr>
              <a:t></a:t>
            </a:r>
            <a:r>
              <a:rPr sz="2000" i="1" spc="95" dirty="0">
                <a:latin typeface="Times New Roman"/>
                <a:cs typeface="Times New Roman"/>
              </a:rPr>
              <a:t>n</a:t>
            </a:r>
            <a:r>
              <a:rPr sz="2650" spc="-165" dirty="0">
                <a:latin typeface="Symbol"/>
                <a:cs typeface="Symbol"/>
              </a:rPr>
              <a:t></a:t>
            </a:r>
            <a:r>
              <a:rPr sz="2000" i="1" spc="75" dirty="0">
                <a:latin typeface="Times New Roman"/>
                <a:cs typeface="Times New Roman"/>
              </a:rPr>
              <a:t>+</a:t>
            </a:r>
            <a:r>
              <a:rPr sz="2000" i="1" spc="-280" dirty="0">
                <a:latin typeface="Times New Roman"/>
                <a:cs typeface="Times New Roman"/>
              </a:rPr>
              <a:t> </a:t>
            </a:r>
            <a:r>
              <a:rPr sz="2000" i="1" spc="220" dirty="0">
                <a:latin typeface="Times New Roman"/>
                <a:cs typeface="Times New Roman"/>
              </a:rPr>
              <a:t>d</a:t>
            </a:r>
            <a:r>
              <a:rPr sz="2650" spc="-320" dirty="0">
                <a:latin typeface="Symbol"/>
                <a:cs typeface="Symbol"/>
              </a:rPr>
              <a:t></a:t>
            </a:r>
            <a:r>
              <a:rPr sz="2000" i="1" spc="5" dirty="0">
                <a:latin typeface="Times New Roman"/>
                <a:cs typeface="Times New Roman"/>
              </a:rPr>
              <a:t>b</a:t>
            </a:r>
            <a:r>
              <a:rPr sz="2000" i="1" spc="90" dirty="0">
                <a:latin typeface="Times New Roman"/>
                <a:cs typeface="Times New Roman"/>
              </a:rPr>
              <a:t>n</a:t>
            </a:r>
            <a:r>
              <a:rPr sz="2650" spc="-190" dirty="0">
                <a:latin typeface="Symbol"/>
                <a:cs typeface="Symbol"/>
              </a:rPr>
              <a:t></a:t>
            </a:r>
            <a:r>
              <a:rPr sz="2650" spc="110" dirty="0">
                <a:latin typeface="Times New Roman"/>
                <a:cs typeface="Times New Roman"/>
              </a:rPr>
              <a:t> </a:t>
            </a:r>
            <a:r>
              <a:rPr sz="2000" spc="60" dirty="0">
                <a:latin typeface="Symbol"/>
                <a:cs typeface="Symbol"/>
              </a:rPr>
              <a:t></a:t>
            </a:r>
            <a:r>
              <a:rPr sz="2000" spc="-175" dirty="0">
                <a:latin typeface="Times New Roman"/>
                <a:cs typeface="Times New Roman"/>
              </a:rPr>
              <a:t> </a:t>
            </a:r>
            <a:r>
              <a:rPr sz="2000" i="1" spc="215" dirty="0">
                <a:latin typeface="Times New Roman"/>
                <a:cs typeface="Times New Roman"/>
              </a:rPr>
              <a:t>d</a:t>
            </a:r>
            <a:r>
              <a:rPr sz="2650" spc="-320" dirty="0">
                <a:latin typeface="Symbol"/>
                <a:cs typeface="Symbol"/>
              </a:rPr>
              <a:t></a:t>
            </a:r>
            <a:r>
              <a:rPr sz="2000" i="1" spc="-20" dirty="0">
                <a:latin typeface="Times New Roman"/>
                <a:cs typeface="Times New Roman"/>
              </a:rPr>
              <a:t>b</a:t>
            </a:r>
            <a:r>
              <a:rPr sz="1725" i="1" spc="60" baseline="-24154" dirty="0">
                <a:latin typeface="Times New Roman"/>
                <a:cs typeface="Times New Roman"/>
              </a:rPr>
              <a:t>n </a:t>
            </a:r>
            <a:r>
              <a:rPr sz="2000" i="1" spc="75" dirty="0">
                <a:latin typeface="Times New Roman"/>
                <a:cs typeface="Times New Roman"/>
              </a:rPr>
              <a:t>,</a:t>
            </a:r>
            <a:r>
              <a:rPr sz="2000" i="1" spc="95" dirty="0">
                <a:latin typeface="Times New Roman"/>
                <a:cs typeface="Times New Roman"/>
              </a:rPr>
              <a:t>n</a:t>
            </a:r>
            <a:r>
              <a:rPr sz="2650" spc="-190" dirty="0">
                <a:latin typeface="Symbol"/>
                <a:cs typeface="Symbol"/>
              </a:rPr>
              <a:t></a:t>
            </a:r>
            <a:endParaRPr sz="2650">
              <a:latin typeface="Symbol"/>
              <a:cs typeface="Symbol"/>
            </a:endParaRPr>
          </a:p>
        </p:txBody>
      </p:sp>
      <p:sp>
        <p:nvSpPr>
          <p:cNvPr id="54" name="object 54"/>
          <p:cNvSpPr/>
          <p:nvPr/>
        </p:nvSpPr>
        <p:spPr>
          <a:xfrm>
            <a:off x="3893259" y="5360937"/>
            <a:ext cx="169545" cy="0"/>
          </a:xfrm>
          <a:custGeom>
            <a:avLst/>
            <a:gdLst/>
            <a:ahLst/>
            <a:cxnLst/>
            <a:rect l="l" t="t" r="r" b="b"/>
            <a:pathLst>
              <a:path w="169544">
                <a:moveTo>
                  <a:pt x="0" y="0"/>
                </a:moveTo>
                <a:lnTo>
                  <a:pt x="169088" y="0"/>
                </a:lnTo>
              </a:path>
            </a:pathLst>
          </a:custGeom>
          <a:ln w="8313">
            <a:solidFill>
              <a:srgbClr val="000000"/>
            </a:solidFill>
          </a:ln>
        </p:spPr>
        <p:txBody>
          <a:bodyPr wrap="square" lIns="0" tIns="0" rIns="0" bIns="0" rtlCol="0"/>
          <a:lstStyle/>
          <a:p>
            <a:endParaRPr/>
          </a:p>
        </p:txBody>
      </p:sp>
      <p:sp>
        <p:nvSpPr>
          <p:cNvPr id="55" name="object 55"/>
          <p:cNvSpPr txBox="1"/>
          <p:nvPr/>
        </p:nvSpPr>
        <p:spPr>
          <a:xfrm>
            <a:off x="3051405" y="5332010"/>
            <a:ext cx="175260" cy="251992"/>
          </a:xfrm>
          <a:prstGeom prst="rect">
            <a:avLst/>
          </a:prstGeom>
        </p:spPr>
        <p:txBody>
          <a:bodyPr vert="horz" wrap="square" lIns="0" tIns="13335" rIns="0" bIns="0" rtlCol="0">
            <a:spAutoFit/>
          </a:bodyPr>
          <a:lstStyle/>
          <a:p>
            <a:pPr marL="38100">
              <a:spcBef>
                <a:spcPts val="105"/>
              </a:spcBef>
            </a:pPr>
            <a:r>
              <a:rPr sz="1550" spc="-380" dirty="0">
                <a:latin typeface="Symbol"/>
                <a:cs typeface="Symbol"/>
              </a:rPr>
              <a:t></a:t>
            </a:r>
            <a:r>
              <a:rPr sz="2325" spc="-569" baseline="-16129" dirty="0">
                <a:latin typeface="Symbol"/>
                <a:cs typeface="Symbol"/>
              </a:rPr>
              <a:t></a:t>
            </a:r>
            <a:endParaRPr sz="2325" baseline="-16129">
              <a:latin typeface="Symbol"/>
              <a:cs typeface="Symbol"/>
            </a:endParaRPr>
          </a:p>
        </p:txBody>
      </p:sp>
      <p:sp>
        <p:nvSpPr>
          <p:cNvPr id="69" name="object 69"/>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38100">
              <a:lnSpc>
                <a:spcPts val="1650"/>
              </a:lnSpc>
            </a:pPr>
            <a:fld id="{81D60167-4931-47E6-BA6A-407CBD079E47}" type="slidenum">
              <a:rPr dirty="0"/>
              <a:pPr marL="38100">
                <a:lnSpc>
                  <a:spcPts val="1650"/>
                </a:lnSpc>
              </a:pPr>
              <a:t>185</a:t>
            </a:fld>
            <a:endParaRPr dirty="0"/>
          </a:p>
        </p:txBody>
      </p:sp>
      <p:sp>
        <p:nvSpPr>
          <p:cNvPr id="56" name="object 56"/>
          <p:cNvSpPr txBox="1"/>
          <p:nvPr/>
        </p:nvSpPr>
        <p:spPr>
          <a:xfrm>
            <a:off x="3076805" y="4716384"/>
            <a:ext cx="124460" cy="251992"/>
          </a:xfrm>
          <a:prstGeom prst="rect">
            <a:avLst/>
          </a:prstGeom>
        </p:spPr>
        <p:txBody>
          <a:bodyPr vert="horz" wrap="square" lIns="0" tIns="13335" rIns="0" bIns="0" rtlCol="0">
            <a:spAutoFit/>
          </a:bodyPr>
          <a:lstStyle/>
          <a:p>
            <a:pPr marL="12700">
              <a:spcBef>
                <a:spcPts val="105"/>
              </a:spcBef>
            </a:pPr>
            <a:r>
              <a:rPr sz="1550" spc="10" dirty="0">
                <a:latin typeface="Symbol"/>
                <a:cs typeface="Symbol"/>
              </a:rPr>
              <a:t></a:t>
            </a:r>
            <a:endParaRPr sz="1550">
              <a:latin typeface="Symbol"/>
              <a:cs typeface="Symbol"/>
            </a:endParaRPr>
          </a:p>
        </p:txBody>
      </p:sp>
      <p:sp>
        <p:nvSpPr>
          <p:cNvPr id="57" name="object 57"/>
          <p:cNvSpPr txBox="1"/>
          <p:nvPr/>
        </p:nvSpPr>
        <p:spPr>
          <a:xfrm>
            <a:off x="3076805" y="4958278"/>
            <a:ext cx="124460" cy="251992"/>
          </a:xfrm>
          <a:prstGeom prst="rect">
            <a:avLst/>
          </a:prstGeom>
        </p:spPr>
        <p:txBody>
          <a:bodyPr vert="horz" wrap="square" lIns="0" tIns="13335" rIns="0" bIns="0" rtlCol="0">
            <a:spAutoFit/>
          </a:bodyPr>
          <a:lstStyle/>
          <a:p>
            <a:pPr marL="12700">
              <a:spcBef>
                <a:spcPts val="105"/>
              </a:spcBef>
            </a:pPr>
            <a:r>
              <a:rPr sz="1550" spc="10" dirty="0">
                <a:latin typeface="Symbol"/>
                <a:cs typeface="Symbol"/>
              </a:rPr>
              <a:t></a:t>
            </a:r>
            <a:endParaRPr sz="1550">
              <a:latin typeface="Symbol"/>
              <a:cs typeface="Symbol"/>
            </a:endParaRPr>
          </a:p>
        </p:txBody>
      </p:sp>
      <p:sp>
        <p:nvSpPr>
          <p:cNvPr id="58" name="object 58"/>
          <p:cNvSpPr txBox="1"/>
          <p:nvPr/>
        </p:nvSpPr>
        <p:spPr>
          <a:xfrm>
            <a:off x="3893786" y="5354577"/>
            <a:ext cx="173990" cy="251992"/>
          </a:xfrm>
          <a:prstGeom prst="rect">
            <a:avLst/>
          </a:prstGeom>
        </p:spPr>
        <p:txBody>
          <a:bodyPr vert="horz" wrap="square" lIns="0" tIns="13335" rIns="0" bIns="0" rtlCol="0">
            <a:spAutoFit/>
          </a:bodyPr>
          <a:lstStyle/>
          <a:p>
            <a:pPr marL="12700">
              <a:spcBef>
                <a:spcPts val="105"/>
              </a:spcBef>
            </a:pPr>
            <a:r>
              <a:rPr sz="1550" spc="-5" dirty="0">
                <a:latin typeface="Times New Roman"/>
                <a:cs typeface="Times New Roman"/>
              </a:rPr>
              <a:t>2,</a:t>
            </a:r>
            <a:endParaRPr sz="1550">
              <a:latin typeface="Times New Roman"/>
              <a:cs typeface="Times New Roman"/>
            </a:endParaRPr>
          </a:p>
        </p:txBody>
      </p:sp>
      <p:sp>
        <p:nvSpPr>
          <p:cNvPr id="59" name="object 59"/>
          <p:cNvSpPr txBox="1"/>
          <p:nvPr/>
        </p:nvSpPr>
        <p:spPr>
          <a:xfrm>
            <a:off x="3890977" y="4791601"/>
            <a:ext cx="173990" cy="251992"/>
          </a:xfrm>
          <a:prstGeom prst="rect">
            <a:avLst/>
          </a:prstGeom>
        </p:spPr>
        <p:txBody>
          <a:bodyPr vert="horz" wrap="square" lIns="0" tIns="13335" rIns="0" bIns="0" rtlCol="0">
            <a:spAutoFit/>
          </a:bodyPr>
          <a:lstStyle/>
          <a:p>
            <a:pPr marL="12700">
              <a:spcBef>
                <a:spcPts val="105"/>
              </a:spcBef>
            </a:pPr>
            <a:r>
              <a:rPr sz="1550" spc="-5" dirty="0">
                <a:latin typeface="Times New Roman"/>
                <a:cs typeface="Times New Roman"/>
              </a:rPr>
              <a:t>2,</a:t>
            </a:r>
            <a:endParaRPr sz="1550">
              <a:latin typeface="Times New Roman"/>
              <a:cs typeface="Times New Roman"/>
            </a:endParaRPr>
          </a:p>
        </p:txBody>
      </p:sp>
      <p:sp>
        <p:nvSpPr>
          <p:cNvPr id="60" name="object 60"/>
          <p:cNvSpPr txBox="1"/>
          <p:nvPr/>
        </p:nvSpPr>
        <p:spPr>
          <a:xfrm>
            <a:off x="3918633" y="5075461"/>
            <a:ext cx="142875" cy="251992"/>
          </a:xfrm>
          <a:prstGeom prst="rect">
            <a:avLst/>
          </a:prstGeom>
        </p:spPr>
        <p:txBody>
          <a:bodyPr vert="horz" wrap="square" lIns="0" tIns="13335" rIns="0" bIns="0" rtlCol="0">
            <a:spAutoFit/>
          </a:bodyPr>
          <a:lstStyle/>
          <a:p>
            <a:pPr marL="12700">
              <a:spcBef>
                <a:spcPts val="105"/>
              </a:spcBef>
            </a:pPr>
            <a:r>
              <a:rPr sz="1550" i="1" spc="10" dirty="0">
                <a:latin typeface="Times New Roman"/>
                <a:cs typeface="Times New Roman"/>
              </a:rPr>
              <a:t>Δ</a:t>
            </a:r>
            <a:endParaRPr sz="1550">
              <a:latin typeface="Times New Roman"/>
              <a:cs typeface="Times New Roman"/>
            </a:endParaRPr>
          </a:p>
        </p:txBody>
      </p:sp>
      <p:sp>
        <p:nvSpPr>
          <p:cNvPr id="61" name="object 61"/>
          <p:cNvSpPr txBox="1"/>
          <p:nvPr/>
        </p:nvSpPr>
        <p:spPr>
          <a:xfrm>
            <a:off x="3051405" y="5136819"/>
            <a:ext cx="2329180" cy="339090"/>
          </a:xfrm>
          <a:prstGeom prst="rect">
            <a:avLst/>
          </a:prstGeom>
        </p:spPr>
        <p:txBody>
          <a:bodyPr vert="horz" wrap="square" lIns="0" tIns="13335" rIns="0" bIns="0" rtlCol="0">
            <a:spAutoFit/>
          </a:bodyPr>
          <a:lstStyle/>
          <a:p>
            <a:pPr marL="38100">
              <a:spcBef>
                <a:spcPts val="105"/>
              </a:spcBef>
              <a:tabLst>
                <a:tab pos="1054100" algn="l"/>
              </a:tabLst>
            </a:pPr>
            <a:r>
              <a:rPr sz="2325" spc="44" baseline="14336" dirty="0">
                <a:latin typeface="Symbol"/>
                <a:cs typeface="Symbol"/>
              </a:rPr>
              <a:t></a:t>
            </a:r>
            <a:r>
              <a:rPr sz="1550" i="1" spc="10" dirty="0">
                <a:latin typeface="Times New Roman"/>
                <a:cs typeface="Times New Roman"/>
              </a:rPr>
              <a:t>d</a:t>
            </a:r>
            <a:r>
              <a:rPr sz="1550" i="1" spc="-225" dirty="0">
                <a:latin typeface="Times New Roman"/>
                <a:cs typeface="Times New Roman"/>
              </a:rPr>
              <a:t> </a:t>
            </a:r>
            <a:r>
              <a:rPr sz="2050" spc="-225" dirty="0">
                <a:latin typeface="Symbol"/>
                <a:cs typeface="Symbol"/>
              </a:rPr>
              <a:t></a:t>
            </a:r>
            <a:r>
              <a:rPr sz="1550" dirty="0">
                <a:latin typeface="Times New Roman"/>
                <a:cs typeface="Times New Roman"/>
              </a:rPr>
              <a:t>0</a:t>
            </a:r>
            <a:r>
              <a:rPr sz="1550" spc="5" dirty="0">
                <a:latin typeface="Times New Roman"/>
                <a:cs typeface="Times New Roman"/>
              </a:rPr>
              <a:t>,</a:t>
            </a:r>
            <a:r>
              <a:rPr sz="1550" spc="-195" dirty="0">
                <a:latin typeface="Times New Roman"/>
                <a:cs typeface="Times New Roman"/>
              </a:rPr>
              <a:t> </a:t>
            </a:r>
            <a:r>
              <a:rPr sz="1550" i="1" spc="70" dirty="0">
                <a:latin typeface="Times New Roman"/>
                <a:cs typeface="Times New Roman"/>
              </a:rPr>
              <a:t>n</a:t>
            </a:r>
            <a:r>
              <a:rPr sz="2050" spc="-170" dirty="0">
                <a:latin typeface="Symbol"/>
                <a:cs typeface="Symbol"/>
              </a:rPr>
              <a:t></a:t>
            </a:r>
            <a:r>
              <a:rPr sz="2050" spc="-330" dirty="0">
                <a:latin typeface="Times New Roman"/>
                <a:cs typeface="Times New Roman"/>
              </a:rPr>
              <a:t> </a:t>
            </a:r>
            <a:r>
              <a:rPr sz="1550" spc="10" dirty="0">
                <a:latin typeface="Symbol"/>
                <a:cs typeface="Symbol"/>
              </a:rPr>
              <a:t></a:t>
            </a:r>
            <a:r>
              <a:rPr sz="1550" dirty="0">
                <a:latin typeface="Times New Roman"/>
                <a:cs typeface="Times New Roman"/>
              </a:rPr>
              <a:t>	</a:t>
            </a:r>
            <a:r>
              <a:rPr sz="1550" spc="-40" dirty="0">
                <a:latin typeface="Times New Roman"/>
                <a:cs typeface="Times New Roman"/>
              </a:rPr>
              <a:t>ес</a:t>
            </a:r>
            <a:r>
              <a:rPr sz="1550" dirty="0">
                <a:latin typeface="Times New Roman"/>
                <a:cs typeface="Times New Roman"/>
              </a:rPr>
              <a:t>л</a:t>
            </a:r>
            <a:r>
              <a:rPr sz="1550" spc="10" dirty="0">
                <a:latin typeface="Times New Roman"/>
                <a:cs typeface="Times New Roman"/>
              </a:rPr>
              <a:t>и</a:t>
            </a:r>
            <a:r>
              <a:rPr sz="1550" spc="-20" dirty="0">
                <a:latin typeface="Times New Roman"/>
                <a:cs typeface="Times New Roman"/>
              </a:rPr>
              <a:t> </a:t>
            </a:r>
            <a:r>
              <a:rPr sz="1550" i="1" spc="10" dirty="0">
                <a:latin typeface="Times New Roman"/>
                <a:cs typeface="Times New Roman"/>
              </a:rPr>
              <a:t>d</a:t>
            </a:r>
            <a:r>
              <a:rPr sz="1550" i="1" spc="-229" dirty="0">
                <a:latin typeface="Times New Roman"/>
                <a:cs typeface="Times New Roman"/>
              </a:rPr>
              <a:t> </a:t>
            </a:r>
            <a:r>
              <a:rPr sz="2050" spc="-225" dirty="0">
                <a:latin typeface="Symbol"/>
                <a:cs typeface="Symbol"/>
              </a:rPr>
              <a:t></a:t>
            </a:r>
            <a:r>
              <a:rPr sz="1550" dirty="0">
                <a:latin typeface="Times New Roman"/>
                <a:cs typeface="Times New Roman"/>
              </a:rPr>
              <a:t>0</a:t>
            </a:r>
            <a:r>
              <a:rPr sz="1550" spc="5" dirty="0">
                <a:latin typeface="Times New Roman"/>
                <a:cs typeface="Times New Roman"/>
              </a:rPr>
              <a:t>,</a:t>
            </a:r>
            <a:r>
              <a:rPr sz="1550" spc="-195" dirty="0">
                <a:latin typeface="Times New Roman"/>
                <a:cs typeface="Times New Roman"/>
              </a:rPr>
              <a:t> </a:t>
            </a:r>
            <a:r>
              <a:rPr sz="1550" i="1" spc="75" dirty="0">
                <a:latin typeface="Times New Roman"/>
                <a:cs typeface="Times New Roman"/>
              </a:rPr>
              <a:t>n</a:t>
            </a:r>
            <a:r>
              <a:rPr sz="2050" spc="-170" dirty="0">
                <a:latin typeface="Symbol"/>
                <a:cs typeface="Symbol"/>
              </a:rPr>
              <a:t></a:t>
            </a:r>
            <a:r>
              <a:rPr sz="2050" spc="-260" dirty="0">
                <a:latin typeface="Times New Roman"/>
                <a:cs typeface="Times New Roman"/>
              </a:rPr>
              <a:t> </a:t>
            </a:r>
            <a:r>
              <a:rPr sz="1550" spc="10" dirty="0">
                <a:latin typeface="Symbol"/>
                <a:cs typeface="Symbol"/>
              </a:rPr>
              <a:t></a:t>
            </a:r>
            <a:r>
              <a:rPr sz="1550" spc="-5" dirty="0">
                <a:latin typeface="Times New Roman"/>
                <a:cs typeface="Times New Roman"/>
              </a:rPr>
              <a:t> </a:t>
            </a:r>
            <a:r>
              <a:rPr sz="1550" spc="10" dirty="0">
                <a:latin typeface="Times New Roman"/>
                <a:cs typeface="Times New Roman"/>
              </a:rPr>
              <a:t>0</a:t>
            </a:r>
            <a:endParaRPr sz="1550">
              <a:latin typeface="Times New Roman"/>
              <a:cs typeface="Times New Roman"/>
            </a:endParaRPr>
          </a:p>
        </p:txBody>
      </p:sp>
      <p:sp>
        <p:nvSpPr>
          <p:cNvPr id="62" name="object 62"/>
          <p:cNvSpPr txBox="1"/>
          <p:nvPr/>
        </p:nvSpPr>
        <p:spPr>
          <a:xfrm>
            <a:off x="3051405" y="4573448"/>
            <a:ext cx="2331720" cy="339090"/>
          </a:xfrm>
          <a:prstGeom prst="rect">
            <a:avLst/>
          </a:prstGeom>
        </p:spPr>
        <p:txBody>
          <a:bodyPr vert="horz" wrap="square" lIns="0" tIns="13335" rIns="0" bIns="0" rtlCol="0">
            <a:spAutoFit/>
          </a:bodyPr>
          <a:lstStyle/>
          <a:p>
            <a:pPr marL="38100">
              <a:spcBef>
                <a:spcPts val="105"/>
              </a:spcBef>
            </a:pPr>
            <a:r>
              <a:rPr sz="2325" spc="15" baseline="30465" dirty="0">
                <a:latin typeface="Symbol"/>
                <a:cs typeface="Symbol"/>
              </a:rPr>
              <a:t></a:t>
            </a:r>
            <a:r>
              <a:rPr sz="1550" i="1" spc="10" dirty="0">
                <a:latin typeface="Times New Roman"/>
                <a:cs typeface="Times New Roman"/>
              </a:rPr>
              <a:t>d</a:t>
            </a:r>
            <a:r>
              <a:rPr sz="1550" i="1" spc="-229" dirty="0">
                <a:latin typeface="Times New Roman"/>
                <a:cs typeface="Times New Roman"/>
              </a:rPr>
              <a:t> </a:t>
            </a:r>
            <a:r>
              <a:rPr sz="2050" spc="-225" dirty="0">
                <a:latin typeface="Symbol"/>
                <a:cs typeface="Symbol"/>
              </a:rPr>
              <a:t></a:t>
            </a:r>
            <a:r>
              <a:rPr sz="1550" dirty="0">
                <a:latin typeface="Times New Roman"/>
                <a:cs typeface="Times New Roman"/>
              </a:rPr>
              <a:t>0</a:t>
            </a:r>
            <a:r>
              <a:rPr sz="1550" spc="5" dirty="0">
                <a:latin typeface="Times New Roman"/>
                <a:cs typeface="Times New Roman"/>
              </a:rPr>
              <a:t>,</a:t>
            </a:r>
            <a:r>
              <a:rPr sz="1550" spc="-195" dirty="0">
                <a:latin typeface="Times New Roman"/>
                <a:cs typeface="Times New Roman"/>
              </a:rPr>
              <a:t> </a:t>
            </a:r>
            <a:r>
              <a:rPr sz="1550" i="1" spc="75" dirty="0">
                <a:latin typeface="Times New Roman"/>
                <a:cs typeface="Times New Roman"/>
              </a:rPr>
              <a:t>n</a:t>
            </a:r>
            <a:r>
              <a:rPr sz="2050" spc="-110" dirty="0">
                <a:latin typeface="Symbol"/>
                <a:cs typeface="Symbol"/>
              </a:rPr>
              <a:t></a:t>
            </a:r>
            <a:r>
              <a:rPr sz="1550" i="1" spc="15" dirty="0">
                <a:latin typeface="Times New Roman"/>
                <a:cs typeface="Times New Roman"/>
              </a:rPr>
              <a:t>+</a:t>
            </a:r>
            <a:r>
              <a:rPr sz="1550" i="1" spc="-140" dirty="0">
                <a:latin typeface="Times New Roman"/>
                <a:cs typeface="Times New Roman"/>
              </a:rPr>
              <a:t> </a:t>
            </a:r>
            <a:r>
              <a:rPr sz="2325" u="sng" spc="-135" baseline="35842" dirty="0">
                <a:uFill>
                  <a:solidFill>
                    <a:srgbClr val="000000"/>
                  </a:solidFill>
                </a:uFill>
                <a:latin typeface="Times New Roman"/>
                <a:cs typeface="Times New Roman"/>
              </a:rPr>
              <a:t> </a:t>
            </a:r>
            <a:r>
              <a:rPr sz="2325" i="1" u="sng" spc="15" baseline="35842" dirty="0">
                <a:uFill>
                  <a:solidFill>
                    <a:srgbClr val="000000"/>
                  </a:solidFill>
                </a:uFill>
                <a:latin typeface="Times New Roman"/>
                <a:cs typeface="Times New Roman"/>
              </a:rPr>
              <a:t>Δ</a:t>
            </a:r>
            <a:r>
              <a:rPr sz="2325" i="1" spc="89" baseline="35842" dirty="0">
                <a:latin typeface="Times New Roman"/>
                <a:cs typeface="Times New Roman"/>
              </a:rPr>
              <a:t> </a:t>
            </a:r>
            <a:r>
              <a:rPr sz="1550" spc="-40" dirty="0">
                <a:latin typeface="Times New Roman"/>
                <a:cs typeface="Times New Roman"/>
              </a:rPr>
              <a:t>ес</a:t>
            </a:r>
            <a:r>
              <a:rPr sz="1550" dirty="0">
                <a:latin typeface="Times New Roman"/>
                <a:cs typeface="Times New Roman"/>
              </a:rPr>
              <a:t>л</a:t>
            </a:r>
            <a:r>
              <a:rPr sz="1550" spc="10" dirty="0">
                <a:latin typeface="Times New Roman"/>
                <a:cs typeface="Times New Roman"/>
              </a:rPr>
              <a:t>и</a:t>
            </a:r>
            <a:r>
              <a:rPr sz="1550" spc="-20" dirty="0">
                <a:latin typeface="Times New Roman"/>
                <a:cs typeface="Times New Roman"/>
              </a:rPr>
              <a:t> </a:t>
            </a:r>
            <a:r>
              <a:rPr sz="1550" i="1" spc="10" dirty="0">
                <a:latin typeface="Times New Roman"/>
                <a:cs typeface="Times New Roman"/>
              </a:rPr>
              <a:t>d</a:t>
            </a:r>
            <a:r>
              <a:rPr sz="1550" i="1" spc="-229" dirty="0">
                <a:latin typeface="Times New Roman"/>
                <a:cs typeface="Times New Roman"/>
              </a:rPr>
              <a:t> </a:t>
            </a:r>
            <a:r>
              <a:rPr sz="2050" spc="-225" dirty="0">
                <a:latin typeface="Symbol"/>
                <a:cs typeface="Symbol"/>
              </a:rPr>
              <a:t></a:t>
            </a:r>
            <a:r>
              <a:rPr sz="1550" dirty="0">
                <a:latin typeface="Times New Roman"/>
                <a:cs typeface="Times New Roman"/>
              </a:rPr>
              <a:t>0</a:t>
            </a:r>
            <a:r>
              <a:rPr sz="1550" spc="5" dirty="0">
                <a:latin typeface="Times New Roman"/>
                <a:cs typeface="Times New Roman"/>
              </a:rPr>
              <a:t>,</a:t>
            </a:r>
            <a:r>
              <a:rPr sz="1550" spc="-195" dirty="0">
                <a:latin typeface="Times New Roman"/>
                <a:cs typeface="Times New Roman"/>
              </a:rPr>
              <a:t> </a:t>
            </a:r>
            <a:r>
              <a:rPr sz="1550" i="1" spc="75" dirty="0">
                <a:latin typeface="Times New Roman"/>
                <a:cs typeface="Times New Roman"/>
              </a:rPr>
              <a:t>n</a:t>
            </a:r>
            <a:r>
              <a:rPr sz="2050" spc="-170" dirty="0">
                <a:latin typeface="Symbol"/>
                <a:cs typeface="Symbol"/>
              </a:rPr>
              <a:t></a:t>
            </a:r>
            <a:r>
              <a:rPr sz="2050" spc="-335" dirty="0">
                <a:latin typeface="Times New Roman"/>
                <a:cs typeface="Times New Roman"/>
              </a:rPr>
              <a:t> </a:t>
            </a:r>
            <a:r>
              <a:rPr sz="1550" i="1" spc="15" dirty="0">
                <a:latin typeface="Times New Roman"/>
                <a:cs typeface="Times New Roman"/>
              </a:rPr>
              <a:t>&lt;</a:t>
            </a:r>
            <a:r>
              <a:rPr sz="1550" i="1" spc="-90" dirty="0">
                <a:latin typeface="Times New Roman"/>
                <a:cs typeface="Times New Roman"/>
              </a:rPr>
              <a:t> </a:t>
            </a:r>
            <a:r>
              <a:rPr sz="1550" spc="10" dirty="0">
                <a:latin typeface="Times New Roman"/>
                <a:cs typeface="Times New Roman"/>
              </a:rPr>
              <a:t>0</a:t>
            </a:r>
            <a:endParaRPr sz="1550">
              <a:latin typeface="Times New Roman"/>
              <a:cs typeface="Times New Roman"/>
            </a:endParaRPr>
          </a:p>
        </p:txBody>
      </p:sp>
      <p:sp>
        <p:nvSpPr>
          <p:cNvPr id="63" name="object 63"/>
          <p:cNvSpPr txBox="1"/>
          <p:nvPr/>
        </p:nvSpPr>
        <p:spPr>
          <a:xfrm>
            <a:off x="2368453" y="4860878"/>
            <a:ext cx="685800" cy="339090"/>
          </a:xfrm>
          <a:prstGeom prst="rect">
            <a:avLst/>
          </a:prstGeom>
        </p:spPr>
        <p:txBody>
          <a:bodyPr vert="horz" wrap="square" lIns="0" tIns="13335" rIns="0" bIns="0" rtlCol="0">
            <a:spAutoFit/>
          </a:bodyPr>
          <a:lstStyle/>
          <a:p>
            <a:pPr marL="12700">
              <a:spcBef>
                <a:spcPts val="105"/>
              </a:spcBef>
            </a:pPr>
            <a:r>
              <a:rPr sz="1550" i="1" spc="10" dirty="0">
                <a:latin typeface="Times New Roman"/>
                <a:cs typeface="Times New Roman"/>
              </a:rPr>
              <a:t>d</a:t>
            </a:r>
            <a:r>
              <a:rPr sz="1550" i="1" spc="-229" dirty="0">
                <a:latin typeface="Times New Roman"/>
                <a:cs typeface="Times New Roman"/>
              </a:rPr>
              <a:t> </a:t>
            </a:r>
            <a:r>
              <a:rPr sz="2050" spc="-370" dirty="0">
                <a:latin typeface="Symbol"/>
                <a:cs typeface="Symbol"/>
              </a:rPr>
              <a:t></a:t>
            </a:r>
            <a:r>
              <a:rPr sz="1550" dirty="0">
                <a:latin typeface="Times New Roman"/>
                <a:cs typeface="Times New Roman"/>
              </a:rPr>
              <a:t>1</a:t>
            </a:r>
            <a:r>
              <a:rPr sz="1550" spc="5" dirty="0">
                <a:latin typeface="Times New Roman"/>
                <a:cs typeface="Times New Roman"/>
              </a:rPr>
              <a:t>,</a:t>
            </a:r>
            <a:r>
              <a:rPr sz="1550" spc="-195" dirty="0">
                <a:latin typeface="Times New Roman"/>
                <a:cs typeface="Times New Roman"/>
              </a:rPr>
              <a:t> </a:t>
            </a:r>
            <a:r>
              <a:rPr sz="1550" i="1" spc="70" dirty="0">
                <a:latin typeface="Times New Roman"/>
                <a:cs typeface="Times New Roman"/>
              </a:rPr>
              <a:t>n</a:t>
            </a:r>
            <a:r>
              <a:rPr sz="2050" spc="-40" dirty="0">
                <a:latin typeface="Symbol"/>
                <a:cs typeface="Symbol"/>
              </a:rPr>
              <a:t></a:t>
            </a:r>
            <a:r>
              <a:rPr sz="1550" i="1" spc="15" dirty="0">
                <a:latin typeface="Times New Roman"/>
                <a:cs typeface="Times New Roman"/>
              </a:rPr>
              <a:t>=</a:t>
            </a:r>
            <a:endParaRPr sz="1550">
              <a:latin typeface="Times New Roman"/>
              <a:cs typeface="Times New Roman"/>
            </a:endParaRPr>
          </a:p>
        </p:txBody>
      </p:sp>
      <p:sp>
        <p:nvSpPr>
          <p:cNvPr id="64" name="object 64"/>
          <p:cNvSpPr txBox="1"/>
          <p:nvPr/>
        </p:nvSpPr>
        <p:spPr>
          <a:xfrm>
            <a:off x="3001352" y="2671898"/>
            <a:ext cx="121920" cy="244298"/>
          </a:xfrm>
          <a:prstGeom prst="rect">
            <a:avLst/>
          </a:prstGeom>
        </p:spPr>
        <p:txBody>
          <a:bodyPr vert="horz" wrap="square" lIns="0" tIns="13335" rIns="0" bIns="0" rtlCol="0">
            <a:spAutoFit/>
          </a:bodyPr>
          <a:lstStyle/>
          <a:p>
            <a:pPr marL="12700">
              <a:spcBef>
                <a:spcPts val="105"/>
              </a:spcBef>
            </a:pPr>
            <a:r>
              <a:rPr sz="1500" spc="10" dirty="0">
                <a:latin typeface="Symbol"/>
                <a:cs typeface="Symbol"/>
              </a:rPr>
              <a:t></a:t>
            </a:r>
            <a:endParaRPr sz="1500">
              <a:latin typeface="Symbol"/>
              <a:cs typeface="Symbol"/>
            </a:endParaRPr>
          </a:p>
        </p:txBody>
      </p:sp>
      <p:sp>
        <p:nvSpPr>
          <p:cNvPr id="65" name="object 65"/>
          <p:cNvSpPr txBox="1"/>
          <p:nvPr/>
        </p:nvSpPr>
        <p:spPr>
          <a:xfrm>
            <a:off x="2264235" y="2576574"/>
            <a:ext cx="883919" cy="329565"/>
          </a:xfrm>
          <a:prstGeom prst="rect">
            <a:avLst/>
          </a:prstGeom>
        </p:spPr>
        <p:txBody>
          <a:bodyPr vert="horz" wrap="square" lIns="0" tIns="12065" rIns="0" bIns="0" rtlCol="0">
            <a:spAutoFit/>
          </a:bodyPr>
          <a:lstStyle/>
          <a:p>
            <a:pPr marL="38100">
              <a:spcBef>
                <a:spcPts val="95"/>
              </a:spcBef>
              <a:tabLst>
                <a:tab pos="336550" algn="l"/>
              </a:tabLst>
            </a:pPr>
            <a:r>
              <a:rPr sz="1500" i="1" spc="-10" dirty="0">
                <a:latin typeface="Times New Roman"/>
                <a:cs typeface="Times New Roman"/>
              </a:rPr>
              <a:t>C</a:t>
            </a:r>
            <a:r>
              <a:rPr sz="1500" i="1" spc="5" dirty="0">
                <a:latin typeface="Times New Roman"/>
                <a:cs typeface="Times New Roman"/>
              </a:rPr>
              <a:t>'</a:t>
            </a:r>
            <a:r>
              <a:rPr sz="1500" i="1" dirty="0">
                <a:latin typeface="Times New Roman"/>
                <a:cs typeface="Times New Roman"/>
              </a:rPr>
              <a:t>	</a:t>
            </a:r>
            <a:r>
              <a:rPr sz="2000" spc="-200" dirty="0">
                <a:latin typeface="Symbol"/>
                <a:cs typeface="Symbol"/>
              </a:rPr>
              <a:t></a:t>
            </a:r>
            <a:r>
              <a:rPr sz="1500" i="1" spc="60" dirty="0">
                <a:latin typeface="Times New Roman"/>
                <a:cs typeface="Times New Roman"/>
              </a:rPr>
              <a:t>n</a:t>
            </a:r>
            <a:r>
              <a:rPr sz="2000" spc="-65" dirty="0">
                <a:latin typeface="Symbol"/>
                <a:cs typeface="Symbol"/>
              </a:rPr>
              <a:t></a:t>
            </a:r>
            <a:r>
              <a:rPr sz="1500" i="1" spc="15" dirty="0">
                <a:latin typeface="Times New Roman"/>
                <a:cs typeface="Times New Roman"/>
              </a:rPr>
              <a:t>=</a:t>
            </a:r>
            <a:r>
              <a:rPr sz="1500" i="1" spc="-55" dirty="0">
                <a:latin typeface="Times New Roman"/>
                <a:cs typeface="Times New Roman"/>
              </a:rPr>
              <a:t> </a:t>
            </a:r>
            <a:r>
              <a:rPr sz="2250" spc="15" baseline="38888" dirty="0">
                <a:latin typeface="Symbol"/>
                <a:cs typeface="Symbol"/>
              </a:rPr>
              <a:t></a:t>
            </a:r>
            <a:endParaRPr sz="2250" baseline="38888">
              <a:latin typeface="Symbol"/>
              <a:cs typeface="Symbol"/>
            </a:endParaRPr>
          </a:p>
        </p:txBody>
      </p:sp>
      <p:sp>
        <p:nvSpPr>
          <p:cNvPr id="66" name="object 66"/>
          <p:cNvSpPr txBox="1"/>
          <p:nvPr/>
        </p:nvSpPr>
        <p:spPr>
          <a:xfrm>
            <a:off x="2963253" y="2722967"/>
            <a:ext cx="2516505" cy="329565"/>
          </a:xfrm>
          <a:prstGeom prst="rect">
            <a:avLst/>
          </a:prstGeom>
        </p:spPr>
        <p:txBody>
          <a:bodyPr vert="horz" wrap="square" lIns="0" tIns="12065" rIns="0" bIns="0" rtlCol="0">
            <a:spAutoFit/>
          </a:bodyPr>
          <a:lstStyle/>
          <a:p>
            <a:pPr marL="50800">
              <a:spcBef>
                <a:spcPts val="95"/>
              </a:spcBef>
            </a:pPr>
            <a:r>
              <a:rPr sz="2250" spc="-75" baseline="-14814" dirty="0">
                <a:latin typeface="Symbol"/>
                <a:cs typeface="Symbol"/>
              </a:rPr>
              <a:t></a:t>
            </a:r>
            <a:r>
              <a:rPr sz="1500" i="1" spc="75" dirty="0">
                <a:latin typeface="Times New Roman"/>
                <a:cs typeface="Times New Roman"/>
              </a:rPr>
              <a:t>C</a:t>
            </a:r>
            <a:r>
              <a:rPr sz="1275" i="1" spc="37" baseline="-26143" dirty="0">
                <a:latin typeface="Times New Roman"/>
                <a:cs typeface="Times New Roman"/>
              </a:rPr>
              <a:t>w</a:t>
            </a:r>
            <a:r>
              <a:rPr sz="1275" i="1" spc="-52" baseline="-26143" dirty="0">
                <a:latin typeface="Times New Roman"/>
                <a:cs typeface="Times New Roman"/>
              </a:rPr>
              <a:t> </a:t>
            </a:r>
            <a:r>
              <a:rPr sz="2000" spc="-204" dirty="0">
                <a:latin typeface="Symbol"/>
                <a:cs typeface="Symbol"/>
              </a:rPr>
              <a:t></a:t>
            </a:r>
            <a:r>
              <a:rPr sz="1500" i="1" spc="65" dirty="0">
                <a:latin typeface="Times New Roman"/>
                <a:cs typeface="Times New Roman"/>
              </a:rPr>
              <a:t>n</a:t>
            </a:r>
            <a:r>
              <a:rPr sz="2000" spc="-40" dirty="0">
                <a:latin typeface="Symbol"/>
                <a:cs typeface="Symbol"/>
              </a:rPr>
              <a:t></a:t>
            </a:r>
            <a:r>
              <a:rPr sz="1500" i="1" spc="15" dirty="0">
                <a:latin typeface="Times New Roman"/>
                <a:cs typeface="Times New Roman"/>
              </a:rPr>
              <a:t>±</a:t>
            </a:r>
            <a:r>
              <a:rPr sz="1500" i="1" spc="5" dirty="0">
                <a:latin typeface="Times New Roman"/>
                <a:cs typeface="Times New Roman"/>
              </a:rPr>
              <a:t> </a:t>
            </a:r>
            <a:r>
              <a:rPr sz="1500" i="1" spc="-10" dirty="0">
                <a:latin typeface="Times New Roman"/>
                <a:cs typeface="Times New Roman"/>
              </a:rPr>
              <a:t>Δ</a:t>
            </a:r>
            <a:r>
              <a:rPr sz="1500" i="1" spc="5" dirty="0">
                <a:latin typeface="Times New Roman"/>
                <a:cs typeface="Times New Roman"/>
              </a:rPr>
              <a:t>,</a:t>
            </a:r>
            <a:r>
              <a:rPr sz="1500" i="1" spc="-235" dirty="0">
                <a:latin typeface="Times New Roman"/>
                <a:cs typeface="Times New Roman"/>
              </a:rPr>
              <a:t> </a:t>
            </a:r>
            <a:r>
              <a:rPr sz="1500" spc="10" dirty="0">
                <a:latin typeface="Times New Roman"/>
                <a:cs typeface="Times New Roman"/>
              </a:rPr>
              <a:t>с</a:t>
            </a:r>
            <a:r>
              <a:rPr sz="1500" spc="-125" dirty="0">
                <a:latin typeface="Times New Roman"/>
                <a:cs typeface="Times New Roman"/>
              </a:rPr>
              <a:t> </a:t>
            </a:r>
            <a:r>
              <a:rPr sz="1500" spc="30" dirty="0">
                <a:latin typeface="Times New Roman"/>
                <a:cs typeface="Times New Roman"/>
              </a:rPr>
              <a:t>в</a:t>
            </a:r>
            <a:r>
              <a:rPr sz="1500" spc="-45" dirty="0">
                <a:latin typeface="Times New Roman"/>
                <a:cs typeface="Times New Roman"/>
              </a:rPr>
              <a:t>е</a:t>
            </a:r>
            <a:r>
              <a:rPr sz="1500" spc="114" dirty="0">
                <a:latin typeface="Times New Roman"/>
                <a:cs typeface="Times New Roman"/>
              </a:rPr>
              <a:t>р</a:t>
            </a:r>
            <a:r>
              <a:rPr sz="1500" spc="-10" dirty="0">
                <a:latin typeface="Times New Roman"/>
                <a:cs typeface="Times New Roman"/>
              </a:rPr>
              <a:t>о</a:t>
            </a:r>
            <a:r>
              <a:rPr sz="1500" spc="50" dirty="0">
                <a:latin typeface="Times New Roman"/>
                <a:cs typeface="Times New Roman"/>
              </a:rPr>
              <a:t>я</a:t>
            </a:r>
            <a:r>
              <a:rPr sz="1500" spc="-35" dirty="0">
                <a:latin typeface="Times New Roman"/>
                <a:cs typeface="Times New Roman"/>
              </a:rPr>
              <a:t>т</a:t>
            </a:r>
            <a:r>
              <a:rPr sz="1500" spc="-60" dirty="0">
                <a:latin typeface="Times New Roman"/>
                <a:cs typeface="Times New Roman"/>
              </a:rPr>
              <a:t>н</a:t>
            </a:r>
            <a:r>
              <a:rPr sz="1500" spc="-10" dirty="0">
                <a:latin typeface="Times New Roman"/>
                <a:cs typeface="Times New Roman"/>
              </a:rPr>
              <a:t>о</a:t>
            </a:r>
            <a:r>
              <a:rPr sz="1500" spc="-45" dirty="0">
                <a:latin typeface="Times New Roman"/>
                <a:cs typeface="Times New Roman"/>
              </a:rPr>
              <a:t>с</a:t>
            </a:r>
            <a:r>
              <a:rPr sz="1500" spc="-120" dirty="0">
                <a:latin typeface="Times New Roman"/>
                <a:cs typeface="Times New Roman"/>
              </a:rPr>
              <a:t>т</a:t>
            </a:r>
            <a:r>
              <a:rPr sz="1500" spc="60" dirty="0">
                <a:latin typeface="Times New Roman"/>
                <a:cs typeface="Times New Roman"/>
              </a:rPr>
              <a:t>ь</a:t>
            </a:r>
            <a:r>
              <a:rPr sz="1500" spc="20" dirty="0">
                <a:latin typeface="Times New Roman"/>
                <a:cs typeface="Times New Roman"/>
              </a:rPr>
              <a:t>ю</a:t>
            </a:r>
            <a:r>
              <a:rPr sz="1500" spc="-195" dirty="0">
                <a:latin typeface="Times New Roman"/>
                <a:cs typeface="Times New Roman"/>
              </a:rPr>
              <a:t> </a:t>
            </a:r>
            <a:r>
              <a:rPr sz="1500" spc="-10" dirty="0">
                <a:latin typeface="Times New Roman"/>
                <a:cs typeface="Times New Roman"/>
              </a:rPr>
              <a:t>0</a:t>
            </a:r>
            <a:r>
              <a:rPr sz="1500" spc="-5" dirty="0">
                <a:latin typeface="Times New Roman"/>
                <a:cs typeface="Times New Roman"/>
              </a:rPr>
              <a:t>,</a:t>
            </a:r>
            <a:r>
              <a:rPr sz="1500" spc="10" dirty="0">
                <a:latin typeface="Times New Roman"/>
                <a:cs typeface="Times New Roman"/>
              </a:rPr>
              <a:t>5</a:t>
            </a:r>
            <a:endParaRPr sz="1500">
              <a:latin typeface="Times New Roman"/>
              <a:cs typeface="Times New Roman"/>
            </a:endParaRPr>
          </a:p>
        </p:txBody>
      </p:sp>
      <p:sp>
        <p:nvSpPr>
          <p:cNvPr id="67" name="object 67"/>
          <p:cNvSpPr txBox="1"/>
          <p:nvPr/>
        </p:nvSpPr>
        <p:spPr>
          <a:xfrm>
            <a:off x="3210870" y="2431712"/>
            <a:ext cx="2109470" cy="329565"/>
          </a:xfrm>
          <a:prstGeom prst="rect">
            <a:avLst/>
          </a:prstGeom>
        </p:spPr>
        <p:txBody>
          <a:bodyPr vert="horz" wrap="square" lIns="0" tIns="12065" rIns="0" bIns="0" rtlCol="0">
            <a:spAutoFit/>
          </a:bodyPr>
          <a:lstStyle/>
          <a:p>
            <a:pPr marL="38100">
              <a:spcBef>
                <a:spcPts val="95"/>
              </a:spcBef>
            </a:pPr>
            <a:r>
              <a:rPr sz="1500" i="1" spc="70" dirty="0">
                <a:latin typeface="Times New Roman"/>
                <a:cs typeface="Times New Roman"/>
              </a:rPr>
              <a:t>C</a:t>
            </a:r>
            <a:r>
              <a:rPr sz="1275" i="1" spc="37" baseline="-26143" dirty="0">
                <a:latin typeface="Times New Roman"/>
                <a:cs typeface="Times New Roman"/>
              </a:rPr>
              <a:t>w</a:t>
            </a:r>
            <a:r>
              <a:rPr sz="1275" i="1" spc="-52" baseline="-26143" dirty="0">
                <a:latin typeface="Times New Roman"/>
                <a:cs typeface="Times New Roman"/>
              </a:rPr>
              <a:t> </a:t>
            </a:r>
            <a:r>
              <a:rPr sz="2000" spc="-204" dirty="0">
                <a:latin typeface="Symbol"/>
                <a:cs typeface="Symbol"/>
              </a:rPr>
              <a:t></a:t>
            </a:r>
            <a:r>
              <a:rPr sz="1500" i="1" spc="65" dirty="0">
                <a:latin typeface="Times New Roman"/>
                <a:cs typeface="Times New Roman"/>
              </a:rPr>
              <a:t>n</a:t>
            </a:r>
            <a:r>
              <a:rPr sz="2000" spc="-235" dirty="0">
                <a:latin typeface="Symbol"/>
                <a:cs typeface="Symbol"/>
              </a:rPr>
              <a:t></a:t>
            </a:r>
            <a:r>
              <a:rPr sz="1500" i="1" spc="5" dirty="0">
                <a:latin typeface="Times New Roman"/>
                <a:cs typeface="Times New Roman"/>
              </a:rPr>
              <a:t>,</a:t>
            </a:r>
            <a:r>
              <a:rPr sz="1500" i="1" spc="-245" dirty="0">
                <a:latin typeface="Times New Roman"/>
                <a:cs typeface="Times New Roman"/>
              </a:rPr>
              <a:t> </a:t>
            </a:r>
            <a:r>
              <a:rPr sz="1500" spc="10" dirty="0">
                <a:latin typeface="Times New Roman"/>
                <a:cs typeface="Times New Roman"/>
              </a:rPr>
              <a:t>с</a:t>
            </a:r>
            <a:r>
              <a:rPr sz="1500" spc="-125" dirty="0">
                <a:latin typeface="Times New Roman"/>
                <a:cs typeface="Times New Roman"/>
              </a:rPr>
              <a:t> </a:t>
            </a:r>
            <a:r>
              <a:rPr sz="1500" spc="30" dirty="0">
                <a:latin typeface="Times New Roman"/>
                <a:cs typeface="Times New Roman"/>
              </a:rPr>
              <a:t>в</a:t>
            </a:r>
            <a:r>
              <a:rPr sz="1500" spc="-45" dirty="0">
                <a:latin typeface="Times New Roman"/>
                <a:cs typeface="Times New Roman"/>
              </a:rPr>
              <a:t>е</a:t>
            </a:r>
            <a:r>
              <a:rPr sz="1500" spc="114" dirty="0">
                <a:latin typeface="Times New Roman"/>
                <a:cs typeface="Times New Roman"/>
              </a:rPr>
              <a:t>р</a:t>
            </a:r>
            <a:r>
              <a:rPr sz="1500" spc="-10" dirty="0">
                <a:latin typeface="Times New Roman"/>
                <a:cs typeface="Times New Roman"/>
              </a:rPr>
              <a:t>о</a:t>
            </a:r>
            <a:r>
              <a:rPr sz="1500" spc="50" dirty="0">
                <a:latin typeface="Times New Roman"/>
                <a:cs typeface="Times New Roman"/>
              </a:rPr>
              <a:t>я</a:t>
            </a:r>
            <a:r>
              <a:rPr sz="1500" spc="-35" dirty="0">
                <a:latin typeface="Times New Roman"/>
                <a:cs typeface="Times New Roman"/>
              </a:rPr>
              <a:t>т</a:t>
            </a:r>
            <a:r>
              <a:rPr sz="1500" spc="-60" dirty="0">
                <a:latin typeface="Times New Roman"/>
                <a:cs typeface="Times New Roman"/>
              </a:rPr>
              <a:t>н</a:t>
            </a:r>
            <a:r>
              <a:rPr sz="1500" spc="-10" dirty="0">
                <a:latin typeface="Times New Roman"/>
                <a:cs typeface="Times New Roman"/>
              </a:rPr>
              <a:t>о</a:t>
            </a:r>
            <a:r>
              <a:rPr sz="1500" spc="-45" dirty="0">
                <a:latin typeface="Times New Roman"/>
                <a:cs typeface="Times New Roman"/>
              </a:rPr>
              <a:t>с</a:t>
            </a:r>
            <a:r>
              <a:rPr sz="1500" spc="-120" dirty="0">
                <a:latin typeface="Times New Roman"/>
                <a:cs typeface="Times New Roman"/>
              </a:rPr>
              <a:t>т</a:t>
            </a:r>
            <a:r>
              <a:rPr sz="1500" spc="60" dirty="0">
                <a:latin typeface="Times New Roman"/>
                <a:cs typeface="Times New Roman"/>
              </a:rPr>
              <a:t>ь</a:t>
            </a:r>
            <a:r>
              <a:rPr sz="1500" spc="20" dirty="0">
                <a:latin typeface="Times New Roman"/>
                <a:cs typeface="Times New Roman"/>
              </a:rPr>
              <a:t>ю</a:t>
            </a:r>
            <a:r>
              <a:rPr sz="1500" spc="-190" dirty="0">
                <a:latin typeface="Times New Roman"/>
                <a:cs typeface="Times New Roman"/>
              </a:rPr>
              <a:t> </a:t>
            </a:r>
            <a:r>
              <a:rPr sz="1500" spc="-10" dirty="0">
                <a:latin typeface="Times New Roman"/>
                <a:cs typeface="Times New Roman"/>
              </a:rPr>
              <a:t>0</a:t>
            </a:r>
            <a:r>
              <a:rPr sz="1500" spc="-5" dirty="0">
                <a:latin typeface="Times New Roman"/>
                <a:cs typeface="Times New Roman"/>
              </a:rPr>
              <a:t>,</a:t>
            </a:r>
            <a:r>
              <a:rPr sz="1500" spc="10" dirty="0">
                <a:latin typeface="Times New Roman"/>
                <a:cs typeface="Times New Roman"/>
              </a:rPr>
              <a:t>5</a:t>
            </a:r>
            <a:endParaRPr sz="1500">
              <a:latin typeface="Times New Roman"/>
              <a:cs typeface="Times New Roman"/>
            </a:endParaRPr>
          </a:p>
        </p:txBody>
      </p:sp>
      <p:sp>
        <p:nvSpPr>
          <p:cNvPr id="68" name="object 68"/>
          <p:cNvSpPr txBox="1"/>
          <p:nvPr/>
        </p:nvSpPr>
        <p:spPr>
          <a:xfrm>
            <a:off x="2471118" y="2766468"/>
            <a:ext cx="101600" cy="146835"/>
          </a:xfrm>
          <a:prstGeom prst="rect">
            <a:avLst/>
          </a:prstGeom>
        </p:spPr>
        <p:txBody>
          <a:bodyPr vert="horz" wrap="square" lIns="0" tIns="15875" rIns="0" bIns="0" rtlCol="0">
            <a:spAutoFit/>
          </a:bodyPr>
          <a:lstStyle/>
          <a:p>
            <a:pPr marL="12700">
              <a:spcBef>
                <a:spcPts val="125"/>
              </a:spcBef>
            </a:pPr>
            <a:r>
              <a:rPr sz="850" i="1" spc="25" dirty="0">
                <a:latin typeface="Times New Roman"/>
                <a:cs typeface="Times New Roman"/>
              </a:rPr>
              <a:t>w</a:t>
            </a:r>
            <a:endParaRPr sz="850">
              <a:latin typeface="Times New Roman"/>
              <a:cs typeface="Times New Roman"/>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02839" y="433527"/>
            <a:ext cx="1103630" cy="331470"/>
          </a:xfrm>
          <a:prstGeom prst="rect">
            <a:avLst/>
          </a:prstGeom>
        </p:spPr>
        <p:txBody>
          <a:bodyPr vert="horz" wrap="square" lIns="0" tIns="13335" rIns="0" bIns="0" rtlCol="0">
            <a:spAutoFit/>
          </a:bodyPr>
          <a:lstStyle/>
          <a:p>
            <a:pPr marL="12700">
              <a:spcBef>
                <a:spcPts val="105"/>
              </a:spcBef>
            </a:pPr>
            <a:r>
              <a:rPr sz="2000" i="1" spc="-5" dirty="0">
                <a:latin typeface="Arial"/>
                <a:cs typeface="Arial"/>
              </a:rPr>
              <a:t>Декодер:</a:t>
            </a:r>
            <a:endParaRPr sz="2000">
              <a:latin typeface="Arial"/>
              <a:cs typeface="Arial"/>
            </a:endParaRPr>
          </a:p>
        </p:txBody>
      </p:sp>
      <p:sp>
        <p:nvSpPr>
          <p:cNvPr id="3" name="object 3"/>
          <p:cNvSpPr txBox="1"/>
          <p:nvPr/>
        </p:nvSpPr>
        <p:spPr>
          <a:xfrm>
            <a:off x="9376409" y="834645"/>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(48)</a:t>
            </a:r>
            <a:endParaRPr sz="2000">
              <a:latin typeface="Microsoft Sans Serif"/>
              <a:cs typeface="Microsoft Sans Serif"/>
            </a:endParaRPr>
          </a:p>
        </p:txBody>
      </p:sp>
      <p:sp>
        <p:nvSpPr>
          <p:cNvPr id="4" name="object 4"/>
          <p:cNvSpPr txBox="1"/>
          <p:nvPr/>
        </p:nvSpPr>
        <p:spPr>
          <a:xfrm>
            <a:off x="2402840" y="1200403"/>
            <a:ext cx="7012305" cy="636270"/>
          </a:xfrm>
          <a:prstGeom prst="rect">
            <a:avLst/>
          </a:prstGeom>
        </p:spPr>
        <p:txBody>
          <a:bodyPr vert="horz" wrap="square" lIns="0" tIns="13335" rIns="0" bIns="0" rtlCol="0">
            <a:spAutoFit/>
          </a:bodyPr>
          <a:lstStyle/>
          <a:p>
            <a:pPr marL="12700">
              <a:spcBef>
                <a:spcPts val="105"/>
              </a:spcBef>
            </a:pPr>
            <a:r>
              <a:rPr sz="2000" i="1" dirty="0">
                <a:latin typeface="Arial"/>
                <a:cs typeface="Arial"/>
              </a:rPr>
              <a:t>Графическая</a:t>
            </a:r>
            <a:r>
              <a:rPr sz="2000" i="1" spc="-40" dirty="0">
                <a:latin typeface="Arial"/>
                <a:cs typeface="Arial"/>
              </a:rPr>
              <a:t> </a:t>
            </a:r>
            <a:r>
              <a:rPr sz="2000" i="1" spc="-5" dirty="0">
                <a:latin typeface="Arial"/>
                <a:cs typeface="Arial"/>
              </a:rPr>
              <a:t>иллюстрация</a:t>
            </a:r>
            <a:r>
              <a:rPr sz="2000" i="1" spc="-55" dirty="0">
                <a:latin typeface="Arial"/>
                <a:cs typeface="Arial"/>
              </a:rPr>
              <a:t> </a:t>
            </a:r>
            <a:r>
              <a:rPr sz="2000" i="1" spc="-5" dirty="0">
                <a:latin typeface="Arial"/>
                <a:cs typeface="Arial"/>
              </a:rPr>
              <a:t>для</a:t>
            </a:r>
            <a:r>
              <a:rPr sz="2000" i="1" spc="-15" dirty="0">
                <a:latin typeface="Arial"/>
                <a:cs typeface="Arial"/>
              </a:rPr>
              <a:t> </a:t>
            </a:r>
            <a:r>
              <a:rPr sz="2000" i="1" spc="-5" dirty="0">
                <a:latin typeface="Arial"/>
                <a:cs typeface="Arial"/>
              </a:rPr>
              <a:t>равномерного</a:t>
            </a:r>
            <a:r>
              <a:rPr sz="2000" i="1" spc="-10" dirty="0">
                <a:latin typeface="Arial"/>
                <a:cs typeface="Arial"/>
              </a:rPr>
              <a:t> </a:t>
            </a:r>
            <a:r>
              <a:rPr sz="2000" i="1" spc="-5" dirty="0">
                <a:latin typeface="Arial"/>
                <a:cs typeface="Arial"/>
              </a:rPr>
              <a:t>скалярного</a:t>
            </a:r>
            <a:endParaRPr sz="2000">
              <a:latin typeface="Arial"/>
              <a:cs typeface="Arial"/>
            </a:endParaRPr>
          </a:p>
          <a:p>
            <a:pPr marL="12700"/>
            <a:r>
              <a:rPr sz="2000" i="1" spc="-5" dirty="0">
                <a:latin typeface="Arial"/>
                <a:cs typeface="Arial"/>
              </a:rPr>
              <a:t>квантователя:</a:t>
            </a:r>
            <a:endParaRPr sz="2000">
              <a:latin typeface="Arial"/>
              <a:cs typeface="Arial"/>
            </a:endParaRPr>
          </a:p>
        </p:txBody>
      </p:sp>
      <p:sp>
        <p:nvSpPr>
          <p:cNvPr id="5" name="object 5"/>
          <p:cNvSpPr txBox="1"/>
          <p:nvPr/>
        </p:nvSpPr>
        <p:spPr>
          <a:xfrm>
            <a:off x="2034541" y="3700398"/>
            <a:ext cx="4509135" cy="1028700"/>
          </a:xfrm>
          <a:prstGeom prst="rect">
            <a:avLst/>
          </a:prstGeom>
        </p:spPr>
        <p:txBody>
          <a:bodyPr vert="horz" wrap="square" lIns="0" tIns="12700" rIns="0" bIns="0" rtlCol="0">
            <a:spAutoFit/>
          </a:bodyPr>
          <a:lstStyle/>
          <a:p>
            <a:pPr marL="38100">
              <a:spcBef>
                <a:spcPts val="100"/>
              </a:spcBef>
            </a:pPr>
            <a:r>
              <a:rPr sz="2000" i="1" spc="-5" dirty="0">
                <a:latin typeface="Arial"/>
                <a:cs typeface="Arial"/>
              </a:rPr>
              <a:t>Основные</a:t>
            </a:r>
            <a:r>
              <a:rPr sz="2000" i="1" spc="-55" dirty="0">
                <a:latin typeface="Arial"/>
                <a:cs typeface="Arial"/>
              </a:rPr>
              <a:t> </a:t>
            </a:r>
            <a:r>
              <a:rPr sz="2000" i="1" dirty="0">
                <a:latin typeface="Arial"/>
                <a:cs typeface="Arial"/>
              </a:rPr>
              <a:t>свойства</a:t>
            </a:r>
            <a:r>
              <a:rPr sz="2000" i="1" spc="-5" dirty="0">
                <a:latin typeface="Arial"/>
                <a:cs typeface="Arial"/>
              </a:rPr>
              <a:t> </a:t>
            </a:r>
            <a:r>
              <a:rPr sz="2000" i="1" spc="5" dirty="0">
                <a:latin typeface="Arial"/>
                <a:cs typeface="Arial"/>
              </a:rPr>
              <a:t>DM</a:t>
            </a:r>
            <a:endParaRPr sz="2000">
              <a:latin typeface="Arial"/>
              <a:cs typeface="Arial"/>
            </a:endParaRPr>
          </a:p>
          <a:p>
            <a:pPr marL="693420" indent="-196850">
              <a:lnSpc>
                <a:spcPts val="2730"/>
              </a:lnSpc>
              <a:spcBef>
                <a:spcPts val="35"/>
              </a:spcBef>
              <a:buAutoNum type="arabicPeriod"/>
              <a:tabLst>
                <a:tab pos="694055" algn="l"/>
              </a:tabLst>
            </a:pPr>
            <a:r>
              <a:rPr sz="1750" spc="-45" dirty="0">
                <a:latin typeface="Times New Roman"/>
                <a:cs typeface="Times New Roman"/>
              </a:rPr>
              <a:t>ес</a:t>
            </a:r>
            <a:r>
              <a:rPr sz="1750" spc="10" dirty="0">
                <a:latin typeface="Times New Roman"/>
                <a:cs typeface="Times New Roman"/>
              </a:rPr>
              <a:t>ли</a:t>
            </a:r>
            <a:r>
              <a:rPr sz="1750" spc="-75" dirty="0">
                <a:latin typeface="Times New Roman"/>
                <a:cs typeface="Times New Roman"/>
              </a:rPr>
              <a:t> </a:t>
            </a:r>
            <a:r>
              <a:rPr sz="1750" i="1" spc="5" dirty="0">
                <a:latin typeface="Times New Roman"/>
                <a:cs typeface="Times New Roman"/>
              </a:rPr>
              <a:t>C</a:t>
            </a:r>
            <a:r>
              <a:rPr sz="1750" i="1" spc="85" dirty="0">
                <a:latin typeface="Times New Roman"/>
                <a:cs typeface="Times New Roman"/>
              </a:rPr>
              <a:t>'</a:t>
            </a:r>
            <a:r>
              <a:rPr sz="1500" i="1" spc="37" baseline="-25000" dirty="0">
                <a:latin typeface="Times New Roman"/>
                <a:cs typeface="Times New Roman"/>
              </a:rPr>
              <a:t>w</a:t>
            </a:r>
            <a:r>
              <a:rPr sz="1500" i="1" spc="179" baseline="-25000" dirty="0">
                <a:latin typeface="Times New Roman"/>
                <a:cs typeface="Times New Roman"/>
              </a:rPr>
              <a:t> </a:t>
            </a:r>
            <a:r>
              <a:rPr sz="2300" spc="-215" dirty="0">
                <a:latin typeface="Symbol"/>
                <a:cs typeface="Symbol"/>
              </a:rPr>
              <a:t></a:t>
            </a:r>
            <a:r>
              <a:rPr sz="1750" i="1" spc="85" dirty="0">
                <a:latin typeface="Times New Roman"/>
                <a:cs typeface="Times New Roman"/>
              </a:rPr>
              <a:t>n</a:t>
            </a:r>
            <a:r>
              <a:rPr sz="2300" spc="-90" dirty="0">
                <a:latin typeface="Symbol"/>
                <a:cs typeface="Symbol"/>
              </a:rPr>
              <a:t></a:t>
            </a:r>
            <a:r>
              <a:rPr sz="1750" i="1" spc="15" dirty="0">
                <a:latin typeface="Times New Roman"/>
                <a:cs typeface="Times New Roman"/>
              </a:rPr>
              <a:t>=</a:t>
            </a:r>
            <a:r>
              <a:rPr sz="1750" i="1" spc="-120" dirty="0">
                <a:latin typeface="Times New Roman"/>
                <a:cs typeface="Times New Roman"/>
              </a:rPr>
              <a:t> </a:t>
            </a:r>
            <a:r>
              <a:rPr sz="1750" i="1" spc="55" dirty="0">
                <a:latin typeface="Times New Roman"/>
                <a:cs typeface="Times New Roman"/>
              </a:rPr>
              <a:t>C</a:t>
            </a:r>
            <a:r>
              <a:rPr sz="1500" i="1" spc="37" baseline="-25000" dirty="0">
                <a:latin typeface="Times New Roman"/>
                <a:cs typeface="Times New Roman"/>
              </a:rPr>
              <a:t>w</a:t>
            </a:r>
            <a:r>
              <a:rPr sz="1500" i="1" spc="-112" baseline="-25000" dirty="0">
                <a:latin typeface="Times New Roman"/>
                <a:cs typeface="Times New Roman"/>
              </a:rPr>
              <a:t> </a:t>
            </a:r>
            <a:r>
              <a:rPr sz="2300" spc="-215" dirty="0">
                <a:latin typeface="Symbol"/>
                <a:cs typeface="Symbol"/>
              </a:rPr>
              <a:t></a:t>
            </a:r>
            <a:r>
              <a:rPr sz="1750" i="1" spc="85" dirty="0">
                <a:latin typeface="Times New Roman"/>
                <a:cs typeface="Times New Roman"/>
              </a:rPr>
              <a:t>n</a:t>
            </a:r>
            <a:r>
              <a:rPr sz="2300" spc="-254" dirty="0">
                <a:latin typeface="Symbol"/>
                <a:cs typeface="Symbol"/>
              </a:rPr>
              <a:t></a:t>
            </a:r>
            <a:r>
              <a:rPr sz="1750" i="1" spc="110" dirty="0">
                <a:latin typeface="Times New Roman"/>
                <a:cs typeface="Times New Roman"/>
              </a:rPr>
              <a:t>,</a:t>
            </a:r>
            <a:r>
              <a:rPr sz="1750" spc="-35" dirty="0">
                <a:latin typeface="Times New Roman"/>
                <a:cs typeface="Times New Roman"/>
              </a:rPr>
              <a:t>т</a:t>
            </a:r>
            <a:r>
              <a:rPr sz="1750" spc="10" dirty="0">
                <a:latin typeface="Times New Roman"/>
                <a:cs typeface="Times New Roman"/>
              </a:rPr>
              <a:t>о</a:t>
            </a:r>
            <a:r>
              <a:rPr sz="1750" spc="170" dirty="0">
                <a:latin typeface="Times New Roman"/>
                <a:cs typeface="Times New Roman"/>
              </a:rPr>
              <a:t> </a:t>
            </a:r>
            <a:r>
              <a:rPr sz="1750" i="1" spc="10" dirty="0">
                <a:latin typeface="Times New Roman"/>
                <a:cs typeface="Times New Roman"/>
              </a:rPr>
              <a:t>p</a:t>
            </a:r>
            <a:r>
              <a:rPr sz="1750" i="1" spc="-170" dirty="0">
                <a:latin typeface="Times New Roman"/>
                <a:cs typeface="Times New Roman"/>
              </a:rPr>
              <a:t> </a:t>
            </a:r>
            <a:r>
              <a:rPr sz="1750" i="1" spc="15" dirty="0">
                <a:latin typeface="Times New Roman"/>
                <a:cs typeface="Times New Roman"/>
              </a:rPr>
              <a:t>=</a:t>
            </a:r>
            <a:r>
              <a:rPr sz="1750" i="1" spc="-95" dirty="0">
                <a:latin typeface="Times New Roman"/>
                <a:cs typeface="Times New Roman"/>
              </a:rPr>
              <a:t> </a:t>
            </a:r>
            <a:r>
              <a:rPr sz="1750" spc="10" dirty="0">
                <a:latin typeface="Times New Roman"/>
                <a:cs typeface="Times New Roman"/>
              </a:rPr>
              <a:t>0</a:t>
            </a:r>
            <a:endParaRPr sz="1750">
              <a:latin typeface="Times New Roman"/>
              <a:cs typeface="Times New Roman"/>
            </a:endParaRPr>
          </a:p>
          <a:p>
            <a:pPr marL="718185" indent="-196850">
              <a:lnSpc>
                <a:spcPts val="2730"/>
              </a:lnSpc>
              <a:buAutoNum type="arabicPeriod"/>
              <a:tabLst>
                <a:tab pos="718820" algn="l"/>
              </a:tabLst>
            </a:pPr>
            <a:r>
              <a:rPr sz="1750" spc="-45" dirty="0">
                <a:latin typeface="Times New Roman"/>
                <a:cs typeface="Times New Roman"/>
              </a:rPr>
              <a:t>ес</a:t>
            </a:r>
            <a:r>
              <a:rPr sz="1750" spc="10" dirty="0">
                <a:latin typeface="Times New Roman"/>
                <a:cs typeface="Times New Roman"/>
              </a:rPr>
              <a:t>ли</a:t>
            </a:r>
            <a:r>
              <a:rPr sz="1750" spc="-75" dirty="0">
                <a:latin typeface="Times New Roman"/>
                <a:cs typeface="Times New Roman"/>
              </a:rPr>
              <a:t> </a:t>
            </a:r>
            <a:r>
              <a:rPr sz="1750" i="1" spc="5" dirty="0">
                <a:latin typeface="Times New Roman"/>
                <a:cs typeface="Times New Roman"/>
              </a:rPr>
              <a:t>C</a:t>
            </a:r>
            <a:r>
              <a:rPr sz="1750" i="1" spc="85" dirty="0">
                <a:latin typeface="Times New Roman"/>
                <a:cs typeface="Times New Roman"/>
              </a:rPr>
              <a:t>'</a:t>
            </a:r>
            <a:r>
              <a:rPr sz="1500" i="1" spc="37" baseline="-25000" dirty="0">
                <a:latin typeface="Times New Roman"/>
                <a:cs typeface="Times New Roman"/>
              </a:rPr>
              <a:t>w</a:t>
            </a:r>
            <a:r>
              <a:rPr sz="1500" i="1" spc="179" baseline="-25000" dirty="0">
                <a:latin typeface="Times New Roman"/>
                <a:cs typeface="Times New Roman"/>
              </a:rPr>
              <a:t> </a:t>
            </a:r>
            <a:r>
              <a:rPr sz="2300" spc="-215" dirty="0">
                <a:latin typeface="Symbol"/>
                <a:cs typeface="Symbol"/>
              </a:rPr>
              <a:t></a:t>
            </a:r>
            <a:r>
              <a:rPr sz="1750" i="1" spc="85" dirty="0">
                <a:latin typeface="Times New Roman"/>
                <a:cs typeface="Times New Roman"/>
              </a:rPr>
              <a:t>n</a:t>
            </a:r>
            <a:r>
              <a:rPr sz="2300" spc="-90" dirty="0">
                <a:latin typeface="Symbol"/>
                <a:cs typeface="Symbol"/>
              </a:rPr>
              <a:t></a:t>
            </a:r>
            <a:r>
              <a:rPr sz="1750" i="1" spc="15" dirty="0">
                <a:latin typeface="Times New Roman"/>
                <a:cs typeface="Times New Roman"/>
              </a:rPr>
              <a:t>=</a:t>
            </a:r>
            <a:r>
              <a:rPr sz="1750" i="1" spc="-120" dirty="0">
                <a:latin typeface="Times New Roman"/>
                <a:cs typeface="Times New Roman"/>
              </a:rPr>
              <a:t> </a:t>
            </a:r>
            <a:r>
              <a:rPr sz="1750" i="1" spc="55" dirty="0">
                <a:latin typeface="Times New Roman"/>
                <a:cs typeface="Times New Roman"/>
              </a:rPr>
              <a:t>C</a:t>
            </a:r>
            <a:r>
              <a:rPr sz="1500" i="1" spc="37" baseline="-25000" dirty="0">
                <a:latin typeface="Times New Roman"/>
                <a:cs typeface="Times New Roman"/>
              </a:rPr>
              <a:t>w</a:t>
            </a:r>
            <a:r>
              <a:rPr sz="1500" i="1" spc="-104" baseline="-25000" dirty="0">
                <a:latin typeface="Times New Roman"/>
                <a:cs typeface="Times New Roman"/>
              </a:rPr>
              <a:t> </a:t>
            </a:r>
            <a:r>
              <a:rPr sz="2300" spc="-220" dirty="0">
                <a:latin typeface="Symbol"/>
                <a:cs typeface="Symbol"/>
              </a:rPr>
              <a:t></a:t>
            </a:r>
            <a:r>
              <a:rPr sz="1750" i="1" spc="85" dirty="0">
                <a:latin typeface="Times New Roman"/>
                <a:cs typeface="Times New Roman"/>
              </a:rPr>
              <a:t>n</a:t>
            </a:r>
            <a:r>
              <a:rPr sz="2300" spc="-175" dirty="0">
                <a:latin typeface="Symbol"/>
                <a:cs typeface="Symbol"/>
              </a:rPr>
              <a:t></a:t>
            </a:r>
            <a:r>
              <a:rPr sz="1750" i="1" spc="220" dirty="0">
                <a:latin typeface="Times New Roman"/>
                <a:cs typeface="Times New Roman"/>
              </a:rPr>
              <a:t>+</a:t>
            </a:r>
            <a:r>
              <a:rPr sz="1750" i="1" spc="75" dirty="0">
                <a:latin typeface="Times New Roman"/>
                <a:cs typeface="Times New Roman"/>
              </a:rPr>
              <a:t>ε</a:t>
            </a:r>
            <a:r>
              <a:rPr sz="2300" spc="-220" dirty="0">
                <a:latin typeface="Symbol"/>
                <a:cs typeface="Symbol"/>
              </a:rPr>
              <a:t></a:t>
            </a:r>
            <a:r>
              <a:rPr sz="1750" i="1" spc="90" dirty="0">
                <a:latin typeface="Times New Roman"/>
                <a:cs typeface="Times New Roman"/>
              </a:rPr>
              <a:t>n</a:t>
            </a:r>
            <a:r>
              <a:rPr sz="2300" spc="-254" dirty="0">
                <a:latin typeface="Symbol"/>
                <a:cs typeface="Symbol"/>
              </a:rPr>
              <a:t></a:t>
            </a:r>
            <a:r>
              <a:rPr sz="1750" i="1" spc="110" dirty="0">
                <a:latin typeface="Times New Roman"/>
                <a:cs typeface="Times New Roman"/>
              </a:rPr>
              <a:t>,</a:t>
            </a:r>
            <a:r>
              <a:rPr sz="1750" spc="-35" dirty="0">
                <a:latin typeface="Times New Roman"/>
                <a:cs typeface="Times New Roman"/>
              </a:rPr>
              <a:t>т</a:t>
            </a:r>
            <a:r>
              <a:rPr sz="1750" spc="10" dirty="0">
                <a:latin typeface="Times New Roman"/>
                <a:cs typeface="Times New Roman"/>
              </a:rPr>
              <a:t>о</a:t>
            </a:r>
            <a:r>
              <a:rPr sz="1750" spc="170" dirty="0">
                <a:latin typeface="Times New Roman"/>
                <a:cs typeface="Times New Roman"/>
              </a:rPr>
              <a:t> </a:t>
            </a:r>
            <a:r>
              <a:rPr sz="1750" i="1" spc="10" dirty="0">
                <a:latin typeface="Times New Roman"/>
                <a:cs typeface="Times New Roman"/>
              </a:rPr>
              <a:t>p</a:t>
            </a:r>
            <a:r>
              <a:rPr sz="1750" i="1" spc="-165" dirty="0">
                <a:latin typeface="Times New Roman"/>
                <a:cs typeface="Times New Roman"/>
              </a:rPr>
              <a:t> </a:t>
            </a:r>
            <a:r>
              <a:rPr sz="1750" i="1" spc="15" dirty="0">
                <a:latin typeface="Times New Roman"/>
                <a:cs typeface="Times New Roman"/>
              </a:rPr>
              <a:t>=</a:t>
            </a:r>
            <a:r>
              <a:rPr sz="1750" i="1" spc="-95" dirty="0">
                <a:latin typeface="Times New Roman"/>
                <a:cs typeface="Times New Roman"/>
              </a:rPr>
              <a:t> </a:t>
            </a:r>
            <a:r>
              <a:rPr sz="1750" spc="-45" dirty="0">
                <a:latin typeface="Times New Roman"/>
                <a:cs typeface="Times New Roman"/>
              </a:rPr>
              <a:t>с</a:t>
            </a:r>
            <a:r>
              <a:rPr sz="1750" spc="-85" dirty="0">
                <a:latin typeface="Times New Roman"/>
                <a:cs typeface="Times New Roman"/>
              </a:rPr>
              <a:t>м</a:t>
            </a:r>
            <a:r>
              <a:rPr sz="1750" spc="5" dirty="0">
                <a:latin typeface="Times New Roman"/>
                <a:cs typeface="Times New Roman"/>
              </a:rPr>
              <a:t>.</a:t>
            </a:r>
            <a:r>
              <a:rPr sz="1750" spc="-80" dirty="0">
                <a:latin typeface="Times New Roman"/>
                <a:cs typeface="Times New Roman"/>
              </a:rPr>
              <a:t> </a:t>
            </a:r>
            <a:r>
              <a:rPr sz="1750" spc="5" dirty="0">
                <a:latin typeface="Times New Roman"/>
                <a:cs typeface="Times New Roman"/>
              </a:rPr>
              <a:t>(</a:t>
            </a:r>
            <a:r>
              <a:rPr sz="1750" dirty="0">
                <a:latin typeface="Times New Roman"/>
                <a:cs typeface="Times New Roman"/>
              </a:rPr>
              <a:t>44</a:t>
            </a:r>
            <a:r>
              <a:rPr sz="1750" spc="5" dirty="0">
                <a:latin typeface="Times New Roman"/>
                <a:cs typeface="Times New Roman"/>
              </a:rPr>
              <a:t>)</a:t>
            </a:r>
            <a:endParaRPr sz="1750">
              <a:latin typeface="Times New Roman"/>
              <a:cs typeface="Times New Roman"/>
            </a:endParaRPr>
          </a:p>
        </p:txBody>
      </p:sp>
      <p:sp>
        <p:nvSpPr>
          <p:cNvPr id="6" name="object 6"/>
          <p:cNvSpPr/>
          <p:nvPr/>
        </p:nvSpPr>
        <p:spPr>
          <a:xfrm>
            <a:off x="3703626" y="910224"/>
            <a:ext cx="33020" cy="277495"/>
          </a:xfrm>
          <a:custGeom>
            <a:avLst/>
            <a:gdLst/>
            <a:ahLst/>
            <a:cxnLst/>
            <a:rect l="l" t="t" r="r" b="b"/>
            <a:pathLst>
              <a:path w="33019" h="277494">
                <a:moveTo>
                  <a:pt x="32599" y="0"/>
                </a:moveTo>
                <a:lnTo>
                  <a:pt x="32599" y="277345"/>
                </a:lnTo>
              </a:path>
              <a:path w="33019" h="277494">
                <a:moveTo>
                  <a:pt x="0" y="0"/>
                </a:moveTo>
                <a:lnTo>
                  <a:pt x="0" y="277345"/>
                </a:lnTo>
              </a:path>
            </a:pathLst>
          </a:custGeom>
          <a:ln w="9604">
            <a:solidFill>
              <a:srgbClr val="000000"/>
            </a:solidFill>
          </a:ln>
        </p:spPr>
        <p:txBody>
          <a:bodyPr wrap="square" lIns="0" tIns="0" rIns="0" bIns="0" rtlCol="0"/>
          <a:lstStyle/>
          <a:p>
            <a:endParaRPr/>
          </a:p>
        </p:txBody>
      </p:sp>
      <p:sp>
        <p:nvSpPr>
          <p:cNvPr id="7" name="object 7"/>
          <p:cNvSpPr/>
          <p:nvPr/>
        </p:nvSpPr>
        <p:spPr>
          <a:xfrm>
            <a:off x="7099984" y="910224"/>
            <a:ext cx="33020" cy="277495"/>
          </a:xfrm>
          <a:custGeom>
            <a:avLst/>
            <a:gdLst/>
            <a:ahLst/>
            <a:cxnLst/>
            <a:rect l="l" t="t" r="r" b="b"/>
            <a:pathLst>
              <a:path w="33020" h="277494">
                <a:moveTo>
                  <a:pt x="32656" y="0"/>
                </a:moveTo>
                <a:lnTo>
                  <a:pt x="32656" y="277345"/>
                </a:lnTo>
              </a:path>
              <a:path w="33020" h="277494">
                <a:moveTo>
                  <a:pt x="0" y="0"/>
                </a:moveTo>
                <a:lnTo>
                  <a:pt x="0" y="277345"/>
                </a:lnTo>
              </a:path>
            </a:pathLst>
          </a:custGeom>
          <a:ln w="9604">
            <a:solidFill>
              <a:srgbClr val="000000"/>
            </a:solidFill>
          </a:ln>
        </p:spPr>
        <p:txBody>
          <a:bodyPr wrap="square" lIns="0" tIns="0" rIns="0" bIns="0" rtlCol="0"/>
          <a:lstStyle/>
          <a:p>
            <a:endParaRPr/>
          </a:p>
        </p:txBody>
      </p:sp>
      <p:sp>
        <p:nvSpPr>
          <p:cNvPr id="8" name="object 8"/>
          <p:cNvSpPr txBox="1"/>
          <p:nvPr/>
        </p:nvSpPr>
        <p:spPr>
          <a:xfrm>
            <a:off x="5172558" y="788474"/>
            <a:ext cx="1947545" cy="392430"/>
          </a:xfrm>
          <a:prstGeom prst="rect">
            <a:avLst/>
          </a:prstGeom>
        </p:spPr>
        <p:txBody>
          <a:bodyPr vert="horz" wrap="square" lIns="0" tIns="13335" rIns="0" bIns="0" rtlCol="0">
            <a:spAutoFit/>
          </a:bodyPr>
          <a:lstStyle/>
          <a:p>
            <a:pPr marL="12700">
              <a:spcBef>
                <a:spcPts val="105"/>
              </a:spcBef>
            </a:pPr>
            <a:r>
              <a:rPr sz="2400" spc="-240" dirty="0">
                <a:latin typeface="Symbol"/>
                <a:cs typeface="Symbol"/>
              </a:rPr>
              <a:t></a:t>
            </a:r>
            <a:r>
              <a:rPr i="1" spc="90" dirty="0">
                <a:latin typeface="Times New Roman"/>
                <a:cs typeface="Times New Roman"/>
              </a:rPr>
              <a:t>n</a:t>
            </a:r>
            <a:r>
              <a:rPr sz="2400" spc="-135" dirty="0">
                <a:latin typeface="Symbol"/>
                <a:cs typeface="Symbol"/>
              </a:rPr>
              <a:t></a:t>
            </a:r>
            <a:r>
              <a:rPr i="1" spc="280" dirty="0">
                <a:latin typeface="Times New Roman"/>
                <a:cs typeface="Times New Roman"/>
              </a:rPr>
              <a:t>+</a:t>
            </a:r>
            <a:r>
              <a:rPr i="1" spc="195" dirty="0">
                <a:latin typeface="Times New Roman"/>
                <a:cs typeface="Times New Roman"/>
              </a:rPr>
              <a:t>d</a:t>
            </a:r>
            <a:r>
              <a:rPr sz="2400" spc="-295" dirty="0">
                <a:latin typeface="Symbol"/>
                <a:cs typeface="Symbol"/>
              </a:rPr>
              <a:t></a:t>
            </a:r>
            <a:r>
              <a:rPr i="1" dirty="0">
                <a:latin typeface="Times New Roman"/>
                <a:cs typeface="Times New Roman"/>
              </a:rPr>
              <a:t>b</a:t>
            </a:r>
            <a:r>
              <a:rPr i="1" spc="85" dirty="0">
                <a:latin typeface="Times New Roman"/>
                <a:cs typeface="Times New Roman"/>
              </a:rPr>
              <a:t>,n</a:t>
            </a:r>
            <a:r>
              <a:rPr sz="2400" spc="-275" dirty="0">
                <a:latin typeface="Symbol"/>
                <a:cs typeface="Symbol"/>
              </a:rPr>
              <a:t></a:t>
            </a:r>
            <a:r>
              <a:rPr sz="2400" spc="-135" dirty="0">
                <a:latin typeface="Symbol"/>
                <a:cs typeface="Symbol"/>
              </a:rPr>
              <a:t></a:t>
            </a:r>
            <a:r>
              <a:rPr i="1" spc="60" dirty="0">
                <a:latin typeface="Times New Roman"/>
                <a:cs typeface="Times New Roman"/>
              </a:rPr>
              <a:t>+</a:t>
            </a:r>
            <a:r>
              <a:rPr i="1" spc="-229" dirty="0">
                <a:latin typeface="Times New Roman"/>
                <a:cs typeface="Times New Roman"/>
              </a:rPr>
              <a:t> </a:t>
            </a:r>
            <a:r>
              <a:rPr i="1" spc="195" dirty="0">
                <a:latin typeface="Times New Roman"/>
                <a:cs typeface="Times New Roman"/>
              </a:rPr>
              <a:t>d</a:t>
            </a:r>
            <a:r>
              <a:rPr sz="2400" spc="-295" dirty="0">
                <a:latin typeface="Symbol"/>
                <a:cs typeface="Symbol"/>
              </a:rPr>
              <a:t></a:t>
            </a:r>
            <a:r>
              <a:rPr i="1" dirty="0">
                <a:latin typeface="Times New Roman"/>
                <a:cs typeface="Times New Roman"/>
              </a:rPr>
              <a:t>b</a:t>
            </a:r>
            <a:r>
              <a:rPr i="1" spc="85" dirty="0">
                <a:latin typeface="Times New Roman"/>
                <a:cs typeface="Times New Roman"/>
              </a:rPr>
              <a:t>,n</a:t>
            </a:r>
            <a:r>
              <a:rPr sz="2400" spc="-180" dirty="0">
                <a:latin typeface="Symbol"/>
                <a:cs typeface="Symbol"/>
              </a:rPr>
              <a:t></a:t>
            </a:r>
            <a:endParaRPr sz="2400">
              <a:latin typeface="Symbol"/>
              <a:cs typeface="Symbol"/>
            </a:endParaRPr>
          </a:p>
        </p:txBody>
      </p:sp>
      <p:sp>
        <p:nvSpPr>
          <p:cNvPr id="9" name="object 9"/>
          <p:cNvSpPr txBox="1"/>
          <p:nvPr/>
        </p:nvSpPr>
        <p:spPr>
          <a:xfrm>
            <a:off x="5026652" y="1016897"/>
            <a:ext cx="119380" cy="175689"/>
          </a:xfrm>
          <a:prstGeom prst="rect">
            <a:avLst/>
          </a:prstGeom>
        </p:spPr>
        <p:txBody>
          <a:bodyPr vert="horz" wrap="square" lIns="0" tIns="13970" rIns="0" bIns="0" rtlCol="0">
            <a:spAutoFit/>
          </a:bodyPr>
          <a:lstStyle/>
          <a:p>
            <a:pPr marL="12700">
              <a:spcBef>
                <a:spcPts val="110"/>
              </a:spcBef>
            </a:pPr>
            <a:r>
              <a:rPr sz="1050" i="1" spc="35" dirty="0">
                <a:latin typeface="Times New Roman"/>
                <a:cs typeface="Times New Roman"/>
              </a:rPr>
              <a:t>w</a:t>
            </a:r>
            <a:endParaRPr sz="1050">
              <a:latin typeface="Times New Roman"/>
              <a:cs typeface="Times New Roman"/>
            </a:endParaRPr>
          </a:p>
        </p:txBody>
      </p:sp>
      <p:sp>
        <p:nvSpPr>
          <p:cNvPr id="10" name="object 10"/>
          <p:cNvSpPr txBox="1">
            <a:spLocks noGrp="1"/>
          </p:cNvSpPr>
          <p:nvPr>
            <p:ph type="title"/>
          </p:nvPr>
        </p:nvSpPr>
        <p:spPr>
          <a:xfrm>
            <a:off x="2497637" y="788474"/>
            <a:ext cx="2543810" cy="392430"/>
          </a:xfrm>
          <a:prstGeom prst="rect">
            <a:avLst/>
          </a:prstGeom>
        </p:spPr>
        <p:txBody>
          <a:bodyPr vert="horz" wrap="square" lIns="0" tIns="13335" rIns="0" bIns="0" rtlCol="0" anchor="ctr">
            <a:spAutoFit/>
          </a:bodyPr>
          <a:lstStyle/>
          <a:p>
            <a:pPr marL="25400">
              <a:lnSpc>
                <a:spcPct val="100000"/>
              </a:lnSpc>
              <a:spcBef>
                <a:spcPts val="105"/>
              </a:spcBef>
            </a:pPr>
            <a:r>
              <a:rPr sz="1800" spc="45" dirty="0">
                <a:latin typeface="Times New Roman"/>
                <a:cs typeface="Times New Roman"/>
              </a:rPr>
              <a:t>b</a:t>
            </a:r>
            <a:r>
              <a:rPr sz="1800" spc="65" dirty="0">
                <a:latin typeface="Times New Roman"/>
                <a:cs typeface="Times New Roman"/>
              </a:rPr>
              <a:t> </a:t>
            </a:r>
            <a:r>
              <a:rPr sz="1800" spc="60" dirty="0">
                <a:latin typeface="Times New Roman"/>
                <a:cs typeface="Times New Roman"/>
              </a:rPr>
              <a:t>=</a:t>
            </a:r>
            <a:r>
              <a:rPr sz="1800" spc="-55" dirty="0">
                <a:latin typeface="Times New Roman"/>
                <a:cs typeface="Times New Roman"/>
              </a:rPr>
              <a:t> </a:t>
            </a:r>
            <a:r>
              <a:rPr sz="1800" spc="5" dirty="0">
                <a:latin typeface="Times New Roman"/>
                <a:cs typeface="Times New Roman"/>
              </a:rPr>
              <a:t>a</a:t>
            </a:r>
            <a:r>
              <a:rPr sz="1800" spc="50" dirty="0">
                <a:latin typeface="Times New Roman"/>
                <a:cs typeface="Times New Roman"/>
              </a:rPr>
              <a:t>r</a:t>
            </a:r>
            <a:r>
              <a:rPr sz="1800" spc="5" dirty="0">
                <a:latin typeface="Times New Roman"/>
                <a:cs typeface="Times New Roman"/>
              </a:rPr>
              <a:t>g</a:t>
            </a:r>
            <a:r>
              <a:rPr sz="1800" spc="55" dirty="0">
                <a:latin typeface="Times New Roman"/>
                <a:cs typeface="Times New Roman"/>
              </a:rPr>
              <a:t>m</a:t>
            </a:r>
            <a:r>
              <a:rPr sz="1800" spc="-40" dirty="0">
                <a:latin typeface="Times New Roman"/>
                <a:cs typeface="Times New Roman"/>
              </a:rPr>
              <a:t>in</a:t>
            </a:r>
            <a:r>
              <a:rPr sz="1575" spc="37" baseline="-23809" dirty="0">
                <a:latin typeface="Times New Roman"/>
                <a:cs typeface="Times New Roman"/>
              </a:rPr>
              <a:t>b</a:t>
            </a:r>
            <a:r>
              <a:rPr sz="1575" baseline="-23809" dirty="0">
                <a:latin typeface="Times New Roman"/>
                <a:cs typeface="Times New Roman"/>
              </a:rPr>
              <a:t>  </a:t>
            </a:r>
            <a:r>
              <a:rPr sz="1575" spc="-135" baseline="-23809" dirty="0">
                <a:latin typeface="Times New Roman"/>
                <a:cs typeface="Times New Roman"/>
              </a:rPr>
              <a:t> </a:t>
            </a:r>
            <a:r>
              <a:rPr sz="1800" dirty="0">
                <a:latin typeface="Times New Roman"/>
                <a:cs typeface="Times New Roman"/>
              </a:rPr>
              <a:t>C</a:t>
            </a:r>
            <a:r>
              <a:rPr sz="1800" spc="145" dirty="0">
                <a:latin typeface="Times New Roman"/>
                <a:cs typeface="Times New Roman"/>
              </a:rPr>
              <a:t>'</a:t>
            </a:r>
            <a:r>
              <a:rPr sz="1575" spc="52" baseline="-23809" dirty="0">
                <a:latin typeface="Times New Roman"/>
                <a:cs typeface="Times New Roman"/>
              </a:rPr>
              <a:t>w</a:t>
            </a:r>
            <a:r>
              <a:rPr sz="1575" baseline="-23809" dirty="0">
                <a:latin typeface="Times New Roman"/>
                <a:cs typeface="Times New Roman"/>
              </a:rPr>
              <a:t> </a:t>
            </a:r>
            <a:r>
              <a:rPr sz="1575" spc="-172" baseline="-23809" dirty="0">
                <a:latin typeface="Times New Roman"/>
                <a:cs typeface="Times New Roman"/>
              </a:rPr>
              <a:t> </a:t>
            </a:r>
            <a:r>
              <a:rPr sz="2400" spc="-240" dirty="0">
                <a:latin typeface="Symbol"/>
                <a:cs typeface="Symbol"/>
              </a:rPr>
              <a:t></a:t>
            </a:r>
            <a:r>
              <a:rPr sz="1800" spc="90" dirty="0">
                <a:latin typeface="Times New Roman"/>
                <a:cs typeface="Times New Roman"/>
              </a:rPr>
              <a:t>n</a:t>
            </a:r>
            <a:r>
              <a:rPr sz="2400" spc="5" dirty="0">
                <a:latin typeface="Symbol"/>
                <a:cs typeface="Symbol"/>
              </a:rPr>
              <a:t></a:t>
            </a:r>
            <a:r>
              <a:rPr sz="1800" spc="50" dirty="0">
                <a:latin typeface="Symbol"/>
                <a:cs typeface="Symbol"/>
              </a:rPr>
              <a:t></a:t>
            </a:r>
            <a:r>
              <a:rPr sz="1800" spc="-190" dirty="0">
                <a:latin typeface="Times New Roman"/>
                <a:cs typeface="Times New Roman"/>
              </a:rPr>
              <a:t> </a:t>
            </a:r>
            <a:r>
              <a:rPr sz="1800" spc="50" dirty="0">
                <a:latin typeface="Times New Roman"/>
                <a:cs typeface="Times New Roman"/>
              </a:rPr>
              <a:t>Q</a:t>
            </a:r>
            <a:r>
              <a:rPr sz="2400" spc="-295" dirty="0">
                <a:latin typeface="Symbol"/>
                <a:cs typeface="Symbol"/>
              </a:rPr>
              <a:t></a:t>
            </a:r>
            <a:r>
              <a:rPr sz="1800" spc="-20" dirty="0">
                <a:latin typeface="Times New Roman"/>
                <a:cs typeface="Times New Roman"/>
              </a:rPr>
              <a:t>C'</a:t>
            </a:r>
            <a:endParaRPr sz="1800">
              <a:latin typeface="Times New Roman"/>
              <a:cs typeface="Times New Roman"/>
            </a:endParaRPr>
          </a:p>
        </p:txBody>
      </p:sp>
      <p:sp>
        <p:nvSpPr>
          <p:cNvPr id="11" name="object 11"/>
          <p:cNvSpPr txBox="1"/>
          <p:nvPr/>
        </p:nvSpPr>
        <p:spPr>
          <a:xfrm>
            <a:off x="2528043" y="714410"/>
            <a:ext cx="155575" cy="303530"/>
          </a:xfrm>
          <a:prstGeom prst="rect">
            <a:avLst/>
          </a:prstGeom>
        </p:spPr>
        <p:txBody>
          <a:bodyPr vert="horz" wrap="square" lIns="0" tIns="15240" rIns="0" bIns="0" rtlCol="0">
            <a:spAutoFit/>
          </a:bodyPr>
          <a:lstStyle/>
          <a:p>
            <a:pPr marL="12700">
              <a:spcBef>
                <a:spcPts val="120"/>
              </a:spcBef>
            </a:pPr>
            <a:r>
              <a:rPr spc="50" dirty="0">
                <a:latin typeface="Times New Roman"/>
                <a:cs typeface="Times New Roman"/>
              </a:rPr>
              <a:t>~</a:t>
            </a:r>
            <a:endParaRPr>
              <a:latin typeface="Times New Roman"/>
              <a:cs typeface="Times New Roman"/>
            </a:endParaRPr>
          </a:p>
        </p:txBody>
      </p:sp>
      <p:sp>
        <p:nvSpPr>
          <p:cNvPr id="12" name="object 12"/>
          <p:cNvSpPr/>
          <p:nvPr/>
        </p:nvSpPr>
        <p:spPr>
          <a:xfrm>
            <a:off x="6222386" y="5085501"/>
            <a:ext cx="163830" cy="0"/>
          </a:xfrm>
          <a:custGeom>
            <a:avLst/>
            <a:gdLst/>
            <a:ahLst/>
            <a:cxnLst/>
            <a:rect l="l" t="t" r="r" b="b"/>
            <a:pathLst>
              <a:path w="163829">
                <a:moveTo>
                  <a:pt x="0" y="0"/>
                </a:moveTo>
                <a:lnTo>
                  <a:pt x="163543" y="0"/>
                </a:lnTo>
              </a:path>
            </a:pathLst>
          </a:custGeom>
          <a:ln w="9501">
            <a:solidFill>
              <a:srgbClr val="000000"/>
            </a:solidFill>
          </a:ln>
        </p:spPr>
        <p:txBody>
          <a:bodyPr wrap="square" lIns="0" tIns="0" rIns="0" bIns="0" rtlCol="0"/>
          <a:lstStyle/>
          <a:p>
            <a:endParaRPr/>
          </a:p>
        </p:txBody>
      </p:sp>
      <p:sp>
        <p:nvSpPr>
          <p:cNvPr id="13" name="object 13"/>
          <p:cNvSpPr txBox="1"/>
          <p:nvPr/>
        </p:nvSpPr>
        <p:spPr>
          <a:xfrm>
            <a:off x="6238744" y="5079590"/>
            <a:ext cx="138430" cy="295275"/>
          </a:xfrm>
          <a:prstGeom prst="rect">
            <a:avLst/>
          </a:prstGeom>
        </p:spPr>
        <p:txBody>
          <a:bodyPr vert="horz" wrap="square" lIns="0" tIns="15240" rIns="0" bIns="0" rtlCol="0">
            <a:spAutoFit/>
          </a:bodyPr>
          <a:lstStyle/>
          <a:p>
            <a:pPr marL="12700">
              <a:spcBef>
                <a:spcPts val="120"/>
              </a:spcBef>
            </a:pPr>
            <a:r>
              <a:rPr sz="1750" spc="10" dirty="0">
                <a:latin typeface="Times New Roman"/>
                <a:cs typeface="Times New Roman"/>
              </a:rPr>
              <a:t>4</a:t>
            </a:r>
            <a:endParaRPr sz="1750">
              <a:latin typeface="Times New Roman"/>
              <a:cs typeface="Times New Roman"/>
            </a:endParaRPr>
          </a:p>
        </p:txBody>
      </p:sp>
      <p:sp>
        <p:nvSpPr>
          <p:cNvPr id="14" name="object 14"/>
          <p:cNvSpPr txBox="1"/>
          <p:nvPr/>
        </p:nvSpPr>
        <p:spPr>
          <a:xfrm>
            <a:off x="2543920" y="5222487"/>
            <a:ext cx="4694555" cy="774065"/>
          </a:xfrm>
          <a:prstGeom prst="rect">
            <a:avLst/>
          </a:prstGeom>
        </p:spPr>
        <p:txBody>
          <a:bodyPr vert="horz" wrap="square" lIns="0" tIns="86995" rIns="0" bIns="0" rtlCol="0">
            <a:spAutoFit/>
          </a:bodyPr>
          <a:lstStyle/>
          <a:p>
            <a:pPr marL="12700">
              <a:spcBef>
                <a:spcPts val="685"/>
              </a:spcBef>
            </a:pPr>
            <a:r>
              <a:rPr sz="1750" dirty="0">
                <a:latin typeface="Times New Roman"/>
                <a:cs typeface="Times New Roman"/>
              </a:rPr>
              <a:t>4</a:t>
            </a:r>
            <a:r>
              <a:rPr sz="1750" spc="5" dirty="0">
                <a:latin typeface="Times New Roman"/>
                <a:cs typeface="Times New Roman"/>
              </a:rPr>
              <a:t>.</a:t>
            </a:r>
            <a:r>
              <a:rPr sz="1750" spc="-225" dirty="0">
                <a:latin typeface="Times New Roman"/>
                <a:cs typeface="Times New Roman"/>
              </a:rPr>
              <a:t> </a:t>
            </a:r>
            <a:r>
              <a:rPr sz="1750" spc="60" dirty="0">
                <a:latin typeface="Times New Roman"/>
                <a:cs typeface="Times New Roman"/>
              </a:rPr>
              <a:t>О</a:t>
            </a:r>
            <a:r>
              <a:rPr sz="1750" spc="-25" dirty="0">
                <a:latin typeface="Times New Roman"/>
                <a:cs typeface="Times New Roman"/>
              </a:rPr>
              <a:t>ш</a:t>
            </a:r>
            <a:r>
              <a:rPr sz="1750" spc="-55" dirty="0">
                <a:latin typeface="Times New Roman"/>
                <a:cs typeface="Times New Roman"/>
              </a:rPr>
              <a:t>и</a:t>
            </a:r>
            <a:r>
              <a:rPr sz="1750" spc="-15" dirty="0">
                <a:latin typeface="Times New Roman"/>
                <a:cs typeface="Times New Roman"/>
              </a:rPr>
              <a:t>б</a:t>
            </a:r>
            <a:r>
              <a:rPr sz="1750" spc="25" dirty="0">
                <a:latin typeface="Times New Roman"/>
                <a:cs typeface="Times New Roman"/>
              </a:rPr>
              <a:t>к</a:t>
            </a:r>
            <a:r>
              <a:rPr sz="1750" spc="15" dirty="0">
                <a:latin typeface="Times New Roman"/>
                <a:cs typeface="Times New Roman"/>
              </a:rPr>
              <a:t>и</a:t>
            </a:r>
            <a:r>
              <a:rPr sz="1750" spc="-90" dirty="0">
                <a:latin typeface="Times New Roman"/>
                <a:cs typeface="Times New Roman"/>
              </a:rPr>
              <a:t> </a:t>
            </a:r>
            <a:r>
              <a:rPr sz="1750" spc="25" dirty="0">
                <a:latin typeface="Times New Roman"/>
                <a:cs typeface="Times New Roman"/>
              </a:rPr>
              <a:t>к</a:t>
            </a:r>
            <a:r>
              <a:rPr sz="1750" spc="50" dirty="0">
                <a:latin typeface="Times New Roman"/>
                <a:cs typeface="Times New Roman"/>
              </a:rPr>
              <a:t>в</a:t>
            </a:r>
            <a:r>
              <a:rPr sz="1750" spc="-45" dirty="0">
                <a:latin typeface="Times New Roman"/>
                <a:cs typeface="Times New Roman"/>
              </a:rPr>
              <a:t>а</a:t>
            </a:r>
            <a:r>
              <a:rPr sz="1750" spc="-55" dirty="0">
                <a:latin typeface="Times New Roman"/>
                <a:cs typeface="Times New Roman"/>
              </a:rPr>
              <a:t>н</a:t>
            </a:r>
            <a:r>
              <a:rPr sz="1750" spc="-35" dirty="0">
                <a:latin typeface="Times New Roman"/>
                <a:cs typeface="Times New Roman"/>
              </a:rPr>
              <a:t>т</a:t>
            </a:r>
            <a:r>
              <a:rPr sz="1750" dirty="0">
                <a:latin typeface="Times New Roman"/>
                <a:cs typeface="Times New Roman"/>
              </a:rPr>
              <a:t>о</a:t>
            </a:r>
            <a:r>
              <a:rPr sz="1750" spc="50" dirty="0">
                <a:latin typeface="Times New Roman"/>
                <a:cs typeface="Times New Roman"/>
              </a:rPr>
              <a:t>в</a:t>
            </a:r>
            <a:r>
              <a:rPr sz="1750" spc="-45" dirty="0">
                <a:latin typeface="Times New Roman"/>
                <a:cs typeface="Times New Roman"/>
              </a:rPr>
              <a:t>а</a:t>
            </a:r>
            <a:r>
              <a:rPr sz="1750" spc="-55" dirty="0">
                <a:latin typeface="Times New Roman"/>
                <a:cs typeface="Times New Roman"/>
              </a:rPr>
              <a:t>н</a:t>
            </a:r>
            <a:r>
              <a:rPr sz="1750" spc="90" dirty="0">
                <a:latin typeface="Times New Roman"/>
                <a:cs typeface="Times New Roman"/>
              </a:rPr>
              <a:t>и</a:t>
            </a:r>
            <a:r>
              <a:rPr sz="1750" spc="10" dirty="0">
                <a:latin typeface="Times New Roman"/>
                <a:cs typeface="Times New Roman"/>
              </a:rPr>
              <a:t>я</a:t>
            </a:r>
            <a:r>
              <a:rPr sz="1750" spc="-95" dirty="0">
                <a:latin typeface="Times New Roman"/>
                <a:cs typeface="Times New Roman"/>
              </a:rPr>
              <a:t> </a:t>
            </a:r>
            <a:r>
              <a:rPr sz="1750" spc="-55" dirty="0">
                <a:latin typeface="Times New Roman"/>
                <a:cs typeface="Times New Roman"/>
              </a:rPr>
              <a:t>н</a:t>
            </a:r>
            <a:r>
              <a:rPr sz="1750" spc="10" dirty="0">
                <a:latin typeface="Times New Roman"/>
                <a:cs typeface="Times New Roman"/>
              </a:rPr>
              <a:t>е</a:t>
            </a:r>
            <a:r>
              <a:rPr sz="1750" spc="-40" dirty="0">
                <a:latin typeface="Times New Roman"/>
                <a:cs typeface="Times New Roman"/>
              </a:rPr>
              <a:t> </a:t>
            </a:r>
            <a:r>
              <a:rPr sz="1750" spc="40" dirty="0">
                <a:latin typeface="Times New Roman"/>
                <a:cs typeface="Times New Roman"/>
              </a:rPr>
              <a:t>з</a:t>
            </a:r>
            <a:r>
              <a:rPr sz="1750" spc="-45" dirty="0">
                <a:latin typeface="Times New Roman"/>
                <a:cs typeface="Times New Roman"/>
              </a:rPr>
              <a:t>а</a:t>
            </a:r>
            <a:r>
              <a:rPr sz="1750" spc="50" dirty="0">
                <a:latin typeface="Times New Roman"/>
                <a:cs typeface="Times New Roman"/>
              </a:rPr>
              <a:t>в</a:t>
            </a:r>
            <a:r>
              <a:rPr sz="1750" spc="-55" dirty="0">
                <a:latin typeface="Times New Roman"/>
                <a:cs typeface="Times New Roman"/>
              </a:rPr>
              <a:t>и</a:t>
            </a:r>
            <a:r>
              <a:rPr sz="1750" spc="-45" dirty="0">
                <a:latin typeface="Times New Roman"/>
                <a:cs typeface="Times New Roman"/>
              </a:rPr>
              <a:t>с</a:t>
            </a:r>
            <a:r>
              <a:rPr sz="1750" spc="70" dirty="0">
                <a:latin typeface="Times New Roman"/>
                <a:cs typeface="Times New Roman"/>
              </a:rPr>
              <a:t>я</a:t>
            </a:r>
            <a:r>
              <a:rPr sz="1750" spc="10" dirty="0">
                <a:latin typeface="Times New Roman"/>
                <a:cs typeface="Times New Roman"/>
              </a:rPr>
              <a:t>т</a:t>
            </a:r>
            <a:r>
              <a:rPr sz="1750" spc="-135" dirty="0">
                <a:latin typeface="Times New Roman"/>
                <a:cs typeface="Times New Roman"/>
              </a:rPr>
              <a:t> </a:t>
            </a:r>
            <a:r>
              <a:rPr sz="1750" dirty="0">
                <a:latin typeface="Times New Roman"/>
                <a:cs typeface="Times New Roman"/>
              </a:rPr>
              <a:t>о</a:t>
            </a:r>
            <a:r>
              <a:rPr sz="1750" spc="10" dirty="0">
                <a:latin typeface="Times New Roman"/>
                <a:cs typeface="Times New Roman"/>
              </a:rPr>
              <a:t>т</a:t>
            </a:r>
            <a:r>
              <a:rPr sz="1750" spc="-110" dirty="0">
                <a:latin typeface="Times New Roman"/>
                <a:cs typeface="Times New Roman"/>
              </a:rPr>
              <a:t> </a:t>
            </a:r>
            <a:r>
              <a:rPr sz="1750" i="1" spc="120" dirty="0">
                <a:latin typeface="Times New Roman"/>
                <a:cs typeface="Times New Roman"/>
              </a:rPr>
              <a:t>C</a:t>
            </a:r>
            <a:r>
              <a:rPr sz="2300" spc="-220" dirty="0">
                <a:latin typeface="Symbol"/>
                <a:cs typeface="Symbol"/>
              </a:rPr>
              <a:t></a:t>
            </a:r>
            <a:r>
              <a:rPr sz="1750" i="1" spc="85" dirty="0">
                <a:latin typeface="Times New Roman"/>
                <a:cs typeface="Times New Roman"/>
              </a:rPr>
              <a:t>n</a:t>
            </a:r>
            <a:r>
              <a:rPr sz="2300" spc="-254" dirty="0">
                <a:latin typeface="Symbol"/>
                <a:cs typeface="Symbol"/>
              </a:rPr>
              <a:t></a:t>
            </a:r>
            <a:r>
              <a:rPr sz="1750" i="1" spc="5" dirty="0">
                <a:latin typeface="Times New Roman"/>
                <a:cs typeface="Times New Roman"/>
              </a:rPr>
              <a:t>,</a:t>
            </a:r>
            <a:endParaRPr sz="1750">
              <a:latin typeface="Times New Roman"/>
              <a:cs typeface="Times New Roman"/>
            </a:endParaRPr>
          </a:p>
          <a:p>
            <a:pPr marL="68580">
              <a:spcBef>
                <a:spcPts val="445"/>
              </a:spcBef>
            </a:pPr>
            <a:r>
              <a:rPr sz="1750" spc="-5" dirty="0">
                <a:latin typeface="Times New Roman"/>
                <a:cs typeface="Times New Roman"/>
              </a:rPr>
              <a:t>ч</a:t>
            </a:r>
            <a:r>
              <a:rPr sz="1750" spc="-35" dirty="0">
                <a:latin typeface="Times New Roman"/>
                <a:cs typeface="Times New Roman"/>
              </a:rPr>
              <a:t>т</a:t>
            </a:r>
            <a:r>
              <a:rPr sz="1750" spc="10" dirty="0">
                <a:latin typeface="Times New Roman"/>
                <a:cs typeface="Times New Roman"/>
              </a:rPr>
              <a:t>о</a:t>
            </a:r>
            <a:r>
              <a:rPr sz="1750" spc="5" dirty="0">
                <a:latin typeface="Times New Roman"/>
                <a:cs typeface="Times New Roman"/>
              </a:rPr>
              <a:t> </a:t>
            </a:r>
            <a:r>
              <a:rPr sz="1750" spc="145" dirty="0">
                <a:latin typeface="Times New Roman"/>
                <a:cs typeface="Times New Roman"/>
              </a:rPr>
              <a:t>у</a:t>
            </a:r>
            <a:r>
              <a:rPr sz="1750" spc="10" dirty="0">
                <a:latin typeface="Times New Roman"/>
                <a:cs typeface="Times New Roman"/>
              </a:rPr>
              <a:t>л</a:t>
            </a:r>
            <a:r>
              <a:rPr sz="1750" spc="145" dirty="0">
                <a:latin typeface="Times New Roman"/>
                <a:cs typeface="Times New Roman"/>
              </a:rPr>
              <a:t>у</a:t>
            </a:r>
            <a:r>
              <a:rPr sz="1750" spc="-5" dirty="0">
                <a:latin typeface="Times New Roman"/>
                <a:cs typeface="Times New Roman"/>
              </a:rPr>
              <a:t>ч</a:t>
            </a:r>
            <a:r>
              <a:rPr sz="1750" spc="-25" dirty="0">
                <a:latin typeface="Times New Roman"/>
                <a:cs typeface="Times New Roman"/>
              </a:rPr>
              <a:t>ш</a:t>
            </a:r>
            <a:r>
              <a:rPr sz="1750" spc="-45" dirty="0">
                <a:latin typeface="Times New Roman"/>
                <a:cs typeface="Times New Roman"/>
              </a:rPr>
              <a:t>ае</a:t>
            </a:r>
            <a:r>
              <a:rPr sz="1750" spc="70" dirty="0">
                <a:latin typeface="Times New Roman"/>
                <a:cs typeface="Times New Roman"/>
              </a:rPr>
              <a:t>т</a:t>
            </a:r>
            <a:r>
              <a:rPr sz="1750" spc="-10" dirty="0">
                <a:latin typeface="Times New Roman"/>
                <a:cs typeface="Times New Roman"/>
              </a:rPr>
              <a:t>c</a:t>
            </a:r>
            <a:r>
              <a:rPr sz="1750" spc="145" dirty="0">
                <a:latin typeface="Times New Roman"/>
                <a:cs typeface="Times New Roman"/>
              </a:rPr>
              <a:t>уу</a:t>
            </a:r>
            <a:r>
              <a:rPr sz="1750" spc="-15" dirty="0">
                <a:latin typeface="Times New Roman"/>
                <a:cs typeface="Times New Roman"/>
              </a:rPr>
              <a:t>б</a:t>
            </a:r>
            <a:r>
              <a:rPr sz="1750" spc="80" dirty="0">
                <a:latin typeface="Times New Roman"/>
                <a:cs typeface="Times New Roman"/>
              </a:rPr>
              <a:t>ь</a:t>
            </a:r>
            <a:r>
              <a:rPr sz="1750" spc="-45" dirty="0">
                <a:latin typeface="Times New Roman"/>
                <a:cs typeface="Times New Roman"/>
              </a:rPr>
              <a:t>е</a:t>
            </a:r>
            <a:r>
              <a:rPr sz="1750" spc="25" dirty="0">
                <a:latin typeface="Times New Roman"/>
                <a:cs typeface="Times New Roman"/>
              </a:rPr>
              <a:t>к</a:t>
            </a:r>
            <a:r>
              <a:rPr sz="1750" spc="-35" dirty="0">
                <a:latin typeface="Times New Roman"/>
                <a:cs typeface="Times New Roman"/>
              </a:rPr>
              <a:t>т</a:t>
            </a:r>
            <a:r>
              <a:rPr sz="1750" spc="-55" dirty="0">
                <a:latin typeface="Times New Roman"/>
                <a:cs typeface="Times New Roman"/>
              </a:rPr>
              <a:t>и</a:t>
            </a:r>
            <a:r>
              <a:rPr sz="1750" spc="-245" dirty="0">
                <a:latin typeface="Times New Roman"/>
                <a:cs typeface="Times New Roman"/>
              </a:rPr>
              <a:t>в</a:t>
            </a:r>
            <a:r>
              <a:rPr sz="1750" dirty="0">
                <a:latin typeface="Times New Roman"/>
                <a:cs typeface="Times New Roman"/>
              </a:rPr>
              <a:t>о</a:t>
            </a:r>
            <a:r>
              <a:rPr sz="1750" spc="10" dirty="0">
                <a:latin typeface="Times New Roman"/>
                <a:cs typeface="Times New Roman"/>
              </a:rPr>
              <a:t>е</a:t>
            </a:r>
            <a:r>
              <a:rPr sz="1750" spc="-125" dirty="0">
                <a:latin typeface="Times New Roman"/>
                <a:cs typeface="Times New Roman"/>
              </a:rPr>
              <a:t> </a:t>
            </a:r>
            <a:r>
              <a:rPr sz="1750" spc="25" dirty="0">
                <a:latin typeface="Times New Roman"/>
                <a:cs typeface="Times New Roman"/>
              </a:rPr>
              <a:t>к</a:t>
            </a:r>
            <a:r>
              <a:rPr sz="1750" spc="-45" dirty="0">
                <a:latin typeface="Times New Roman"/>
                <a:cs typeface="Times New Roman"/>
              </a:rPr>
              <a:t>а</a:t>
            </a:r>
            <a:r>
              <a:rPr sz="1750" spc="-5" dirty="0">
                <a:latin typeface="Times New Roman"/>
                <a:cs typeface="Times New Roman"/>
              </a:rPr>
              <a:t>ч</a:t>
            </a:r>
            <a:r>
              <a:rPr sz="1750" spc="-45" dirty="0">
                <a:latin typeface="Times New Roman"/>
                <a:cs typeface="Times New Roman"/>
              </a:rPr>
              <a:t>ес</a:t>
            </a:r>
            <a:r>
              <a:rPr sz="1750" spc="-35" dirty="0">
                <a:latin typeface="Times New Roman"/>
                <a:cs typeface="Times New Roman"/>
              </a:rPr>
              <a:t>т</a:t>
            </a:r>
            <a:r>
              <a:rPr sz="1750" spc="50" dirty="0">
                <a:latin typeface="Times New Roman"/>
                <a:cs typeface="Times New Roman"/>
              </a:rPr>
              <a:t>в</a:t>
            </a:r>
            <a:r>
              <a:rPr sz="1750" spc="10" dirty="0">
                <a:latin typeface="Times New Roman"/>
                <a:cs typeface="Times New Roman"/>
              </a:rPr>
              <a:t>о</a:t>
            </a:r>
            <a:r>
              <a:rPr sz="1750" spc="-45" dirty="0">
                <a:latin typeface="Times New Roman"/>
                <a:cs typeface="Times New Roman"/>
              </a:rPr>
              <a:t> </a:t>
            </a:r>
            <a:r>
              <a:rPr sz="1750" spc="50" dirty="0">
                <a:latin typeface="Times New Roman"/>
                <a:cs typeface="Times New Roman"/>
              </a:rPr>
              <a:t>в</a:t>
            </a:r>
            <a:r>
              <a:rPr sz="1750" dirty="0">
                <a:latin typeface="Times New Roman"/>
                <a:cs typeface="Times New Roman"/>
              </a:rPr>
              <a:t>о</a:t>
            </a:r>
            <a:r>
              <a:rPr sz="1750" spc="-45" dirty="0">
                <a:latin typeface="Times New Roman"/>
                <a:cs typeface="Times New Roman"/>
              </a:rPr>
              <a:t>с</a:t>
            </a:r>
            <a:r>
              <a:rPr sz="1750" spc="-55" dirty="0">
                <a:latin typeface="Times New Roman"/>
                <a:cs typeface="Times New Roman"/>
              </a:rPr>
              <a:t>п</a:t>
            </a:r>
            <a:r>
              <a:rPr sz="1750" spc="145" dirty="0">
                <a:latin typeface="Times New Roman"/>
                <a:cs typeface="Times New Roman"/>
              </a:rPr>
              <a:t>р</a:t>
            </a:r>
            <a:r>
              <a:rPr sz="1750" spc="-55" dirty="0">
                <a:latin typeface="Times New Roman"/>
                <a:cs typeface="Times New Roman"/>
              </a:rPr>
              <a:t>и</a:t>
            </a:r>
            <a:r>
              <a:rPr sz="1750" spc="70" dirty="0">
                <a:latin typeface="Times New Roman"/>
                <a:cs typeface="Times New Roman"/>
              </a:rPr>
              <a:t>я</a:t>
            </a:r>
            <a:r>
              <a:rPr sz="1750" spc="-35" dirty="0">
                <a:latin typeface="Times New Roman"/>
                <a:cs typeface="Times New Roman"/>
              </a:rPr>
              <a:t>т</a:t>
            </a:r>
            <a:r>
              <a:rPr sz="1750" spc="-55" dirty="0">
                <a:latin typeface="Times New Roman"/>
                <a:cs typeface="Times New Roman"/>
              </a:rPr>
              <a:t>и</a:t>
            </a:r>
            <a:r>
              <a:rPr sz="1750" spc="10" dirty="0">
                <a:latin typeface="Times New Roman"/>
                <a:cs typeface="Times New Roman"/>
              </a:rPr>
              <a:t>я</a:t>
            </a:r>
            <a:endParaRPr sz="1750">
              <a:latin typeface="Times New Roman"/>
              <a:cs typeface="Times New Roman"/>
            </a:endParaRPr>
          </a:p>
        </p:txBody>
      </p:sp>
      <p:sp>
        <p:nvSpPr>
          <p:cNvPr id="15" name="object 15"/>
          <p:cNvSpPr txBox="1"/>
          <p:nvPr/>
        </p:nvSpPr>
        <p:spPr>
          <a:xfrm>
            <a:off x="2511247" y="4832086"/>
            <a:ext cx="4696460" cy="381635"/>
          </a:xfrm>
          <a:prstGeom prst="rect">
            <a:avLst/>
          </a:prstGeom>
        </p:spPr>
        <p:txBody>
          <a:bodyPr vert="horz" wrap="square" lIns="0" tIns="17145" rIns="0" bIns="0" rtlCol="0">
            <a:spAutoFit/>
          </a:bodyPr>
          <a:lstStyle/>
          <a:p>
            <a:pPr marL="38100">
              <a:spcBef>
                <a:spcPts val="135"/>
              </a:spcBef>
              <a:tabLst>
                <a:tab pos="1044575" algn="l"/>
              </a:tabLst>
            </a:pPr>
            <a:r>
              <a:rPr sz="1750" dirty="0">
                <a:latin typeface="Times New Roman"/>
                <a:cs typeface="Times New Roman"/>
              </a:rPr>
              <a:t>3</a:t>
            </a:r>
            <a:r>
              <a:rPr sz="1750" spc="5" dirty="0">
                <a:latin typeface="Times New Roman"/>
                <a:cs typeface="Times New Roman"/>
              </a:rPr>
              <a:t>.</a:t>
            </a:r>
            <a:r>
              <a:rPr sz="1750" spc="-225" dirty="0">
                <a:latin typeface="Times New Roman"/>
                <a:cs typeface="Times New Roman"/>
              </a:rPr>
              <a:t> </a:t>
            </a:r>
            <a:r>
              <a:rPr sz="1750" spc="-45" dirty="0">
                <a:latin typeface="Times New Roman"/>
                <a:cs typeface="Times New Roman"/>
              </a:rPr>
              <a:t>ес</a:t>
            </a:r>
            <a:r>
              <a:rPr sz="1750" spc="10" dirty="0">
                <a:latin typeface="Times New Roman"/>
                <a:cs typeface="Times New Roman"/>
              </a:rPr>
              <a:t>ли</a:t>
            </a:r>
            <a:r>
              <a:rPr sz="1750" spc="-75" dirty="0">
                <a:latin typeface="Times New Roman"/>
                <a:cs typeface="Times New Roman"/>
              </a:rPr>
              <a:t> </a:t>
            </a:r>
            <a:r>
              <a:rPr sz="1750" i="1" spc="5" dirty="0">
                <a:latin typeface="Times New Roman"/>
                <a:cs typeface="Times New Roman"/>
              </a:rPr>
              <a:t>C'</a:t>
            </a:r>
            <a:r>
              <a:rPr sz="1750" i="1" dirty="0">
                <a:latin typeface="Times New Roman"/>
                <a:cs typeface="Times New Roman"/>
              </a:rPr>
              <a:t>	</a:t>
            </a:r>
            <a:r>
              <a:rPr sz="2300" spc="-220" dirty="0">
                <a:latin typeface="Symbol"/>
                <a:cs typeface="Symbol"/>
              </a:rPr>
              <a:t></a:t>
            </a:r>
            <a:r>
              <a:rPr sz="1750" i="1" spc="85" dirty="0">
                <a:latin typeface="Times New Roman"/>
                <a:cs typeface="Times New Roman"/>
              </a:rPr>
              <a:t>n</a:t>
            </a:r>
            <a:r>
              <a:rPr sz="2300" spc="-90" dirty="0">
                <a:latin typeface="Symbol"/>
                <a:cs typeface="Symbol"/>
              </a:rPr>
              <a:t></a:t>
            </a:r>
            <a:r>
              <a:rPr sz="1750" i="1" spc="15" dirty="0">
                <a:latin typeface="Times New Roman"/>
                <a:cs typeface="Times New Roman"/>
              </a:rPr>
              <a:t>=</a:t>
            </a:r>
            <a:r>
              <a:rPr sz="1750" i="1" spc="-125" dirty="0">
                <a:latin typeface="Times New Roman"/>
                <a:cs typeface="Times New Roman"/>
              </a:rPr>
              <a:t> </a:t>
            </a:r>
            <a:r>
              <a:rPr sz="1750" i="1" spc="15" dirty="0">
                <a:latin typeface="Times New Roman"/>
                <a:cs typeface="Times New Roman"/>
              </a:rPr>
              <a:t>C</a:t>
            </a:r>
            <a:r>
              <a:rPr sz="1750" i="1" dirty="0">
                <a:latin typeface="Times New Roman"/>
                <a:cs typeface="Times New Roman"/>
              </a:rPr>
              <a:t> </a:t>
            </a:r>
            <a:r>
              <a:rPr sz="1750" i="1" spc="35" dirty="0">
                <a:latin typeface="Times New Roman"/>
                <a:cs typeface="Times New Roman"/>
              </a:rPr>
              <a:t> </a:t>
            </a:r>
            <a:r>
              <a:rPr sz="2300" spc="-220" dirty="0">
                <a:latin typeface="Symbol"/>
                <a:cs typeface="Symbol"/>
              </a:rPr>
              <a:t></a:t>
            </a:r>
            <a:r>
              <a:rPr sz="1750" i="1" spc="90" dirty="0">
                <a:latin typeface="Times New Roman"/>
                <a:cs typeface="Times New Roman"/>
              </a:rPr>
              <a:t>n</a:t>
            </a:r>
            <a:r>
              <a:rPr sz="2300" spc="-175" dirty="0">
                <a:latin typeface="Symbol"/>
                <a:cs typeface="Symbol"/>
              </a:rPr>
              <a:t></a:t>
            </a:r>
            <a:r>
              <a:rPr sz="1750" i="1" spc="15" dirty="0">
                <a:latin typeface="Times New Roman"/>
                <a:cs typeface="Times New Roman"/>
              </a:rPr>
              <a:t>+</a:t>
            </a:r>
            <a:r>
              <a:rPr sz="1750" i="1" spc="-229" dirty="0">
                <a:latin typeface="Times New Roman"/>
                <a:cs typeface="Times New Roman"/>
              </a:rPr>
              <a:t> </a:t>
            </a:r>
            <a:r>
              <a:rPr sz="2625" spc="-1395" baseline="22222" dirty="0">
                <a:latin typeface="Times New Roman"/>
                <a:cs typeface="Times New Roman"/>
              </a:rPr>
              <a:t>~</a:t>
            </a:r>
            <a:r>
              <a:rPr sz="1750" i="1" spc="10" dirty="0">
                <a:latin typeface="Times New Roman"/>
                <a:cs typeface="Times New Roman"/>
              </a:rPr>
              <a:t>ε</a:t>
            </a:r>
            <a:r>
              <a:rPr sz="1750" i="1" spc="-145" dirty="0">
                <a:latin typeface="Times New Roman"/>
                <a:cs typeface="Times New Roman"/>
              </a:rPr>
              <a:t> </a:t>
            </a:r>
            <a:r>
              <a:rPr sz="2300" spc="-220" dirty="0">
                <a:latin typeface="Symbol"/>
                <a:cs typeface="Symbol"/>
              </a:rPr>
              <a:t></a:t>
            </a:r>
            <a:r>
              <a:rPr sz="1750" i="1" spc="90" dirty="0">
                <a:latin typeface="Times New Roman"/>
                <a:cs typeface="Times New Roman"/>
              </a:rPr>
              <a:t>n</a:t>
            </a:r>
            <a:r>
              <a:rPr sz="2300" spc="-254" dirty="0">
                <a:latin typeface="Symbol"/>
                <a:cs typeface="Symbol"/>
              </a:rPr>
              <a:t></a:t>
            </a:r>
            <a:r>
              <a:rPr sz="1750" i="1" spc="5" dirty="0">
                <a:latin typeface="Times New Roman"/>
                <a:cs typeface="Times New Roman"/>
              </a:rPr>
              <a:t>,</a:t>
            </a:r>
            <a:r>
              <a:rPr sz="1750" i="1" spc="-275" dirty="0">
                <a:latin typeface="Times New Roman"/>
                <a:cs typeface="Times New Roman"/>
              </a:rPr>
              <a:t> </a:t>
            </a:r>
            <a:r>
              <a:rPr sz="1750" spc="15" dirty="0">
                <a:latin typeface="Times New Roman"/>
                <a:cs typeface="Times New Roman"/>
              </a:rPr>
              <a:t>г</a:t>
            </a:r>
            <a:r>
              <a:rPr sz="1750" spc="-15" dirty="0">
                <a:latin typeface="Times New Roman"/>
                <a:cs typeface="Times New Roman"/>
              </a:rPr>
              <a:t>д</a:t>
            </a:r>
            <a:r>
              <a:rPr sz="1750" spc="10" dirty="0">
                <a:latin typeface="Times New Roman"/>
                <a:cs typeface="Times New Roman"/>
              </a:rPr>
              <a:t>е</a:t>
            </a:r>
            <a:r>
              <a:rPr sz="1750" spc="-160" dirty="0">
                <a:latin typeface="Times New Roman"/>
                <a:cs typeface="Times New Roman"/>
              </a:rPr>
              <a:t> </a:t>
            </a:r>
            <a:r>
              <a:rPr sz="2300" spc="-190" dirty="0">
                <a:latin typeface="Symbol"/>
                <a:cs typeface="Symbol"/>
              </a:rPr>
              <a:t></a:t>
            </a:r>
            <a:r>
              <a:rPr sz="2625" spc="-1387" baseline="22222" dirty="0">
                <a:latin typeface="Times New Roman"/>
                <a:cs typeface="Times New Roman"/>
              </a:rPr>
              <a:t>~</a:t>
            </a:r>
            <a:r>
              <a:rPr sz="1750" i="1" spc="10" dirty="0">
                <a:latin typeface="Times New Roman"/>
                <a:cs typeface="Times New Roman"/>
              </a:rPr>
              <a:t>ε</a:t>
            </a:r>
            <a:r>
              <a:rPr sz="1750" i="1" spc="-150" dirty="0">
                <a:latin typeface="Times New Roman"/>
                <a:cs typeface="Times New Roman"/>
              </a:rPr>
              <a:t> </a:t>
            </a:r>
            <a:r>
              <a:rPr sz="2300" spc="-215" dirty="0">
                <a:latin typeface="Symbol"/>
                <a:cs typeface="Symbol"/>
              </a:rPr>
              <a:t></a:t>
            </a:r>
            <a:r>
              <a:rPr sz="1750" i="1" spc="85" dirty="0">
                <a:latin typeface="Times New Roman"/>
                <a:cs typeface="Times New Roman"/>
              </a:rPr>
              <a:t>n</a:t>
            </a:r>
            <a:r>
              <a:rPr sz="2300" spc="-355" dirty="0">
                <a:latin typeface="Symbol"/>
                <a:cs typeface="Symbol"/>
              </a:rPr>
              <a:t></a:t>
            </a:r>
            <a:r>
              <a:rPr sz="2300" spc="65" dirty="0">
                <a:latin typeface="Symbol"/>
                <a:cs typeface="Symbol"/>
              </a:rPr>
              <a:t></a:t>
            </a:r>
            <a:r>
              <a:rPr sz="1750" i="1" spc="15" dirty="0">
                <a:latin typeface="Times New Roman"/>
                <a:cs typeface="Times New Roman"/>
              </a:rPr>
              <a:t>&lt;</a:t>
            </a:r>
            <a:r>
              <a:rPr sz="1750" i="1" spc="135" dirty="0">
                <a:latin typeface="Times New Roman"/>
                <a:cs typeface="Times New Roman"/>
              </a:rPr>
              <a:t> </a:t>
            </a:r>
            <a:r>
              <a:rPr sz="2625" i="1" spc="22" baseline="34920" dirty="0">
                <a:latin typeface="Times New Roman"/>
                <a:cs typeface="Times New Roman"/>
              </a:rPr>
              <a:t>Δ</a:t>
            </a:r>
            <a:r>
              <a:rPr sz="2625" i="1" spc="-135" baseline="34920" dirty="0">
                <a:latin typeface="Times New Roman"/>
                <a:cs typeface="Times New Roman"/>
              </a:rPr>
              <a:t> </a:t>
            </a:r>
            <a:r>
              <a:rPr sz="1750" spc="-35" dirty="0">
                <a:latin typeface="Times New Roman"/>
                <a:cs typeface="Times New Roman"/>
              </a:rPr>
              <a:t>т</a:t>
            </a:r>
            <a:r>
              <a:rPr sz="1750" spc="10" dirty="0">
                <a:latin typeface="Times New Roman"/>
                <a:cs typeface="Times New Roman"/>
              </a:rPr>
              <a:t>о</a:t>
            </a:r>
            <a:r>
              <a:rPr sz="1750" spc="170" dirty="0">
                <a:latin typeface="Times New Roman"/>
                <a:cs typeface="Times New Roman"/>
              </a:rPr>
              <a:t> </a:t>
            </a:r>
            <a:r>
              <a:rPr sz="1750" i="1" spc="10" dirty="0">
                <a:latin typeface="Times New Roman"/>
                <a:cs typeface="Times New Roman"/>
              </a:rPr>
              <a:t>p</a:t>
            </a:r>
            <a:r>
              <a:rPr sz="1750" i="1" spc="-170" dirty="0">
                <a:latin typeface="Times New Roman"/>
                <a:cs typeface="Times New Roman"/>
              </a:rPr>
              <a:t> </a:t>
            </a:r>
            <a:r>
              <a:rPr sz="1750" i="1" spc="15" dirty="0">
                <a:latin typeface="Times New Roman"/>
                <a:cs typeface="Times New Roman"/>
              </a:rPr>
              <a:t>=</a:t>
            </a:r>
            <a:r>
              <a:rPr sz="1750" i="1" spc="-90" dirty="0">
                <a:latin typeface="Times New Roman"/>
                <a:cs typeface="Times New Roman"/>
              </a:rPr>
              <a:t> </a:t>
            </a:r>
            <a:r>
              <a:rPr sz="1750" spc="10" dirty="0">
                <a:latin typeface="Times New Roman"/>
                <a:cs typeface="Times New Roman"/>
              </a:rPr>
              <a:t>0</a:t>
            </a:r>
            <a:endParaRPr sz="1750">
              <a:latin typeface="Times New Roman"/>
              <a:cs typeface="Times New Roman"/>
            </a:endParaRPr>
          </a:p>
        </p:txBody>
      </p:sp>
      <p:sp>
        <p:nvSpPr>
          <p:cNvPr id="16" name="object 16"/>
          <p:cNvSpPr txBox="1"/>
          <p:nvPr/>
        </p:nvSpPr>
        <p:spPr>
          <a:xfrm>
            <a:off x="3408657" y="5053796"/>
            <a:ext cx="876935" cy="170560"/>
          </a:xfrm>
          <a:prstGeom prst="rect">
            <a:avLst/>
          </a:prstGeom>
        </p:spPr>
        <p:txBody>
          <a:bodyPr vert="horz" wrap="square" lIns="0" tIns="16510" rIns="0" bIns="0" rtlCol="0">
            <a:spAutoFit/>
          </a:bodyPr>
          <a:lstStyle/>
          <a:p>
            <a:pPr marL="12700">
              <a:spcBef>
                <a:spcPts val="130"/>
              </a:spcBef>
              <a:tabLst>
                <a:tab pos="775970" algn="l"/>
              </a:tabLst>
            </a:pPr>
            <a:r>
              <a:rPr sz="1000" i="1" spc="25" dirty="0">
                <a:latin typeface="Times New Roman"/>
                <a:cs typeface="Times New Roman"/>
              </a:rPr>
              <a:t>w	w</a:t>
            </a:r>
            <a:endParaRPr sz="1000">
              <a:latin typeface="Times New Roman"/>
              <a:cs typeface="Times New Roman"/>
            </a:endParaRPr>
          </a:p>
        </p:txBody>
      </p:sp>
      <p:grpSp>
        <p:nvGrpSpPr>
          <p:cNvPr id="17" name="object 17"/>
          <p:cNvGrpSpPr/>
          <p:nvPr/>
        </p:nvGrpSpPr>
        <p:grpSpPr>
          <a:xfrm>
            <a:off x="2790762" y="2106549"/>
            <a:ext cx="1207135" cy="691515"/>
            <a:chOff x="1266761" y="2106548"/>
            <a:chExt cx="1207135" cy="691515"/>
          </a:xfrm>
        </p:grpSpPr>
        <p:sp>
          <p:nvSpPr>
            <p:cNvPr id="18" name="object 18"/>
            <p:cNvSpPr/>
            <p:nvPr/>
          </p:nvSpPr>
          <p:spPr>
            <a:xfrm>
              <a:off x="1271524" y="2106548"/>
              <a:ext cx="873760" cy="687070"/>
            </a:xfrm>
            <a:custGeom>
              <a:avLst/>
              <a:gdLst/>
              <a:ahLst/>
              <a:cxnLst/>
              <a:rect l="l" t="t" r="r" b="b"/>
              <a:pathLst>
                <a:path w="873760" h="687069">
                  <a:moveTo>
                    <a:pt x="0" y="0"/>
                  </a:moveTo>
                  <a:lnTo>
                    <a:pt x="0" y="671322"/>
                  </a:lnTo>
                </a:path>
                <a:path w="873760" h="687069">
                  <a:moveTo>
                    <a:pt x="872870" y="14604"/>
                  </a:moveTo>
                  <a:lnTo>
                    <a:pt x="873632" y="686562"/>
                  </a:lnTo>
                </a:path>
              </a:pathLst>
            </a:custGeom>
            <a:ln w="9525">
              <a:solidFill>
                <a:srgbClr val="000000"/>
              </a:solidFill>
            </a:ln>
          </p:spPr>
          <p:txBody>
            <a:bodyPr wrap="square" lIns="0" tIns="0" rIns="0" bIns="0" rtlCol="0"/>
            <a:lstStyle/>
            <a:p>
              <a:endParaRPr/>
            </a:p>
          </p:txBody>
        </p:sp>
        <p:sp>
          <p:nvSpPr>
            <p:cNvPr id="19" name="object 19"/>
            <p:cNvSpPr/>
            <p:nvPr/>
          </p:nvSpPr>
          <p:spPr>
            <a:xfrm>
              <a:off x="1279017" y="2200274"/>
              <a:ext cx="859790" cy="103505"/>
            </a:xfrm>
            <a:custGeom>
              <a:avLst/>
              <a:gdLst/>
              <a:ahLst/>
              <a:cxnLst/>
              <a:rect l="l" t="t" r="r" b="b"/>
              <a:pathLst>
                <a:path w="859789" h="103505">
                  <a:moveTo>
                    <a:pt x="88646" y="0"/>
                  </a:moveTo>
                  <a:lnTo>
                    <a:pt x="0" y="51688"/>
                  </a:lnTo>
                  <a:lnTo>
                    <a:pt x="88646" y="103504"/>
                  </a:lnTo>
                  <a:lnTo>
                    <a:pt x="92456" y="102362"/>
                  </a:lnTo>
                  <a:lnTo>
                    <a:pt x="94234" y="99440"/>
                  </a:lnTo>
                  <a:lnTo>
                    <a:pt x="96012" y="96392"/>
                  </a:lnTo>
                  <a:lnTo>
                    <a:pt x="94996" y="92455"/>
                  </a:lnTo>
                  <a:lnTo>
                    <a:pt x="35995" y="58038"/>
                  </a:lnTo>
                  <a:lnTo>
                    <a:pt x="12573" y="58038"/>
                  </a:lnTo>
                  <a:lnTo>
                    <a:pt x="12573" y="45338"/>
                  </a:lnTo>
                  <a:lnTo>
                    <a:pt x="36213" y="45338"/>
                  </a:lnTo>
                  <a:lnTo>
                    <a:pt x="94996" y="11049"/>
                  </a:lnTo>
                  <a:lnTo>
                    <a:pt x="96012" y="7112"/>
                  </a:lnTo>
                  <a:lnTo>
                    <a:pt x="92456" y="1015"/>
                  </a:lnTo>
                  <a:lnTo>
                    <a:pt x="88646" y="0"/>
                  </a:lnTo>
                  <a:close/>
                </a:path>
                <a:path w="859789" h="103505">
                  <a:moveTo>
                    <a:pt x="834063" y="51752"/>
                  </a:moveTo>
                  <a:lnTo>
                    <a:pt x="764285" y="92455"/>
                  </a:lnTo>
                  <a:lnTo>
                    <a:pt x="763270" y="96392"/>
                  </a:lnTo>
                  <a:lnTo>
                    <a:pt x="766826" y="102488"/>
                  </a:lnTo>
                  <a:lnTo>
                    <a:pt x="770763" y="103504"/>
                  </a:lnTo>
                  <a:lnTo>
                    <a:pt x="848545" y="58038"/>
                  </a:lnTo>
                  <a:lnTo>
                    <a:pt x="846709" y="58038"/>
                  </a:lnTo>
                  <a:lnTo>
                    <a:pt x="846709" y="57276"/>
                  </a:lnTo>
                  <a:lnTo>
                    <a:pt x="843534" y="57276"/>
                  </a:lnTo>
                  <a:lnTo>
                    <a:pt x="834063" y="51752"/>
                  </a:lnTo>
                  <a:close/>
                </a:path>
                <a:path w="859789" h="103505">
                  <a:moveTo>
                    <a:pt x="36213" y="45338"/>
                  </a:moveTo>
                  <a:lnTo>
                    <a:pt x="12573" y="45338"/>
                  </a:lnTo>
                  <a:lnTo>
                    <a:pt x="12573" y="58038"/>
                  </a:lnTo>
                  <a:lnTo>
                    <a:pt x="35995" y="58038"/>
                  </a:lnTo>
                  <a:lnTo>
                    <a:pt x="34689" y="57276"/>
                  </a:lnTo>
                  <a:lnTo>
                    <a:pt x="15748" y="57276"/>
                  </a:lnTo>
                  <a:lnTo>
                    <a:pt x="15748" y="46227"/>
                  </a:lnTo>
                  <a:lnTo>
                    <a:pt x="34689" y="46227"/>
                  </a:lnTo>
                  <a:lnTo>
                    <a:pt x="36213" y="45338"/>
                  </a:lnTo>
                  <a:close/>
                </a:path>
                <a:path w="859789" h="103505">
                  <a:moveTo>
                    <a:pt x="823068" y="45338"/>
                  </a:moveTo>
                  <a:lnTo>
                    <a:pt x="36213" y="45338"/>
                  </a:lnTo>
                  <a:lnTo>
                    <a:pt x="25218" y="51752"/>
                  </a:lnTo>
                  <a:lnTo>
                    <a:pt x="35995" y="58038"/>
                  </a:lnTo>
                  <a:lnTo>
                    <a:pt x="823286" y="58038"/>
                  </a:lnTo>
                  <a:lnTo>
                    <a:pt x="834063" y="51752"/>
                  </a:lnTo>
                  <a:lnTo>
                    <a:pt x="823068" y="45338"/>
                  </a:lnTo>
                  <a:close/>
                </a:path>
                <a:path w="859789" h="103505">
                  <a:moveTo>
                    <a:pt x="848518" y="45338"/>
                  </a:moveTo>
                  <a:lnTo>
                    <a:pt x="846709" y="45338"/>
                  </a:lnTo>
                  <a:lnTo>
                    <a:pt x="846709" y="58038"/>
                  </a:lnTo>
                  <a:lnTo>
                    <a:pt x="848545" y="58038"/>
                  </a:lnTo>
                  <a:lnTo>
                    <a:pt x="859409" y="51688"/>
                  </a:lnTo>
                  <a:lnTo>
                    <a:pt x="848518" y="45338"/>
                  </a:lnTo>
                  <a:close/>
                </a:path>
                <a:path w="859789" h="103505">
                  <a:moveTo>
                    <a:pt x="15748" y="46227"/>
                  </a:moveTo>
                  <a:lnTo>
                    <a:pt x="15748" y="57276"/>
                  </a:lnTo>
                  <a:lnTo>
                    <a:pt x="25218" y="51752"/>
                  </a:lnTo>
                  <a:lnTo>
                    <a:pt x="15748" y="46227"/>
                  </a:lnTo>
                  <a:close/>
                </a:path>
                <a:path w="859789" h="103505">
                  <a:moveTo>
                    <a:pt x="25218" y="51752"/>
                  </a:moveTo>
                  <a:lnTo>
                    <a:pt x="15748" y="57276"/>
                  </a:lnTo>
                  <a:lnTo>
                    <a:pt x="34689" y="57276"/>
                  </a:lnTo>
                  <a:lnTo>
                    <a:pt x="25218" y="51752"/>
                  </a:lnTo>
                  <a:close/>
                </a:path>
                <a:path w="859789" h="103505">
                  <a:moveTo>
                    <a:pt x="843534" y="46227"/>
                  </a:moveTo>
                  <a:lnTo>
                    <a:pt x="834063" y="51752"/>
                  </a:lnTo>
                  <a:lnTo>
                    <a:pt x="843534" y="57276"/>
                  </a:lnTo>
                  <a:lnTo>
                    <a:pt x="843534" y="46227"/>
                  </a:lnTo>
                  <a:close/>
                </a:path>
                <a:path w="859789" h="103505">
                  <a:moveTo>
                    <a:pt x="846709" y="46227"/>
                  </a:moveTo>
                  <a:lnTo>
                    <a:pt x="843534" y="46227"/>
                  </a:lnTo>
                  <a:lnTo>
                    <a:pt x="843534" y="57276"/>
                  </a:lnTo>
                  <a:lnTo>
                    <a:pt x="846709" y="57276"/>
                  </a:lnTo>
                  <a:lnTo>
                    <a:pt x="846709" y="46227"/>
                  </a:lnTo>
                  <a:close/>
                </a:path>
                <a:path w="859789" h="103505">
                  <a:moveTo>
                    <a:pt x="34689" y="46227"/>
                  </a:moveTo>
                  <a:lnTo>
                    <a:pt x="15748" y="46227"/>
                  </a:lnTo>
                  <a:lnTo>
                    <a:pt x="25218" y="51752"/>
                  </a:lnTo>
                  <a:lnTo>
                    <a:pt x="34689" y="46227"/>
                  </a:lnTo>
                  <a:close/>
                </a:path>
                <a:path w="859789" h="103505">
                  <a:moveTo>
                    <a:pt x="770763" y="0"/>
                  </a:moveTo>
                  <a:lnTo>
                    <a:pt x="766826" y="1015"/>
                  </a:lnTo>
                  <a:lnTo>
                    <a:pt x="763270" y="7112"/>
                  </a:lnTo>
                  <a:lnTo>
                    <a:pt x="764285" y="11049"/>
                  </a:lnTo>
                  <a:lnTo>
                    <a:pt x="834063" y="51752"/>
                  </a:lnTo>
                  <a:lnTo>
                    <a:pt x="843534" y="46227"/>
                  </a:lnTo>
                  <a:lnTo>
                    <a:pt x="846709" y="46227"/>
                  </a:lnTo>
                  <a:lnTo>
                    <a:pt x="846709" y="45338"/>
                  </a:lnTo>
                  <a:lnTo>
                    <a:pt x="848518" y="45338"/>
                  </a:lnTo>
                  <a:lnTo>
                    <a:pt x="770763" y="0"/>
                  </a:lnTo>
                  <a:close/>
                </a:path>
              </a:pathLst>
            </a:custGeom>
            <a:solidFill>
              <a:srgbClr val="000000"/>
            </a:solidFill>
          </p:spPr>
          <p:txBody>
            <a:bodyPr wrap="square" lIns="0" tIns="0" rIns="0" bIns="0" rtlCol="0"/>
            <a:lstStyle/>
            <a:p>
              <a:endParaRPr/>
            </a:p>
          </p:txBody>
        </p:sp>
        <p:sp>
          <p:nvSpPr>
            <p:cNvPr id="20" name="object 20"/>
            <p:cNvSpPr/>
            <p:nvPr/>
          </p:nvSpPr>
          <p:spPr>
            <a:xfrm>
              <a:off x="1955038" y="2413888"/>
              <a:ext cx="1270" cy="326390"/>
            </a:xfrm>
            <a:custGeom>
              <a:avLst/>
              <a:gdLst/>
              <a:ahLst/>
              <a:cxnLst/>
              <a:rect l="l" t="t" r="r" b="b"/>
              <a:pathLst>
                <a:path w="1269" h="326389">
                  <a:moveTo>
                    <a:pt x="0" y="0"/>
                  </a:moveTo>
                  <a:lnTo>
                    <a:pt x="762" y="326389"/>
                  </a:lnTo>
                </a:path>
              </a:pathLst>
            </a:custGeom>
            <a:ln w="9524">
              <a:solidFill>
                <a:srgbClr val="000000"/>
              </a:solidFill>
            </a:ln>
          </p:spPr>
          <p:txBody>
            <a:bodyPr wrap="square" lIns="0" tIns="0" rIns="0" bIns="0" rtlCol="0"/>
            <a:lstStyle/>
            <a:p>
              <a:endParaRPr/>
            </a:p>
          </p:txBody>
        </p:sp>
        <p:sp>
          <p:nvSpPr>
            <p:cNvPr id="21" name="object 21"/>
            <p:cNvSpPr/>
            <p:nvPr/>
          </p:nvSpPr>
          <p:spPr>
            <a:xfrm>
              <a:off x="1274445" y="2617215"/>
              <a:ext cx="673100" cy="103505"/>
            </a:xfrm>
            <a:custGeom>
              <a:avLst/>
              <a:gdLst/>
              <a:ahLst/>
              <a:cxnLst/>
              <a:rect l="l" t="t" r="r" b="b"/>
              <a:pathLst>
                <a:path w="673100" h="103505">
                  <a:moveTo>
                    <a:pt x="88646" y="0"/>
                  </a:moveTo>
                  <a:lnTo>
                    <a:pt x="0" y="51688"/>
                  </a:lnTo>
                  <a:lnTo>
                    <a:pt x="88646" y="103378"/>
                  </a:lnTo>
                  <a:lnTo>
                    <a:pt x="92583" y="102362"/>
                  </a:lnTo>
                  <a:lnTo>
                    <a:pt x="94361" y="99313"/>
                  </a:lnTo>
                  <a:lnTo>
                    <a:pt x="96012" y="96266"/>
                  </a:lnTo>
                  <a:lnTo>
                    <a:pt x="94996" y="92456"/>
                  </a:lnTo>
                  <a:lnTo>
                    <a:pt x="92075" y="90678"/>
                  </a:lnTo>
                  <a:lnTo>
                    <a:pt x="36122" y="58038"/>
                  </a:lnTo>
                  <a:lnTo>
                    <a:pt x="12573" y="58038"/>
                  </a:lnTo>
                  <a:lnTo>
                    <a:pt x="12573" y="45338"/>
                  </a:lnTo>
                  <a:lnTo>
                    <a:pt x="36122" y="45338"/>
                  </a:lnTo>
                  <a:lnTo>
                    <a:pt x="92075" y="12700"/>
                  </a:lnTo>
                  <a:lnTo>
                    <a:pt x="94996" y="10922"/>
                  </a:lnTo>
                  <a:lnTo>
                    <a:pt x="96012" y="7112"/>
                  </a:lnTo>
                  <a:lnTo>
                    <a:pt x="94361" y="4063"/>
                  </a:lnTo>
                  <a:lnTo>
                    <a:pt x="92583" y="1016"/>
                  </a:lnTo>
                  <a:lnTo>
                    <a:pt x="88646" y="0"/>
                  </a:lnTo>
                  <a:close/>
                </a:path>
                <a:path w="673100" h="103505">
                  <a:moveTo>
                    <a:pt x="36122" y="45338"/>
                  </a:moveTo>
                  <a:lnTo>
                    <a:pt x="12573" y="45338"/>
                  </a:lnTo>
                  <a:lnTo>
                    <a:pt x="12573" y="58038"/>
                  </a:lnTo>
                  <a:lnTo>
                    <a:pt x="36122" y="58038"/>
                  </a:lnTo>
                  <a:lnTo>
                    <a:pt x="34598" y="57150"/>
                  </a:lnTo>
                  <a:lnTo>
                    <a:pt x="15875" y="57150"/>
                  </a:lnTo>
                  <a:lnTo>
                    <a:pt x="15875" y="46228"/>
                  </a:lnTo>
                  <a:lnTo>
                    <a:pt x="34598" y="46228"/>
                  </a:lnTo>
                  <a:lnTo>
                    <a:pt x="36122" y="45338"/>
                  </a:lnTo>
                  <a:close/>
                </a:path>
                <a:path w="673100" h="103505">
                  <a:moveTo>
                    <a:pt x="672973" y="45338"/>
                  </a:moveTo>
                  <a:lnTo>
                    <a:pt x="36122" y="45338"/>
                  </a:lnTo>
                  <a:lnTo>
                    <a:pt x="25236" y="51688"/>
                  </a:lnTo>
                  <a:lnTo>
                    <a:pt x="36122" y="58038"/>
                  </a:lnTo>
                  <a:lnTo>
                    <a:pt x="672973" y="58038"/>
                  </a:lnTo>
                  <a:lnTo>
                    <a:pt x="672973" y="45338"/>
                  </a:lnTo>
                  <a:close/>
                </a:path>
                <a:path w="673100" h="103505">
                  <a:moveTo>
                    <a:pt x="15875" y="46228"/>
                  </a:moveTo>
                  <a:lnTo>
                    <a:pt x="15875" y="57150"/>
                  </a:lnTo>
                  <a:lnTo>
                    <a:pt x="25236" y="51688"/>
                  </a:lnTo>
                  <a:lnTo>
                    <a:pt x="15875" y="46228"/>
                  </a:lnTo>
                  <a:close/>
                </a:path>
                <a:path w="673100" h="103505">
                  <a:moveTo>
                    <a:pt x="25236" y="51688"/>
                  </a:moveTo>
                  <a:lnTo>
                    <a:pt x="15875" y="57150"/>
                  </a:lnTo>
                  <a:lnTo>
                    <a:pt x="34598" y="57150"/>
                  </a:lnTo>
                  <a:lnTo>
                    <a:pt x="25236" y="51688"/>
                  </a:lnTo>
                  <a:close/>
                </a:path>
                <a:path w="673100" h="103505">
                  <a:moveTo>
                    <a:pt x="34598" y="46228"/>
                  </a:moveTo>
                  <a:lnTo>
                    <a:pt x="15875" y="46228"/>
                  </a:lnTo>
                  <a:lnTo>
                    <a:pt x="25236" y="51688"/>
                  </a:lnTo>
                  <a:lnTo>
                    <a:pt x="34598" y="46228"/>
                  </a:lnTo>
                  <a:close/>
                </a:path>
              </a:pathLst>
            </a:custGeom>
            <a:solidFill>
              <a:srgbClr val="000000"/>
            </a:solidFill>
          </p:spPr>
          <p:txBody>
            <a:bodyPr wrap="square" lIns="0" tIns="0" rIns="0" bIns="0" rtlCol="0"/>
            <a:lstStyle/>
            <a:p>
              <a:endParaRPr/>
            </a:p>
          </p:txBody>
        </p:sp>
        <p:pic>
          <p:nvPicPr>
            <p:cNvPr id="22" name="object 22"/>
            <p:cNvPicPr/>
            <p:nvPr/>
          </p:nvPicPr>
          <p:blipFill>
            <a:blip r:embed="rId2" cstate="print"/>
            <a:stretch>
              <a:fillRect/>
            </a:stretch>
          </p:blipFill>
          <p:spPr>
            <a:xfrm>
              <a:off x="1951990" y="2441955"/>
              <a:ext cx="194691" cy="103378"/>
            </a:xfrm>
            <a:prstGeom prst="rect">
              <a:avLst/>
            </a:prstGeom>
          </p:spPr>
        </p:pic>
        <p:sp>
          <p:nvSpPr>
            <p:cNvPr id="23" name="object 23"/>
            <p:cNvSpPr/>
            <p:nvPr/>
          </p:nvSpPr>
          <p:spPr>
            <a:xfrm>
              <a:off x="2004060" y="2294127"/>
              <a:ext cx="464820" cy="200025"/>
            </a:xfrm>
            <a:custGeom>
              <a:avLst/>
              <a:gdLst/>
              <a:ahLst/>
              <a:cxnLst/>
              <a:rect l="l" t="t" r="r" b="b"/>
              <a:pathLst>
                <a:path w="464819" h="200025">
                  <a:moveTo>
                    <a:pt x="0" y="199517"/>
                  </a:moveTo>
                  <a:lnTo>
                    <a:pt x="464692" y="0"/>
                  </a:lnTo>
                </a:path>
              </a:pathLst>
            </a:custGeom>
            <a:ln w="9525">
              <a:solidFill>
                <a:srgbClr val="000000"/>
              </a:solidFill>
            </a:ln>
          </p:spPr>
          <p:txBody>
            <a:bodyPr wrap="square" lIns="0" tIns="0" rIns="0" bIns="0" rtlCol="0"/>
            <a:lstStyle/>
            <a:p>
              <a:endParaRPr/>
            </a:p>
          </p:txBody>
        </p:sp>
      </p:grpSp>
      <p:grpSp>
        <p:nvGrpSpPr>
          <p:cNvPr id="24" name="object 24"/>
          <p:cNvGrpSpPr/>
          <p:nvPr/>
        </p:nvGrpSpPr>
        <p:grpSpPr>
          <a:xfrm>
            <a:off x="5014913" y="1919986"/>
            <a:ext cx="4029075" cy="1444625"/>
            <a:chOff x="3490912" y="1919985"/>
            <a:chExt cx="4029075" cy="1444625"/>
          </a:xfrm>
        </p:grpSpPr>
        <p:sp>
          <p:nvSpPr>
            <p:cNvPr id="25" name="object 25"/>
            <p:cNvSpPr/>
            <p:nvPr/>
          </p:nvSpPr>
          <p:spPr>
            <a:xfrm>
              <a:off x="3577081" y="2197480"/>
              <a:ext cx="1621790" cy="0"/>
            </a:xfrm>
            <a:custGeom>
              <a:avLst/>
              <a:gdLst/>
              <a:ahLst/>
              <a:cxnLst/>
              <a:rect l="l" t="t" r="r" b="b"/>
              <a:pathLst>
                <a:path w="1621789">
                  <a:moveTo>
                    <a:pt x="0" y="0"/>
                  </a:moveTo>
                  <a:lnTo>
                    <a:pt x="1621408" y="0"/>
                  </a:lnTo>
                </a:path>
              </a:pathLst>
            </a:custGeom>
            <a:ln w="9525">
              <a:solidFill>
                <a:srgbClr val="000000"/>
              </a:solidFill>
            </a:ln>
          </p:spPr>
          <p:txBody>
            <a:bodyPr wrap="square" lIns="0" tIns="0" rIns="0" bIns="0" rtlCol="0"/>
            <a:lstStyle/>
            <a:p>
              <a:endParaRPr/>
            </a:p>
          </p:txBody>
        </p:sp>
        <p:pic>
          <p:nvPicPr>
            <p:cNvPr id="26" name="object 26"/>
            <p:cNvPicPr/>
            <p:nvPr/>
          </p:nvPicPr>
          <p:blipFill>
            <a:blip r:embed="rId3" cstate="print"/>
            <a:stretch>
              <a:fillRect/>
            </a:stretch>
          </p:blipFill>
          <p:spPr>
            <a:xfrm>
              <a:off x="3490912" y="2156777"/>
              <a:ext cx="117348" cy="89915"/>
            </a:xfrm>
            <a:prstGeom prst="rect">
              <a:avLst/>
            </a:prstGeom>
          </p:spPr>
        </p:pic>
        <p:pic>
          <p:nvPicPr>
            <p:cNvPr id="27" name="object 27"/>
            <p:cNvPicPr/>
            <p:nvPr/>
          </p:nvPicPr>
          <p:blipFill>
            <a:blip r:embed="rId4" cstate="print"/>
            <a:stretch>
              <a:fillRect/>
            </a:stretch>
          </p:blipFill>
          <p:spPr>
            <a:xfrm>
              <a:off x="4741735" y="2152332"/>
              <a:ext cx="117475" cy="89788"/>
            </a:xfrm>
            <a:prstGeom prst="rect">
              <a:avLst/>
            </a:prstGeom>
          </p:spPr>
        </p:pic>
        <p:sp>
          <p:nvSpPr>
            <p:cNvPr id="28" name="object 28"/>
            <p:cNvSpPr/>
            <p:nvPr/>
          </p:nvSpPr>
          <p:spPr>
            <a:xfrm>
              <a:off x="3549142" y="2185669"/>
              <a:ext cx="1249045" cy="1020444"/>
            </a:xfrm>
            <a:custGeom>
              <a:avLst/>
              <a:gdLst/>
              <a:ahLst/>
              <a:cxnLst/>
              <a:rect l="l" t="t" r="r" b="b"/>
              <a:pathLst>
                <a:path w="1249045" h="1020444">
                  <a:moveTo>
                    <a:pt x="0" y="18033"/>
                  </a:moveTo>
                  <a:lnTo>
                    <a:pt x="0" y="374268"/>
                  </a:lnTo>
                </a:path>
                <a:path w="1249045" h="1020444">
                  <a:moveTo>
                    <a:pt x="1248664" y="0"/>
                  </a:moveTo>
                  <a:lnTo>
                    <a:pt x="1248664" y="1020444"/>
                  </a:lnTo>
                </a:path>
              </a:pathLst>
            </a:custGeom>
            <a:ln w="9525">
              <a:solidFill>
                <a:srgbClr val="000000"/>
              </a:solidFill>
            </a:ln>
          </p:spPr>
          <p:txBody>
            <a:bodyPr wrap="square" lIns="0" tIns="0" rIns="0" bIns="0" rtlCol="0"/>
            <a:lstStyle/>
            <a:p>
              <a:endParaRPr/>
            </a:p>
          </p:txBody>
        </p:sp>
        <p:sp>
          <p:nvSpPr>
            <p:cNvPr id="29" name="object 29"/>
            <p:cNvSpPr/>
            <p:nvPr/>
          </p:nvSpPr>
          <p:spPr>
            <a:xfrm>
              <a:off x="4797806" y="2185669"/>
              <a:ext cx="916305" cy="311785"/>
            </a:xfrm>
            <a:custGeom>
              <a:avLst/>
              <a:gdLst/>
              <a:ahLst/>
              <a:cxnLst/>
              <a:rect l="l" t="t" r="r" b="b"/>
              <a:pathLst>
                <a:path w="916304" h="311785">
                  <a:moveTo>
                    <a:pt x="915924" y="260223"/>
                  </a:moveTo>
                  <a:lnTo>
                    <a:pt x="827405" y="208407"/>
                  </a:lnTo>
                  <a:lnTo>
                    <a:pt x="823468" y="209423"/>
                  </a:lnTo>
                  <a:lnTo>
                    <a:pt x="819912" y="215519"/>
                  </a:lnTo>
                  <a:lnTo>
                    <a:pt x="820928" y="219329"/>
                  </a:lnTo>
                  <a:lnTo>
                    <a:pt x="879932" y="253860"/>
                  </a:lnTo>
                  <a:lnTo>
                    <a:pt x="335762" y="253263"/>
                  </a:lnTo>
                  <a:lnTo>
                    <a:pt x="394589" y="218948"/>
                  </a:lnTo>
                  <a:lnTo>
                    <a:pt x="395605" y="215138"/>
                  </a:lnTo>
                  <a:lnTo>
                    <a:pt x="392049" y="209042"/>
                  </a:lnTo>
                  <a:lnTo>
                    <a:pt x="388239" y="208026"/>
                  </a:lnTo>
                  <a:lnTo>
                    <a:pt x="306006" y="255790"/>
                  </a:lnTo>
                  <a:lnTo>
                    <a:pt x="31483" y="18783"/>
                  </a:lnTo>
                  <a:lnTo>
                    <a:pt x="98552" y="31242"/>
                  </a:lnTo>
                  <a:lnTo>
                    <a:pt x="101854" y="29083"/>
                  </a:lnTo>
                  <a:lnTo>
                    <a:pt x="103124" y="22098"/>
                  </a:lnTo>
                  <a:lnTo>
                    <a:pt x="100838" y="18796"/>
                  </a:lnTo>
                  <a:lnTo>
                    <a:pt x="18389" y="3429"/>
                  </a:lnTo>
                  <a:lnTo>
                    <a:pt x="0" y="0"/>
                  </a:lnTo>
                  <a:lnTo>
                    <a:pt x="33274" y="97028"/>
                  </a:lnTo>
                  <a:lnTo>
                    <a:pt x="36957" y="98806"/>
                  </a:lnTo>
                  <a:lnTo>
                    <a:pt x="43561" y="96520"/>
                  </a:lnTo>
                  <a:lnTo>
                    <a:pt x="45339" y="92964"/>
                  </a:lnTo>
                  <a:lnTo>
                    <a:pt x="23088" y="28321"/>
                  </a:lnTo>
                  <a:lnTo>
                    <a:pt x="303657" y="270637"/>
                  </a:lnTo>
                  <a:lnTo>
                    <a:pt x="308610" y="264934"/>
                  </a:lnTo>
                  <a:lnTo>
                    <a:pt x="388112" y="311404"/>
                  </a:lnTo>
                  <a:lnTo>
                    <a:pt x="392049" y="310388"/>
                  </a:lnTo>
                  <a:lnTo>
                    <a:pt x="393827" y="307340"/>
                  </a:lnTo>
                  <a:lnTo>
                    <a:pt x="395478" y="304292"/>
                  </a:lnTo>
                  <a:lnTo>
                    <a:pt x="394462" y="300482"/>
                  </a:lnTo>
                  <a:lnTo>
                    <a:pt x="391541" y="298704"/>
                  </a:lnTo>
                  <a:lnTo>
                    <a:pt x="335572" y="265963"/>
                  </a:lnTo>
                  <a:lnTo>
                    <a:pt x="879741" y="266560"/>
                  </a:lnTo>
                  <a:lnTo>
                    <a:pt x="903351" y="266573"/>
                  </a:lnTo>
                  <a:lnTo>
                    <a:pt x="879703" y="266573"/>
                  </a:lnTo>
                  <a:lnTo>
                    <a:pt x="820928" y="300863"/>
                  </a:lnTo>
                  <a:lnTo>
                    <a:pt x="819912" y="304673"/>
                  </a:lnTo>
                  <a:lnTo>
                    <a:pt x="823468" y="310769"/>
                  </a:lnTo>
                  <a:lnTo>
                    <a:pt x="827278" y="311785"/>
                  </a:lnTo>
                  <a:lnTo>
                    <a:pt x="905002" y="266573"/>
                  </a:lnTo>
                  <a:lnTo>
                    <a:pt x="915924" y="260223"/>
                  </a:lnTo>
                  <a:close/>
                </a:path>
              </a:pathLst>
            </a:custGeom>
            <a:solidFill>
              <a:srgbClr val="000000"/>
            </a:solidFill>
          </p:spPr>
          <p:txBody>
            <a:bodyPr wrap="square" lIns="0" tIns="0" rIns="0" bIns="0" rtlCol="0"/>
            <a:lstStyle/>
            <a:p>
              <a:endParaRPr/>
            </a:p>
          </p:txBody>
        </p:sp>
        <p:sp>
          <p:nvSpPr>
            <p:cNvPr id="30" name="object 30"/>
            <p:cNvSpPr/>
            <p:nvPr/>
          </p:nvSpPr>
          <p:spPr>
            <a:xfrm>
              <a:off x="5306379" y="2197480"/>
              <a:ext cx="2097405" cy="0"/>
            </a:xfrm>
            <a:custGeom>
              <a:avLst/>
              <a:gdLst/>
              <a:ahLst/>
              <a:cxnLst/>
              <a:rect l="l" t="t" r="r" b="b"/>
              <a:pathLst>
                <a:path w="2097404">
                  <a:moveTo>
                    <a:pt x="0" y="0"/>
                  </a:moveTo>
                  <a:lnTo>
                    <a:pt x="2097338" y="0"/>
                  </a:lnTo>
                </a:path>
              </a:pathLst>
            </a:custGeom>
            <a:ln w="9525">
              <a:solidFill>
                <a:srgbClr val="000000"/>
              </a:solidFill>
            </a:ln>
          </p:spPr>
          <p:txBody>
            <a:bodyPr wrap="square" lIns="0" tIns="0" rIns="0" bIns="0" rtlCol="0"/>
            <a:lstStyle/>
            <a:p>
              <a:endParaRPr/>
            </a:p>
          </p:txBody>
        </p:sp>
        <p:pic>
          <p:nvPicPr>
            <p:cNvPr id="31" name="object 31"/>
            <p:cNvPicPr/>
            <p:nvPr/>
          </p:nvPicPr>
          <p:blipFill>
            <a:blip r:embed="rId5" cstate="print"/>
            <a:stretch>
              <a:fillRect/>
            </a:stretch>
          </p:blipFill>
          <p:spPr>
            <a:xfrm>
              <a:off x="7402004" y="2146744"/>
              <a:ext cx="117475" cy="89788"/>
            </a:xfrm>
            <a:prstGeom prst="rect">
              <a:avLst/>
            </a:prstGeom>
          </p:spPr>
        </p:pic>
        <p:pic>
          <p:nvPicPr>
            <p:cNvPr id="32" name="object 32"/>
            <p:cNvPicPr/>
            <p:nvPr/>
          </p:nvPicPr>
          <p:blipFill>
            <a:blip r:embed="rId6" cstate="print"/>
            <a:stretch>
              <a:fillRect/>
            </a:stretch>
          </p:blipFill>
          <p:spPr>
            <a:xfrm>
              <a:off x="5999416" y="2146744"/>
              <a:ext cx="117475" cy="89788"/>
            </a:xfrm>
            <a:prstGeom prst="rect">
              <a:avLst/>
            </a:prstGeom>
          </p:spPr>
        </p:pic>
        <p:sp>
          <p:nvSpPr>
            <p:cNvPr id="33" name="object 33"/>
            <p:cNvSpPr/>
            <p:nvPr/>
          </p:nvSpPr>
          <p:spPr>
            <a:xfrm>
              <a:off x="5702426" y="2191892"/>
              <a:ext cx="344170" cy="258445"/>
            </a:xfrm>
            <a:custGeom>
              <a:avLst/>
              <a:gdLst/>
              <a:ahLst/>
              <a:cxnLst/>
              <a:rect l="l" t="t" r="r" b="b"/>
              <a:pathLst>
                <a:path w="344170" h="258444">
                  <a:moveTo>
                    <a:pt x="323922" y="15054"/>
                  </a:moveTo>
                  <a:lnTo>
                    <a:pt x="311309" y="16479"/>
                  </a:lnTo>
                  <a:lnTo>
                    <a:pt x="0" y="248285"/>
                  </a:lnTo>
                  <a:lnTo>
                    <a:pt x="7620" y="258445"/>
                  </a:lnTo>
                  <a:lnTo>
                    <a:pt x="319019" y="26572"/>
                  </a:lnTo>
                  <a:lnTo>
                    <a:pt x="323922" y="15054"/>
                  </a:lnTo>
                  <a:close/>
                </a:path>
                <a:path w="344170" h="258444">
                  <a:moveTo>
                    <a:pt x="343017" y="2412"/>
                  </a:moveTo>
                  <a:lnTo>
                    <a:pt x="330200" y="2412"/>
                  </a:lnTo>
                  <a:lnTo>
                    <a:pt x="337820" y="12573"/>
                  </a:lnTo>
                  <a:lnTo>
                    <a:pt x="319019" y="26572"/>
                  </a:lnTo>
                  <a:lnTo>
                    <a:pt x="293624" y="86233"/>
                  </a:lnTo>
                  <a:lnTo>
                    <a:pt x="292226" y="89408"/>
                  </a:lnTo>
                  <a:lnTo>
                    <a:pt x="293750" y="93091"/>
                  </a:lnTo>
                  <a:lnTo>
                    <a:pt x="300100" y="95885"/>
                  </a:lnTo>
                  <a:lnTo>
                    <a:pt x="303911" y="94361"/>
                  </a:lnTo>
                  <a:lnTo>
                    <a:pt x="305308" y="91186"/>
                  </a:lnTo>
                  <a:lnTo>
                    <a:pt x="343017" y="2412"/>
                  </a:lnTo>
                  <a:close/>
                </a:path>
                <a:path w="344170" h="258444">
                  <a:moveTo>
                    <a:pt x="332200" y="5080"/>
                  </a:moveTo>
                  <a:lnTo>
                    <a:pt x="328168" y="5080"/>
                  </a:lnTo>
                  <a:lnTo>
                    <a:pt x="334645" y="13843"/>
                  </a:lnTo>
                  <a:lnTo>
                    <a:pt x="323922" y="15054"/>
                  </a:lnTo>
                  <a:lnTo>
                    <a:pt x="319019" y="26572"/>
                  </a:lnTo>
                  <a:lnTo>
                    <a:pt x="337820" y="12573"/>
                  </a:lnTo>
                  <a:lnTo>
                    <a:pt x="332200" y="5080"/>
                  </a:lnTo>
                  <a:close/>
                </a:path>
                <a:path w="344170" h="258444">
                  <a:moveTo>
                    <a:pt x="344043" y="0"/>
                  </a:moveTo>
                  <a:lnTo>
                    <a:pt x="242062" y="11430"/>
                  </a:lnTo>
                  <a:lnTo>
                    <a:pt x="239649" y="14605"/>
                  </a:lnTo>
                  <a:lnTo>
                    <a:pt x="240411" y="21590"/>
                  </a:lnTo>
                  <a:lnTo>
                    <a:pt x="243586" y="24130"/>
                  </a:lnTo>
                  <a:lnTo>
                    <a:pt x="311309" y="16479"/>
                  </a:lnTo>
                  <a:lnTo>
                    <a:pt x="330200" y="2412"/>
                  </a:lnTo>
                  <a:lnTo>
                    <a:pt x="343017" y="2412"/>
                  </a:lnTo>
                  <a:lnTo>
                    <a:pt x="344043" y="0"/>
                  </a:lnTo>
                  <a:close/>
                </a:path>
                <a:path w="344170" h="258444">
                  <a:moveTo>
                    <a:pt x="330200" y="2412"/>
                  </a:moveTo>
                  <a:lnTo>
                    <a:pt x="311309" y="16479"/>
                  </a:lnTo>
                  <a:lnTo>
                    <a:pt x="323922" y="15054"/>
                  </a:lnTo>
                  <a:lnTo>
                    <a:pt x="328168" y="5080"/>
                  </a:lnTo>
                  <a:lnTo>
                    <a:pt x="332200" y="5080"/>
                  </a:lnTo>
                  <a:lnTo>
                    <a:pt x="330200" y="2412"/>
                  </a:lnTo>
                  <a:close/>
                </a:path>
                <a:path w="344170" h="258444">
                  <a:moveTo>
                    <a:pt x="328168" y="5080"/>
                  </a:moveTo>
                  <a:lnTo>
                    <a:pt x="323922" y="15054"/>
                  </a:lnTo>
                  <a:lnTo>
                    <a:pt x="334645" y="13843"/>
                  </a:lnTo>
                  <a:lnTo>
                    <a:pt x="328168" y="5080"/>
                  </a:lnTo>
                  <a:close/>
                </a:path>
              </a:pathLst>
            </a:custGeom>
            <a:solidFill>
              <a:srgbClr val="000000"/>
            </a:solidFill>
          </p:spPr>
          <p:txBody>
            <a:bodyPr wrap="square" lIns="0" tIns="0" rIns="0" bIns="0" rtlCol="0"/>
            <a:lstStyle/>
            <a:p>
              <a:endParaRPr/>
            </a:p>
          </p:txBody>
        </p:sp>
        <p:pic>
          <p:nvPicPr>
            <p:cNvPr id="34" name="object 34"/>
            <p:cNvPicPr/>
            <p:nvPr/>
          </p:nvPicPr>
          <p:blipFill>
            <a:blip r:embed="rId7" cstate="print"/>
            <a:stretch>
              <a:fillRect/>
            </a:stretch>
          </p:blipFill>
          <p:spPr>
            <a:xfrm>
              <a:off x="5069839" y="2451480"/>
              <a:ext cx="103377" cy="247269"/>
            </a:xfrm>
            <a:prstGeom prst="rect">
              <a:avLst/>
            </a:prstGeom>
          </p:spPr>
        </p:pic>
        <p:pic>
          <p:nvPicPr>
            <p:cNvPr id="35" name="object 35"/>
            <p:cNvPicPr/>
            <p:nvPr/>
          </p:nvPicPr>
          <p:blipFill>
            <a:blip r:embed="rId8" cstate="print"/>
            <a:stretch>
              <a:fillRect/>
            </a:stretch>
          </p:blipFill>
          <p:spPr>
            <a:xfrm>
              <a:off x="5193728" y="2138870"/>
              <a:ext cx="117414" cy="95376"/>
            </a:xfrm>
            <a:prstGeom prst="rect">
              <a:avLst/>
            </a:prstGeom>
          </p:spPr>
        </p:pic>
        <p:sp>
          <p:nvSpPr>
            <p:cNvPr id="36" name="object 36"/>
            <p:cNvSpPr/>
            <p:nvPr/>
          </p:nvSpPr>
          <p:spPr>
            <a:xfrm>
              <a:off x="5455030" y="2155951"/>
              <a:ext cx="97790" cy="73025"/>
            </a:xfrm>
            <a:custGeom>
              <a:avLst/>
              <a:gdLst/>
              <a:ahLst/>
              <a:cxnLst/>
              <a:rect l="l" t="t" r="r" b="b"/>
              <a:pathLst>
                <a:path w="97789" h="73025">
                  <a:moveTo>
                    <a:pt x="97282" y="0"/>
                  </a:moveTo>
                  <a:lnTo>
                    <a:pt x="0" y="72517"/>
                  </a:lnTo>
                </a:path>
                <a:path w="97789" h="73025">
                  <a:moveTo>
                    <a:pt x="8255" y="5587"/>
                  </a:moveTo>
                  <a:lnTo>
                    <a:pt x="97282" y="71882"/>
                  </a:lnTo>
                </a:path>
              </a:pathLst>
            </a:custGeom>
            <a:ln w="9525">
              <a:solidFill>
                <a:srgbClr val="000000"/>
              </a:solidFill>
            </a:ln>
          </p:spPr>
          <p:txBody>
            <a:bodyPr wrap="square" lIns="0" tIns="0" rIns="0" bIns="0" rtlCol="0"/>
            <a:lstStyle/>
            <a:p>
              <a:endParaRPr/>
            </a:p>
          </p:txBody>
        </p:sp>
        <p:sp>
          <p:nvSpPr>
            <p:cNvPr id="37" name="object 37"/>
            <p:cNvSpPr/>
            <p:nvPr/>
          </p:nvSpPr>
          <p:spPr>
            <a:xfrm>
              <a:off x="3536315" y="1919985"/>
              <a:ext cx="2261870" cy="1444625"/>
            </a:xfrm>
            <a:custGeom>
              <a:avLst/>
              <a:gdLst/>
              <a:ahLst/>
              <a:cxnLst/>
              <a:rect l="l" t="t" r="r" b="b"/>
              <a:pathLst>
                <a:path w="2261870" h="1444625">
                  <a:moveTo>
                    <a:pt x="1264539" y="452882"/>
                  </a:moveTo>
                  <a:lnTo>
                    <a:pt x="1253667" y="446532"/>
                  </a:lnTo>
                  <a:lnTo>
                    <a:pt x="1178941" y="402844"/>
                  </a:lnTo>
                  <a:lnTo>
                    <a:pt x="1175893" y="401193"/>
                  </a:lnTo>
                  <a:lnTo>
                    <a:pt x="1172083" y="402209"/>
                  </a:lnTo>
                  <a:lnTo>
                    <a:pt x="1170305" y="405130"/>
                  </a:lnTo>
                  <a:lnTo>
                    <a:pt x="1168527" y="408178"/>
                  </a:lnTo>
                  <a:lnTo>
                    <a:pt x="1169543" y="412115"/>
                  </a:lnTo>
                  <a:lnTo>
                    <a:pt x="1228534" y="446532"/>
                  </a:lnTo>
                  <a:lnTo>
                    <a:pt x="36118" y="446532"/>
                  </a:lnTo>
                  <a:lnTo>
                    <a:pt x="95123" y="412115"/>
                  </a:lnTo>
                  <a:lnTo>
                    <a:pt x="96139" y="408178"/>
                  </a:lnTo>
                  <a:lnTo>
                    <a:pt x="94361" y="405130"/>
                  </a:lnTo>
                  <a:lnTo>
                    <a:pt x="92583" y="402209"/>
                  </a:lnTo>
                  <a:lnTo>
                    <a:pt x="88646" y="401193"/>
                  </a:lnTo>
                  <a:lnTo>
                    <a:pt x="85598" y="402844"/>
                  </a:lnTo>
                  <a:lnTo>
                    <a:pt x="0" y="452882"/>
                  </a:lnTo>
                  <a:lnTo>
                    <a:pt x="88646" y="504571"/>
                  </a:lnTo>
                  <a:lnTo>
                    <a:pt x="92583" y="503555"/>
                  </a:lnTo>
                  <a:lnTo>
                    <a:pt x="96139" y="497459"/>
                  </a:lnTo>
                  <a:lnTo>
                    <a:pt x="95123" y="493522"/>
                  </a:lnTo>
                  <a:lnTo>
                    <a:pt x="36334" y="459232"/>
                  </a:lnTo>
                  <a:lnTo>
                    <a:pt x="1228318" y="459232"/>
                  </a:lnTo>
                  <a:lnTo>
                    <a:pt x="1169543" y="493522"/>
                  </a:lnTo>
                  <a:lnTo>
                    <a:pt x="1168527" y="497459"/>
                  </a:lnTo>
                  <a:lnTo>
                    <a:pt x="1172083" y="503555"/>
                  </a:lnTo>
                  <a:lnTo>
                    <a:pt x="1175893" y="504571"/>
                  </a:lnTo>
                  <a:lnTo>
                    <a:pt x="1253642" y="459232"/>
                  </a:lnTo>
                  <a:lnTo>
                    <a:pt x="1264539" y="452882"/>
                  </a:lnTo>
                  <a:close/>
                </a:path>
                <a:path w="2261870" h="1444625">
                  <a:moveTo>
                    <a:pt x="1705610" y="504444"/>
                  </a:moveTo>
                  <a:lnTo>
                    <a:pt x="1692910" y="504444"/>
                  </a:lnTo>
                  <a:lnTo>
                    <a:pt x="1692910" y="555244"/>
                  </a:lnTo>
                  <a:lnTo>
                    <a:pt x="1705610" y="555244"/>
                  </a:lnTo>
                  <a:lnTo>
                    <a:pt x="1705610" y="504444"/>
                  </a:lnTo>
                  <a:close/>
                </a:path>
                <a:path w="2261870" h="1444625">
                  <a:moveTo>
                    <a:pt x="1705610" y="466344"/>
                  </a:moveTo>
                  <a:lnTo>
                    <a:pt x="1705483" y="415544"/>
                  </a:lnTo>
                  <a:lnTo>
                    <a:pt x="1692783" y="415544"/>
                  </a:lnTo>
                  <a:lnTo>
                    <a:pt x="1692910" y="466344"/>
                  </a:lnTo>
                  <a:lnTo>
                    <a:pt x="1705610" y="466344"/>
                  </a:lnTo>
                  <a:close/>
                </a:path>
                <a:path w="2261870" h="1444625">
                  <a:moveTo>
                    <a:pt x="1705737" y="771144"/>
                  </a:moveTo>
                  <a:lnTo>
                    <a:pt x="1693037" y="771144"/>
                  </a:lnTo>
                  <a:lnTo>
                    <a:pt x="1693037" y="821944"/>
                  </a:lnTo>
                  <a:lnTo>
                    <a:pt x="1705737" y="821944"/>
                  </a:lnTo>
                  <a:lnTo>
                    <a:pt x="1705737" y="771144"/>
                  </a:lnTo>
                  <a:close/>
                </a:path>
                <a:path w="2261870" h="1444625">
                  <a:moveTo>
                    <a:pt x="1705737" y="682244"/>
                  </a:moveTo>
                  <a:lnTo>
                    <a:pt x="1693037" y="682244"/>
                  </a:lnTo>
                  <a:lnTo>
                    <a:pt x="1693037" y="733044"/>
                  </a:lnTo>
                  <a:lnTo>
                    <a:pt x="1705737" y="733044"/>
                  </a:lnTo>
                  <a:lnTo>
                    <a:pt x="1705737" y="682244"/>
                  </a:lnTo>
                  <a:close/>
                </a:path>
                <a:path w="2261870" h="1444625">
                  <a:moveTo>
                    <a:pt x="1705737" y="644144"/>
                  </a:moveTo>
                  <a:lnTo>
                    <a:pt x="1705610" y="593344"/>
                  </a:lnTo>
                  <a:lnTo>
                    <a:pt x="1692910" y="593344"/>
                  </a:lnTo>
                  <a:lnTo>
                    <a:pt x="1693037" y="644144"/>
                  </a:lnTo>
                  <a:lnTo>
                    <a:pt x="1705737" y="644144"/>
                  </a:lnTo>
                  <a:close/>
                </a:path>
                <a:path w="2261870" h="1444625">
                  <a:moveTo>
                    <a:pt x="1705864" y="948944"/>
                  </a:moveTo>
                  <a:lnTo>
                    <a:pt x="1693164" y="948944"/>
                  </a:lnTo>
                  <a:lnTo>
                    <a:pt x="1693164" y="999744"/>
                  </a:lnTo>
                  <a:lnTo>
                    <a:pt x="1705864" y="999744"/>
                  </a:lnTo>
                  <a:lnTo>
                    <a:pt x="1705864" y="948944"/>
                  </a:lnTo>
                  <a:close/>
                </a:path>
                <a:path w="2261870" h="1444625">
                  <a:moveTo>
                    <a:pt x="1705864" y="860044"/>
                  </a:moveTo>
                  <a:lnTo>
                    <a:pt x="1693164" y="860044"/>
                  </a:lnTo>
                  <a:lnTo>
                    <a:pt x="1693164" y="910844"/>
                  </a:lnTo>
                  <a:lnTo>
                    <a:pt x="1705864" y="910844"/>
                  </a:lnTo>
                  <a:lnTo>
                    <a:pt x="1705864" y="860044"/>
                  </a:lnTo>
                  <a:close/>
                </a:path>
                <a:path w="2261870" h="1444625">
                  <a:moveTo>
                    <a:pt x="1705991" y="1126744"/>
                  </a:moveTo>
                  <a:lnTo>
                    <a:pt x="1693291" y="1126744"/>
                  </a:lnTo>
                  <a:lnTo>
                    <a:pt x="1693291" y="1177544"/>
                  </a:lnTo>
                  <a:lnTo>
                    <a:pt x="1705991" y="1177544"/>
                  </a:lnTo>
                  <a:lnTo>
                    <a:pt x="1705991" y="1126744"/>
                  </a:lnTo>
                  <a:close/>
                </a:path>
                <a:path w="2261870" h="1444625">
                  <a:moveTo>
                    <a:pt x="1705991" y="1037844"/>
                  </a:moveTo>
                  <a:lnTo>
                    <a:pt x="1693291" y="1037844"/>
                  </a:lnTo>
                  <a:lnTo>
                    <a:pt x="1693291" y="1088644"/>
                  </a:lnTo>
                  <a:lnTo>
                    <a:pt x="1705991" y="1088644"/>
                  </a:lnTo>
                  <a:lnTo>
                    <a:pt x="1705991" y="1037844"/>
                  </a:lnTo>
                  <a:close/>
                </a:path>
                <a:path w="2261870" h="1444625">
                  <a:moveTo>
                    <a:pt x="1706118" y="1304544"/>
                  </a:moveTo>
                  <a:lnTo>
                    <a:pt x="1693418" y="1304544"/>
                  </a:lnTo>
                  <a:lnTo>
                    <a:pt x="1693418" y="1355344"/>
                  </a:lnTo>
                  <a:lnTo>
                    <a:pt x="1706118" y="1355344"/>
                  </a:lnTo>
                  <a:lnTo>
                    <a:pt x="1706118" y="1304544"/>
                  </a:lnTo>
                  <a:close/>
                </a:path>
                <a:path w="2261870" h="1444625">
                  <a:moveTo>
                    <a:pt x="1706118" y="1266444"/>
                  </a:moveTo>
                  <a:lnTo>
                    <a:pt x="1705991" y="1215644"/>
                  </a:lnTo>
                  <a:lnTo>
                    <a:pt x="1693291" y="1215644"/>
                  </a:lnTo>
                  <a:lnTo>
                    <a:pt x="1693418" y="1266444"/>
                  </a:lnTo>
                  <a:lnTo>
                    <a:pt x="1706118" y="1266444"/>
                  </a:lnTo>
                  <a:close/>
                </a:path>
                <a:path w="2261870" h="1444625">
                  <a:moveTo>
                    <a:pt x="1706245" y="1444244"/>
                  </a:moveTo>
                  <a:lnTo>
                    <a:pt x="1706118" y="1393444"/>
                  </a:lnTo>
                  <a:lnTo>
                    <a:pt x="1693418" y="1393444"/>
                  </a:lnTo>
                  <a:lnTo>
                    <a:pt x="1693545" y="1444244"/>
                  </a:lnTo>
                  <a:lnTo>
                    <a:pt x="1706245" y="1444244"/>
                  </a:lnTo>
                  <a:close/>
                </a:path>
                <a:path w="2261870" h="1444625">
                  <a:moveTo>
                    <a:pt x="1750822" y="402590"/>
                  </a:moveTo>
                  <a:lnTo>
                    <a:pt x="1706473" y="326644"/>
                  </a:lnTo>
                  <a:lnTo>
                    <a:pt x="1699133" y="314071"/>
                  </a:lnTo>
                  <a:lnTo>
                    <a:pt x="1647444" y="402717"/>
                  </a:lnTo>
                  <a:lnTo>
                    <a:pt x="1648460" y="406527"/>
                  </a:lnTo>
                  <a:lnTo>
                    <a:pt x="1654556" y="410083"/>
                  </a:lnTo>
                  <a:lnTo>
                    <a:pt x="1658493" y="409067"/>
                  </a:lnTo>
                  <a:lnTo>
                    <a:pt x="1692783" y="350126"/>
                  </a:lnTo>
                  <a:lnTo>
                    <a:pt x="1692783" y="377444"/>
                  </a:lnTo>
                  <a:lnTo>
                    <a:pt x="1705483" y="377444"/>
                  </a:lnTo>
                  <a:lnTo>
                    <a:pt x="1705483" y="350075"/>
                  </a:lnTo>
                  <a:lnTo>
                    <a:pt x="1705483" y="329819"/>
                  </a:lnTo>
                  <a:lnTo>
                    <a:pt x="1705508" y="350126"/>
                  </a:lnTo>
                  <a:lnTo>
                    <a:pt x="1739900" y="409067"/>
                  </a:lnTo>
                  <a:lnTo>
                    <a:pt x="1743837" y="410083"/>
                  </a:lnTo>
                  <a:lnTo>
                    <a:pt x="1746885" y="408305"/>
                  </a:lnTo>
                  <a:lnTo>
                    <a:pt x="1749806" y="406527"/>
                  </a:lnTo>
                  <a:lnTo>
                    <a:pt x="1750822" y="402590"/>
                  </a:lnTo>
                  <a:close/>
                </a:path>
                <a:path w="2261870" h="1444625">
                  <a:moveTo>
                    <a:pt x="2010410" y="384683"/>
                  </a:moveTo>
                  <a:lnTo>
                    <a:pt x="1965934" y="308610"/>
                  </a:lnTo>
                  <a:lnTo>
                    <a:pt x="1958594" y="296037"/>
                  </a:lnTo>
                  <a:lnTo>
                    <a:pt x="1906905" y="384683"/>
                  </a:lnTo>
                  <a:lnTo>
                    <a:pt x="1907921" y="388620"/>
                  </a:lnTo>
                  <a:lnTo>
                    <a:pt x="1910969" y="390398"/>
                  </a:lnTo>
                  <a:lnTo>
                    <a:pt x="1914017" y="392049"/>
                  </a:lnTo>
                  <a:lnTo>
                    <a:pt x="1917954" y="391033"/>
                  </a:lnTo>
                  <a:lnTo>
                    <a:pt x="1919732" y="388112"/>
                  </a:lnTo>
                  <a:lnTo>
                    <a:pt x="1952244" y="332384"/>
                  </a:lnTo>
                  <a:lnTo>
                    <a:pt x="1952371" y="332168"/>
                  </a:lnTo>
                  <a:lnTo>
                    <a:pt x="1952244" y="628142"/>
                  </a:lnTo>
                  <a:lnTo>
                    <a:pt x="1964944" y="628142"/>
                  </a:lnTo>
                  <a:lnTo>
                    <a:pt x="1964944" y="332168"/>
                  </a:lnTo>
                  <a:lnTo>
                    <a:pt x="1964944" y="311912"/>
                  </a:lnTo>
                  <a:lnTo>
                    <a:pt x="1964944" y="308610"/>
                  </a:lnTo>
                  <a:lnTo>
                    <a:pt x="1965071" y="332384"/>
                  </a:lnTo>
                  <a:lnTo>
                    <a:pt x="1997583" y="388112"/>
                  </a:lnTo>
                  <a:lnTo>
                    <a:pt x="1999361" y="391033"/>
                  </a:lnTo>
                  <a:lnTo>
                    <a:pt x="2003298" y="392049"/>
                  </a:lnTo>
                  <a:lnTo>
                    <a:pt x="2006346" y="390271"/>
                  </a:lnTo>
                  <a:lnTo>
                    <a:pt x="2009267" y="388620"/>
                  </a:lnTo>
                  <a:lnTo>
                    <a:pt x="2010410" y="384683"/>
                  </a:lnTo>
                  <a:close/>
                </a:path>
                <a:path w="2261870" h="1444625">
                  <a:moveTo>
                    <a:pt x="2261616" y="183261"/>
                  </a:moveTo>
                  <a:lnTo>
                    <a:pt x="2260600" y="179451"/>
                  </a:lnTo>
                  <a:lnTo>
                    <a:pt x="2254504" y="175895"/>
                  </a:lnTo>
                  <a:lnTo>
                    <a:pt x="2250567" y="176911"/>
                  </a:lnTo>
                  <a:lnTo>
                    <a:pt x="2216277" y="235699"/>
                  </a:lnTo>
                  <a:lnTo>
                    <a:pt x="2216150" y="235915"/>
                  </a:lnTo>
                  <a:lnTo>
                    <a:pt x="2216277" y="0"/>
                  </a:lnTo>
                  <a:lnTo>
                    <a:pt x="2203577" y="0"/>
                  </a:lnTo>
                  <a:lnTo>
                    <a:pt x="2203577" y="235915"/>
                  </a:lnTo>
                  <a:lnTo>
                    <a:pt x="2203577" y="259334"/>
                  </a:lnTo>
                  <a:lnTo>
                    <a:pt x="2203450" y="235699"/>
                  </a:lnTo>
                  <a:lnTo>
                    <a:pt x="2169160" y="176911"/>
                  </a:lnTo>
                  <a:lnTo>
                    <a:pt x="2165223" y="175895"/>
                  </a:lnTo>
                  <a:lnTo>
                    <a:pt x="2162175" y="177673"/>
                  </a:lnTo>
                  <a:lnTo>
                    <a:pt x="2159254" y="179451"/>
                  </a:lnTo>
                  <a:lnTo>
                    <a:pt x="2158238" y="183261"/>
                  </a:lnTo>
                  <a:lnTo>
                    <a:pt x="2159889" y="186309"/>
                  </a:lnTo>
                  <a:lnTo>
                    <a:pt x="2209927" y="271907"/>
                  </a:lnTo>
                  <a:lnTo>
                    <a:pt x="2217255" y="259334"/>
                  </a:lnTo>
                  <a:lnTo>
                    <a:pt x="2261616" y="183261"/>
                  </a:lnTo>
                  <a:close/>
                </a:path>
              </a:pathLst>
            </a:custGeom>
            <a:solidFill>
              <a:srgbClr val="000000"/>
            </a:solidFill>
          </p:spPr>
          <p:txBody>
            <a:bodyPr wrap="square" lIns="0" tIns="0" rIns="0" bIns="0" rtlCol="0"/>
            <a:lstStyle/>
            <a:p>
              <a:endParaRPr/>
            </a:p>
          </p:txBody>
        </p:sp>
        <p:sp>
          <p:nvSpPr>
            <p:cNvPr id="38" name="object 38"/>
            <p:cNvSpPr/>
            <p:nvPr/>
          </p:nvSpPr>
          <p:spPr>
            <a:xfrm>
              <a:off x="6049517" y="2004821"/>
              <a:ext cx="0" cy="187325"/>
            </a:xfrm>
            <a:custGeom>
              <a:avLst/>
              <a:gdLst/>
              <a:ahLst/>
              <a:cxnLst/>
              <a:rect l="l" t="t" r="r" b="b"/>
              <a:pathLst>
                <a:path h="187325">
                  <a:moveTo>
                    <a:pt x="0" y="187070"/>
                  </a:moveTo>
                  <a:lnTo>
                    <a:pt x="0" y="0"/>
                  </a:lnTo>
                </a:path>
              </a:pathLst>
            </a:custGeom>
            <a:ln w="9525">
              <a:solidFill>
                <a:srgbClr val="000000"/>
              </a:solidFill>
            </a:ln>
          </p:spPr>
          <p:txBody>
            <a:bodyPr wrap="square" lIns="0" tIns="0" rIns="0" bIns="0" rtlCol="0"/>
            <a:lstStyle/>
            <a:p>
              <a:endParaRPr/>
            </a:p>
          </p:txBody>
        </p:sp>
      </p:grpSp>
      <p:sp>
        <p:nvSpPr>
          <p:cNvPr id="39" name="object 39"/>
          <p:cNvSpPr txBox="1"/>
          <p:nvPr/>
        </p:nvSpPr>
        <p:spPr>
          <a:xfrm>
            <a:off x="3039618" y="2100198"/>
            <a:ext cx="250825" cy="197490"/>
          </a:xfrm>
          <a:prstGeom prst="rect">
            <a:avLst/>
          </a:prstGeom>
        </p:spPr>
        <p:txBody>
          <a:bodyPr vert="horz" wrap="square" lIns="0" tIns="12700" rIns="0" bIns="0" rtlCol="0">
            <a:spAutoFit/>
          </a:bodyPr>
          <a:lstStyle/>
          <a:p>
            <a:pPr marL="12700">
              <a:spcBef>
                <a:spcPts val="100"/>
              </a:spcBef>
            </a:pPr>
            <a:r>
              <a:rPr sz="1200" spc="-5" dirty="0">
                <a:latin typeface="Times New Roman"/>
                <a:cs typeface="Times New Roman"/>
              </a:rPr>
              <a:t>Δ</a:t>
            </a:r>
            <a:r>
              <a:rPr sz="1200" dirty="0">
                <a:latin typeface="Microsoft Sans Serif"/>
                <a:cs typeface="Microsoft Sans Serif"/>
              </a:rPr>
              <a:t>/2</a:t>
            </a:r>
            <a:endParaRPr sz="1200">
              <a:latin typeface="Microsoft Sans Serif"/>
              <a:cs typeface="Microsoft Sans Serif"/>
            </a:endParaRPr>
          </a:p>
        </p:txBody>
      </p:sp>
      <p:sp>
        <p:nvSpPr>
          <p:cNvPr id="40" name="object 40"/>
          <p:cNvSpPr txBox="1"/>
          <p:nvPr/>
        </p:nvSpPr>
        <p:spPr>
          <a:xfrm>
            <a:off x="5548122" y="2228850"/>
            <a:ext cx="123825" cy="197490"/>
          </a:xfrm>
          <a:prstGeom prst="rect">
            <a:avLst/>
          </a:prstGeom>
        </p:spPr>
        <p:txBody>
          <a:bodyPr vert="horz" wrap="square" lIns="0" tIns="12700" rIns="0" bIns="0" rtlCol="0">
            <a:spAutoFit/>
          </a:bodyPr>
          <a:lstStyle/>
          <a:p>
            <a:pPr marL="12700">
              <a:spcBef>
                <a:spcPts val="100"/>
              </a:spcBef>
            </a:pPr>
            <a:r>
              <a:rPr sz="1200" dirty="0">
                <a:latin typeface="Times New Roman"/>
                <a:cs typeface="Times New Roman"/>
              </a:rPr>
              <a:t>Δ</a:t>
            </a:r>
            <a:endParaRPr sz="1200">
              <a:latin typeface="Times New Roman"/>
              <a:cs typeface="Times New Roman"/>
            </a:endParaRPr>
          </a:p>
        </p:txBody>
      </p:sp>
      <p:sp>
        <p:nvSpPr>
          <p:cNvPr id="41" name="object 41"/>
          <p:cNvSpPr txBox="1"/>
          <p:nvPr/>
        </p:nvSpPr>
        <p:spPr>
          <a:xfrm>
            <a:off x="3910329" y="2138298"/>
            <a:ext cx="297180" cy="197490"/>
          </a:xfrm>
          <a:prstGeom prst="rect">
            <a:avLst/>
          </a:prstGeom>
        </p:spPr>
        <p:txBody>
          <a:bodyPr vert="horz" wrap="square" lIns="0" tIns="12700" rIns="0" bIns="0" rtlCol="0">
            <a:spAutoFit/>
          </a:bodyPr>
          <a:lstStyle/>
          <a:p>
            <a:pPr marL="12700">
              <a:spcBef>
                <a:spcPts val="100"/>
              </a:spcBef>
            </a:pPr>
            <a:r>
              <a:rPr sz="1200" i="1" spc="-5" dirty="0">
                <a:latin typeface="Arial"/>
                <a:cs typeface="Arial"/>
              </a:rPr>
              <a:t>d</a:t>
            </a:r>
            <a:r>
              <a:rPr sz="1200" spc="-5" dirty="0">
                <a:latin typeface="Microsoft Sans Serif"/>
                <a:cs typeface="Microsoft Sans Serif"/>
              </a:rPr>
              <a:t>(0)</a:t>
            </a:r>
            <a:endParaRPr sz="1200">
              <a:latin typeface="Microsoft Sans Serif"/>
              <a:cs typeface="Microsoft Sans Serif"/>
            </a:endParaRPr>
          </a:p>
        </p:txBody>
      </p:sp>
      <p:sp>
        <p:nvSpPr>
          <p:cNvPr id="42" name="object 42"/>
          <p:cNvSpPr txBox="1"/>
          <p:nvPr/>
        </p:nvSpPr>
        <p:spPr>
          <a:xfrm>
            <a:off x="2995930" y="2493390"/>
            <a:ext cx="297180" cy="197490"/>
          </a:xfrm>
          <a:prstGeom prst="rect">
            <a:avLst/>
          </a:prstGeom>
        </p:spPr>
        <p:txBody>
          <a:bodyPr vert="horz" wrap="square" lIns="0" tIns="12700" rIns="0" bIns="0" rtlCol="0">
            <a:spAutoFit/>
          </a:bodyPr>
          <a:lstStyle/>
          <a:p>
            <a:pPr marL="12700">
              <a:spcBef>
                <a:spcPts val="100"/>
              </a:spcBef>
            </a:pPr>
            <a:r>
              <a:rPr sz="1200" i="1" spc="-5" dirty="0">
                <a:latin typeface="Arial"/>
                <a:cs typeface="Arial"/>
              </a:rPr>
              <a:t>d</a:t>
            </a:r>
            <a:r>
              <a:rPr sz="1200" spc="-5" dirty="0">
                <a:latin typeface="Microsoft Sans Serif"/>
                <a:cs typeface="Microsoft Sans Serif"/>
              </a:rPr>
              <a:t>(1)</a:t>
            </a:r>
            <a:endParaRPr sz="1200">
              <a:latin typeface="Microsoft Sans Serif"/>
              <a:cs typeface="Microsoft Sans Serif"/>
            </a:endParaRPr>
          </a:p>
        </p:txBody>
      </p:sp>
      <p:grpSp>
        <p:nvGrpSpPr>
          <p:cNvPr id="43" name="object 43"/>
          <p:cNvGrpSpPr/>
          <p:nvPr/>
        </p:nvGrpSpPr>
        <p:grpSpPr>
          <a:xfrm>
            <a:off x="6317044" y="1939353"/>
            <a:ext cx="1243965" cy="238760"/>
            <a:chOff x="4793043" y="1939353"/>
            <a:chExt cx="1243965" cy="238760"/>
          </a:xfrm>
        </p:grpSpPr>
        <p:sp>
          <p:nvSpPr>
            <p:cNvPr id="44" name="object 44"/>
            <p:cNvSpPr/>
            <p:nvPr/>
          </p:nvSpPr>
          <p:spPr>
            <a:xfrm>
              <a:off x="4797805" y="1944116"/>
              <a:ext cx="454659" cy="229235"/>
            </a:xfrm>
            <a:custGeom>
              <a:avLst/>
              <a:gdLst/>
              <a:ahLst/>
              <a:cxnLst/>
              <a:rect l="l" t="t" r="r" b="b"/>
              <a:pathLst>
                <a:path w="454660" h="229235">
                  <a:moveTo>
                    <a:pt x="0" y="229235"/>
                  </a:moveTo>
                  <a:lnTo>
                    <a:pt x="0" y="12319"/>
                  </a:lnTo>
                </a:path>
                <a:path w="454660" h="229235">
                  <a:moveTo>
                    <a:pt x="453517" y="193294"/>
                  </a:moveTo>
                  <a:lnTo>
                    <a:pt x="454279" y="0"/>
                  </a:lnTo>
                </a:path>
              </a:pathLst>
            </a:custGeom>
            <a:ln w="9525">
              <a:solidFill>
                <a:srgbClr val="000000"/>
              </a:solidFill>
            </a:ln>
          </p:spPr>
          <p:txBody>
            <a:bodyPr wrap="square" lIns="0" tIns="0" rIns="0" bIns="0" rtlCol="0"/>
            <a:lstStyle/>
            <a:p>
              <a:endParaRPr/>
            </a:p>
          </p:txBody>
        </p:sp>
        <p:sp>
          <p:nvSpPr>
            <p:cNvPr id="45" name="object 45"/>
            <p:cNvSpPr/>
            <p:nvPr/>
          </p:nvSpPr>
          <p:spPr>
            <a:xfrm>
              <a:off x="4797806" y="2000884"/>
              <a:ext cx="1238885" cy="146050"/>
            </a:xfrm>
            <a:custGeom>
              <a:avLst/>
              <a:gdLst/>
              <a:ahLst/>
              <a:cxnLst/>
              <a:rect l="l" t="t" r="r" b="b"/>
              <a:pathLst>
                <a:path w="1238885" h="146050">
                  <a:moveTo>
                    <a:pt x="445897" y="51689"/>
                  </a:moveTo>
                  <a:lnTo>
                    <a:pt x="435000" y="45339"/>
                  </a:lnTo>
                  <a:lnTo>
                    <a:pt x="360299" y="1778"/>
                  </a:lnTo>
                  <a:lnTo>
                    <a:pt x="357378" y="0"/>
                  </a:lnTo>
                  <a:lnTo>
                    <a:pt x="353441" y="1016"/>
                  </a:lnTo>
                  <a:lnTo>
                    <a:pt x="349885" y="7112"/>
                  </a:lnTo>
                  <a:lnTo>
                    <a:pt x="350901" y="10922"/>
                  </a:lnTo>
                  <a:lnTo>
                    <a:pt x="409879" y="45339"/>
                  </a:lnTo>
                  <a:lnTo>
                    <a:pt x="0" y="45339"/>
                  </a:lnTo>
                  <a:lnTo>
                    <a:pt x="0" y="58039"/>
                  </a:lnTo>
                  <a:lnTo>
                    <a:pt x="409879" y="58039"/>
                  </a:lnTo>
                  <a:lnTo>
                    <a:pt x="350901" y="92456"/>
                  </a:lnTo>
                  <a:lnTo>
                    <a:pt x="349885" y="96266"/>
                  </a:lnTo>
                  <a:lnTo>
                    <a:pt x="353441" y="102362"/>
                  </a:lnTo>
                  <a:lnTo>
                    <a:pt x="357378" y="103378"/>
                  </a:lnTo>
                  <a:lnTo>
                    <a:pt x="360299" y="101600"/>
                  </a:lnTo>
                  <a:lnTo>
                    <a:pt x="435000" y="58039"/>
                  </a:lnTo>
                  <a:lnTo>
                    <a:pt x="445897" y="51689"/>
                  </a:lnTo>
                  <a:close/>
                </a:path>
                <a:path w="1238885" h="146050">
                  <a:moveTo>
                    <a:pt x="1238885" y="94361"/>
                  </a:moveTo>
                  <a:lnTo>
                    <a:pt x="1227988" y="88011"/>
                  </a:lnTo>
                  <a:lnTo>
                    <a:pt x="1150239" y="42672"/>
                  </a:lnTo>
                  <a:lnTo>
                    <a:pt x="1146429" y="43688"/>
                  </a:lnTo>
                  <a:lnTo>
                    <a:pt x="1142873" y="49784"/>
                  </a:lnTo>
                  <a:lnTo>
                    <a:pt x="1143889" y="53594"/>
                  </a:lnTo>
                  <a:lnTo>
                    <a:pt x="1202867" y="88011"/>
                  </a:lnTo>
                  <a:lnTo>
                    <a:pt x="955167" y="88011"/>
                  </a:lnTo>
                  <a:lnTo>
                    <a:pt x="955167" y="100711"/>
                  </a:lnTo>
                  <a:lnTo>
                    <a:pt x="1202867" y="100711"/>
                  </a:lnTo>
                  <a:lnTo>
                    <a:pt x="1143889" y="135128"/>
                  </a:lnTo>
                  <a:lnTo>
                    <a:pt x="1142873" y="138938"/>
                  </a:lnTo>
                  <a:lnTo>
                    <a:pt x="1146429" y="145034"/>
                  </a:lnTo>
                  <a:lnTo>
                    <a:pt x="1150239" y="146050"/>
                  </a:lnTo>
                  <a:lnTo>
                    <a:pt x="1227988" y="100711"/>
                  </a:lnTo>
                  <a:lnTo>
                    <a:pt x="1238885" y="94361"/>
                  </a:lnTo>
                  <a:close/>
                </a:path>
              </a:pathLst>
            </a:custGeom>
            <a:solidFill>
              <a:srgbClr val="000000"/>
            </a:solidFill>
          </p:spPr>
          <p:txBody>
            <a:bodyPr wrap="square" lIns="0" tIns="0" rIns="0" bIns="0" rtlCol="0"/>
            <a:lstStyle/>
            <a:p>
              <a:endParaRPr/>
            </a:p>
          </p:txBody>
        </p:sp>
      </p:grpSp>
      <p:sp>
        <p:nvSpPr>
          <p:cNvPr id="46" name="object 46"/>
          <p:cNvSpPr txBox="1"/>
          <p:nvPr/>
        </p:nvSpPr>
        <p:spPr>
          <a:xfrm>
            <a:off x="7262241" y="1922526"/>
            <a:ext cx="259079" cy="197490"/>
          </a:xfrm>
          <a:prstGeom prst="rect">
            <a:avLst/>
          </a:prstGeom>
        </p:spPr>
        <p:txBody>
          <a:bodyPr vert="horz" wrap="square" lIns="0" tIns="12700" rIns="0" bIns="0" rtlCol="0">
            <a:spAutoFit/>
          </a:bodyPr>
          <a:lstStyle/>
          <a:p>
            <a:pPr marL="12700">
              <a:spcBef>
                <a:spcPts val="100"/>
              </a:spcBef>
            </a:pPr>
            <a:r>
              <a:rPr sz="1000" i="1" spc="-10" dirty="0">
                <a:latin typeface="Arial"/>
                <a:cs typeface="Arial"/>
              </a:rPr>
              <a:t>d</a:t>
            </a:r>
            <a:r>
              <a:rPr sz="1000" spc="-5" dirty="0">
                <a:latin typeface="Microsoft Sans Serif"/>
                <a:cs typeface="Microsoft Sans Serif"/>
              </a:rPr>
              <a:t>(</a:t>
            </a:r>
            <a:r>
              <a:rPr sz="1000" spc="-10" dirty="0">
                <a:latin typeface="Microsoft Sans Serif"/>
                <a:cs typeface="Microsoft Sans Serif"/>
              </a:rPr>
              <a:t>0</a:t>
            </a:r>
            <a:r>
              <a:rPr sz="1200" dirty="0">
                <a:latin typeface="Microsoft Sans Serif"/>
                <a:cs typeface="Microsoft Sans Serif"/>
              </a:rPr>
              <a:t>)</a:t>
            </a:r>
            <a:endParaRPr sz="1200">
              <a:latin typeface="Microsoft Sans Serif"/>
              <a:cs typeface="Microsoft Sans Serif"/>
            </a:endParaRPr>
          </a:p>
        </p:txBody>
      </p:sp>
      <p:sp>
        <p:nvSpPr>
          <p:cNvPr id="47" name="object 47"/>
          <p:cNvSpPr txBox="1"/>
          <p:nvPr/>
        </p:nvSpPr>
        <p:spPr>
          <a:xfrm>
            <a:off x="5608573" y="3058414"/>
            <a:ext cx="1460500" cy="601345"/>
          </a:xfrm>
          <a:prstGeom prst="rect">
            <a:avLst/>
          </a:prstGeom>
        </p:spPr>
        <p:txBody>
          <a:bodyPr vert="horz" wrap="square" lIns="0" tIns="117475" rIns="0" bIns="0" rtlCol="0">
            <a:spAutoFit/>
          </a:bodyPr>
          <a:lstStyle/>
          <a:p>
            <a:pPr marL="38100">
              <a:spcBef>
                <a:spcPts val="925"/>
              </a:spcBef>
            </a:pPr>
            <a:r>
              <a:rPr sz="1200" i="1" spc="-5" dirty="0">
                <a:latin typeface="Arial"/>
                <a:cs typeface="Arial"/>
              </a:rPr>
              <a:t>Q</a:t>
            </a:r>
            <a:r>
              <a:rPr sz="1200" spc="-5" dirty="0">
                <a:latin typeface="Microsoft Sans Serif"/>
                <a:cs typeface="Microsoft Sans Serif"/>
              </a:rPr>
              <a:t>(</a:t>
            </a:r>
            <a:r>
              <a:rPr sz="1200" i="1" spc="-5" dirty="0">
                <a:latin typeface="Arial"/>
                <a:cs typeface="Arial"/>
              </a:rPr>
              <a:t>C(n)+D(1)</a:t>
            </a:r>
            <a:r>
              <a:rPr sz="1200" spc="-5" dirty="0">
                <a:latin typeface="Microsoft Sans Serif"/>
                <a:cs typeface="Microsoft Sans Serif"/>
              </a:rPr>
              <a:t>)</a:t>
            </a:r>
            <a:endParaRPr sz="1200">
              <a:latin typeface="Microsoft Sans Serif"/>
              <a:cs typeface="Microsoft Sans Serif"/>
            </a:endParaRPr>
          </a:p>
          <a:p>
            <a:pPr marL="749300">
              <a:spcBef>
                <a:spcPts val="825"/>
              </a:spcBef>
            </a:pPr>
            <a:r>
              <a:rPr sz="1200" i="1" spc="-5" dirty="0">
                <a:latin typeface="Arial"/>
                <a:cs typeface="Arial"/>
              </a:rPr>
              <a:t>C</a:t>
            </a:r>
            <a:r>
              <a:rPr sz="1200" i="1" spc="-7" baseline="-20833" dirty="0">
                <a:latin typeface="Arial"/>
                <a:cs typeface="Arial"/>
              </a:rPr>
              <a:t>w</a:t>
            </a:r>
            <a:r>
              <a:rPr sz="1200" spc="-5" dirty="0">
                <a:latin typeface="Microsoft Sans Serif"/>
                <a:cs typeface="Microsoft Sans Serif"/>
              </a:rPr>
              <a:t>(</a:t>
            </a:r>
            <a:r>
              <a:rPr sz="1200" i="1" spc="-5" dirty="0">
                <a:latin typeface="Arial"/>
                <a:cs typeface="Arial"/>
              </a:rPr>
              <a:t>b</a:t>
            </a:r>
            <a:r>
              <a:rPr sz="1200" spc="-5" dirty="0">
                <a:latin typeface="Microsoft Sans Serif"/>
                <a:cs typeface="Microsoft Sans Serif"/>
              </a:rPr>
              <a:t>=1,</a:t>
            </a:r>
            <a:r>
              <a:rPr sz="1200" i="1" spc="-5" dirty="0">
                <a:latin typeface="Arial"/>
                <a:cs typeface="Arial"/>
              </a:rPr>
              <a:t>n</a:t>
            </a:r>
            <a:r>
              <a:rPr sz="1200" spc="-5" dirty="0">
                <a:latin typeface="Microsoft Sans Serif"/>
                <a:cs typeface="Microsoft Sans Serif"/>
              </a:rPr>
              <a:t>)</a:t>
            </a:r>
            <a:endParaRPr sz="1200">
              <a:latin typeface="Microsoft Sans Serif"/>
              <a:cs typeface="Microsoft Sans Serif"/>
            </a:endParaRPr>
          </a:p>
        </p:txBody>
      </p:sp>
      <p:sp>
        <p:nvSpPr>
          <p:cNvPr id="48" name="object 48"/>
          <p:cNvSpPr txBox="1"/>
          <p:nvPr/>
        </p:nvSpPr>
        <p:spPr>
          <a:xfrm>
            <a:off x="6734937" y="2196822"/>
            <a:ext cx="535305" cy="544195"/>
          </a:xfrm>
          <a:prstGeom prst="rect">
            <a:avLst/>
          </a:prstGeom>
        </p:spPr>
        <p:txBody>
          <a:bodyPr vert="horz" wrap="square" lIns="0" tIns="95250" rIns="0" bIns="0" rtlCol="0">
            <a:spAutoFit/>
          </a:bodyPr>
          <a:lstStyle/>
          <a:p>
            <a:pPr marL="12700">
              <a:spcBef>
                <a:spcPts val="750"/>
              </a:spcBef>
            </a:pPr>
            <a:r>
              <a:rPr sz="1000" i="1" spc="-5" dirty="0">
                <a:latin typeface="Arial"/>
                <a:cs typeface="Arial"/>
              </a:rPr>
              <a:t>d</a:t>
            </a:r>
            <a:r>
              <a:rPr sz="1000" spc="-5" dirty="0">
                <a:latin typeface="Microsoft Sans Serif"/>
                <a:cs typeface="Microsoft Sans Serif"/>
              </a:rPr>
              <a:t>(1)</a:t>
            </a:r>
            <a:r>
              <a:rPr sz="1000" spc="130" dirty="0">
                <a:latin typeface="Microsoft Sans Serif"/>
                <a:cs typeface="Microsoft Sans Serif"/>
              </a:rPr>
              <a:t> </a:t>
            </a:r>
            <a:r>
              <a:rPr sz="1500" i="1" spc="-7" baseline="2777" dirty="0">
                <a:latin typeface="Arial"/>
                <a:cs typeface="Arial"/>
              </a:rPr>
              <a:t>d</a:t>
            </a:r>
            <a:r>
              <a:rPr sz="1500" spc="-7" baseline="2777" dirty="0">
                <a:latin typeface="Microsoft Sans Serif"/>
                <a:cs typeface="Microsoft Sans Serif"/>
              </a:rPr>
              <a:t>(0)</a:t>
            </a:r>
            <a:endParaRPr sz="1500" baseline="2777">
              <a:latin typeface="Microsoft Sans Serif"/>
              <a:cs typeface="Microsoft Sans Serif"/>
            </a:endParaRPr>
          </a:p>
          <a:p>
            <a:pPr marL="156845">
              <a:spcBef>
                <a:spcPts val="795"/>
              </a:spcBef>
            </a:pPr>
            <a:r>
              <a:rPr sz="1200" i="1" spc="-5" dirty="0">
                <a:latin typeface="Arial"/>
                <a:cs typeface="Arial"/>
              </a:rPr>
              <a:t>C(n)</a:t>
            </a:r>
            <a:endParaRPr sz="1200">
              <a:latin typeface="Arial"/>
              <a:cs typeface="Arial"/>
            </a:endParaRPr>
          </a:p>
        </p:txBody>
      </p:sp>
      <p:sp>
        <p:nvSpPr>
          <p:cNvPr id="49" name="object 49"/>
          <p:cNvSpPr/>
          <p:nvPr/>
        </p:nvSpPr>
        <p:spPr>
          <a:xfrm>
            <a:off x="7577963" y="2209926"/>
            <a:ext cx="0" cy="604520"/>
          </a:xfrm>
          <a:custGeom>
            <a:avLst/>
            <a:gdLst/>
            <a:ahLst/>
            <a:cxnLst/>
            <a:rect l="l" t="t" r="r" b="b"/>
            <a:pathLst>
              <a:path h="604519">
                <a:moveTo>
                  <a:pt x="0" y="0"/>
                </a:moveTo>
                <a:lnTo>
                  <a:pt x="0" y="604012"/>
                </a:lnTo>
              </a:path>
            </a:pathLst>
          </a:custGeom>
          <a:ln w="9525">
            <a:solidFill>
              <a:srgbClr val="000000"/>
            </a:solidFill>
            <a:prstDash val="sysDash"/>
          </a:ln>
        </p:spPr>
        <p:txBody>
          <a:bodyPr wrap="square" lIns="0" tIns="0" rIns="0" bIns="0" rtlCol="0"/>
          <a:lstStyle/>
          <a:p>
            <a:endParaRPr/>
          </a:p>
        </p:txBody>
      </p:sp>
      <p:sp>
        <p:nvSpPr>
          <p:cNvPr id="50" name="object 50"/>
          <p:cNvSpPr txBox="1"/>
          <p:nvPr/>
        </p:nvSpPr>
        <p:spPr>
          <a:xfrm>
            <a:off x="6211316" y="2700274"/>
            <a:ext cx="2053589" cy="347345"/>
          </a:xfrm>
          <a:prstGeom prst="rect">
            <a:avLst/>
          </a:prstGeom>
        </p:spPr>
        <p:txBody>
          <a:bodyPr vert="horz" wrap="square" lIns="0" tIns="12700" rIns="0" bIns="0" rtlCol="0">
            <a:spAutoFit/>
          </a:bodyPr>
          <a:lstStyle/>
          <a:p>
            <a:pPr marL="12700">
              <a:lnSpc>
                <a:spcPts val="1265"/>
              </a:lnSpc>
              <a:spcBef>
                <a:spcPts val="100"/>
              </a:spcBef>
            </a:pPr>
            <a:r>
              <a:rPr sz="1200" i="1" spc="-5" dirty="0">
                <a:latin typeface="Arial"/>
                <a:cs typeface="Arial"/>
              </a:rPr>
              <a:t>C(n)+D(1)</a:t>
            </a:r>
            <a:endParaRPr sz="1200">
              <a:latin typeface="Arial"/>
              <a:cs typeface="Arial"/>
            </a:endParaRPr>
          </a:p>
          <a:p>
            <a:pPr marL="1140460">
              <a:lnSpc>
                <a:spcPts val="1265"/>
              </a:lnSpc>
            </a:pPr>
            <a:r>
              <a:rPr sz="1200" i="1" spc="-5" dirty="0">
                <a:latin typeface="Arial"/>
                <a:cs typeface="Arial"/>
              </a:rPr>
              <a:t>Q</a:t>
            </a:r>
            <a:r>
              <a:rPr sz="1200" spc="-5" dirty="0">
                <a:latin typeface="Microsoft Sans Serif"/>
                <a:cs typeface="Microsoft Sans Serif"/>
              </a:rPr>
              <a:t>(</a:t>
            </a:r>
            <a:r>
              <a:rPr sz="1200" i="1" spc="-5" dirty="0">
                <a:latin typeface="Arial"/>
                <a:cs typeface="Arial"/>
              </a:rPr>
              <a:t>C(n)+D(0)</a:t>
            </a:r>
            <a:r>
              <a:rPr sz="1200" spc="-5" dirty="0">
                <a:latin typeface="Microsoft Sans Serif"/>
                <a:cs typeface="Microsoft Sans Serif"/>
              </a:rPr>
              <a:t>)</a:t>
            </a:r>
            <a:endParaRPr sz="1200">
              <a:latin typeface="Microsoft Sans Serif"/>
              <a:cs typeface="Microsoft Sans Serif"/>
            </a:endParaRPr>
          </a:p>
        </p:txBody>
      </p:sp>
      <p:sp>
        <p:nvSpPr>
          <p:cNvPr id="51" name="object 51"/>
          <p:cNvSpPr/>
          <p:nvPr/>
        </p:nvSpPr>
        <p:spPr>
          <a:xfrm>
            <a:off x="7187946" y="2445258"/>
            <a:ext cx="0" cy="917575"/>
          </a:xfrm>
          <a:custGeom>
            <a:avLst/>
            <a:gdLst/>
            <a:ahLst/>
            <a:cxnLst/>
            <a:rect l="l" t="t" r="r" b="b"/>
            <a:pathLst>
              <a:path h="917575">
                <a:moveTo>
                  <a:pt x="0" y="0"/>
                </a:moveTo>
                <a:lnTo>
                  <a:pt x="0" y="917575"/>
                </a:lnTo>
              </a:path>
            </a:pathLst>
          </a:custGeom>
          <a:ln w="9525">
            <a:solidFill>
              <a:srgbClr val="000000"/>
            </a:solidFill>
            <a:prstDash val="sysDash"/>
          </a:ln>
        </p:spPr>
        <p:txBody>
          <a:bodyPr wrap="square" lIns="0" tIns="0" rIns="0" bIns="0" rtlCol="0"/>
          <a:lstStyle/>
          <a:p>
            <a:endParaRPr/>
          </a:p>
        </p:txBody>
      </p:sp>
      <p:sp>
        <p:nvSpPr>
          <p:cNvPr id="52" name="object 52"/>
          <p:cNvSpPr txBox="1"/>
          <p:nvPr/>
        </p:nvSpPr>
        <p:spPr>
          <a:xfrm>
            <a:off x="7226935" y="3215766"/>
            <a:ext cx="705485" cy="197490"/>
          </a:xfrm>
          <a:prstGeom prst="rect">
            <a:avLst/>
          </a:prstGeom>
        </p:spPr>
        <p:txBody>
          <a:bodyPr vert="horz" wrap="square" lIns="0" tIns="12700" rIns="0" bIns="0" rtlCol="0">
            <a:spAutoFit/>
          </a:bodyPr>
          <a:lstStyle/>
          <a:p>
            <a:pPr marL="12700">
              <a:spcBef>
                <a:spcPts val="100"/>
              </a:spcBef>
            </a:pPr>
            <a:r>
              <a:rPr sz="1200" i="1" spc="-5" dirty="0">
                <a:latin typeface="Arial"/>
                <a:cs typeface="Arial"/>
              </a:rPr>
              <a:t>C</a:t>
            </a:r>
            <a:r>
              <a:rPr sz="1200" i="1" spc="-15" dirty="0">
                <a:latin typeface="Arial"/>
                <a:cs typeface="Arial"/>
              </a:rPr>
              <a:t>(</a:t>
            </a:r>
            <a:r>
              <a:rPr sz="1200" i="1" spc="-5" dirty="0">
                <a:latin typeface="Arial"/>
                <a:cs typeface="Arial"/>
              </a:rPr>
              <a:t>n</a:t>
            </a:r>
            <a:r>
              <a:rPr sz="1200" i="1" dirty="0">
                <a:latin typeface="Arial"/>
                <a:cs typeface="Arial"/>
              </a:rPr>
              <a:t>)</a:t>
            </a:r>
            <a:r>
              <a:rPr sz="1200" i="1" spc="-10" dirty="0">
                <a:latin typeface="Arial"/>
                <a:cs typeface="Arial"/>
              </a:rPr>
              <a:t>+</a:t>
            </a:r>
            <a:r>
              <a:rPr sz="1200" i="1" spc="-5" dirty="0">
                <a:latin typeface="Arial"/>
                <a:cs typeface="Arial"/>
              </a:rPr>
              <a:t>D</a:t>
            </a:r>
            <a:r>
              <a:rPr sz="1200" i="1" spc="-15" dirty="0">
                <a:latin typeface="Arial"/>
                <a:cs typeface="Arial"/>
              </a:rPr>
              <a:t>(</a:t>
            </a:r>
            <a:r>
              <a:rPr sz="1200" i="1" spc="-5" dirty="0">
                <a:latin typeface="Arial"/>
                <a:cs typeface="Arial"/>
              </a:rPr>
              <a:t>0</a:t>
            </a:r>
            <a:r>
              <a:rPr sz="1200" i="1" dirty="0">
                <a:latin typeface="Arial"/>
                <a:cs typeface="Arial"/>
              </a:rPr>
              <a:t>)</a:t>
            </a:r>
            <a:endParaRPr sz="1200">
              <a:latin typeface="Arial"/>
              <a:cs typeface="Arial"/>
            </a:endParaRPr>
          </a:p>
        </p:txBody>
      </p:sp>
      <p:sp>
        <p:nvSpPr>
          <p:cNvPr id="53" name="object 53"/>
          <p:cNvSpPr txBox="1">
            <a:spLocks noGrp="1"/>
          </p:cNvSpPr>
          <p:nvPr>
            <p:ph type="sldNum" sz="quarter" idx="7"/>
          </p:nvPr>
        </p:nvSpPr>
        <p:spPr>
          <a:xfrm>
            <a:off x="8359140" y="6290690"/>
            <a:ext cx="274954" cy="224790"/>
          </a:xfrm>
          <a:prstGeom prst="rect">
            <a:avLst/>
          </a:prstGeom>
        </p:spPr>
        <p:txBody>
          <a:bodyPr vert="horz" wrap="square" lIns="0" tIns="0" rIns="0" bIns="0" rtlCol="0">
            <a:spAutoFit/>
          </a:bodyPr>
          <a:lstStyle>
            <a:defPPr>
              <a:defRPr lang="ru-RU"/>
            </a:defPPr>
            <a:lvl1pPr marL="0" algn="l" defTabSz="914400" rtl="0" eaLnBrk="1" latinLnBrk="0" hangingPunct="1">
              <a:defRPr sz="1400" b="0" i="0" kern="1200">
                <a:solidFill>
                  <a:schemeClr val="tx1"/>
                </a:solidFill>
                <a:latin typeface="Microsoft Sans Serif"/>
                <a:ea typeface="+mn-ea"/>
                <a:cs typeface="Microsoft Sans Serif"/>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50"/>
              </a:lnSpc>
            </a:pPr>
            <a:fld id="{81D60167-4931-47E6-BA6A-407CBD079E47}" type="slidenum">
              <a:rPr lang="ru-RU" smtClean="0"/>
              <a:pPr marL="136525">
                <a:lnSpc>
                  <a:spcPts val="1650"/>
                </a:lnSpc>
              </a:pPr>
              <a:t>186</a:t>
            </a:fld>
            <a:endParaRPr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34541" y="298675"/>
            <a:ext cx="7992745" cy="2464435"/>
          </a:xfrm>
          <a:prstGeom prst="rect">
            <a:avLst/>
          </a:prstGeom>
        </p:spPr>
        <p:txBody>
          <a:bodyPr vert="horz" wrap="square" lIns="0" tIns="73025" rIns="0" bIns="0" rtlCol="0">
            <a:spAutoFit/>
          </a:bodyPr>
          <a:lstStyle/>
          <a:p>
            <a:pPr marL="38100">
              <a:spcBef>
                <a:spcPts val="575"/>
              </a:spcBef>
            </a:pPr>
            <a:r>
              <a:rPr sz="2000" i="1" spc="-5" dirty="0">
                <a:latin typeface="Arial"/>
                <a:cs typeface="Arial"/>
              </a:rPr>
              <a:t>Векторная</a:t>
            </a:r>
            <a:r>
              <a:rPr sz="2000" i="1" spc="-45" dirty="0">
                <a:latin typeface="Arial"/>
                <a:cs typeface="Arial"/>
              </a:rPr>
              <a:t> </a:t>
            </a:r>
            <a:r>
              <a:rPr sz="2000" i="1" spc="-5" dirty="0">
                <a:latin typeface="Arial"/>
                <a:cs typeface="Arial"/>
              </a:rPr>
              <a:t>КИМ.</a:t>
            </a:r>
            <a:endParaRPr sz="2000">
              <a:latin typeface="Arial"/>
              <a:cs typeface="Arial"/>
            </a:endParaRPr>
          </a:p>
          <a:p>
            <a:pPr marL="381000">
              <a:spcBef>
                <a:spcPts val="484"/>
              </a:spcBef>
            </a:pPr>
            <a:r>
              <a:rPr sz="2000" spc="-5" dirty="0">
                <a:latin typeface="Microsoft Sans Serif"/>
                <a:cs typeface="Microsoft Sans Serif"/>
              </a:rPr>
              <a:t>Видно,</a:t>
            </a:r>
            <a:r>
              <a:rPr sz="2000" dirty="0">
                <a:latin typeface="Microsoft Sans Serif"/>
                <a:cs typeface="Microsoft Sans Serif"/>
              </a:rPr>
              <a:t> </a:t>
            </a:r>
            <a:r>
              <a:rPr sz="2000" spc="-10" dirty="0">
                <a:latin typeface="Microsoft Sans Serif"/>
                <a:cs typeface="Microsoft Sans Serif"/>
              </a:rPr>
              <a:t>что</a:t>
            </a:r>
            <a:r>
              <a:rPr sz="2000" spc="10" dirty="0">
                <a:latin typeface="Microsoft Sans Serif"/>
                <a:cs typeface="Microsoft Sans Serif"/>
              </a:rPr>
              <a:t> </a:t>
            </a:r>
            <a:r>
              <a:rPr sz="2000" spc="-15" dirty="0">
                <a:latin typeface="Microsoft Sans Serif"/>
                <a:cs typeface="Microsoft Sans Serif"/>
              </a:rPr>
              <a:t>скалярная</a:t>
            </a:r>
            <a:r>
              <a:rPr sz="2000" dirty="0">
                <a:latin typeface="Microsoft Sans Serif"/>
                <a:cs typeface="Microsoft Sans Serif"/>
              </a:rPr>
              <a:t> </a:t>
            </a:r>
            <a:r>
              <a:rPr sz="2000" spc="-60" dirty="0">
                <a:latin typeface="Microsoft Sans Serif"/>
                <a:cs typeface="Microsoft Sans Serif"/>
              </a:rPr>
              <a:t>КИМ</a:t>
            </a:r>
            <a:r>
              <a:rPr sz="2000" spc="5" dirty="0">
                <a:latin typeface="Microsoft Sans Serif"/>
                <a:cs typeface="Microsoft Sans Serif"/>
              </a:rPr>
              <a:t> </a:t>
            </a:r>
            <a:r>
              <a:rPr sz="2000" spc="-35" dirty="0">
                <a:latin typeface="Microsoft Sans Serif"/>
                <a:cs typeface="Microsoft Sans Serif"/>
              </a:rPr>
              <a:t>фактически</a:t>
            </a:r>
            <a:r>
              <a:rPr sz="2000" spc="-5" dirty="0">
                <a:latin typeface="Microsoft Sans Serif"/>
                <a:cs typeface="Microsoft Sans Serif"/>
              </a:rPr>
              <a:t> совпадает</a:t>
            </a:r>
            <a:r>
              <a:rPr sz="2000" spc="-15" dirty="0">
                <a:latin typeface="Microsoft Sans Serif"/>
                <a:cs typeface="Microsoft Sans Serif"/>
              </a:rPr>
              <a:t> </a:t>
            </a:r>
            <a:r>
              <a:rPr sz="2000" dirty="0">
                <a:latin typeface="Microsoft Sans Serif"/>
                <a:cs typeface="Microsoft Sans Serif"/>
              </a:rPr>
              <a:t>с</a:t>
            </a:r>
            <a:r>
              <a:rPr sz="2000" spc="15" dirty="0">
                <a:latin typeface="Microsoft Sans Serif"/>
                <a:cs typeface="Microsoft Sans Serif"/>
              </a:rPr>
              <a:t> </a:t>
            </a:r>
            <a:r>
              <a:rPr sz="2000" spc="-5" dirty="0">
                <a:latin typeface="Microsoft Sans Serif"/>
                <a:cs typeface="Microsoft Sans Serif"/>
              </a:rPr>
              <a:t>системой</a:t>
            </a:r>
            <a:endParaRPr sz="2000">
              <a:latin typeface="Microsoft Sans Serif"/>
              <a:cs typeface="Microsoft Sans Serif"/>
            </a:endParaRPr>
          </a:p>
          <a:p>
            <a:pPr marL="381000"/>
            <a:r>
              <a:rPr sz="2000" spc="-20" dirty="0">
                <a:latin typeface="Microsoft Sans Serif"/>
                <a:cs typeface="Microsoft Sans Serif"/>
              </a:rPr>
              <a:t>НЗБ</a:t>
            </a:r>
            <a:r>
              <a:rPr sz="2000" spc="-5" dirty="0">
                <a:latin typeface="Microsoft Sans Serif"/>
                <a:cs typeface="Microsoft Sans Serif"/>
              </a:rPr>
              <a:t> </a:t>
            </a:r>
            <a:r>
              <a:rPr sz="2000" dirty="0">
                <a:latin typeface="Microsoft Sans Serif"/>
                <a:cs typeface="Microsoft Sans Serif"/>
              </a:rPr>
              <a:t>и</a:t>
            </a:r>
            <a:r>
              <a:rPr sz="2000" spc="5" dirty="0">
                <a:latin typeface="Microsoft Sans Serif"/>
                <a:cs typeface="Microsoft Sans Serif"/>
              </a:rPr>
              <a:t> </a:t>
            </a:r>
            <a:r>
              <a:rPr sz="2000" spc="-10" dirty="0">
                <a:latin typeface="Microsoft Sans Serif"/>
                <a:cs typeface="Microsoft Sans Serif"/>
              </a:rPr>
              <a:t>имеет</a:t>
            </a:r>
            <a:r>
              <a:rPr sz="2000" spc="-20" dirty="0">
                <a:latin typeface="Microsoft Sans Serif"/>
                <a:cs typeface="Microsoft Sans Serif"/>
              </a:rPr>
              <a:t> </a:t>
            </a:r>
            <a:r>
              <a:rPr sz="2000" dirty="0">
                <a:latin typeface="Microsoft Sans Serif"/>
                <a:cs typeface="Microsoft Sans Serif"/>
              </a:rPr>
              <a:t>все</a:t>
            </a:r>
            <a:r>
              <a:rPr sz="2000" spc="-5" dirty="0">
                <a:latin typeface="Microsoft Sans Serif"/>
                <a:cs typeface="Microsoft Sans Serif"/>
              </a:rPr>
              <a:t> </a:t>
            </a:r>
            <a:r>
              <a:rPr sz="2000" spc="-15" dirty="0">
                <a:latin typeface="Microsoft Sans Serif"/>
                <a:cs typeface="Microsoft Sans Serif"/>
              </a:rPr>
              <a:t>его</a:t>
            </a:r>
            <a:r>
              <a:rPr sz="2000" spc="-10" dirty="0">
                <a:latin typeface="Microsoft Sans Serif"/>
                <a:cs typeface="Microsoft Sans Serif"/>
              </a:rPr>
              <a:t> </a:t>
            </a:r>
            <a:r>
              <a:rPr sz="2000" spc="-15" dirty="0">
                <a:latin typeface="Microsoft Sans Serif"/>
                <a:cs typeface="Microsoft Sans Serif"/>
              </a:rPr>
              <a:t>недостатки.</a:t>
            </a:r>
            <a:endParaRPr sz="2000">
              <a:latin typeface="Microsoft Sans Serif"/>
              <a:cs typeface="Microsoft Sans Serif"/>
            </a:endParaRPr>
          </a:p>
          <a:p>
            <a:pPr marL="381000" marR="30480">
              <a:spcBef>
                <a:spcPts val="480"/>
              </a:spcBef>
            </a:pPr>
            <a:r>
              <a:rPr sz="2000" spc="-5" dirty="0">
                <a:latin typeface="Microsoft Sans Serif"/>
                <a:cs typeface="Microsoft Sans Serif"/>
              </a:rPr>
              <a:t>При</a:t>
            </a:r>
            <a:r>
              <a:rPr sz="2000" spc="5" dirty="0">
                <a:latin typeface="Microsoft Sans Serif"/>
                <a:cs typeface="Microsoft Sans Serif"/>
              </a:rPr>
              <a:t> </a:t>
            </a:r>
            <a:r>
              <a:rPr sz="2000" spc="-20" dirty="0">
                <a:latin typeface="Microsoft Sans Serif"/>
                <a:cs typeface="Microsoft Sans Serif"/>
              </a:rPr>
              <a:t>векторной</a:t>
            </a:r>
            <a:r>
              <a:rPr sz="2000" spc="-5" dirty="0">
                <a:latin typeface="Microsoft Sans Serif"/>
                <a:cs typeface="Microsoft Sans Serif"/>
              </a:rPr>
              <a:t> </a:t>
            </a:r>
            <a:r>
              <a:rPr sz="2000" spc="-60" dirty="0">
                <a:latin typeface="Microsoft Sans Serif"/>
                <a:cs typeface="Microsoft Sans Serif"/>
              </a:rPr>
              <a:t>КИМ</a:t>
            </a:r>
            <a:r>
              <a:rPr sz="2000" spc="5" dirty="0">
                <a:latin typeface="Microsoft Sans Serif"/>
                <a:cs typeface="Microsoft Sans Serif"/>
              </a:rPr>
              <a:t> </a:t>
            </a:r>
            <a:r>
              <a:rPr sz="2000" spc="-5" dirty="0">
                <a:latin typeface="Microsoft Sans Serif"/>
                <a:cs typeface="Microsoft Sans Serif"/>
              </a:rPr>
              <a:t>предварительно</a:t>
            </a:r>
            <a:r>
              <a:rPr sz="2000" spc="-15" dirty="0">
                <a:latin typeface="Microsoft Sans Serif"/>
                <a:cs typeface="Microsoft Sans Serif"/>
              </a:rPr>
              <a:t> </a:t>
            </a:r>
            <a:r>
              <a:rPr sz="2000" dirty="0">
                <a:latin typeface="Microsoft Sans Serif"/>
                <a:cs typeface="Microsoft Sans Serif"/>
              </a:rPr>
              <a:t>выбирается</a:t>
            </a:r>
            <a:r>
              <a:rPr sz="2000" spc="-15" dirty="0">
                <a:latin typeface="Microsoft Sans Serif"/>
                <a:cs typeface="Microsoft Sans Serif"/>
              </a:rPr>
              <a:t> </a:t>
            </a:r>
            <a:r>
              <a:rPr sz="2000" spc="-20" dirty="0">
                <a:latin typeface="Microsoft Sans Serif"/>
                <a:cs typeface="Microsoft Sans Serif"/>
              </a:rPr>
              <a:t>кодовая</a:t>
            </a:r>
            <a:r>
              <a:rPr sz="2000" spc="10" dirty="0">
                <a:latin typeface="Microsoft Sans Serif"/>
                <a:cs typeface="Microsoft Sans Serif"/>
              </a:rPr>
              <a:t> </a:t>
            </a:r>
            <a:r>
              <a:rPr sz="2000" spc="-35" dirty="0">
                <a:latin typeface="Microsoft Sans Serif"/>
                <a:cs typeface="Microsoft Sans Serif"/>
              </a:rPr>
              <a:t>книга </a:t>
            </a:r>
            <a:r>
              <a:rPr sz="2000" spc="-515" dirty="0">
                <a:latin typeface="Microsoft Sans Serif"/>
                <a:cs typeface="Microsoft Sans Serif"/>
              </a:rPr>
              <a:t> </a:t>
            </a:r>
            <a:r>
              <a:rPr sz="2000" spc="-30" dirty="0">
                <a:latin typeface="Microsoft Sans Serif"/>
                <a:cs typeface="Microsoft Sans Serif"/>
              </a:rPr>
              <a:t>(из</a:t>
            </a:r>
            <a:r>
              <a:rPr sz="2000" spc="-10" dirty="0">
                <a:latin typeface="Microsoft Sans Serif"/>
                <a:cs typeface="Microsoft Sans Serif"/>
              </a:rPr>
              <a:t> </a:t>
            </a:r>
            <a:r>
              <a:rPr sz="2000" spc="-5" dirty="0">
                <a:latin typeface="Microsoft Sans Serif"/>
                <a:cs typeface="Microsoft Sans Serif"/>
              </a:rPr>
              <a:t>двух</a:t>
            </a:r>
            <a:r>
              <a:rPr sz="2000" spc="10" dirty="0">
                <a:latin typeface="Microsoft Sans Serif"/>
                <a:cs typeface="Microsoft Sans Serif"/>
              </a:rPr>
              <a:t> </a:t>
            </a:r>
            <a:r>
              <a:rPr sz="2000" spc="-10" dirty="0">
                <a:latin typeface="Microsoft Sans Serif"/>
                <a:cs typeface="Microsoft Sans Serif"/>
              </a:rPr>
              <a:t>«томов»</a:t>
            </a:r>
            <a:r>
              <a:rPr sz="2000" spc="-5" dirty="0">
                <a:latin typeface="Microsoft Sans Serif"/>
                <a:cs typeface="Microsoft Sans Serif"/>
              </a:rPr>
              <a:t> </a:t>
            </a:r>
            <a:r>
              <a:rPr sz="2000" spc="5" dirty="0">
                <a:latin typeface="Microsoft Sans Serif"/>
                <a:cs typeface="Microsoft Sans Serif"/>
              </a:rPr>
              <a:t>для</a:t>
            </a:r>
            <a:r>
              <a:rPr sz="2000" spc="20" dirty="0">
                <a:latin typeface="Microsoft Sans Serif"/>
                <a:cs typeface="Microsoft Sans Serif"/>
              </a:rPr>
              <a:t> </a:t>
            </a:r>
            <a:r>
              <a:rPr sz="2000" spc="-10" dirty="0">
                <a:latin typeface="Microsoft Sans Serif"/>
                <a:cs typeface="Microsoft Sans Serif"/>
              </a:rPr>
              <a:t>вложения</a:t>
            </a:r>
            <a:r>
              <a:rPr sz="2000" spc="-25" dirty="0">
                <a:latin typeface="Microsoft Sans Serif"/>
                <a:cs typeface="Microsoft Sans Serif"/>
              </a:rPr>
              <a:t> </a:t>
            </a:r>
            <a:r>
              <a:rPr sz="2000" spc="-10" dirty="0">
                <a:latin typeface="Microsoft Sans Serif"/>
                <a:cs typeface="Microsoft Sans Serif"/>
              </a:rPr>
              <a:t>одного</a:t>
            </a:r>
            <a:r>
              <a:rPr sz="2000" spc="-5" dirty="0">
                <a:latin typeface="Microsoft Sans Serif"/>
                <a:cs typeface="Microsoft Sans Serif"/>
              </a:rPr>
              <a:t> бита):</a:t>
            </a:r>
            <a:endParaRPr sz="2000">
              <a:latin typeface="Microsoft Sans Serif"/>
              <a:cs typeface="Microsoft Sans Serif"/>
            </a:endParaRPr>
          </a:p>
          <a:p>
            <a:pPr marL="487680">
              <a:spcBef>
                <a:spcPts val="355"/>
              </a:spcBef>
            </a:pPr>
            <a:r>
              <a:rPr i="1" spc="20" dirty="0">
                <a:latin typeface="Times New Roman"/>
                <a:cs typeface="Times New Roman"/>
              </a:rPr>
              <a:t>C</a:t>
            </a:r>
            <a:r>
              <a:rPr sz="1575" i="1" spc="30" baseline="-23809" dirty="0">
                <a:latin typeface="Times New Roman"/>
                <a:cs typeface="Times New Roman"/>
              </a:rPr>
              <a:t>io</a:t>
            </a:r>
            <a:r>
              <a:rPr sz="1575" i="1" spc="-75" baseline="-23809" dirty="0">
                <a:latin typeface="Times New Roman"/>
                <a:cs typeface="Times New Roman"/>
              </a:rPr>
              <a:t> </a:t>
            </a:r>
            <a:r>
              <a:rPr sz="2350" spc="-95" dirty="0">
                <a:latin typeface="Symbol"/>
                <a:cs typeface="Symbol"/>
              </a:rPr>
              <a:t></a:t>
            </a:r>
            <a:r>
              <a:rPr i="1" spc="-95" dirty="0">
                <a:latin typeface="Times New Roman"/>
                <a:cs typeface="Times New Roman"/>
              </a:rPr>
              <a:t>n</a:t>
            </a:r>
            <a:r>
              <a:rPr sz="2350" spc="-95" dirty="0">
                <a:latin typeface="Symbol"/>
                <a:cs typeface="Symbol"/>
              </a:rPr>
              <a:t></a:t>
            </a:r>
            <a:r>
              <a:rPr i="1" spc="-95" dirty="0">
                <a:latin typeface="Times New Roman"/>
                <a:cs typeface="Times New Roman"/>
              </a:rPr>
              <a:t>,</a:t>
            </a:r>
            <a:r>
              <a:rPr i="1" spc="-270" dirty="0">
                <a:latin typeface="Times New Roman"/>
                <a:cs typeface="Times New Roman"/>
              </a:rPr>
              <a:t> </a:t>
            </a:r>
            <a:r>
              <a:rPr i="1" spc="45" dirty="0">
                <a:latin typeface="Times New Roman"/>
                <a:cs typeface="Times New Roman"/>
              </a:rPr>
              <a:t>n=</a:t>
            </a:r>
            <a:r>
              <a:rPr spc="45" dirty="0">
                <a:latin typeface="Times New Roman"/>
                <a:cs typeface="Times New Roman"/>
              </a:rPr>
              <a:t>1,2...</a:t>
            </a:r>
            <a:r>
              <a:rPr i="1" spc="45" dirty="0">
                <a:latin typeface="Times New Roman"/>
                <a:cs typeface="Times New Roman"/>
              </a:rPr>
              <a:t>N,C</a:t>
            </a:r>
            <a:r>
              <a:rPr sz="1575" i="1" spc="67" baseline="-23809" dirty="0">
                <a:latin typeface="Times New Roman"/>
                <a:cs typeface="Times New Roman"/>
              </a:rPr>
              <a:t>i1</a:t>
            </a:r>
            <a:r>
              <a:rPr sz="1575" i="1" spc="-172" baseline="-23809" dirty="0">
                <a:latin typeface="Times New Roman"/>
                <a:cs typeface="Times New Roman"/>
              </a:rPr>
              <a:t> </a:t>
            </a:r>
            <a:r>
              <a:rPr sz="2350" spc="-95" dirty="0">
                <a:latin typeface="Symbol"/>
                <a:cs typeface="Symbol"/>
              </a:rPr>
              <a:t></a:t>
            </a:r>
            <a:r>
              <a:rPr i="1" spc="-95" dirty="0">
                <a:latin typeface="Times New Roman"/>
                <a:cs typeface="Times New Roman"/>
              </a:rPr>
              <a:t>n</a:t>
            </a:r>
            <a:r>
              <a:rPr sz="2350" spc="-95" dirty="0">
                <a:latin typeface="Symbol"/>
                <a:cs typeface="Symbol"/>
              </a:rPr>
              <a:t></a:t>
            </a:r>
            <a:r>
              <a:rPr i="1" spc="-95" dirty="0">
                <a:latin typeface="Times New Roman"/>
                <a:cs typeface="Times New Roman"/>
              </a:rPr>
              <a:t>,</a:t>
            </a:r>
            <a:r>
              <a:rPr i="1" spc="-280" dirty="0">
                <a:latin typeface="Times New Roman"/>
                <a:cs typeface="Times New Roman"/>
              </a:rPr>
              <a:t> </a:t>
            </a:r>
            <a:r>
              <a:rPr i="1" spc="50" dirty="0">
                <a:latin typeface="Times New Roman"/>
                <a:cs typeface="Times New Roman"/>
              </a:rPr>
              <a:t>n=</a:t>
            </a:r>
            <a:r>
              <a:rPr spc="50" dirty="0">
                <a:latin typeface="Times New Roman"/>
                <a:cs typeface="Times New Roman"/>
              </a:rPr>
              <a:t>1,2...</a:t>
            </a:r>
            <a:r>
              <a:rPr i="1" spc="50" dirty="0">
                <a:latin typeface="Times New Roman"/>
                <a:cs typeface="Times New Roman"/>
              </a:rPr>
              <a:t>N,i</a:t>
            </a:r>
            <a:r>
              <a:rPr i="1" spc="-200" dirty="0">
                <a:latin typeface="Times New Roman"/>
                <a:cs typeface="Times New Roman"/>
              </a:rPr>
              <a:t> </a:t>
            </a:r>
            <a:r>
              <a:rPr i="1" dirty="0">
                <a:latin typeface="Times New Roman"/>
                <a:cs typeface="Times New Roman"/>
              </a:rPr>
              <a:t>=</a:t>
            </a:r>
            <a:r>
              <a:rPr dirty="0">
                <a:latin typeface="Times New Roman"/>
                <a:cs typeface="Times New Roman"/>
              </a:rPr>
              <a:t>1,2</a:t>
            </a:r>
            <a:r>
              <a:rPr i="1" dirty="0">
                <a:latin typeface="Times New Roman"/>
                <a:cs typeface="Times New Roman"/>
              </a:rPr>
              <a:t>,</a:t>
            </a:r>
            <a:r>
              <a:rPr dirty="0">
                <a:latin typeface="Times New Roman"/>
                <a:cs typeface="Times New Roman"/>
              </a:rPr>
              <a:t>...</a:t>
            </a:r>
            <a:r>
              <a:rPr i="1" dirty="0">
                <a:latin typeface="Times New Roman"/>
                <a:cs typeface="Times New Roman"/>
              </a:rPr>
              <a:t>L</a:t>
            </a:r>
            <a:endParaRPr>
              <a:latin typeface="Times New Roman"/>
              <a:cs typeface="Times New Roman"/>
            </a:endParaRPr>
          </a:p>
          <a:p>
            <a:pPr marL="38100">
              <a:spcBef>
                <a:spcPts val="185"/>
              </a:spcBef>
            </a:pPr>
            <a:r>
              <a:rPr sz="2000" i="1" dirty="0">
                <a:latin typeface="Arial"/>
                <a:cs typeface="Arial"/>
              </a:rPr>
              <a:t>Погружение:</a:t>
            </a:r>
            <a:endParaRPr sz="2000">
              <a:latin typeface="Arial"/>
              <a:cs typeface="Arial"/>
            </a:endParaRPr>
          </a:p>
        </p:txBody>
      </p:sp>
      <p:sp>
        <p:nvSpPr>
          <p:cNvPr id="3" name="object 3"/>
          <p:cNvSpPr txBox="1"/>
          <p:nvPr/>
        </p:nvSpPr>
        <p:spPr>
          <a:xfrm>
            <a:off x="9376409" y="3163571"/>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(49)</a:t>
            </a:r>
            <a:endParaRPr sz="2000">
              <a:latin typeface="Microsoft Sans Serif"/>
              <a:cs typeface="Microsoft Sans Serif"/>
            </a:endParaRPr>
          </a:p>
        </p:txBody>
      </p:sp>
      <p:sp>
        <p:nvSpPr>
          <p:cNvPr id="4" name="object 4"/>
          <p:cNvSpPr txBox="1"/>
          <p:nvPr/>
        </p:nvSpPr>
        <p:spPr>
          <a:xfrm>
            <a:off x="2059941" y="4261231"/>
            <a:ext cx="1102995" cy="330835"/>
          </a:xfrm>
          <a:prstGeom prst="rect">
            <a:avLst/>
          </a:prstGeom>
        </p:spPr>
        <p:txBody>
          <a:bodyPr vert="horz" wrap="square" lIns="0" tIns="12700" rIns="0" bIns="0" rtlCol="0">
            <a:spAutoFit/>
          </a:bodyPr>
          <a:lstStyle/>
          <a:p>
            <a:pPr marL="12700">
              <a:spcBef>
                <a:spcPts val="100"/>
              </a:spcBef>
            </a:pPr>
            <a:r>
              <a:rPr sz="2000" i="1" spc="-5" dirty="0">
                <a:latin typeface="Arial"/>
                <a:cs typeface="Arial"/>
              </a:rPr>
              <a:t>Декодер:</a:t>
            </a:r>
            <a:endParaRPr sz="2000">
              <a:latin typeface="Arial"/>
              <a:cs typeface="Arial"/>
            </a:endParaRPr>
          </a:p>
        </p:txBody>
      </p:sp>
      <p:sp>
        <p:nvSpPr>
          <p:cNvPr id="5" name="object 5"/>
          <p:cNvSpPr txBox="1"/>
          <p:nvPr/>
        </p:nvSpPr>
        <p:spPr>
          <a:xfrm>
            <a:off x="9376409" y="4626940"/>
            <a:ext cx="478790" cy="331470"/>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(59)</a:t>
            </a:r>
            <a:endParaRPr sz="2000">
              <a:latin typeface="Microsoft Sans Serif"/>
              <a:cs typeface="Microsoft Sans Serif"/>
            </a:endParaRPr>
          </a:p>
        </p:txBody>
      </p:sp>
      <p:sp>
        <p:nvSpPr>
          <p:cNvPr id="6" name="object 6"/>
          <p:cNvSpPr txBox="1"/>
          <p:nvPr/>
        </p:nvSpPr>
        <p:spPr>
          <a:xfrm>
            <a:off x="2634953" y="3002973"/>
            <a:ext cx="962025" cy="464820"/>
          </a:xfrm>
          <a:prstGeom prst="rect">
            <a:avLst/>
          </a:prstGeom>
        </p:spPr>
        <p:txBody>
          <a:bodyPr vert="horz" wrap="square" lIns="0" tIns="16510" rIns="0" bIns="0" rtlCol="0">
            <a:spAutoFit/>
          </a:bodyPr>
          <a:lstStyle/>
          <a:p>
            <a:pPr marL="38100">
              <a:spcBef>
                <a:spcPts val="130"/>
              </a:spcBef>
            </a:pPr>
            <a:r>
              <a:rPr sz="2150" i="1" spc="140" dirty="0">
                <a:latin typeface="Times New Roman"/>
                <a:cs typeface="Times New Roman"/>
              </a:rPr>
              <a:t>C</a:t>
            </a:r>
            <a:r>
              <a:rPr sz="1875" i="1" spc="44" baseline="-24444" dirty="0">
                <a:latin typeface="Times New Roman"/>
                <a:cs typeface="Times New Roman"/>
              </a:rPr>
              <a:t>w</a:t>
            </a:r>
            <a:r>
              <a:rPr sz="1875" i="1" spc="-67" baseline="-24444" dirty="0">
                <a:latin typeface="Times New Roman"/>
                <a:cs typeface="Times New Roman"/>
              </a:rPr>
              <a:t> </a:t>
            </a:r>
            <a:r>
              <a:rPr sz="2850" spc="-270" dirty="0">
                <a:latin typeface="Symbol"/>
                <a:cs typeface="Symbol"/>
              </a:rPr>
              <a:t></a:t>
            </a:r>
            <a:r>
              <a:rPr sz="2150" i="1" spc="114" dirty="0">
                <a:latin typeface="Times New Roman"/>
                <a:cs typeface="Times New Roman"/>
              </a:rPr>
              <a:t>n</a:t>
            </a:r>
            <a:r>
              <a:rPr sz="2850" spc="-70" dirty="0">
                <a:latin typeface="Symbol"/>
                <a:cs typeface="Symbol"/>
              </a:rPr>
              <a:t></a:t>
            </a:r>
            <a:r>
              <a:rPr sz="2150" i="1" spc="45" dirty="0">
                <a:latin typeface="Times New Roman"/>
                <a:cs typeface="Times New Roman"/>
              </a:rPr>
              <a:t>=</a:t>
            </a:r>
            <a:endParaRPr sz="2150">
              <a:latin typeface="Times New Roman"/>
              <a:cs typeface="Times New Roman"/>
            </a:endParaRPr>
          </a:p>
        </p:txBody>
      </p:sp>
      <p:sp>
        <p:nvSpPr>
          <p:cNvPr id="7" name="object 7"/>
          <p:cNvSpPr txBox="1"/>
          <p:nvPr/>
        </p:nvSpPr>
        <p:spPr>
          <a:xfrm>
            <a:off x="3607321" y="3140794"/>
            <a:ext cx="165100" cy="356235"/>
          </a:xfrm>
          <a:prstGeom prst="rect">
            <a:avLst/>
          </a:prstGeom>
        </p:spPr>
        <p:txBody>
          <a:bodyPr vert="horz" wrap="square" lIns="0" tIns="15240" rIns="0" bIns="0" rtlCol="0">
            <a:spAutoFit/>
          </a:bodyPr>
          <a:lstStyle/>
          <a:p>
            <a:pPr marL="12700">
              <a:spcBef>
                <a:spcPts val="120"/>
              </a:spcBef>
            </a:pPr>
            <a:r>
              <a:rPr sz="2150" spc="35" dirty="0">
                <a:latin typeface="Symbol"/>
                <a:cs typeface="Symbol"/>
              </a:rPr>
              <a:t></a:t>
            </a:r>
            <a:endParaRPr sz="2150">
              <a:latin typeface="Symbol"/>
              <a:cs typeface="Symbol"/>
            </a:endParaRPr>
          </a:p>
        </p:txBody>
      </p:sp>
      <p:sp>
        <p:nvSpPr>
          <p:cNvPr id="8" name="object 8"/>
          <p:cNvSpPr txBox="1"/>
          <p:nvPr/>
        </p:nvSpPr>
        <p:spPr>
          <a:xfrm>
            <a:off x="3607321" y="2884879"/>
            <a:ext cx="165100" cy="356235"/>
          </a:xfrm>
          <a:prstGeom prst="rect">
            <a:avLst/>
          </a:prstGeom>
        </p:spPr>
        <p:txBody>
          <a:bodyPr vert="horz" wrap="square" lIns="0" tIns="15240" rIns="0" bIns="0" rtlCol="0">
            <a:spAutoFit/>
          </a:bodyPr>
          <a:lstStyle/>
          <a:p>
            <a:pPr marL="12700">
              <a:spcBef>
                <a:spcPts val="120"/>
              </a:spcBef>
            </a:pPr>
            <a:r>
              <a:rPr sz="2150" spc="35" dirty="0">
                <a:latin typeface="Symbol"/>
                <a:cs typeface="Symbol"/>
              </a:rPr>
              <a:t></a:t>
            </a:r>
            <a:endParaRPr sz="2150">
              <a:latin typeface="Symbol"/>
              <a:cs typeface="Symbol"/>
            </a:endParaRPr>
          </a:p>
        </p:txBody>
      </p:sp>
      <p:sp>
        <p:nvSpPr>
          <p:cNvPr id="9" name="object 9"/>
          <p:cNvSpPr txBox="1"/>
          <p:nvPr/>
        </p:nvSpPr>
        <p:spPr>
          <a:xfrm>
            <a:off x="3760204" y="3214040"/>
            <a:ext cx="1969770" cy="464820"/>
          </a:xfrm>
          <a:prstGeom prst="rect">
            <a:avLst/>
          </a:prstGeom>
        </p:spPr>
        <p:txBody>
          <a:bodyPr vert="horz" wrap="square" lIns="0" tIns="16510" rIns="0" bIns="0" rtlCol="0">
            <a:spAutoFit/>
          </a:bodyPr>
          <a:lstStyle/>
          <a:p>
            <a:pPr marL="12700">
              <a:spcBef>
                <a:spcPts val="130"/>
              </a:spcBef>
            </a:pPr>
            <a:r>
              <a:rPr sz="2150" i="1" spc="120" dirty="0">
                <a:latin typeface="Times New Roman"/>
                <a:cs typeface="Times New Roman"/>
              </a:rPr>
              <a:t>C</a:t>
            </a:r>
            <a:r>
              <a:rPr sz="1250" spc="25" dirty="0">
                <a:latin typeface="Times New Roman"/>
                <a:cs typeface="Times New Roman"/>
              </a:rPr>
              <a:t>~</a:t>
            </a:r>
            <a:r>
              <a:rPr sz="1250" dirty="0">
                <a:latin typeface="Times New Roman"/>
                <a:cs typeface="Times New Roman"/>
              </a:rPr>
              <a:t>  </a:t>
            </a:r>
            <a:r>
              <a:rPr sz="1250" spc="10" dirty="0">
                <a:latin typeface="Times New Roman"/>
                <a:cs typeface="Times New Roman"/>
              </a:rPr>
              <a:t> </a:t>
            </a:r>
            <a:r>
              <a:rPr sz="2850" spc="-270" dirty="0">
                <a:latin typeface="Symbol"/>
                <a:cs typeface="Symbol"/>
              </a:rPr>
              <a:t></a:t>
            </a:r>
            <a:r>
              <a:rPr sz="2150" i="1" spc="120" dirty="0">
                <a:latin typeface="Times New Roman"/>
                <a:cs typeface="Times New Roman"/>
              </a:rPr>
              <a:t>n</a:t>
            </a:r>
            <a:r>
              <a:rPr sz="2850" spc="-320" dirty="0">
                <a:latin typeface="Symbol"/>
                <a:cs typeface="Symbol"/>
              </a:rPr>
              <a:t></a:t>
            </a:r>
            <a:r>
              <a:rPr sz="2150" i="1" spc="15" dirty="0">
                <a:latin typeface="Times New Roman"/>
                <a:cs typeface="Times New Roman"/>
              </a:rPr>
              <a:t>,</a:t>
            </a:r>
            <a:r>
              <a:rPr sz="2150" i="1" spc="-340" dirty="0">
                <a:latin typeface="Times New Roman"/>
                <a:cs typeface="Times New Roman"/>
              </a:rPr>
              <a:t> </a:t>
            </a:r>
            <a:r>
              <a:rPr sz="2150" spc="-45" dirty="0">
                <a:latin typeface="Times New Roman"/>
                <a:cs typeface="Times New Roman"/>
              </a:rPr>
              <a:t>ес</a:t>
            </a:r>
            <a:r>
              <a:rPr sz="2150" spc="15" dirty="0">
                <a:latin typeface="Times New Roman"/>
                <a:cs typeface="Times New Roman"/>
              </a:rPr>
              <a:t>л</a:t>
            </a:r>
            <a:r>
              <a:rPr sz="2150" spc="35" dirty="0">
                <a:latin typeface="Times New Roman"/>
                <a:cs typeface="Times New Roman"/>
              </a:rPr>
              <a:t>и</a:t>
            </a:r>
            <a:r>
              <a:rPr sz="2150" spc="-120" dirty="0">
                <a:latin typeface="Times New Roman"/>
                <a:cs typeface="Times New Roman"/>
              </a:rPr>
              <a:t> </a:t>
            </a:r>
            <a:r>
              <a:rPr sz="2150" i="1" spc="35" dirty="0">
                <a:latin typeface="Times New Roman"/>
                <a:cs typeface="Times New Roman"/>
              </a:rPr>
              <a:t>b</a:t>
            </a:r>
            <a:r>
              <a:rPr sz="2150" i="1" spc="-210" dirty="0">
                <a:latin typeface="Times New Roman"/>
                <a:cs typeface="Times New Roman"/>
              </a:rPr>
              <a:t> </a:t>
            </a:r>
            <a:r>
              <a:rPr sz="2150" i="1" spc="45" dirty="0">
                <a:latin typeface="Times New Roman"/>
                <a:cs typeface="Times New Roman"/>
              </a:rPr>
              <a:t>=</a:t>
            </a:r>
            <a:r>
              <a:rPr sz="2150" i="1" spc="-300" dirty="0">
                <a:latin typeface="Times New Roman"/>
                <a:cs typeface="Times New Roman"/>
              </a:rPr>
              <a:t> </a:t>
            </a:r>
            <a:r>
              <a:rPr sz="2150" spc="35" dirty="0">
                <a:latin typeface="Times New Roman"/>
                <a:cs typeface="Times New Roman"/>
              </a:rPr>
              <a:t>1</a:t>
            </a:r>
            <a:endParaRPr sz="2150">
              <a:latin typeface="Times New Roman"/>
              <a:cs typeface="Times New Roman"/>
            </a:endParaRPr>
          </a:p>
        </p:txBody>
      </p:sp>
      <p:sp>
        <p:nvSpPr>
          <p:cNvPr id="10" name="object 10"/>
          <p:cNvSpPr txBox="1"/>
          <p:nvPr/>
        </p:nvSpPr>
        <p:spPr>
          <a:xfrm>
            <a:off x="3736697" y="2774402"/>
            <a:ext cx="1995170" cy="464820"/>
          </a:xfrm>
          <a:prstGeom prst="rect">
            <a:avLst/>
          </a:prstGeom>
        </p:spPr>
        <p:txBody>
          <a:bodyPr vert="horz" wrap="square" lIns="0" tIns="16510" rIns="0" bIns="0" rtlCol="0">
            <a:spAutoFit/>
          </a:bodyPr>
          <a:lstStyle/>
          <a:p>
            <a:pPr marL="12700">
              <a:spcBef>
                <a:spcPts val="130"/>
              </a:spcBef>
            </a:pPr>
            <a:r>
              <a:rPr sz="2150" i="1" spc="114" dirty="0">
                <a:latin typeface="Times New Roman"/>
                <a:cs typeface="Times New Roman"/>
              </a:rPr>
              <a:t>C</a:t>
            </a:r>
            <a:r>
              <a:rPr sz="1250" spc="25" dirty="0">
                <a:latin typeface="Times New Roman"/>
                <a:cs typeface="Times New Roman"/>
              </a:rPr>
              <a:t>~</a:t>
            </a:r>
            <a:r>
              <a:rPr sz="1250" dirty="0">
                <a:latin typeface="Times New Roman"/>
                <a:cs typeface="Times New Roman"/>
              </a:rPr>
              <a:t>  </a:t>
            </a:r>
            <a:r>
              <a:rPr sz="1250" spc="10" dirty="0">
                <a:latin typeface="Times New Roman"/>
                <a:cs typeface="Times New Roman"/>
              </a:rPr>
              <a:t> </a:t>
            </a:r>
            <a:r>
              <a:rPr sz="2850" spc="-270" dirty="0">
                <a:latin typeface="Symbol"/>
                <a:cs typeface="Symbol"/>
              </a:rPr>
              <a:t></a:t>
            </a:r>
            <a:r>
              <a:rPr sz="2150" i="1" spc="114" dirty="0">
                <a:latin typeface="Times New Roman"/>
                <a:cs typeface="Times New Roman"/>
              </a:rPr>
              <a:t>n</a:t>
            </a:r>
            <a:r>
              <a:rPr sz="2850" spc="-315" dirty="0">
                <a:latin typeface="Symbol"/>
                <a:cs typeface="Symbol"/>
              </a:rPr>
              <a:t></a:t>
            </a:r>
            <a:r>
              <a:rPr sz="2150" i="1" spc="15" dirty="0">
                <a:latin typeface="Times New Roman"/>
                <a:cs typeface="Times New Roman"/>
              </a:rPr>
              <a:t>,</a:t>
            </a:r>
            <a:r>
              <a:rPr sz="2150" i="1" spc="-345" dirty="0">
                <a:latin typeface="Times New Roman"/>
                <a:cs typeface="Times New Roman"/>
              </a:rPr>
              <a:t> </a:t>
            </a:r>
            <a:r>
              <a:rPr sz="2150" spc="-45" dirty="0">
                <a:latin typeface="Times New Roman"/>
                <a:cs typeface="Times New Roman"/>
              </a:rPr>
              <a:t>ес</a:t>
            </a:r>
            <a:r>
              <a:rPr sz="2150" spc="15" dirty="0">
                <a:latin typeface="Times New Roman"/>
                <a:cs typeface="Times New Roman"/>
              </a:rPr>
              <a:t>л</a:t>
            </a:r>
            <a:r>
              <a:rPr sz="2150" spc="35" dirty="0">
                <a:latin typeface="Times New Roman"/>
                <a:cs typeface="Times New Roman"/>
              </a:rPr>
              <a:t>и</a:t>
            </a:r>
            <a:r>
              <a:rPr sz="2150" spc="-114" dirty="0">
                <a:latin typeface="Times New Roman"/>
                <a:cs typeface="Times New Roman"/>
              </a:rPr>
              <a:t> </a:t>
            </a:r>
            <a:r>
              <a:rPr sz="2150" i="1" spc="35" dirty="0">
                <a:latin typeface="Times New Roman"/>
                <a:cs typeface="Times New Roman"/>
              </a:rPr>
              <a:t>b</a:t>
            </a:r>
            <a:r>
              <a:rPr sz="2150" i="1" spc="-210" dirty="0">
                <a:latin typeface="Times New Roman"/>
                <a:cs typeface="Times New Roman"/>
              </a:rPr>
              <a:t> </a:t>
            </a:r>
            <a:r>
              <a:rPr sz="2150" i="1" spc="45" dirty="0">
                <a:latin typeface="Times New Roman"/>
                <a:cs typeface="Times New Roman"/>
              </a:rPr>
              <a:t>=</a:t>
            </a:r>
            <a:r>
              <a:rPr sz="2150" i="1" spc="-90" dirty="0">
                <a:latin typeface="Times New Roman"/>
                <a:cs typeface="Times New Roman"/>
              </a:rPr>
              <a:t> </a:t>
            </a:r>
            <a:r>
              <a:rPr sz="2150" spc="35" dirty="0">
                <a:latin typeface="Times New Roman"/>
                <a:cs typeface="Times New Roman"/>
              </a:rPr>
              <a:t>0</a:t>
            </a:r>
            <a:endParaRPr sz="2150">
              <a:latin typeface="Times New Roman"/>
              <a:cs typeface="Times New Roman"/>
            </a:endParaRPr>
          </a:p>
        </p:txBody>
      </p:sp>
      <p:sp>
        <p:nvSpPr>
          <p:cNvPr id="11" name="object 11"/>
          <p:cNvSpPr txBox="1"/>
          <p:nvPr/>
        </p:nvSpPr>
        <p:spPr>
          <a:xfrm>
            <a:off x="3607321" y="3396140"/>
            <a:ext cx="547370" cy="356235"/>
          </a:xfrm>
          <a:prstGeom prst="rect">
            <a:avLst/>
          </a:prstGeom>
        </p:spPr>
        <p:txBody>
          <a:bodyPr vert="horz" wrap="square" lIns="0" tIns="15240" rIns="0" bIns="0" rtlCol="0">
            <a:spAutoFit/>
          </a:bodyPr>
          <a:lstStyle/>
          <a:p>
            <a:pPr marL="12700">
              <a:spcBef>
                <a:spcPts val="120"/>
              </a:spcBef>
              <a:tabLst>
                <a:tab pos="370205" algn="l"/>
              </a:tabLst>
            </a:pPr>
            <a:r>
              <a:rPr sz="2150" spc="35" dirty="0">
                <a:latin typeface="Symbol"/>
                <a:cs typeface="Symbol"/>
              </a:rPr>
              <a:t></a:t>
            </a:r>
            <a:r>
              <a:rPr sz="2150" spc="35" dirty="0">
                <a:latin typeface="Times New Roman"/>
                <a:cs typeface="Times New Roman"/>
              </a:rPr>
              <a:t>	</a:t>
            </a:r>
            <a:r>
              <a:rPr sz="1875" i="1" spc="15" baseline="2222" dirty="0">
                <a:latin typeface="Times New Roman"/>
                <a:cs typeface="Times New Roman"/>
              </a:rPr>
              <a:t>i</a:t>
            </a:r>
            <a:r>
              <a:rPr sz="1875" i="1" spc="-44" baseline="2222" dirty="0">
                <a:latin typeface="Times New Roman"/>
                <a:cs typeface="Times New Roman"/>
              </a:rPr>
              <a:t> </a:t>
            </a:r>
            <a:r>
              <a:rPr sz="1875" i="1" spc="30" baseline="2222" dirty="0">
                <a:latin typeface="Times New Roman"/>
                <a:cs typeface="Times New Roman"/>
              </a:rPr>
              <a:t>b</a:t>
            </a:r>
            <a:endParaRPr sz="1875" baseline="2222">
              <a:latin typeface="Times New Roman"/>
              <a:cs typeface="Times New Roman"/>
            </a:endParaRPr>
          </a:p>
        </p:txBody>
      </p:sp>
      <p:sp>
        <p:nvSpPr>
          <p:cNvPr id="12" name="object 12"/>
          <p:cNvSpPr txBox="1"/>
          <p:nvPr/>
        </p:nvSpPr>
        <p:spPr>
          <a:xfrm>
            <a:off x="3941092" y="3068056"/>
            <a:ext cx="189865" cy="207107"/>
          </a:xfrm>
          <a:prstGeom prst="rect">
            <a:avLst/>
          </a:prstGeom>
        </p:spPr>
        <p:txBody>
          <a:bodyPr vert="horz" wrap="square" lIns="0" tIns="14604" rIns="0" bIns="0" rtlCol="0">
            <a:spAutoFit/>
          </a:bodyPr>
          <a:lstStyle/>
          <a:p>
            <a:pPr marL="12700">
              <a:spcBef>
                <a:spcPts val="114"/>
              </a:spcBef>
            </a:pPr>
            <a:r>
              <a:rPr sz="1250" i="1" spc="10" dirty="0">
                <a:latin typeface="Times New Roman"/>
                <a:cs typeface="Times New Roman"/>
              </a:rPr>
              <a:t>i</a:t>
            </a:r>
            <a:r>
              <a:rPr sz="1250" i="1" spc="-30" dirty="0">
                <a:latin typeface="Times New Roman"/>
                <a:cs typeface="Times New Roman"/>
              </a:rPr>
              <a:t> </a:t>
            </a:r>
            <a:r>
              <a:rPr sz="1250" i="1" spc="20" dirty="0">
                <a:latin typeface="Times New Roman"/>
                <a:cs typeface="Times New Roman"/>
              </a:rPr>
              <a:t>o</a:t>
            </a:r>
            <a:endParaRPr sz="1250">
              <a:latin typeface="Times New Roman"/>
              <a:cs typeface="Times New Roman"/>
            </a:endParaRPr>
          </a:p>
        </p:txBody>
      </p:sp>
      <p:grpSp>
        <p:nvGrpSpPr>
          <p:cNvPr id="13" name="object 13"/>
          <p:cNvGrpSpPr/>
          <p:nvPr/>
        </p:nvGrpSpPr>
        <p:grpSpPr>
          <a:xfrm>
            <a:off x="2640013" y="3716337"/>
            <a:ext cx="4111625" cy="468630"/>
            <a:chOff x="1116012" y="3716337"/>
            <a:chExt cx="4111625" cy="468630"/>
          </a:xfrm>
        </p:grpSpPr>
        <p:sp>
          <p:nvSpPr>
            <p:cNvPr id="14" name="object 14"/>
            <p:cNvSpPr/>
            <p:nvPr/>
          </p:nvSpPr>
          <p:spPr>
            <a:xfrm>
              <a:off x="1116012" y="3716337"/>
              <a:ext cx="4111625" cy="468630"/>
            </a:xfrm>
            <a:custGeom>
              <a:avLst/>
              <a:gdLst/>
              <a:ahLst/>
              <a:cxnLst/>
              <a:rect l="l" t="t" r="r" b="b"/>
              <a:pathLst>
                <a:path w="4111625" h="468629">
                  <a:moveTo>
                    <a:pt x="4111625" y="0"/>
                  </a:moveTo>
                  <a:lnTo>
                    <a:pt x="0" y="0"/>
                  </a:lnTo>
                  <a:lnTo>
                    <a:pt x="0" y="468312"/>
                  </a:lnTo>
                  <a:lnTo>
                    <a:pt x="4111625" y="468312"/>
                  </a:lnTo>
                  <a:lnTo>
                    <a:pt x="4111625" y="0"/>
                  </a:lnTo>
                  <a:close/>
                </a:path>
              </a:pathLst>
            </a:custGeom>
            <a:solidFill>
              <a:srgbClr val="FFFFFF"/>
            </a:solidFill>
          </p:spPr>
          <p:txBody>
            <a:bodyPr wrap="square" lIns="0" tIns="0" rIns="0" bIns="0" rtlCol="0"/>
            <a:lstStyle/>
            <a:p>
              <a:endParaRPr/>
            </a:p>
          </p:txBody>
        </p:sp>
        <p:sp>
          <p:nvSpPr>
            <p:cNvPr id="15" name="object 15"/>
            <p:cNvSpPr/>
            <p:nvPr/>
          </p:nvSpPr>
          <p:spPr>
            <a:xfrm>
              <a:off x="3525040" y="3782161"/>
              <a:ext cx="1636395" cy="337820"/>
            </a:xfrm>
            <a:custGeom>
              <a:avLst/>
              <a:gdLst/>
              <a:ahLst/>
              <a:cxnLst/>
              <a:rect l="l" t="t" r="r" b="b"/>
              <a:pathLst>
                <a:path w="1636395" h="337820">
                  <a:moveTo>
                    <a:pt x="38581" y="0"/>
                  </a:moveTo>
                  <a:lnTo>
                    <a:pt x="38581" y="337217"/>
                  </a:lnTo>
                </a:path>
                <a:path w="1636395" h="337820">
                  <a:moveTo>
                    <a:pt x="0" y="0"/>
                  </a:moveTo>
                  <a:lnTo>
                    <a:pt x="0" y="337217"/>
                  </a:lnTo>
                </a:path>
                <a:path w="1636395" h="337820">
                  <a:moveTo>
                    <a:pt x="1636026" y="0"/>
                  </a:moveTo>
                  <a:lnTo>
                    <a:pt x="1636026" y="337217"/>
                  </a:lnTo>
                </a:path>
                <a:path w="1636395" h="337820">
                  <a:moveTo>
                    <a:pt x="1596756" y="0"/>
                  </a:moveTo>
                  <a:lnTo>
                    <a:pt x="1596756" y="337217"/>
                  </a:lnTo>
                </a:path>
              </a:pathLst>
            </a:custGeom>
            <a:ln w="11593">
              <a:solidFill>
                <a:srgbClr val="000000"/>
              </a:solidFill>
            </a:ln>
          </p:spPr>
          <p:txBody>
            <a:bodyPr wrap="square" lIns="0" tIns="0" rIns="0" bIns="0" rtlCol="0"/>
            <a:lstStyle/>
            <a:p>
              <a:endParaRPr/>
            </a:p>
          </p:txBody>
        </p:sp>
      </p:grpSp>
      <p:sp>
        <p:nvSpPr>
          <p:cNvPr id="16" name="object 16"/>
          <p:cNvSpPr txBox="1"/>
          <p:nvPr/>
        </p:nvSpPr>
        <p:spPr>
          <a:xfrm>
            <a:off x="3356749" y="3934809"/>
            <a:ext cx="191770" cy="211596"/>
          </a:xfrm>
          <a:prstGeom prst="rect">
            <a:avLst/>
          </a:prstGeom>
        </p:spPr>
        <p:txBody>
          <a:bodyPr vert="horz" wrap="square" lIns="0" tIns="11430" rIns="0" bIns="0" rtlCol="0">
            <a:spAutoFit/>
          </a:bodyPr>
          <a:lstStyle/>
          <a:p>
            <a:pPr marL="12700">
              <a:spcBef>
                <a:spcPts val="90"/>
              </a:spcBef>
            </a:pPr>
            <a:r>
              <a:rPr sz="1300" i="1" spc="5" dirty="0">
                <a:latin typeface="Times New Roman"/>
                <a:cs typeface="Times New Roman"/>
              </a:rPr>
              <a:t>i</a:t>
            </a:r>
            <a:r>
              <a:rPr sz="1300" i="1" spc="-60" dirty="0">
                <a:latin typeface="Times New Roman"/>
                <a:cs typeface="Times New Roman"/>
              </a:rPr>
              <a:t> </a:t>
            </a:r>
            <a:r>
              <a:rPr sz="1300" i="1" spc="15" dirty="0">
                <a:latin typeface="Times New Roman"/>
                <a:cs typeface="Times New Roman"/>
              </a:rPr>
              <a:t>b</a:t>
            </a:r>
            <a:endParaRPr sz="1300">
              <a:latin typeface="Times New Roman"/>
              <a:cs typeface="Times New Roman"/>
            </a:endParaRPr>
          </a:p>
        </p:txBody>
      </p:sp>
      <p:sp>
        <p:nvSpPr>
          <p:cNvPr id="17" name="object 17"/>
          <p:cNvSpPr txBox="1"/>
          <p:nvPr/>
        </p:nvSpPr>
        <p:spPr>
          <a:xfrm>
            <a:off x="2639448" y="3636756"/>
            <a:ext cx="4053840" cy="471170"/>
          </a:xfrm>
          <a:prstGeom prst="rect">
            <a:avLst/>
          </a:prstGeom>
        </p:spPr>
        <p:txBody>
          <a:bodyPr vert="horz" wrap="square" lIns="0" tIns="15875" rIns="0" bIns="0" rtlCol="0">
            <a:spAutoFit/>
          </a:bodyPr>
          <a:lstStyle/>
          <a:p>
            <a:pPr marL="38100">
              <a:spcBef>
                <a:spcPts val="125"/>
              </a:spcBef>
            </a:pPr>
            <a:r>
              <a:rPr sz="2200" dirty="0">
                <a:latin typeface="Times New Roman"/>
                <a:cs typeface="Times New Roman"/>
              </a:rPr>
              <a:t>г</a:t>
            </a:r>
            <a:r>
              <a:rPr sz="2200" spc="-35" dirty="0">
                <a:latin typeface="Times New Roman"/>
                <a:cs typeface="Times New Roman"/>
              </a:rPr>
              <a:t>д</a:t>
            </a:r>
            <a:r>
              <a:rPr sz="2200" spc="35" dirty="0">
                <a:latin typeface="Times New Roman"/>
                <a:cs typeface="Times New Roman"/>
              </a:rPr>
              <a:t>е</a:t>
            </a:r>
            <a:r>
              <a:rPr sz="2200" dirty="0">
                <a:latin typeface="Times New Roman"/>
                <a:cs typeface="Times New Roman"/>
              </a:rPr>
              <a:t> </a:t>
            </a:r>
            <a:r>
              <a:rPr sz="2200" spc="-220" dirty="0">
                <a:latin typeface="Times New Roman"/>
                <a:cs typeface="Times New Roman"/>
              </a:rPr>
              <a:t> </a:t>
            </a:r>
            <a:r>
              <a:rPr sz="2200" i="1" spc="25" dirty="0">
                <a:latin typeface="Times New Roman"/>
                <a:cs typeface="Times New Roman"/>
              </a:rPr>
              <a:t>C</a:t>
            </a:r>
            <a:r>
              <a:rPr sz="1300" spc="15" dirty="0">
                <a:latin typeface="Times New Roman"/>
                <a:cs typeface="Times New Roman"/>
              </a:rPr>
              <a:t>~</a:t>
            </a:r>
            <a:r>
              <a:rPr sz="1300" dirty="0">
                <a:latin typeface="Times New Roman"/>
                <a:cs typeface="Times New Roman"/>
              </a:rPr>
              <a:t>  </a:t>
            </a:r>
            <a:r>
              <a:rPr sz="1300" spc="-100" dirty="0">
                <a:latin typeface="Times New Roman"/>
                <a:cs typeface="Times New Roman"/>
              </a:rPr>
              <a:t> </a:t>
            </a:r>
            <a:r>
              <a:rPr sz="2900" spc="-290" dirty="0">
                <a:latin typeface="Symbol"/>
                <a:cs typeface="Symbol"/>
              </a:rPr>
              <a:t></a:t>
            </a:r>
            <a:r>
              <a:rPr sz="2200" i="1" spc="90" dirty="0">
                <a:latin typeface="Times New Roman"/>
                <a:cs typeface="Times New Roman"/>
              </a:rPr>
              <a:t>n</a:t>
            </a:r>
            <a:r>
              <a:rPr sz="2900" spc="-130" dirty="0">
                <a:latin typeface="Symbol"/>
                <a:cs typeface="Symbol"/>
              </a:rPr>
              <a:t></a:t>
            </a:r>
            <a:r>
              <a:rPr sz="2200" i="1" spc="50" dirty="0">
                <a:latin typeface="Times New Roman"/>
                <a:cs typeface="Times New Roman"/>
              </a:rPr>
              <a:t>=</a:t>
            </a:r>
            <a:r>
              <a:rPr sz="2200" i="1" spc="-145" dirty="0">
                <a:latin typeface="Times New Roman"/>
                <a:cs typeface="Times New Roman"/>
              </a:rPr>
              <a:t> </a:t>
            </a:r>
            <a:r>
              <a:rPr sz="2200" i="1" spc="-15" dirty="0">
                <a:latin typeface="Times New Roman"/>
                <a:cs typeface="Times New Roman"/>
              </a:rPr>
              <a:t>a</a:t>
            </a:r>
            <a:r>
              <a:rPr sz="2200" i="1" spc="45" dirty="0">
                <a:latin typeface="Times New Roman"/>
                <a:cs typeface="Times New Roman"/>
              </a:rPr>
              <a:t>r</a:t>
            </a:r>
            <a:r>
              <a:rPr sz="2200" i="1" spc="-15" dirty="0">
                <a:latin typeface="Times New Roman"/>
                <a:cs typeface="Times New Roman"/>
              </a:rPr>
              <a:t>g</a:t>
            </a:r>
            <a:r>
              <a:rPr sz="2200" i="1" spc="45" dirty="0">
                <a:latin typeface="Times New Roman"/>
                <a:cs typeface="Times New Roman"/>
              </a:rPr>
              <a:t>m</a:t>
            </a:r>
            <a:r>
              <a:rPr sz="2200" i="1" spc="-70" dirty="0">
                <a:latin typeface="Times New Roman"/>
                <a:cs typeface="Times New Roman"/>
              </a:rPr>
              <a:t>i</a:t>
            </a:r>
            <a:r>
              <a:rPr sz="2200" i="1" spc="-110" dirty="0">
                <a:latin typeface="Times New Roman"/>
                <a:cs typeface="Times New Roman"/>
              </a:rPr>
              <a:t>n</a:t>
            </a:r>
            <a:r>
              <a:rPr sz="1950" i="1" spc="7" baseline="-23504" dirty="0">
                <a:latin typeface="Times New Roman"/>
                <a:cs typeface="Times New Roman"/>
              </a:rPr>
              <a:t>i</a:t>
            </a:r>
            <a:r>
              <a:rPr sz="1950" i="1" baseline="-23504" dirty="0">
                <a:latin typeface="Times New Roman"/>
                <a:cs typeface="Times New Roman"/>
              </a:rPr>
              <a:t> </a:t>
            </a:r>
            <a:r>
              <a:rPr sz="1950" i="1" spc="232" baseline="-23504" dirty="0">
                <a:latin typeface="Times New Roman"/>
                <a:cs typeface="Times New Roman"/>
              </a:rPr>
              <a:t> </a:t>
            </a:r>
            <a:r>
              <a:rPr sz="2200" i="1" spc="45" dirty="0">
                <a:latin typeface="Times New Roman"/>
                <a:cs typeface="Times New Roman"/>
              </a:rPr>
              <a:t>C</a:t>
            </a:r>
            <a:r>
              <a:rPr sz="1950" i="1" spc="30" baseline="-23504" dirty="0">
                <a:latin typeface="Times New Roman"/>
                <a:cs typeface="Times New Roman"/>
              </a:rPr>
              <a:t>w</a:t>
            </a:r>
            <a:r>
              <a:rPr sz="1950" i="1" spc="-209" baseline="-23504" dirty="0">
                <a:latin typeface="Times New Roman"/>
                <a:cs typeface="Times New Roman"/>
              </a:rPr>
              <a:t> </a:t>
            </a:r>
            <a:r>
              <a:rPr sz="2900" spc="-290" dirty="0">
                <a:latin typeface="Symbol"/>
                <a:cs typeface="Symbol"/>
              </a:rPr>
              <a:t></a:t>
            </a:r>
            <a:r>
              <a:rPr sz="2200" i="1" spc="90" dirty="0">
                <a:latin typeface="Times New Roman"/>
                <a:cs typeface="Times New Roman"/>
              </a:rPr>
              <a:t>n</a:t>
            </a:r>
            <a:r>
              <a:rPr sz="2900" spc="-60" dirty="0">
                <a:latin typeface="Symbol"/>
                <a:cs typeface="Symbol"/>
              </a:rPr>
              <a:t></a:t>
            </a:r>
            <a:r>
              <a:rPr sz="2200" spc="40" dirty="0">
                <a:latin typeface="Symbol"/>
                <a:cs typeface="Symbol"/>
              </a:rPr>
              <a:t></a:t>
            </a:r>
            <a:r>
              <a:rPr sz="2200" spc="-305" dirty="0">
                <a:latin typeface="Times New Roman"/>
                <a:cs typeface="Times New Roman"/>
              </a:rPr>
              <a:t> </a:t>
            </a:r>
            <a:r>
              <a:rPr sz="2200" i="1" spc="-10" dirty="0">
                <a:latin typeface="Times New Roman"/>
                <a:cs typeface="Times New Roman"/>
              </a:rPr>
              <a:t>C</a:t>
            </a:r>
            <a:r>
              <a:rPr sz="1950" i="1" spc="-7" baseline="-23504" dirty="0">
                <a:latin typeface="Times New Roman"/>
                <a:cs typeface="Times New Roman"/>
              </a:rPr>
              <a:t>i</a:t>
            </a:r>
            <a:r>
              <a:rPr sz="1950" i="1" spc="22" baseline="-23504" dirty="0">
                <a:latin typeface="Times New Roman"/>
                <a:cs typeface="Times New Roman"/>
              </a:rPr>
              <a:t>b</a:t>
            </a:r>
            <a:r>
              <a:rPr sz="1950" i="1" spc="-150" baseline="-23504" dirty="0">
                <a:latin typeface="Times New Roman"/>
                <a:cs typeface="Times New Roman"/>
              </a:rPr>
              <a:t> </a:t>
            </a:r>
            <a:r>
              <a:rPr sz="2900" spc="-290" dirty="0">
                <a:latin typeface="Symbol"/>
                <a:cs typeface="Symbol"/>
              </a:rPr>
              <a:t></a:t>
            </a:r>
            <a:r>
              <a:rPr sz="2200" i="1" spc="90" dirty="0">
                <a:latin typeface="Times New Roman"/>
                <a:cs typeface="Times New Roman"/>
              </a:rPr>
              <a:t>n</a:t>
            </a:r>
            <a:r>
              <a:rPr sz="2900" spc="-220" dirty="0">
                <a:latin typeface="Symbol"/>
                <a:cs typeface="Symbol"/>
              </a:rPr>
              <a:t></a:t>
            </a:r>
            <a:endParaRPr sz="2900">
              <a:latin typeface="Symbol"/>
              <a:cs typeface="Symbol"/>
            </a:endParaRPr>
          </a:p>
        </p:txBody>
      </p:sp>
      <p:sp>
        <p:nvSpPr>
          <p:cNvPr id="18" name="object 18"/>
          <p:cNvSpPr/>
          <p:nvPr/>
        </p:nvSpPr>
        <p:spPr>
          <a:xfrm>
            <a:off x="4371498" y="4657509"/>
            <a:ext cx="34290" cy="286385"/>
          </a:xfrm>
          <a:custGeom>
            <a:avLst/>
            <a:gdLst/>
            <a:ahLst/>
            <a:cxnLst/>
            <a:rect l="l" t="t" r="r" b="b"/>
            <a:pathLst>
              <a:path w="34289" h="286385">
                <a:moveTo>
                  <a:pt x="33737" y="0"/>
                </a:moveTo>
                <a:lnTo>
                  <a:pt x="33737" y="286046"/>
                </a:lnTo>
              </a:path>
              <a:path w="34289" h="286385">
                <a:moveTo>
                  <a:pt x="0" y="0"/>
                </a:moveTo>
                <a:lnTo>
                  <a:pt x="0" y="286046"/>
                </a:lnTo>
              </a:path>
            </a:pathLst>
          </a:custGeom>
          <a:ln w="9919">
            <a:solidFill>
              <a:srgbClr val="000000"/>
            </a:solidFill>
          </a:ln>
        </p:spPr>
        <p:txBody>
          <a:bodyPr wrap="square" lIns="0" tIns="0" rIns="0" bIns="0" rtlCol="0"/>
          <a:lstStyle/>
          <a:p>
            <a:endParaRPr/>
          </a:p>
        </p:txBody>
      </p:sp>
      <p:sp>
        <p:nvSpPr>
          <p:cNvPr id="19" name="object 19"/>
          <p:cNvSpPr/>
          <p:nvPr/>
        </p:nvSpPr>
        <p:spPr>
          <a:xfrm>
            <a:off x="5858594" y="4657509"/>
            <a:ext cx="34290" cy="286385"/>
          </a:xfrm>
          <a:custGeom>
            <a:avLst/>
            <a:gdLst/>
            <a:ahLst/>
            <a:cxnLst/>
            <a:rect l="l" t="t" r="r" b="b"/>
            <a:pathLst>
              <a:path w="34289" h="286385">
                <a:moveTo>
                  <a:pt x="33776" y="0"/>
                </a:moveTo>
                <a:lnTo>
                  <a:pt x="33776" y="286046"/>
                </a:lnTo>
              </a:path>
              <a:path w="34289" h="286385">
                <a:moveTo>
                  <a:pt x="0" y="0"/>
                </a:moveTo>
                <a:lnTo>
                  <a:pt x="0" y="286046"/>
                </a:lnTo>
              </a:path>
            </a:pathLst>
          </a:custGeom>
          <a:ln w="9919">
            <a:solidFill>
              <a:srgbClr val="000000"/>
            </a:solidFill>
          </a:ln>
        </p:spPr>
        <p:txBody>
          <a:bodyPr wrap="square" lIns="0" tIns="0" rIns="0" bIns="0" rtlCol="0"/>
          <a:lstStyle/>
          <a:p>
            <a:endParaRPr/>
          </a:p>
        </p:txBody>
      </p:sp>
      <p:sp>
        <p:nvSpPr>
          <p:cNvPr id="20" name="object 20"/>
          <p:cNvSpPr txBox="1"/>
          <p:nvPr/>
        </p:nvSpPr>
        <p:spPr>
          <a:xfrm>
            <a:off x="2701780" y="4608704"/>
            <a:ext cx="1659889" cy="312420"/>
          </a:xfrm>
          <a:prstGeom prst="rect">
            <a:avLst/>
          </a:prstGeom>
        </p:spPr>
        <p:txBody>
          <a:bodyPr vert="horz" wrap="square" lIns="0" tIns="16510" rIns="0" bIns="0" rtlCol="0">
            <a:spAutoFit/>
          </a:bodyPr>
          <a:lstStyle/>
          <a:p>
            <a:pPr marL="38100">
              <a:spcBef>
                <a:spcPts val="130"/>
              </a:spcBef>
            </a:pPr>
            <a:r>
              <a:rPr sz="1850" i="1" spc="50" dirty="0">
                <a:latin typeface="Times New Roman"/>
                <a:cs typeface="Times New Roman"/>
              </a:rPr>
              <a:t>b</a:t>
            </a:r>
            <a:r>
              <a:rPr sz="1850" i="1" spc="25" dirty="0">
                <a:latin typeface="Times New Roman"/>
                <a:cs typeface="Times New Roman"/>
              </a:rPr>
              <a:t> </a:t>
            </a:r>
            <a:r>
              <a:rPr sz="1850" i="1" spc="70" dirty="0">
                <a:latin typeface="Times New Roman"/>
                <a:cs typeface="Times New Roman"/>
              </a:rPr>
              <a:t>=</a:t>
            </a:r>
            <a:r>
              <a:rPr sz="1850" i="1" spc="-95" dirty="0">
                <a:latin typeface="Times New Roman"/>
                <a:cs typeface="Times New Roman"/>
              </a:rPr>
              <a:t> </a:t>
            </a:r>
            <a:r>
              <a:rPr sz="1850" i="1" spc="20" dirty="0">
                <a:latin typeface="Times New Roman"/>
                <a:cs typeface="Times New Roman"/>
              </a:rPr>
              <a:t>argmin</a:t>
            </a:r>
            <a:r>
              <a:rPr sz="1650" i="1" spc="30" baseline="-22727" dirty="0">
                <a:latin typeface="Times New Roman"/>
                <a:cs typeface="Times New Roman"/>
              </a:rPr>
              <a:t>b</a:t>
            </a:r>
            <a:r>
              <a:rPr sz="1850" i="1" spc="20" dirty="0">
                <a:latin typeface="Times New Roman"/>
                <a:cs typeface="Times New Roman"/>
              </a:rPr>
              <a:t>min</a:t>
            </a:r>
            <a:r>
              <a:rPr sz="1650" i="1" spc="30" baseline="-22727" dirty="0">
                <a:latin typeface="Times New Roman"/>
                <a:cs typeface="Times New Roman"/>
              </a:rPr>
              <a:t>i</a:t>
            </a:r>
            <a:endParaRPr sz="1650" baseline="-22727">
              <a:latin typeface="Times New Roman"/>
              <a:cs typeface="Times New Roman"/>
            </a:endParaRPr>
          </a:p>
        </p:txBody>
      </p:sp>
      <p:sp>
        <p:nvSpPr>
          <p:cNvPr id="24" name="object 24"/>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38100">
              <a:lnSpc>
                <a:spcPts val="1650"/>
              </a:lnSpc>
            </a:pPr>
            <a:fld id="{81D60167-4931-47E6-BA6A-407CBD079E47}" type="slidenum">
              <a:rPr dirty="0"/>
              <a:pPr marL="38100">
                <a:lnSpc>
                  <a:spcPts val="1650"/>
                </a:lnSpc>
              </a:pPr>
              <a:t>187</a:t>
            </a:fld>
            <a:endParaRPr dirty="0"/>
          </a:p>
        </p:txBody>
      </p:sp>
      <p:sp>
        <p:nvSpPr>
          <p:cNvPr id="21" name="object 21"/>
          <p:cNvSpPr txBox="1"/>
          <p:nvPr/>
        </p:nvSpPr>
        <p:spPr>
          <a:xfrm>
            <a:off x="5424182" y="4767926"/>
            <a:ext cx="137795" cy="181460"/>
          </a:xfrm>
          <a:prstGeom prst="rect">
            <a:avLst/>
          </a:prstGeom>
        </p:spPr>
        <p:txBody>
          <a:bodyPr vert="horz" wrap="square" lIns="0" tIns="12065" rIns="0" bIns="0" rtlCol="0">
            <a:spAutoFit/>
          </a:bodyPr>
          <a:lstStyle/>
          <a:p>
            <a:pPr marL="12700">
              <a:spcBef>
                <a:spcPts val="95"/>
              </a:spcBef>
            </a:pPr>
            <a:r>
              <a:rPr sz="1100" i="1" spc="10" dirty="0">
                <a:latin typeface="Times New Roman"/>
                <a:cs typeface="Times New Roman"/>
              </a:rPr>
              <a:t>ib</a:t>
            </a:r>
            <a:endParaRPr sz="1100">
              <a:latin typeface="Times New Roman"/>
              <a:cs typeface="Times New Roman"/>
            </a:endParaRPr>
          </a:p>
        </p:txBody>
      </p:sp>
      <p:sp>
        <p:nvSpPr>
          <p:cNvPr id="22" name="object 22"/>
          <p:cNvSpPr txBox="1"/>
          <p:nvPr/>
        </p:nvSpPr>
        <p:spPr>
          <a:xfrm>
            <a:off x="4366959" y="4530934"/>
            <a:ext cx="1550035" cy="405765"/>
          </a:xfrm>
          <a:prstGeom prst="rect">
            <a:avLst/>
          </a:prstGeom>
        </p:spPr>
        <p:txBody>
          <a:bodyPr vert="horz" wrap="square" lIns="0" tIns="11430" rIns="0" bIns="0" rtlCol="0">
            <a:spAutoFit/>
          </a:bodyPr>
          <a:lstStyle/>
          <a:p>
            <a:pPr marL="50800">
              <a:spcBef>
                <a:spcPts val="90"/>
              </a:spcBef>
              <a:tabLst>
                <a:tab pos="1212215" algn="l"/>
              </a:tabLst>
            </a:pPr>
            <a:r>
              <a:rPr sz="1850" i="1" spc="60" dirty="0">
                <a:latin typeface="Times New Roman"/>
                <a:cs typeface="Times New Roman"/>
              </a:rPr>
              <a:t>C'</a:t>
            </a:r>
            <a:r>
              <a:rPr sz="1650" i="1" spc="89" baseline="-22727" dirty="0">
                <a:latin typeface="Times New Roman"/>
                <a:cs typeface="Times New Roman"/>
              </a:rPr>
              <a:t>w</a:t>
            </a:r>
            <a:r>
              <a:rPr sz="1650" i="1" spc="187" baseline="-22727" dirty="0">
                <a:latin typeface="Times New Roman"/>
                <a:cs typeface="Times New Roman"/>
              </a:rPr>
              <a:t> </a:t>
            </a:r>
            <a:r>
              <a:rPr sz="2500" spc="-30" dirty="0">
                <a:latin typeface="Symbol"/>
                <a:cs typeface="Symbol"/>
              </a:rPr>
              <a:t></a:t>
            </a:r>
            <a:r>
              <a:rPr sz="1850" i="1" spc="-30" dirty="0">
                <a:latin typeface="Times New Roman"/>
                <a:cs typeface="Times New Roman"/>
              </a:rPr>
              <a:t>n</a:t>
            </a:r>
            <a:r>
              <a:rPr sz="2500" spc="-30" dirty="0">
                <a:latin typeface="Symbol"/>
                <a:cs typeface="Symbol"/>
              </a:rPr>
              <a:t></a:t>
            </a:r>
            <a:r>
              <a:rPr sz="1850" spc="-30" dirty="0">
                <a:latin typeface="Symbol"/>
                <a:cs typeface="Symbol"/>
              </a:rPr>
              <a:t></a:t>
            </a:r>
            <a:r>
              <a:rPr sz="1850" spc="-204" dirty="0">
                <a:latin typeface="Times New Roman"/>
                <a:cs typeface="Times New Roman"/>
              </a:rPr>
              <a:t> </a:t>
            </a:r>
            <a:r>
              <a:rPr sz="1850" i="1" spc="70" dirty="0">
                <a:latin typeface="Times New Roman"/>
                <a:cs typeface="Times New Roman"/>
              </a:rPr>
              <a:t>C	</a:t>
            </a:r>
            <a:r>
              <a:rPr sz="2500" spc="-114" dirty="0">
                <a:latin typeface="Symbol"/>
                <a:cs typeface="Symbol"/>
              </a:rPr>
              <a:t></a:t>
            </a:r>
            <a:r>
              <a:rPr sz="1850" i="1" spc="-114" dirty="0">
                <a:latin typeface="Times New Roman"/>
                <a:cs typeface="Times New Roman"/>
              </a:rPr>
              <a:t>n</a:t>
            </a:r>
            <a:r>
              <a:rPr sz="2500" spc="-114" dirty="0">
                <a:latin typeface="Symbol"/>
                <a:cs typeface="Symbol"/>
              </a:rPr>
              <a:t></a:t>
            </a:r>
            <a:endParaRPr sz="2500">
              <a:latin typeface="Symbol"/>
              <a:cs typeface="Symbol"/>
            </a:endParaRPr>
          </a:p>
        </p:txBody>
      </p:sp>
      <p:sp>
        <p:nvSpPr>
          <p:cNvPr id="23" name="object 23"/>
          <p:cNvSpPr txBox="1"/>
          <p:nvPr/>
        </p:nvSpPr>
        <p:spPr>
          <a:xfrm>
            <a:off x="2744046" y="4455949"/>
            <a:ext cx="160020" cy="312420"/>
          </a:xfrm>
          <a:prstGeom prst="rect">
            <a:avLst/>
          </a:prstGeom>
        </p:spPr>
        <p:txBody>
          <a:bodyPr vert="horz" wrap="square" lIns="0" tIns="16510" rIns="0" bIns="0" rtlCol="0">
            <a:spAutoFit/>
          </a:bodyPr>
          <a:lstStyle/>
          <a:p>
            <a:pPr marL="12700">
              <a:spcBef>
                <a:spcPts val="130"/>
              </a:spcBef>
            </a:pPr>
            <a:r>
              <a:rPr sz="1850" spc="55" dirty="0">
                <a:latin typeface="Times New Roman"/>
                <a:cs typeface="Times New Roman"/>
              </a:rPr>
              <a:t>~</a:t>
            </a:r>
            <a:endParaRPr sz="1850">
              <a:latin typeface="Times New Roman"/>
              <a:cs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38100">
              <a:lnSpc>
                <a:spcPts val="1650"/>
              </a:lnSpc>
            </a:pPr>
            <a:fld id="{81D60167-4931-47E6-BA6A-407CBD079E47}" type="slidenum">
              <a:rPr dirty="0"/>
              <a:pPr marL="38100">
                <a:lnSpc>
                  <a:spcPts val="1650"/>
                </a:lnSpc>
              </a:pPr>
              <a:t>188</a:t>
            </a:fld>
            <a:endParaRPr dirty="0"/>
          </a:p>
        </p:txBody>
      </p:sp>
      <p:sp>
        <p:nvSpPr>
          <p:cNvPr id="2" name="object 2"/>
          <p:cNvSpPr txBox="1"/>
          <p:nvPr/>
        </p:nvSpPr>
        <p:spPr>
          <a:xfrm>
            <a:off x="2021840" y="225338"/>
            <a:ext cx="7978140" cy="4478149"/>
          </a:xfrm>
          <a:prstGeom prst="rect">
            <a:avLst/>
          </a:prstGeom>
        </p:spPr>
        <p:txBody>
          <a:bodyPr vert="horz" wrap="square" lIns="0" tIns="73660" rIns="0" bIns="0" rtlCol="0">
            <a:spAutoFit/>
          </a:bodyPr>
          <a:lstStyle/>
          <a:p>
            <a:pPr marL="50800">
              <a:spcBef>
                <a:spcPts val="580"/>
              </a:spcBef>
            </a:pPr>
            <a:r>
              <a:rPr sz="2000" b="1" spc="-5" dirty="0">
                <a:latin typeface="Arial"/>
                <a:cs typeface="Arial"/>
              </a:rPr>
              <a:t>Замечание</a:t>
            </a:r>
            <a:r>
              <a:rPr sz="2000" b="1" spc="-70" dirty="0">
                <a:latin typeface="Arial"/>
                <a:cs typeface="Arial"/>
              </a:rPr>
              <a:t> </a:t>
            </a:r>
            <a:r>
              <a:rPr sz="2000" b="1" spc="-5" dirty="0">
                <a:latin typeface="Arial"/>
                <a:cs typeface="Arial"/>
              </a:rPr>
              <a:t>1.</a:t>
            </a:r>
            <a:endParaRPr sz="2000">
              <a:latin typeface="Arial"/>
              <a:cs typeface="Arial"/>
            </a:endParaRPr>
          </a:p>
          <a:p>
            <a:pPr marL="393700" marR="43180">
              <a:spcBef>
                <a:spcPts val="480"/>
              </a:spcBef>
            </a:pPr>
            <a:r>
              <a:rPr sz="2000" spc="-60" dirty="0">
                <a:latin typeface="Microsoft Sans Serif"/>
                <a:cs typeface="Microsoft Sans Serif"/>
              </a:rPr>
              <a:t>Для</a:t>
            </a:r>
            <a:r>
              <a:rPr sz="2000" spc="10" dirty="0">
                <a:latin typeface="Microsoft Sans Serif"/>
                <a:cs typeface="Microsoft Sans Serif"/>
              </a:rPr>
              <a:t> </a:t>
            </a:r>
            <a:r>
              <a:rPr sz="2000" spc="-10" dirty="0">
                <a:latin typeface="Microsoft Sans Serif"/>
                <a:cs typeface="Microsoft Sans Serif"/>
              </a:rPr>
              <a:t>обеспечения</a:t>
            </a:r>
            <a:r>
              <a:rPr sz="2000" spc="-15" dirty="0">
                <a:latin typeface="Microsoft Sans Serif"/>
                <a:cs typeface="Microsoft Sans Serif"/>
              </a:rPr>
              <a:t> </a:t>
            </a:r>
            <a:r>
              <a:rPr sz="2000" spc="-5" dirty="0">
                <a:latin typeface="Microsoft Sans Serif"/>
                <a:cs typeface="Microsoft Sans Serif"/>
              </a:rPr>
              <a:t>малых</a:t>
            </a:r>
            <a:r>
              <a:rPr sz="2000" dirty="0">
                <a:latin typeface="Microsoft Sans Serif"/>
                <a:cs typeface="Microsoft Sans Serif"/>
              </a:rPr>
              <a:t> </a:t>
            </a:r>
            <a:r>
              <a:rPr sz="2000" spc="-25" dirty="0">
                <a:latin typeface="Microsoft Sans Serif"/>
                <a:cs typeface="Microsoft Sans Serif"/>
              </a:rPr>
              <a:t>искажений</a:t>
            </a:r>
            <a:r>
              <a:rPr sz="2000" spc="-20" dirty="0">
                <a:latin typeface="Microsoft Sans Serif"/>
                <a:cs typeface="Microsoft Sans Serif"/>
              </a:rPr>
              <a:t> </a:t>
            </a:r>
            <a:r>
              <a:rPr sz="2000" spc="-5" dirty="0">
                <a:latin typeface="Microsoft Sans Serif"/>
                <a:cs typeface="Microsoft Sans Serif"/>
              </a:rPr>
              <a:t>ПС</a:t>
            </a:r>
            <a:r>
              <a:rPr sz="2000" spc="15" dirty="0">
                <a:latin typeface="Microsoft Sans Serif"/>
                <a:cs typeface="Microsoft Sans Serif"/>
              </a:rPr>
              <a:t> </a:t>
            </a:r>
            <a:r>
              <a:rPr sz="2000" spc="-15" dirty="0">
                <a:latin typeface="Microsoft Sans Serif"/>
                <a:cs typeface="Microsoft Sans Serif"/>
              </a:rPr>
              <a:t>кодовые</a:t>
            </a:r>
            <a:r>
              <a:rPr sz="2000" dirty="0">
                <a:latin typeface="Microsoft Sans Serif"/>
                <a:cs typeface="Microsoft Sans Serif"/>
              </a:rPr>
              <a:t> </a:t>
            </a:r>
            <a:r>
              <a:rPr sz="2000" spc="-35" dirty="0">
                <a:latin typeface="Microsoft Sans Serif"/>
                <a:cs typeface="Microsoft Sans Serif"/>
              </a:rPr>
              <a:t>книги</a:t>
            </a:r>
            <a:r>
              <a:rPr sz="2000" spc="-10" dirty="0">
                <a:latin typeface="Microsoft Sans Serif"/>
                <a:cs typeface="Microsoft Sans Serif"/>
              </a:rPr>
              <a:t> </a:t>
            </a:r>
            <a:r>
              <a:rPr sz="2000" spc="-15" dirty="0">
                <a:latin typeface="Microsoft Sans Serif"/>
                <a:cs typeface="Microsoft Sans Serif"/>
              </a:rPr>
              <a:t>должны </a:t>
            </a:r>
            <a:r>
              <a:rPr sz="2000" spc="-10" dirty="0">
                <a:latin typeface="Microsoft Sans Serif"/>
                <a:cs typeface="Microsoft Sans Serif"/>
              </a:rPr>
              <a:t> </a:t>
            </a:r>
            <a:r>
              <a:rPr sz="2000" dirty="0">
                <a:latin typeface="Microsoft Sans Serif"/>
                <a:cs typeface="Microsoft Sans Serif"/>
              </a:rPr>
              <a:t>выбираться</a:t>
            </a:r>
            <a:r>
              <a:rPr sz="2000" spc="-5" dirty="0">
                <a:latin typeface="Microsoft Sans Serif"/>
                <a:cs typeface="Microsoft Sans Serif"/>
              </a:rPr>
              <a:t> </a:t>
            </a:r>
            <a:r>
              <a:rPr sz="2000" spc="-30" dirty="0">
                <a:latin typeface="Microsoft Sans Serif"/>
                <a:cs typeface="Microsoft Sans Serif"/>
              </a:rPr>
              <a:t>так,</a:t>
            </a:r>
            <a:r>
              <a:rPr sz="2000" spc="-5" dirty="0">
                <a:latin typeface="Microsoft Sans Serif"/>
                <a:cs typeface="Microsoft Sans Serif"/>
              </a:rPr>
              <a:t> чтобы</a:t>
            </a:r>
            <a:r>
              <a:rPr sz="2000" spc="10" dirty="0">
                <a:latin typeface="Microsoft Sans Serif"/>
                <a:cs typeface="Microsoft Sans Serif"/>
              </a:rPr>
              <a:t> </a:t>
            </a:r>
            <a:r>
              <a:rPr sz="2000" spc="5" dirty="0">
                <a:latin typeface="Microsoft Sans Serif"/>
                <a:cs typeface="Microsoft Sans Serif"/>
              </a:rPr>
              <a:t>для</a:t>
            </a:r>
            <a:r>
              <a:rPr sz="2000" spc="20" dirty="0">
                <a:latin typeface="Microsoft Sans Serif"/>
                <a:cs typeface="Microsoft Sans Serif"/>
              </a:rPr>
              <a:t> </a:t>
            </a:r>
            <a:r>
              <a:rPr sz="2000" spc="-5" dirty="0">
                <a:latin typeface="Microsoft Sans Serif"/>
                <a:cs typeface="Microsoft Sans Serif"/>
              </a:rPr>
              <a:t>любого</a:t>
            </a:r>
            <a:r>
              <a:rPr sz="2000" spc="15" dirty="0">
                <a:latin typeface="Microsoft Sans Serif"/>
                <a:cs typeface="Microsoft Sans Serif"/>
              </a:rPr>
              <a:t> </a:t>
            </a:r>
            <a:r>
              <a:rPr sz="2000" i="1" dirty="0">
                <a:latin typeface="Arial"/>
                <a:cs typeface="Arial"/>
              </a:rPr>
              <a:t>C(n),</a:t>
            </a:r>
            <a:r>
              <a:rPr sz="2000" i="1" spc="-35" dirty="0">
                <a:latin typeface="Arial"/>
                <a:cs typeface="Arial"/>
              </a:rPr>
              <a:t> </a:t>
            </a:r>
            <a:r>
              <a:rPr sz="2000" i="1" dirty="0">
                <a:latin typeface="Arial"/>
                <a:cs typeface="Arial"/>
              </a:rPr>
              <a:t>||C(</a:t>
            </a:r>
            <a:r>
              <a:rPr sz="1950" i="1" baseline="-21367" dirty="0">
                <a:latin typeface="Arial"/>
                <a:cs typeface="Arial"/>
              </a:rPr>
              <a:t>w</a:t>
            </a:r>
            <a:r>
              <a:rPr sz="2000" i="1" dirty="0">
                <a:latin typeface="Arial"/>
                <a:cs typeface="Arial"/>
              </a:rPr>
              <a:t>(n)-C(n)||</a:t>
            </a:r>
            <a:r>
              <a:rPr sz="2000" i="1" spc="-35" dirty="0">
                <a:latin typeface="Arial"/>
                <a:cs typeface="Arial"/>
              </a:rPr>
              <a:t> </a:t>
            </a:r>
            <a:r>
              <a:rPr sz="2000" spc="5" dirty="0">
                <a:latin typeface="Microsoft Sans Serif"/>
                <a:cs typeface="Microsoft Sans Serif"/>
              </a:rPr>
              <a:t>,были </a:t>
            </a:r>
            <a:r>
              <a:rPr sz="2000" dirty="0">
                <a:latin typeface="Microsoft Sans Serif"/>
                <a:cs typeface="Microsoft Sans Serif"/>
              </a:rPr>
              <a:t>бы </a:t>
            </a:r>
            <a:r>
              <a:rPr sz="2000" spc="-520" dirty="0">
                <a:latin typeface="Microsoft Sans Serif"/>
                <a:cs typeface="Microsoft Sans Serif"/>
              </a:rPr>
              <a:t> </a:t>
            </a:r>
            <a:r>
              <a:rPr sz="2000" spc="-5" dirty="0">
                <a:latin typeface="Microsoft Sans Serif"/>
                <a:cs typeface="Microsoft Sans Serif"/>
              </a:rPr>
              <a:t>малы</a:t>
            </a:r>
            <a:r>
              <a:rPr sz="2000" dirty="0">
                <a:latin typeface="Microsoft Sans Serif"/>
                <a:cs typeface="Microsoft Sans Serif"/>
              </a:rPr>
              <a:t> </a:t>
            </a:r>
            <a:r>
              <a:rPr sz="2000" spc="-15" dirty="0">
                <a:latin typeface="Microsoft Sans Serif"/>
                <a:cs typeface="Microsoft Sans Serif"/>
              </a:rPr>
              <a:t>по</a:t>
            </a:r>
            <a:r>
              <a:rPr sz="2000" spc="25" dirty="0">
                <a:latin typeface="Microsoft Sans Serif"/>
                <a:cs typeface="Microsoft Sans Serif"/>
              </a:rPr>
              <a:t> </a:t>
            </a:r>
            <a:r>
              <a:rPr sz="2000" spc="-5" dirty="0">
                <a:latin typeface="Microsoft Sans Serif"/>
                <a:cs typeface="Microsoft Sans Serif"/>
              </a:rPr>
              <a:t>сравнению</a:t>
            </a:r>
            <a:r>
              <a:rPr sz="2000" spc="-25" dirty="0">
                <a:latin typeface="Microsoft Sans Serif"/>
                <a:cs typeface="Microsoft Sans Serif"/>
              </a:rPr>
              <a:t> </a:t>
            </a:r>
            <a:r>
              <a:rPr sz="2000" dirty="0">
                <a:latin typeface="Microsoft Sans Serif"/>
                <a:cs typeface="Microsoft Sans Serif"/>
              </a:rPr>
              <a:t>с</a:t>
            </a:r>
            <a:r>
              <a:rPr sz="2000" spc="20" dirty="0">
                <a:latin typeface="Microsoft Sans Serif"/>
                <a:cs typeface="Microsoft Sans Serif"/>
              </a:rPr>
              <a:t> </a:t>
            </a:r>
            <a:r>
              <a:rPr sz="2000" dirty="0">
                <a:latin typeface="Microsoft Sans Serif"/>
                <a:cs typeface="Microsoft Sans Serif"/>
              </a:rPr>
              <a:t>||</a:t>
            </a:r>
            <a:r>
              <a:rPr sz="2000" i="1" dirty="0">
                <a:latin typeface="Arial"/>
                <a:cs typeface="Arial"/>
              </a:rPr>
              <a:t>C(n)</a:t>
            </a:r>
            <a:r>
              <a:rPr sz="2000" dirty="0">
                <a:latin typeface="Microsoft Sans Serif"/>
                <a:cs typeface="Microsoft Sans Serif"/>
              </a:rPr>
              <a:t>||</a:t>
            </a:r>
            <a:endParaRPr sz="2000">
              <a:latin typeface="Microsoft Sans Serif"/>
              <a:cs typeface="Microsoft Sans Serif"/>
            </a:endParaRPr>
          </a:p>
          <a:p>
            <a:pPr>
              <a:spcBef>
                <a:spcPts val="20"/>
              </a:spcBef>
            </a:pPr>
            <a:endParaRPr sz="2950">
              <a:latin typeface="Microsoft Sans Serif"/>
              <a:cs typeface="Microsoft Sans Serif"/>
            </a:endParaRPr>
          </a:p>
          <a:p>
            <a:pPr marL="50800">
              <a:spcBef>
                <a:spcPts val="5"/>
              </a:spcBef>
            </a:pPr>
            <a:r>
              <a:rPr sz="2000" b="1" dirty="0">
                <a:latin typeface="Arial"/>
                <a:cs typeface="Arial"/>
              </a:rPr>
              <a:t>Замечание</a:t>
            </a:r>
            <a:r>
              <a:rPr sz="2000" b="1" spc="-80" dirty="0">
                <a:latin typeface="Arial"/>
                <a:cs typeface="Arial"/>
              </a:rPr>
              <a:t> </a:t>
            </a:r>
            <a:r>
              <a:rPr sz="2000" b="1" spc="-5" dirty="0">
                <a:latin typeface="Arial"/>
                <a:cs typeface="Arial"/>
              </a:rPr>
              <a:t>2.</a:t>
            </a:r>
            <a:endParaRPr sz="2000">
              <a:latin typeface="Arial"/>
              <a:cs typeface="Arial"/>
            </a:endParaRPr>
          </a:p>
          <a:p>
            <a:pPr marL="393700" marR="134620" algn="just">
              <a:spcBef>
                <a:spcPts val="480"/>
              </a:spcBef>
            </a:pPr>
            <a:r>
              <a:rPr sz="2000" spc="-25" dirty="0">
                <a:latin typeface="Microsoft Sans Serif"/>
                <a:cs typeface="Microsoft Sans Serif"/>
              </a:rPr>
              <a:t>Такая </a:t>
            </a:r>
            <a:r>
              <a:rPr sz="2000" spc="-5" dirty="0">
                <a:latin typeface="Microsoft Sans Serif"/>
                <a:cs typeface="Microsoft Sans Serif"/>
              </a:rPr>
              <a:t>система </a:t>
            </a:r>
            <a:r>
              <a:rPr sz="2000" spc="-25" dirty="0">
                <a:latin typeface="Microsoft Sans Serif"/>
                <a:cs typeface="Microsoft Sans Serif"/>
              </a:rPr>
              <a:t>может </a:t>
            </a:r>
            <a:r>
              <a:rPr sz="2000" spc="-10" dirty="0">
                <a:latin typeface="Microsoft Sans Serif"/>
                <a:cs typeface="Microsoft Sans Serif"/>
              </a:rPr>
              <a:t>использоваться </a:t>
            </a:r>
            <a:r>
              <a:rPr sz="2000" dirty="0">
                <a:latin typeface="Microsoft Sans Serif"/>
                <a:cs typeface="Microsoft Sans Serif"/>
              </a:rPr>
              <a:t>в </a:t>
            </a:r>
            <a:r>
              <a:rPr sz="2000" spc="-20" dirty="0">
                <a:latin typeface="Microsoft Sans Serif"/>
                <a:cs typeface="Microsoft Sans Serif"/>
              </a:rPr>
              <a:t>СГС </a:t>
            </a:r>
            <a:r>
              <a:rPr sz="2000" spc="-25" dirty="0">
                <a:latin typeface="Microsoft Sans Serif"/>
                <a:cs typeface="Microsoft Sans Serif"/>
              </a:rPr>
              <a:t>причем </a:t>
            </a:r>
            <a:r>
              <a:rPr sz="2000" spc="-5" dirty="0">
                <a:latin typeface="Microsoft Sans Serif"/>
                <a:cs typeface="Microsoft Sans Serif"/>
              </a:rPr>
              <a:t>она будет </a:t>
            </a:r>
            <a:r>
              <a:rPr sz="2000" spc="-520" dirty="0">
                <a:latin typeface="Microsoft Sans Serif"/>
                <a:cs typeface="Microsoft Sans Serif"/>
              </a:rPr>
              <a:t> </a:t>
            </a:r>
            <a:r>
              <a:rPr sz="2000" spc="-5" dirty="0">
                <a:latin typeface="Microsoft Sans Serif"/>
                <a:cs typeface="Microsoft Sans Serif"/>
              </a:rPr>
              <a:t>устойчива </a:t>
            </a:r>
            <a:r>
              <a:rPr sz="2000" spc="-125" dirty="0">
                <a:latin typeface="Microsoft Sans Serif"/>
                <a:cs typeface="Microsoft Sans Serif"/>
              </a:rPr>
              <a:t>к </a:t>
            </a:r>
            <a:r>
              <a:rPr sz="2000" spc="-15" dirty="0">
                <a:latin typeface="Microsoft Sans Serif"/>
                <a:cs typeface="Microsoft Sans Serif"/>
              </a:rPr>
              <a:t>преднамеренному </a:t>
            </a:r>
            <a:r>
              <a:rPr sz="2000" dirty="0">
                <a:latin typeface="Microsoft Sans Serif"/>
                <a:cs typeface="Microsoft Sans Serif"/>
              </a:rPr>
              <a:t>удалению, </a:t>
            </a:r>
            <a:r>
              <a:rPr sz="2000" spc="5" dirty="0">
                <a:latin typeface="Microsoft Sans Serif"/>
                <a:cs typeface="Microsoft Sans Serif"/>
              </a:rPr>
              <a:t>если </a:t>
            </a:r>
            <a:r>
              <a:rPr sz="2000" dirty="0">
                <a:latin typeface="Microsoft Sans Serif"/>
                <a:cs typeface="Microsoft Sans Serif"/>
              </a:rPr>
              <a:t>выбор </a:t>
            </a:r>
            <a:r>
              <a:rPr sz="2000" spc="-20" dirty="0">
                <a:latin typeface="Microsoft Sans Serif"/>
                <a:cs typeface="Microsoft Sans Serif"/>
              </a:rPr>
              <a:t>кодовых </a:t>
            </a:r>
            <a:r>
              <a:rPr sz="2000" spc="-520" dirty="0">
                <a:latin typeface="Microsoft Sans Serif"/>
                <a:cs typeface="Microsoft Sans Serif"/>
              </a:rPr>
              <a:t> </a:t>
            </a:r>
            <a:r>
              <a:rPr sz="2000" spc="-45" dirty="0">
                <a:latin typeface="Microsoft Sans Serif"/>
                <a:cs typeface="Microsoft Sans Serif"/>
              </a:rPr>
              <a:t>книг</a:t>
            </a:r>
            <a:r>
              <a:rPr sz="2000" spc="10" dirty="0">
                <a:latin typeface="Microsoft Sans Serif"/>
                <a:cs typeface="Microsoft Sans Serif"/>
              </a:rPr>
              <a:t> </a:t>
            </a:r>
            <a:r>
              <a:rPr sz="2000" spc="-15" dirty="0">
                <a:latin typeface="Microsoft Sans Serif"/>
                <a:cs typeface="Microsoft Sans Serif"/>
              </a:rPr>
              <a:t>производится</a:t>
            </a:r>
            <a:r>
              <a:rPr sz="2000" spc="-25" dirty="0">
                <a:latin typeface="Microsoft Sans Serif"/>
                <a:cs typeface="Microsoft Sans Serif"/>
              </a:rPr>
              <a:t> </a:t>
            </a:r>
            <a:r>
              <a:rPr sz="2000" spc="-20" dirty="0">
                <a:latin typeface="Microsoft Sans Serif"/>
                <a:cs typeface="Microsoft Sans Serif"/>
              </a:rPr>
              <a:t>секретным</a:t>
            </a:r>
            <a:r>
              <a:rPr sz="2000" spc="-15" dirty="0">
                <a:latin typeface="Microsoft Sans Serif"/>
                <a:cs typeface="Microsoft Sans Serif"/>
              </a:rPr>
              <a:t> </a:t>
            </a:r>
            <a:r>
              <a:rPr sz="2000" spc="-20" dirty="0">
                <a:latin typeface="Microsoft Sans Serif"/>
                <a:cs typeface="Microsoft Sans Serif"/>
              </a:rPr>
              <a:t>образом</a:t>
            </a:r>
            <a:r>
              <a:rPr sz="2000" spc="-15" dirty="0">
                <a:latin typeface="Microsoft Sans Serif"/>
                <a:cs typeface="Microsoft Sans Serif"/>
              </a:rPr>
              <a:t> </a:t>
            </a:r>
            <a:r>
              <a:rPr sz="2000" spc="-10" dirty="0">
                <a:latin typeface="Microsoft Sans Serif"/>
                <a:cs typeface="Microsoft Sans Serif"/>
              </a:rPr>
              <a:t>(по</a:t>
            </a:r>
            <a:r>
              <a:rPr sz="2000" spc="25" dirty="0">
                <a:latin typeface="Microsoft Sans Serif"/>
                <a:cs typeface="Microsoft Sans Serif"/>
              </a:rPr>
              <a:t> </a:t>
            </a:r>
            <a:r>
              <a:rPr sz="2000" spc="-15" dirty="0">
                <a:latin typeface="Microsoft Sans Serif"/>
                <a:cs typeface="Microsoft Sans Serif"/>
              </a:rPr>
              <a:t>стегоключу)</a:t>
            </a:r>
            <a:endParaRPr sz="2000">
              <a:latin typeface="Microsoft Sans Serif"/>
              <a:cs typeface="Microsoft Sans Serif"/>
            </a:endParaRPr>
          </a:p>
          <a:p>
            <a:pPr marL="50800">
              <a:spcBef>
                <a:spcPts val="480"/>
              </a:spcBef>
            </a:pPr>
            <a:r>
              <a:rPr sz="2000" b="1" dirty="0">
                <a:latin typeface="Arial"/>
                <a:cs typeface="Arial"/>
              </a:rPr>
              <a:t>Замечание</a:t>
            </a:r>
            <a:r>
              <a:rPr sz="2000" b="1" spc="-125" dirty="0">
                <a:latin typeface="Arial"/>
                <a:cs typeface="Arial"/>
              </a:rPr>
              <a:t> </a:t>
            </a:r>
            <a:r>
              <a:rPr sz="2000" b="1" dirty="0">
                <a:latin typeface="Arial"/>
                <a:cs typeface="Arial"/>
              </a:rPr>
              <a:t>3.</a:t>
            </a:r>
            <a:endParaRPr sz="2000">
              <a:latin typeface="Arial"/>
              <a:cs typeface="Arial"/>
            </a:endParaRPr>
          </a:p>
          <a:p>
            <a:pPr marL="393700" marR="173990">
              <a:spcBef>
                <a:spcPts val="480"/>
              </a:spcBef>
            </a:pPr>
            <a:r>
              <a:rPr sz="2000" spc="-40" dirty="0">
                <a:latin typeface="Microsoft Sans Serif"/>
                <a:cs typeface="Microsoft Sans Serif"/>
              </a:rPr>
              <a:t>Данный</a:t>
            </a:r>
            <a:r>
              <a:rPr sz="2000" spc="-20" dirty="0">
                <a:latin typeface="Microsoft Sans Serif"/>
                <a:cs typeface="Microsoft Sans Serif"/>
              </a:rPr>
              <a:t> </a:t>
            </a:r>
            <a:r>
              <a:rPr sz="2000" spc="-10" dirty="0">
                <a:latin typeface="Microsoft Sans Serif"/>
                <a:cs typeface="Microsoft Sans Serif"/>
              </a:rPr>
              <a:t>метод</a:t>
            </a:r>
            <a:r>
              <a:rPr sz="2000" spc="5" dirty="0">
                <a:latin typeface="Microsoft Sans Serif"/>
                <a:cs typeface="Microsoft Sans Serif"/>
              </a:rPr>
              <a:t> </a:t>
            </a:r>
            <a:r>
              <a:rPr sz="2000" spc="-5" dirty="0">
                <a:latin typeface="Microsoft Sans Serif"/>
                <a:cs typeface="Microsoft Sans Serif"/>
              </a:rPr>
              <a:t>построения</a:t>
            </a:r>
            <a:r>
              <a:rPr sz="2000" spc="-10" dirty="0">
                <a:latin typeface="Microsoft Sans Serif"/>
                <a:cs typeface="Microsoft Sans Serif"/>
              </a:rPr>
              <a:t> </a:t>
            </a:r>
            <a:r>
              <a:rPr sz="2000" spc="-25" dirty="0">
                <a:latin typeface="Microsoft Sans Serif"/>
                <a:cs typeface="Microsoft Sans Serif"/>
              </a:rPr>
              <a:t>ЦВЗ</a:t>
            </a:r>
            <a:r>
              <a:rPr sz="2000" spc="25" dirty="0">
                <a:latin typeface="Microsoft Sans Serif"/>
                <a:cs typeface="Microsoft Sans Serif"/>
              </a:rPr>
              <a:t> </a:t>
            </a:r>
            <a:r>
              <a:rPr sz="2000" dirty="0">
                <a:latin typeface="Microsoft Sans Serif"/>
                <a:cs typeface="Microsoft Sans Serif"/>
              </a:rPr>
              <a:t>и </a:t>
            </a:r>
            <a:r>
              <a:rPr sz="2000" spc="-20" dirty="0">
                <a:latin typeface="Microsoft Sans Serif"/>
                <a:cs typeface="Microsoft Sans Serif"/>
              </a:rPr>
              <a:t>СГС</a:t>
            </a:r>
            <a:r>
              <a:rPr sz="2000" spc="20" dirty="0">
                <a:latin typeface="Microsoft Sans Serif"/>
                <a:cs typeface="Microsoft Sans Serif"/>
              </a:rPr>
              <a:t> </a:t>
            </a:r>
            <a:r>
              <a:rPr sz="2000" spc="-5" dirty="0">
                <a:latin typeface="Microsoft Sans Serif"/>
                <a:cs typeface="Microsoft Sans Serif"/>
              </a:rPr>
              <a:t>хорошо</a:t>
            </a:r>
            <a:r>
              <a:rPr sz="2000" spc="5" dirty="0">
                <a:latin typeface="Microsoft Sans Serif"/>
                <a:cs typeface="Microsoft Sans Serif"/>
              </a:rPr>
              <a:t> </a:t>
            </a:r>
            <a:r>
              <a:rPr sz="2000" dirty="0">
                <a:latin typeface="Microsoft Sans Serif"/>
                <a:cs typeface="Microsoft Sans Serif"/>
              </a:rPr>
              <a:t>согласуется</a:t>
            </a:r>
            <a:r>
              <a:rPr sz="2000" spc="-20" dirty="0">
                <a:latin typeface="Microsoft Sans Serif"/>
                <a:cs typeface="Microsoft Sans Serif"/>
              </a:rPr>
              <a:t> </a:t>
            </a:r>
            <a:r>
              <a:rPr sz="2000" dirty="0">
                <a:latin typeface="Microsoft Sans Serif"/>
                <a:cs typeface="Microsoft Sans Serif"/>
              </a:rPr>
              <a:t>с </a:t>
            </a:r>
            <a:r>
              <a:rPr sz="2000" spc="5" dirty="0">
                <a:latin typeface="Microsoft Sans Serif"/>
                <a:cs typeface="Microsoft Sans Serif"/>
              </a:rPr>
              <a:t> </a:t>
            </a:r>
            <a:r>
              <a:rPr sz="2000" i="1" spc="-5" dirty="0">
                <a:latin typeface="Arial"/>
                <a:cs typeface="Arial"/>
              </a:rPr>
              <a:t>векторным кодированием </a:t>
            </a:r>
            <a:r>
              <a:rPr sz="2000" spc="-5" dirty="0">
                <a:latin typeface="Microsoft Sans Serif"/>
                <a:cs typeface="Microsoft Sans Serif"/>
              </a:rPr>
              <a:t>речевых сигналов, </a:t>
            </a:r>
            <a:r>
              <a:rPr sz="2000" spc="-15" dirty="0">
                <a:latin typeface="Microsoft Sans Serif"/>
                <a:cs typeface="Microsoft Sans Serif"/>
              </a:rPr>
              <a:t>используемых </a:t>
            </a:r>
            <a:r>
              <a:rPr sz="2000" dirty="0">
                <a:latin typeface="Microsoft Sans Serif"/>
                <a:cs typeface="Microsoft Sans Serif"/>
              </a:rPr>
              <a:t>в </a:t>
            </a:r>
            <a:r>
              <a:rPr sz="2000" spc="-520" dirty="0">
                <a:latin typeface="Microsoft Sans Serif"/>
                <a:cs typeface="Microsoft Sans Serif"/>
              </a:rPr>
              <a:t> </a:t>
            </a:r>
            <a:r>
              <a:rPr sz="2000" spc="-15" dirty="0">
                <a:latin typeface="Microsoft Sans Serif"/>
                <a:cs typeface="Microsoft Sans Serif"/>
              </a:rPr>
              <a:t>вакодерах.</a:t>
            </a:r>
            <a:endParaRPr sz="2000">
              <a:latin typeface="Microsoft Sans Serif"/>
              <a:cs typeface="Microsoft Sans Serif"/>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8065" y="225338"/>
            <a:ext cx="6973570" cy="1793875"/>
          </a:xfrm>
          <a:prstGeom prst="rect">
            <a:avLst/>
          </a:prstGeom>
        </p:spPr>
        <p:txBody>
          <a:bodyPr vert="horz" wrap="square" lIns="0" tIns="73660" rIns="0" bIns="0" rtlCol="0">
            <a:spAutoFit/>
          </a:bodyPr>
          <a:lstStyle/>
          <a:p>
            <a:pPr marL="12700">
              <a:spcBef>
                <a:spcPts val="580"/>
              </a:spcBef>
            </a:pPr>
            <a:r>
              <a:rPr sz="2000" b="1" spc="-5" dirty="0">
                <a:latin typeface="Arial"/>
                <a:cs typeface="Arial"/>
              </a:rPr>
              <a:t>Квантованная </a:t>
            </a:r>
            <a:r>
              <a:rPr sz="2000" b="1" dirty="0">
                <a:latin typeface="Arial"/>
                <a:cs typeface="Arial"/>
              </a:rPr>
              <a:t>проекционная</a:t>
            </a:r>
            <a:r>
              <a:rPr sz="2000" b="1" spc="-35" dirty="0">
                <a:latin typeface="Arial"/>
                <a:cs typeface="Arial"/>
              </a:rPr>
              <a:t> </a:t>
            </a:r>
            <a:r>
              <a:rPr sz="2000" b="1" spc="-5" dirty="0">
                <a:latin typeface="Arial"/>
                <a:cs typeface="Arial"/>
              </a:rPr>
              <a:t>модуляция</a:t>
            </a:r>
            <a:r>
              <a:rPr sz="2000" b="1" spc="5" dirty="0">
                <a:latin typeface="Arial"/>
                <a:cs typeface="Arial"/>
              </a:rPr>
              <a:t> </a:t>
            </a:r>
            <a:r>
              <a:rPr sz="2000" b="1" dirty="0">
                <a:latin typeface="Arial"/>
                <a:cs typeface="Arial"/>
              </a:rPr>
              <a:t>(QPD)</a:t>
            </a:r>
            <a:endParaRPr sz="2000">
              <a:latin typeface="Arial"/>
              <a:cs typeface="Arial"/>
            </a:endParaRPr>
          </a:p>
          <a:p>
            <a:pPr marL="12700">
              <a:spcBef>
                <a:spcPts val="480"/>
              </a:spcBef>
            </a:pPr>
            <a:r>
              <a:rPr sz="2000" i="1" spc="-5" dirty="0">
                <a:latin typeface="Arial"/>
                <a:cs typeface="Arial"/>
              </a:rPr>
              <a:t>Цель</a:t>
            </a:r>
            <a:r>
              <a:rPr sz="2000" i="1" spc="-35" dirty="0">
                <a:latin typeface="Arial"/>
                <a:cs typeface="Arial"/>
              </a:rPr>
              <a:t> </a:t>
            </a:r>
            <a:r>
              <a:rPr sz="2000" i="1" spc="-5" dirty="0">
                <a:latin typeface="Arial"/>
                <a:cs typeface="Arial"/>
              </a:rPr>
              <a:t>использования</a:t>
            </a:r>
            <a:r>
              <a:rPr sz="2000" i="1" spc="-60" dirty="0">
                <a:latin typeface="Arial"/>
                <a:cs typeface="Arial"/>
              </a:rPr>
              <a:t> </a:t>
            </a:r>
            <a:r>
              <a:rPr sz="2000" i="1" dirty="0">
                <a:latin typeface="Arial"/>
                <a:cs typeface="Arial"/>
              </a:rPr>
              <a:t>QPD:</a:t>
            </a:r>
            <a:endParaRPr sz="2000">
              <a:latin typeface="Arial"/>
              <a:cs typeface="Arial"/>
            </a:endParaRPr>
          </a:p>
          <a:p>
            <a:pPr marL="355600" marR="5080">
              <a:spcBef>
                <a:spcPts val="480"/>
              </a:spcBef>
            </a:pPr>
            <a:r>
              <a:rPr sz="2000" spc="-5" dirty="0">
                <a:latin typeface="Microsoft Sans Serif"/>
                <a:cs typeface="Microsoft Sans Serif"/>
              </a:rPr>
              <a:t>Обеспечить</a:t>
            </a:r>
            <a:r>
              <a:rPr sz="2000" spc="-25" dirty="0">
                <a:latin typeface="Microsoft Sans Serif"/>
                <a:cs typeface="Microsoft Sans Serif"/>
              </a:rPr>
              <a:t> </a:t>
            </a:r>
            <a:r>
              <a:rPr sz="2000" spc="-15" dirty="0">
                <a:latin typeface="Microsoft Sans Serif"/>
                <a:cs typeface="Microsoft Sans Serif"/>
              </a:rPr>
              <a:t>защиту</a:t>
            </a:r>
            <a:r>
              <a:rPr sz="2000" spc="-5" dirty="0">
                <a:latin typeface="Microsoft Sans Serif"/>
                <a:cs typeface="Microsoft Sans Serif"/>
              </a:rPr>
              <a:t> от</a:t>
            </a:r>
            <a:r>
              <a:rPr sz="2000" spc="15" dirty="0">
                <a:latin typeface="Microsoft Sans Serif"/>
                <a:cs typeface="Microsoft Sans Serif"/>
              </a:rPr>
              <a:t> </a:t>
            </a:r>
            <a:r>
              <a:rPr sz="2000" spc="-15" dirty="0">
                <a:latin typeface="Microsoft Sans Serif"/>
                <a:cs typeface="Microsoft Sans Serif"/>
              </a:rPr>
              <a:t>преднамеренного </a:t>
            </a:r>
            <a:r>
              <a:rPr sz="2000" spc="-5" dirty="0">
                <a:latin typeface="Microsoft Sans Serif"/>
                <a:cs typeface="Microsoft Sans Serif"/>
              </a:rPr>
              <a:t>удаления</a:t>
            </a:r>
            <a:r>
              <a:rPr sz="2000" dirty="0">
                <a:latin typeface="Microsoft Sans Serif"/>
                <a:cs typeface="Microsoft Sans Serif"/>
              </a:rPr>
              <a:t> </a:t>
            </a:r>
            <a:r>
              <a:rPr sz="2000" spc="-25" dirty="0">
                <a:latin typeface="Microsoft Sans Serif"/>
                <a:cs typeface="Microsoft Sans Serif"/>
              </a:rPr>
              <a:t>ЦВЗ </a:t>
            </a:r>
            <a:r>
              <a:rPr sz="2000" spc="-515" dirty="0">
                <a:latin typeface="Microsoft Sans Serif"/>
                <a:cs typeface="Microsoft Sans Serif"/>
              </a:rPr>
              <a:t> </a:t>
            </a:r>
            <a:r>
              <a:rPr sz="2000" spc="-15" dirty="0">
                <a:latin typeface="Microsoft Sans Serif"/>
                <a:cs typeface="Microsoft Sans Serif"/>
              </a:rPr>
              <a:t>методом</a:t>
            </a:r>
            <a:r>
              <a:rPr sz="2000" spc="-10" dirty="0">
                <a:latin typeface="Microsoft Sans Serif"/>
                <a:cs typeface="Microsoft Sans Serif"/>
              </a:rPr>
              <a:t> </a:t>
            </a:r>
            <a:r>
              <a:rPr sz="2000" spc="-15" dirty="0">
                <a:latin typeface="Microsoft Sans Serif"/>
                <a:cs typeface="Microsoft Sans Serif"/>
              </a:rPr>
              <a:t>рандомизированного</a:t>
            </a:r>
            <a:r>
              <a:rPr sz="2000" spc="-25" dirty="0">
                <a:latin typeface="Microsoft Sans Serif"/>
                <a:cs typeface="Microsoft Sans Serif"/>
              </a:rPr>
              <a:t> </a:t>
            </a:r>
            <a:r>
              <a:rPr sz="2000" spc="-15" dirty="0">
                <a:latin typeface="Microsoft Sans Serif"/>
                <a:cs typeface="Microsoft Sans Serif"/>
              </a:rPr>
              <a:t>квантования.</a:t>
            </a:r>
            <a:endParaRPr sz="2000">
              <a:latin typeface="Microsoft Sans Serif"/>
              <a:cs typeface="Microsoft Sans Serif"/>
            </a:endParaRPr>
          </a:p>
          <a:p>
            <a:pPr marL="12700">
              <a:spcBef>
                <a:spcPts val="480"/>
              </a:spcBef>
            </a:pPr>
            <a:r>
              <a:rPr sz="2000" i="1" dirty="0">
                <a:latin typeface="Arial"/>
                <a:cs typeface="Arial"/>
              </a:rPr>
              <a:t>Погружение:</a:t>
            </a:r>
            <a:endParaRPr sz="2000">
              <a:latin typeface="Arial"/>
              <a:cs typeface="Arial"/>
            </a:endParaRPr>
          </a:p>
        </p:txBody>
      </p:sp>
      <p:sp>
        <p:nvSpPr>
          <p:cNvPr id="3" name="object 3"/>
          <p:cNvSpPr txBox="1"/>
          <p:nvPr/>
        </p:nvSpPr>
        <p:spPr>
          <a:xfrm>
            <a:off x="9314433" y="2054099"/>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(51)</a:t>
            </a:r>
            <a:endParaRPr sz="2000">
              <a:latin typeface="Microsoft Sans Serif"/>
              <a:cs typeface="Microsoft Sans Serif"/>
            </a:endParaRPr>
          </a:p>
        </p:txBody>
      </p:sp>
      <p:sp>
        <p:nvSpPr>
          <p:cNvPr id="4" name="object 4"/>
          <p:cNvSpPr txBox="1"/>
          <p:nvPr/>
        </p:nvSpPr>
        <p:spPr>
          <a:xfrm>
            <a:off x="2515829" y="2108208"/>
            <a:ext cx="1188720" cy="340360"/>
          </a:xfrm>
          <a:prstGeom prst="rect">
            <a:avLst/>
          </a:prstGeom>
        </p:spPr>
        <p:txBody>
          <a:bodyPr vert="horz" wrap="square" lIns="0" tIns="14605" rIns="0" bIns="0" rtlCol="0">
            <a:spAutoFit/>
          </a:bodyPr>
          <a:lstStyle/>
          <a:p>
            <a:pPr marL="12700">
              <a:spcBef>
                <a:spcPts val="115"/>
              </a:spcBef>
            </a:pPr>
            <a:r>
              <a:rPr sz="1550" i="1" spc="25" dirty="0">
                <a:latin typeface="Times New Roman"/>
                <a:cs typeface="Times New Roman"/>
              </a:rPr>
              <a:t>C </a:t>
            </a:r>
            <a:r>
              <a:rPr sz="1550" i="1" spc="5" dirty="0">
                <a:latin typeface="Times New Roman"/>
                <a:cs typeface="Times New Roman"/>
              </a:rPr>
              <a:t> </a:t>
            </a:r>
            <a:r>
              <a:rPr sz="2050" spc="-210" dirty="0">
                <a:latin typeface="Symbol"/>
                <a:cs typeface="Symbol"/>
              </a:rPr>
              <a:t></a:t>
            </a:r>
            <a:r>
              <a:rPr sz="1550" i="1" spc="70" dirty="0">
                <a:latin typeface="Times New Roman"/>
                <a:cs typeface="Times New Roman"/>
              </a:rPr>
              <a:t>n</a:t>
            </a:r>
            <a:r>
              <a:rPr sz="2050" spc="-95" dirty="0">
                <a:latin typeface="Symbol"/>
                <a:cs typeface="Symbol"/>
              </a:rPr>
              <a:t></a:t>
            </a:r>
            <a:r>
              <a:rPr sz="1550" i="1" spc="25" dirty="0">
                <a:latin typeface="Times New Roman"/>
                <a:cs typeface="Times New Roman"/>
              </a:rPr>
              <a:t>=</a:t>
            </a:r>
            <a:r>
              <a:rPr sz="1550" i="1" spc="-135" dirty="0">
                <a:latin typeface="Times New Roman"/>
                <a:cs typeface="Times New Roman"/>
              </a:rPr>
              <a:t> </a:t>
            </a:r>
            <a:r>
              <a:rPr sz="1550" i="1" spc="95" dirty="0">
                <a:latin typeface="Times New Roman"/>
                <a:cs typeface="Times New Roman"/>
              </a:rPr>
              <a:t>C</a:t>
            </a:r>
            <a:r>
              <a:rPr sz="2050" spc="-204" dirty="0">
                <a:latin typeface="Symbol"/>
                <a:cs typeface="Symbol"/>
              </a:rPr>
              <a:t></a:t>
            </a:r>
            <a:r>
              <a:rPr sz="1550" i="1" spc="70" dirty="0">
                <a:latin typeface="Times New Roman"/>
                <a:cs typeface="Times New Roman"/>
              </a:rPr>
              <a:t>n</a:t>
            </a:r>
            <a:r>
              <a:rPr sz="2050" spc="-165" dirty="0">
                <a:latin typeface="Symbol"/>
                <a:cs typeface="Symbol"/>
              </a:rPr>
              <a:t></a:t>
            </a:r>
            <a:r>
              <a:rPr sz="1550" i="1" spc="25" dirty="0">
                <a:latin typeface="Times New Roman"/>
                <a:cs typeface="Times New Roman"/>
              </a:rPr>
              <a:t>+</a:t>
            </a:r>
            <a:endParaRPr sz="1550">
              <a:latin typeface="Times New Roman"/>
              <a:cs typeface="Times New Roman"/>
            </a:endParaRPr>
          </a:p>
        </p:txBody>
      </p:sp>
      <p:sp>
        <p:nvSpPr>
          <p:cNvPr id="5" name="object 5"/>
          <p:cNvSpPr/>
          <p:nvPr/>
        </p:nvSpPr>
        <p:spPr>
          <a:xfrm>
            <a:off x="3715212" y="2333502"/>
            <a:ext cx="699135" cy="0"/>
          </a:xfrm>
          <a:custGeom>
            <a:avLst/>
            <a:gdLst/>
            <a:ahLst/>
            <a:cxnLst/>
            <a:rect l="l" t="t" r="r" b="b"/>
            <a:pathLst>
              <a:path w="699135">
                <a:moveTo>
                  <a:pt x="0" y="0"/>
                </a:moveTo>
                <a:lnTo>
                  <a:pt x="698933" y="0"/>
                </a:lnTo>
              </a:path>
            </a:pathLst>
          </a:custGeom>
          <a:ln w="8206">
            <a:solidFill>
              <a:srgbClr val="000000"/>
            </a:solidFill>
          </a:ln>
        </p:spPr>
        <p:txBody>
          <a:bodyPr wrap="square" lIns="0" tIns="0" rIns="0" bIns="0" rtlCol="0"/>
          <a:lstStyle/>
          <a:p>
            <a:endParaRPr/>
          </a:p>
        </p:txBody>
      </p:sp>
      <p:sp>
        <p:nvSpPr>
          <p:cNvPr id="6" name="object 6"/>
          <p:cNvSpPr txBox="1"/>
          <p:nvPr/>
        </p:nvSpPr>
        <p:spPr>
          <a:xfrm>
            <a:off x="4432081" y="2108208"/>
            <a:ext cx="370840" cy="340360"/>
          </a:xfrm>
          <a:prstGeom prst="rect">
            <a:avLst/>
          </a:prstGeom>
        </p:spPr>
        <p:txBody>
          <a:bodyPr vert="horz" wrap="square" lIns="0" tIns="14605" rIns="0" bIns="0" rtlCol="0">
            <a:spAutoFit/>
          </a:bodyPr>
          <a:lstStyle/>
          <a:p>
            <a:pPr marL="12700">
              <a:spcBef>
                <a:spcPts val="115"/>
              </a:spcBef>
            </a:pPr>
            <a:r>
              <a:rPr sz="1550" i="1" spc="85" dirty="0">
                <a:latin typeface="Times New Roman"/>
                <a:cs typeface="Times New Roman"/>
              </a:rPr>
              <a:t>π</a:t>
            </a:r>
            <a:r>
              <a:rPr sz="2050" spc="-204" dirty="0">
                <a:latin typeface="Symbol"/>
                <a:cs typeface="Symbol"/>
              </a:rPr>
              <a:t></a:t>
            </a:r>
            <a:r>
              <a:rPr sz="1550" i="1" spc="70" dirty="0">
                <a:latin typeface="Times New Roman"/>
                <a:cs typeface="Times New Roman"/>
              </a:rPr>
              <a:t>n</a:t>
            </a:r>
            <a:r>
              <a:rPr sz="2050" spc="-165" dirty="0">
                <a:latin typeface="Symbol"/>
                <a:cs typeface="Symbol"/>
              </a:rPr>
              <a:t></a:t>
            </a:r>
            <a:endParaRPr sz="2050">
              <a:latin typeface="Symbol"/>
              <a:cs typeface="Symbol"/>
            </a:endParaRPr>
          </a:p>
        </p:txBody>
      </p:sp>
      <p:sp>
        <p:nvSpPr>
          <p:cNvPr id="7" name="object 7"/>
          <p:cNvSpPr txBox="1"/>
          <p:nvPr/>
        </p:nvSpPr>
        <p:spPr>
          <a:xfrm>
            <a:off x="4768266" y="2171902"/>
            <a:ext cx="999490" cy="252633"/>
          </a:xfrm>
          <a:prstGeom prst="rect">
            <a:avLst/>
          </a:prstGeom>
        </p:spPr>
        <p:txBody>
          <a:bodyPr vert="horz" wrap="square" lIns="0" tIns="13970" rIns="0" bIns="0" rtlCol="0">
            <a:spAutoFit/>
          </a:bodyPr>
          <a:lstStyle/>
          <a:p>
            <a:pPr marL="12700">
              <a:spcBef>
                <a:spcPts val="110"/>
              </a:spcBef>
            </a:pPr>
            <a:r>
              <a:rPr sz="1550" i="1" spc="10" dirty="0">
                <a:latin typeface="Times New Roman"/>
                <a:cs typeface="Times New Roman"/>
              </a:rPr>
              <a:t>,</a:t>
            </a:r>
            <a:r>
              <a:rPr sz="1550" i="1" spc="-229" dirty="0">
                <a:latin typeface="Times New Roman"/>
                <a:cs typeface="Times New Roman"/>
              </a:rPr>
              <a:t> </a:t>
            </a:r>
            <a:r>
              <a:rPr sz="1550" i="1" spc="215" dirty="0">
                <a:latin typeface="Times New Roman"/>
                <a:cs typeface="Times New Roman"/>
              </a:rPr>
              <a:t>n</a:t>
            </a:r>
            <a:r>
              <a:rPr sz="1550" i="1" spc="160" dirty="0">
                <a:latin typeface="Times New Roman"/>
                <a:cs typeface="Times New Roman"/>
              </a:rPr>
              <a:t>=</a:t>
            </a:r>
            <a:r>
              <a:rPr sz="1550" spc="-5" dirty="0">
                <a:latin typeface="Times New Roman"/>
                <a:cs typeface="Times New Roman"/>
              </a:rPr>
              <a:t>1</a:t>
            </a:r>
            <a:r>
              <a:rPr sz="1550" dirty="0">
                <a:latin typeface="Times New Roman"/>
                <a:cs typeface="Times New Roman"/>
              </a:rPr>
              <a:t>,</a:t>
            </a:r>
            <a:r>
              <a:rPr sz="1550" spc="45" dirty="0">
                <a:latin typeface="Times New Roman"/>
                <a:cs typeface="Times New Roman"/>
              </a:rPr>
              <a:t>2</a:t>
            </a:r>
            <a:r>
              <a:rPr sz="1550" i="1" spc="-195" dirty="0">
                <a:latin typeface="Times New Roman"/>
                <a:cs typeface="Times New Roman"/>
              </a:rPr>
              <a:t>,</a:t>
            </a:r>
            <a:r>
              <a:rPr sz="1550" dirty="0">
                <a:latin typeface="Times New Roman"/>
                <a:cs typeface="Times New Roman"/>
              </a:rPr>
              <a:t>..</a:t>
            </a:r>
            <a:r>
              <a:rPr sz="1550" spc="-30" dirty="0">
                <a:latin typeface="Times New Roman"/>
                <a:cs typeface="Times New Roman"/>
              </a:rPr>
              <a:t>.</a:t>
            </a:r>
            <a:r>
              <a:rPr sz="1550" i="1" spc="145" dirty="0">
                <a:latin typeface="Times New Roman"/>
                <a:cs typeface="Times New Roman"/>
              </a:rPr>
              <a:t>,</a:t>
            </a:r>
            <a:r>
              <a:rPr sz="1550" i="1" spc="25" dirty="0">
                <a:latin typeface="Times New Roman"/>
                <a:cs typeface="Times New Roman"/>
              </a:rPr>
              <a:t>N</a:t>
            </a:r>
            <a:endParaRPr sz="1550">
              <a:latin typeface="Times New Roman"/>
              <a:cs typeface="Times New Roman"/>
            </a:endParaRPr>
          </a:p>
        </p:txBody>
      </p:sp>
      <p:sp>
        <p:nvSpPr>
          <p:cNvPr id="8" name="object 8"/>
          <p:cNvSpPr txBox="1"/>
          <p:nvPr/>
        </p:nvSpPr>
        <p:spPr>
          <a:xfrm>
            <a:off x="3982395" y="2327057"/>
            <a:ext cx="160655" cy="252633"/>
          </a:xfrm>
          <a:prstGeom prst="rect">
            <a:avLst/>
          </a:prstGeom>
        </p:spPr>
        <p:txBody>
          <a:bodyPr vert="horz" wrap="square" lIns="0" tIns="13970" rIns="0" bIns="0" rtlCol="0">
            <a:spAutoFit/>
          </a:bodyPr>
          <a:lstStyle/>
          <a:p>
            <a:pPr marL="12700">
              <a:spcBef>
                <a:spcPts val="110"/>
              </a:spcBef>
            </a:pPr>
            <a:r>
              <a:rPr sz="1550" i="1" spc="25" dirty="0">
                <a:latin typeface="Times New Roman"/>
                <a:cs typeface="Times New Roman"/>
              </a:rPr>
              <a:t>N</a:t>
            </a:r>
            <a:endParaRPr sz="1550">
              <a:latin typeface="Times New Roman"/>
              <a:cs typeface="Times New Roman"/>
            </a:endParaRPr>
          </a:p>
        </p:txBody>
      </p:sp>
      <p:sp>
        <p:nvSpPr>
          <p:cNvPr id="9" name="object 9"/>
          <p:cNvSpPr txBox="1"/>
          <p:nvPr/>
        </p:nvSpPr>
        <p:spPr>
          <a:xfrm>
            <a:off x="3844043" y="2178547"/>
            <a:ext cx="84455" cy="152606"/>
          </a:xfrm>
          <a:prstGeom prst="rect">
            <a:avLst/>
          </a:prstGeom>
        </p:spPr>
        <p:txBody>
          <a:bodyPr vert="horz" wrap="square" lIns="0" tIns="13970" rIns="0" bIns="0" rtlCol="0">
            <a:spAutoFit/>
          </a:bodyPr>
          <a:lstStyle/>
          <a:p>
            <a:pPr marL="12700">
              <a:spcBef>
                <a:spcPts val="110"/>
              </a:spcBef>
            </a:pPr>
            <a:r>
              <a:rPr sz="900" i="1" spc="10" dirty="0">
                <a:latin typeface="Times New Roman"/>
                <a:cs typeface="Times New Roman"/>
              </a:rPr>
              <a:t>b</a:t>
            </a:r>
            <a:endParaRPr sz="900">
              <a:latin typeface="Times New Roman"/>
              <a:cs typeface="Times New Roman"/>
            </a:endParaRPr>
          </a:p>
        </p:txBody>
      </p:sp>
      <p:sp>
        <p:nvSpPr>
          <p:cNvPr id="10" name="object 10"/>
          <p:cNvSpPr txBox="1"/>
          <p:nvPr/>
        </p:nvSpPr>
        <p:spPr>
          <a:xfrm>
            <a:off x="3709666" y="1982375"/>
            <a:ext cx="699770" cy="340360"/>
          </a:xfrm>
          <a:prstGeom prst="rect">
            <a:avLst/>
          </a:prstGeom>
        </p:spPr>
        <p:txBody>
          <a:bodyPr vert="horz" wrap="square" lIns="0" tIns="14605" rIns="0" bIns="0" rtlCol="0">
            <a:spAutoFit/>
          </a:bodyPr>
          <a:lstStyle/>
          <a:p>
            <a:pPr marL="12700">
              <a:spcBef>
                <a:spcPts val="115"/>
              </a:spcBef>
            </a:pPr>
            <a:r>
              <a:rPr sz="1550" i="1" spc="25" dirty="0">
                <a:latin typeface="Times New Roman"/>
                <a:cs typeface="Times New Roman"/>
              </a:rPr>
              <a:t>Q</a:t>
            </a:r>
            <a:r>
              <a:rPr sz="1550" i="1" spc="160" dirty="0">
                <a:latin typeface="Times New Roman"/>
                <a:cs typeface="Times New Roman"/>
              </a:rPr>
              <a:t> </a:t>
            </a:r>
            <a:r>
              <a:rPr sz="2050" spc="-204" dirty="0">
                <a:latin typeface="Symbol"/>
                <a:cs typeface="Symbol"/>
              </a:rPr>
              <a:t></a:t>
            </a:r>
            <a:r>
              <a:rPr sz="1550" i="1" spc="140" dirty="0">
                <a:latin typeface="Times New Roman"/>
                <a:cs typeface="Times New Roman"/>
              </a:rPr>
              <a:t>r</a:t>
            </a:r>
            <a:r>
              <a:rPr sz="2050" spc="-45" dirty="0">
                <a:latin typeface="Symbol"/>
                <a:cs typeface="Symbol"/>
              </a:rPr>
              <a:t></a:t>
            </a:r>
            <a:r>
              <a:rPr sz="1550" spc="20" dirty="0">
                <a:latin typeface="Symbol"/>
                <a:cs typeface="Symbol"/>
              </a:rPr>
              <a:t></a:t>
            </a:r>
            <a:r>
              <a:rPr sz="1550" spc="-150" dirty="0">
                <a:latin typeface="Times New Roman"/>
                <a:cs typeface="Times New Roman"/>
              </a:rPr>
              <a:t> </a:t>
            </a:r>
            <a:r>
              <a:rPr sz="1550" i="1" spc="15" dirty="0">
                <a:latin typeface="Times New Roman"/>
                <a:cs typeface="Times New Roman"/>
              </a:rPr>
              <a:t>r</a:t>
            </a:r>
            <a:endParaRPr sz="1550">
              <a:latin typeface="Times New Roman"/>
              <a:cs typeface="Times New Roman"/>
            </a:endParaRPr>
          </a:p>
        </p:txBody>
      </p:sp>
      <p:sp>
        <p:nvSpPr>
          <p:cNvPr id="11" name="object 11"/>
          <p:cNvSpPr txBox="1"/>
          <p:nvPr/>
        </p:nvSpPr>
        <p:spPr>
          <a:xfrm>
            <a:off x="2652587" y="2304387"/>
            <a:ext cx="104139" cy="152606"/>
          </a:xfrm>
          <a:prstGeom prst="rect">
            <a:avLst/>
          </a:prstGeom>
        </p:spPr>
        <p:txBody>
          <a:bodyPr vert="horz" wrap="square" lIns="0" tIns="13970" rIns="0" bIns="0" rtlCol="0">
            <a:spAutoFit/>
          </a:bodyPr>
          <a:lstStyle/>
          <a:p>
            <a:pPr marL="12700">
              <a:spcBef>
                <a:spcPts val="110"/>
              </a:spcBef>
            </a:pPr>
            <a:r>
              <a:rPr sz="900" i="1" spc="15" dirty="0">
                <a:latin typeface="Times New Roman"/>
                <a:cs typeface="Times New Roman"/>
              </a:rPr>
              <a:t>w</a:t>
            </a:r>
            <a:endParaRPr sz="900">
              <a:latin typeface="Times New Roman"/>
              <a:cs typeface="Times New Roman"/>
            </a:endParaRPr>
          </a:p>
        </p:txBody>
      </p:sp>
      <p:sp>
        <p:nvSpPr>
          <p:cNvPr id="12" name="object 12"/>
          <p:cNvSpPr txBox="1"/>
          <p:nvPr/>
        </p:nvSpPr>
        <p:spPr>
          <a:xfrm>
            <a:off x="3211122" y="2590281"/>
            <a:ext cx="107314" cy="155812"/>
          </a:xfrm>
          <a:prstGeom prst="rect">
            <a:avLst/>
          </a:prstGeom>
        </p:spPr>
        <p:txBody>
          <a:bodyPr vert="horz" wrap="square" lIns="0" tIns="17145" rIns="0" bIns="0" rtlCol="0">
            <a:spAutoFit/>
          </a:bodyPr>
          <a:lstStyle/>
          <a:p>
            <a:pPr marL="12700">
              <a:spcBef>
                <a:spcPts val="135"/>
              </a:spcBef>
            </a:pPr>
            <a:r>
              <a:rPr sz="900" i="1" spc="40" dirty="0">
                <a:latin typeface="Times New Roman"/>
                <a:cs typeface="Times New Roman"/>
              </a:rPr>
              <a:t>N</a:t>
            </a:r>
            <a:endParaRPr sz="900">
              <a:latin typeface="Times New Roman"/>
              <a:cs typeface="Times New Roman"/>
            </a:endParaRPr>
          </a:p>
        </p:txBody>
      </p:sp>
      <p:sp>
        <p:nvSpPr>
          <p:cNvPr id="13" name="object 13"/>
          <p:cNvSpPr txBox="1"/>
          <p:nvPr/>
        </p:nvSpPr>
        <p:spPr>
          <a:xfrm>
            <a:off x="2315566" y="2572302"/>
            <a:ext cx="7592695" cy="1701164"/>
          </a:xfrm>
          <a:prstGeom prst="rect">
            <a:avLst/>
          </a:prstGeom>
        </p:spPr>
        <p:txBody>
          <a:bodyPr vert="horz" wrap="square" lIns="0" tIns="52069" rIns="0" bIns="0" rtlCol="0">
            <a:spAutoFit/>
          </a:bodyPr>
          <a:lstStyle/>
          <a:p>
            <a:pPr marL="220345">
              <a:spcBef>
                <a:spcPts val="409"/>
              </a:spcBef>
            </a:pPr>
            <a:r>
              <a:rPr sz="1600" spc="15" dirty="0">
                <a:latin typeface="Times New Roman"/>
                <a:cs typeface="Times New Roman"/>
              </a:rPr>
              <a:t>г</a:t>
            </a:r>
            <a:r>
              <a:rPr sz="1600" spc="-10" dirty="0">
                <a:latin typeface="Times New Roman"/>
                <a:cs typeface="Times New Roman"/>
              </a:rPr>
              <a:t>д</a:t>
            </a:r>
            <a:r>
              <a:rPr sz="1600" spc="20" dirty="0">
                <a:latin typeface="Times New Roman"/>
                <a:cs typeface="Times New Roman"/>
              </a:rPr>
              <a:t>е</a:t>
            </a:r>
            <a:r>
              <a:rPr sz="1600" spc="-85" dirty="0">
                <a:latin typeface="Times New Roman"/>
                <a:cs typeface="Times New Roman"/>
              </a:rPr>
              <a:t> </a:t>
            </a:r>
            <a:r>
              <a:rPr sz="1600" i="1" spc="15" dirty="0">
                <a:latin typeface="Times New Roman"/>
                <a:cs typeface="Times New Roman"/>
              </a:rPr>
              <a:t>r</a:t>
            </a:r>
            <a:r>
              <a:rPr sz="1600" i="1" spc="-110" dirty="0">
                <a:latin typeface="Times New Roman"/>
                <a:cs typeface="Times New Roman"/>
              </a:rPr>
              <a:t> </a:t>
            </a:r>
            <a:r>
              <a:rPr sz="1600" i="1" spc="30" dirty="0">
                <a:latin typeface="Times New Roman"/>
                <a:cs typeface="Times New Roman"/>
              </a:rPr>
              <a:t>=</a:t>
            </a:r>
            <a:r>
              <a:rPr sz="1600" i="1" spc="-85" dirty="0">
                <a:latin typeface="Times New Roman"/>
                <a:cs typeface="Times New Roman"/>
              </a:rPr>
              <a:t> </a:t>
            </a:r>
            <a:r>
              <a:rPr sz="3600" spc="270" baseline="-8101" dirty="0">
                <a:latin typeface="Symbol"/>
                <a:cs typeface="Symbol"/>
              </a:rPr>
              <a:t></a:t>
            </a:r>
            <a:r>
              <a:rPr sz="1600" i="1" spc="110" dirty="0">
                <a:latin typeface="Times New Roman"/>
                <a:cs typeface="Times New Roman"/>
              </a:rPr>
              <a:t>C</a:t>
            </a:r>
            <a:r>
              <a:rPr sz="2100" spc="-195" dirty="0">
                <a:latin typeface="Symbol"/>
                <a:cs typeface="Symbol"/>
              </a:rPr>
              <a:t></a:t>
            </a:r>
            <a:r>
              <a:rPr sz="1600" i="1" spc="80" dirty="0">
                <a:latin typeface="Times New Roman"/>
                <a:cs typeface="Times New Roman"/>
              </a:rPr>
              <a:t>n</a:t>
            </a:r>
            <a:r>
              <a:rPr sz="2100" spc="-280" dirty="0">
                <a:latin typeface="Symbol"/>
                <a:cs typeface="Symbol"/>
              </a:rPr>
              <a:t></a:t>
            </a:r>
            <a:r>
              <a:rPr sz="1600" i="1" spc="95" dirty="0">
                <a:latin typeface="Times New Roman"/>
                <a:cs typeface="Times New Roman"/>
              </a:rPr>
              <a:t>π</a:t>
            </a:r>
            <a:r>
              <a:rPr sz="2100" spc="-195" dirty="0">
                <a:latin typeface="Symbol"/>
                <a:cs typeface="Symbol"/>
              </a:rPr>
              <a:t></a:t>
            </a:r>
            <a:r>
              <a:rPr sz="1600" i="1" spc="80" dirty="0">
                <a:latin typeface="Times New Roman"/>
                <a:cs typeface="Times New Roman"/>
              </a:rPr>
              <a:t>n</a:t>
            </a:r>
            <a:r>
              <a:rPr sz="2100" spc="-160" dirty="0">
                <a:latin typeface="Symbol"/>
                <a:cs typeface="Symbol"/>
              </a:rPr>
              <a:t></a:t>
            </a:r>
            <a:endParaRPr sz="2100">
              <a:latin typeface="Symbol"/>
              <a:cs typeface="Symbol"/>
            </a:endParaRPr>
          </a:p>
          <a:p>
            <a:pPr marL="862330">
              <a:spcBef>
                <a:spcPts val="160"/>
              </a:spcBef>
            </a:pPr>
            <a:r>
              <a:rPr sz="900" i="1" spc="-5" dirty="0">
                <a:latin typeface="Times New Roman"/>
                <a:cs typeface="Times New Roman"/>
              </a:rPr>
              <a:t>n=</a:t>
            </a:r>
            <a:r>
              <a:rPr sz="900" spc="-5" dirty="0">
                <a:latin typeface="Times New Roman"/>
                <a:cs typeface="Times New Roman"/>
              </a:rPr>
              <a:t>1</a:t>
            </a:r>
            <a:endParaRPr sz="900">
              <a:latin typeface="Times New Roman"/>
              <a:cs typeface="Times New Roman"/>
            </a:endParaRPr>
          </a:p>
          <a:p>
            <a:pPr marL="38100">
              <a:spcBef>
                <a:spcPts val="135"/>
              </a:spcBef>
            </a:pPr>
            <a:r>
              <a:rPr sz="2000" i="1" spc="175" dirty="0">
                <a:latin typeface="Arial"/>
                <a:cs typeface="Arial"/>
              </a:rPr>
              <a:t>Q</a:t>
            </a:r>
            <a:r>
              <a:rPr sz="1950" i="1" spc="262" baseline="-21367" dirty="0">
                <a:latin typeface="Arial"/>
                <a:cs typeface="Arial"/>
              </a:rPr>
              <a:t>b</a:t>
            </a:r>
            <a:r>
              <a:rPr sz="2000" spc="175" dirty="0">
                <a:latin typeface="Microsoft Sans Serif"/>
                <a:cs typeface="Microsoft Sans Serif"/>
              </a:rPr>
              <a:t>(…)</a:t>
            </a:r>
            <a:r>
              <a:rPr sz="2000" spc="-5" dirty="0">
                <a:latin typeface="Microsoft Sans Serif"/>
                <a:cs typeface="Microsoft Sans Serif"/>
              </a:rPr>
              <a:t> </a:t>
            </a:r>
            <a:r>
              <a:rPr sz="2000" spc="525" dirty="0">
                <a:latin typeface="Microsoft Sans Serif"/>
                <a:cs typeface="Microsoft Sans Serif"/>
              </a:rPr>
              <a:t>–</a:t>
            </a:r>
            <a:r>
              <a:rPr sz="2000" spc="10" dirty="0">
                <a:latin typeface="Microsoft Sans Serif"/>
                <a:cs typeface="Microsoft Sans Serif"/>
              </a:rPr>
              <a:t> </a:t>
            </a:r>
            <a:r>
              <a:rPr sz="2000" spc="-10" dirty="0">
                <a:latin typeface="Microsoft Sans Serif"/>
                <a:cs typeface="Microsoft Sans Serif"/>
              </a:rPr>
              <a:t>равномерный</a:t>
            </a:r>
            <a:r>
              <a:rPr sz="2000" spc="-35" dirty="0">
                <a:latin typeface="Microsoft Sans Serif"/>
                <a:cs typeface="Microsoft Sans Serif"/>
              </a:rPr>
              <a:t> </a:t>
            </a:r>
            <a:r>
              <a:rPr sz="2000" spc="-10" dirty="0">
                <a:latin typeface="Microsoft Sans Serif"/>
                <a:cs typeface="Microsoft Sans Serif"/>
              </a:rPr>
              <a:t>квантователь</a:t>
            </a:r>
            <a:r>
              <a:rPr sz="2000" spc="-15" dirty="0">
                <a:latin typeface="Microsoft Sans Serif"/>
                <a:cs typeface="Microsoft Sans Serif"/>
              </a:rPr>
              <a:t> </a:t>
            </a:r>
            <a:r>
              <a:rPr sz="2000" dirty="0">
                <a:latin typeface="Microsoft Sans Serif"/>
                <a:cs typeface="Microsoft Sans Serif"/>
              </a:rPr>
              <a:t>с</a:t>
            </a:r>
            <a:r>
              <a:rPr sz="2000" spc="10" dirty="0">
                <a:latin typeface="Microsoft Sans Serif"/>
                <a:cs typeface="Microsoft Sans Serif"/>
              </a:rPr>
              <a:t> </a:t>
            </a:r>
            <a:r>
              <a:rPr sz="2000" spc="-20" dirty="0">
                <a:latin typeface="Microsoft Sans Serif"/>
                <a:cs typeface="Microsoft Sans Serif"/>
              </a:rPr>
              <a:t>шагом</a:t>
            </a:r>
            <a:r>
              <a:rPr sz="2000" spc="-10" dirty="0">
                <a:latin typeface="Microsoft Sans Serif"/>
                <a:cs typeface="Microsoft Sans Serif"/>
              </a:rPr>
              <a:t> Δ,</a:t>
            </a:r>
            <a:r>
              <a:rPr sz="2000" spc="5" dirty="0">
                <a:latin typeface="Microsoft Sans Serif"/>
                <a:cs typeface="Microsoft Sans Serif"/>
              </a:rPr>
              <a:t> </a:t>
            </a:r>
            <a:r>
              <a:rPr sz="2000" spc="-30" dirty="0">
                <a:latin typeface="Microsoft Sans Serif"/>
                <a:cs typeface="Microsoft Sans Serif"/>
              </a:rPr>
              <a:t>когда</a:t>
            </a:r>
            <a:r>
              <a:rPr sz="2000" spc="5" dirty="0">
                <a:latin typeface="Microsoft Sans Serif"/>
                <a:cs typeface="Microsoft Sans Serif"/>
              </a:rPr>
              <a:t> </a:t>
            </a:r>
            <a:r>
              <a:rPr sz="2000" spc="-15" dirty="0">
                <a:latin typeface="Microsoft Sans Serif"/>
                <a:cs typeface="Microsoft Sans Serif"/>
              </a:rPr>
              <a:t>при</a:t>
            </a:r>
            <a:r>
              <a:rPr sz="2000" spc="-5" dirty="0">
                <a:latin typeface="Microsoft Sans Serif"/>
                <a:cs typeface="Microsoft Sans Serif"/>
              </a:rPr>
              <a:t> </a:t>
            </a:r>
            <a:r>
              <a:rPr sz="2000" i="1" dirty="0">
                <a:latin typeface="Arial"/>
                <a:cs typeface="Arial"/>
              </a:rPr>
              <a:t>b</a:t>
            </a:r>
            <a:r>
              <a:rPr sz="2000" dirty="0">
                <a:latin typeface="Microsoft Sans Serif"/>
                <a:cs typeface="Microsoft Sans Serif"/>
              </a:rPr>
              <a:t>=0</a:t>
            </a:r>
            <a:r>
              <a:rPr sz="2000" spc="15" dirty="0">
                <a:latin typeface="Microsoft Sans Serif"/>
                <a:cs typeface="Microsoft Sans Serif"/>
              </a:rPr>
              <a:t> </a:t>
            </a:r>
            <a:r>
              <a:rPr sz="2000" dirty="0">
                <a:latin typeface="Microsoft Sans Serif"/>
                <a:cs typeface="Microsoft Sans Serif"/>
              </a:rPr>
              <a:t>и</a:t>
            </a:r>
            <a:endParaRPr sz="2000">
              <a:latin typeface="Microsoft Sans Serif"/>
              <a:cs typeface="Microsoft Sans Serif"/>
            </a:endParaRPr>
          </a:p>
          <a:p>
            <a:pPr marL="38100"/>
            <a:r>
              <a:rPr sz="2000" i="1" dirty="0">
                <a:latin typeface="Arial"/>
                <a:cs typeface="Arial"/>
              </a:rPr>
              <a:t>b</a:t>
            </a:r>
            <a:r>
              <a:rPr sz="2000" dirty="0">
                <a:latin typeface="Microsoft Sans Serif"/>
                <a:cs typeface="Microsoft Sans Serif"/>
              </a:rPr>
              <a:t>=1</a:t>
            </a:r>
            <a:r>
              <a:rPr sz="2000" spc="-5" dirty="0">
                <a:latin typeface="Microsoft Sans Serif"/>
                <a:cs typeface="Microsoft Sans Serif"/>
              </a:rPr>
              <a:t> </a:t>
            </a:r>
            <a:r>
              <a:rPr sz="2000" dirty="0">
                <a:latin typeface="Microsoft Sans Serif"/>
                <a:cs typeface="Microsoft Sans Serif"/>
              </a:rPr>
              <a:t>берутся</a:t>
            </a:r>
            <a:r>
              <a:rPr sz="2000" spc="20" dirty="0">
                <a:latin typeface="Microsoft Sans Serif"/>
                <a:cs typeface="Microsoft Sans Serif"/>
              </a:rPr>
              <a:t> </a:t>
            </a:r>
            <a:r>
              <a:rPr sz="2000" dirty="0">
                <a:latin typeface="Microsoft Sans Serif"/>
                <a:cs typeface="Microsoft Sans Serif"/>
              </a:rPr>
              <a:t>чередующиеся</a:t>
            </a:r>
            <a:r>
              <a:rPr sz="2000" spc="-10" dirty="0">
                <a:latin typeface="Microsoft Sans Serif"/>
                <a:cs typeface="Microsoft Sans Serif"/>
              </a:rPr>
              <a:t> </a:t>
            </a:r>
            <a:r>
              <a:rPr sz="2000" spc="-30" dirty="0">
                <a:latin typeface="Microsoft Sans Serif"/>
                <a:cs typeface="Microsoft Sans Serif"/>
              </a:rPr>
              <a:t>точки</a:t>
            </a:r>
            <a:r>
              <a:rPr sz="2000" spc="-10" dirty="0">
                <a:latin typeface="Microsoft Sans Serif"/>
                <a:cs typeface="Microsoft Sans Serif"/>
              </a:rPr>
              <a:t> </a:t>
            </a:r>
            <a:r>
              <a:rPr sz="2000" spc="-15" dirty="0">
                <a:latin typeface="Microsoft Sans Serif"/>
                <a:cs typeface="Microsoft Sans Serif"/>
              </a:rPr>
              <a:t>(см.</a:t>
            </a:r>
            <a:r>
              <a:rPr sz="2000" spc="-10" dirty="0">
                <a:latin typeface="Microsoft Sans Serif"/>
                <a:cs typeface="Microsoft Sans Serif"/>
              </a:rPr>
              <a:t> </a:t>
            </a:r>
            <a:r>
              <a:rPr sz="2000" spc="-5" dirty="0">
                <a:latin typeface="Microsoft Sans Serif"/>
                <a:cs typeface="Microsoft Sans Serif"/>
              </a:rPr>
              <a:t>Рис.</a:t>
            </a:r>
            <a:r>
              <a:rPr sz="2000" dirty="0">
                <a:latin typeface="Microsoft Sans Serif"/>
                <a:cs typeface="Microsoft Sans Serif"/>
              </a:rPr>
              <a:t> </a:t>
            </a:r>
            <a:r>
              <a:rPr sz="2000" spc="-20" dirty="0">
                <a:latin typeface="Microsoft Sans Serif"/>
                <a:cs typeface="Microsoft Sans Serif"/>
              </a:rPr>
              <a:t>ниже)</a:t>
            </a:r>
            <a:endParaRPr sz="2000">
              <a:latin typeface="Microsoft Sans Serif"/>
              <a:cs typeface="Microsoft Sans Serif"/>
            </a:endParaRPr>
          </a:p>
          <a:p>
            <a:pPr marL="1644014">
              <a:spcBef>
                <a:spcPts val="640"/>
              </a:spcBef>
            </a:pPr>
            <a:r>
              <a:rPr sz="2000" i="1" spc="114" dirty="0">
                <a:latin typeface="Times New Roman"/>
                <a:cs typeface="Times New Roman"/>
              </a:rPr>
              <a:t>π</a:t>
            </a:r>
            <a:r>
              <a:rPr sz="2650" spc="-265" dirty="0">
                <a:latin typeface="Symbol"/>
                <a:cs typeface="Symbol"/>
              </a:rPr>
              <a:t></a:t>
            </a:r>
            <a:r>
              <a:rPr sz="2000" i="1" spc="85" dirty="0">
                <a:latin typeface="Times New Roman"/>
                <a:cs typeface="Times New Roman"/>
              </a:rPr>
              <a:t>n</a:t>
            </a:r>
            <a:r>
              <a:rPr sz="2650" spc="-145" dirty="0">
                <a:latin typeface="Symbol"/>
                <a:cs typeface="Symbol"/>
              </a:rPr>
              <a:t></a:t>
            </a:r>
            <a:r>
              <a:rPr sz="2000" spc="130" dirty="0">
                <a:latin typeface="Symbol"/>
                <a:cs typeface="Symbol"/>
              </a:rPr>
              <a:t></a:t>
            </a:r>
            <a:r>
              <a:rPr sz="2000" i="1" spc="35" dirty="0">
                <a:latin typeface="Times New Roman"/>
                <a:cs typeface="Times New Roman"/>
              </a:rPr>
              <a:t>{</a:t>
            </a:r>
            <a:r>
              <a:rPr sz="2000" i="1" spc="-215" dirty="0">
                <a:latin typeface="Times New Roman"/>
                <a:cs typeface="Times New Roman"/>
              </a:rPr>
              <a:t> </a:t>
            </a:r>
            <a:r>
              <a:rPr sz="2000" spc="-10" dirty="0">
                <a:latin typeface="Symbol"/>
                <a:cs typeface="Symbol"/>
              </a:rPr>
              <a:t></a:t>
            </a:r>
            <a:r>
              <a:rPr sz="2000" spc="-5" dirty="0">
                <a:latin typeface="Times New Roman"/>
                <a:cs typeface="Times New Roman"/>
              </a:rPr>
              <a:t>1</a:t>
            </a:r>
            <a:r>
              <a:rPr sz="2000" spc="-135" dirty="0">
                <a:latin typeface="Times New Roman"/>
                <a:cs typeface="Times New Roman"/>
              </a:rPr>
              <a:t>,</a:t>
            </a:r>
            <a:r>
              <a:rPr sz="2000" i="1" spc="-10" dirty="0">
                <a:latin typeface="Times New Roman"/>
                <a:cs typeface="Times New Roman"/>
              </a:rPr>
              <a:t>+</a:t>
            </a:r>
            <a:r>
              <a:rPr sz="2000" spc="120" dirty="0">
                <a:latin typeface="Times New Roman"/>
                <a:cs typeface="Times New Roman"/>
              </a:rPr>
              <a:t>1</a:t>
            </a:r>
            <a:r>
              <a:rPr sz="2000" i="1" spc="25" dirty="0">
                <a:latin typeface="Times New Roman"/>
                <a:cs typeface="Times New Roman"/>
              </a:rPr>
              <a:t>}</a:t>
            </a:r>
            <a:r>
              <a:rPr sz="2000" i="1" spc="130" dirty="0">
                <a:latin typeface="Times New Roman"/>
                <a:cs typeface="Times New Roman"/>
              </a:rPr>
              <a:t>,</a:t>
            </a:r>
            <a:r>
              <a:rPr sz="2000" i="1" spc="-60" dirty="0">
                <a:latin typeface="Times New Roman"/>
                <a:cs typeface="Times New Roman"/>
              </a:rPr>
              <a:t>i</a:t>
            </a:r>
            <a:r>
              <a:rPr sz="2000" i="1" spc="-10" dirty="0">
                <a:latin typeface="Times New Roman"/>
                <a:cs typeface="Times New Roman"/>
              </a:rPr>
              <a:t>.</a:t>
            </a:r>
            <a:r>
              <a:rPr sz="2000" i="1" spc="-60" dirty="0">
                <a:latin typeface="Times New Roman"/>
                <a:cs typeface="Times New Roman"/>
              </a:rPr>
              <a:t>i</a:t>
            </a:r>
            <a:r>
              <a:rPr sz="2000" i="1" spc="-10" dirty="0">
                <a:latin typeface="Times New Roman"/>
                <a:cs typeface="Times New Roman"/>
              </a:rPr>
              <a:t>.</a:t>
            </a:r>
            <a:r>
              <a:rPr sz="2000" i="1" spc="-5" dirty="0">
                <a:latin typeface="Times New Roman"/>
                <a:cs typeface="Times New Roman"/>
              </a:rPr>
              <a:t>d</a:t>
            </a:r>
            <a:r>
              <a:rPr sz="2000" i="1" spc="20" dirty="0">
                <a:latin typeface="Times New Roman"/>
                <a:cs typeface="Times New Roman"/>
              </a:rPr>
              <a:t>.</a:t>
            </a:r>
            <a:endParaRPr sz="2000">
              <a:latin typeface="Times New Roman"/>
              <a:cs typeface="Times New Roman"/>
            </a:endParaRPr>
          </a:p>
        </p:txBody>
      </p:sp>
      <p:grpSp>
        <p:nvGrpSpPr>
          <p:cNvPr id="14" name="object 14"/>
          <p:cNvGrpSpPr/>
          <p:nvPr/>
        </p:nvGrpSpPr>
        <p:grpSpPr>
          <a:xfrm>
            <a:off x="2675598" y="4213859"/>
            <a:ext cx="6055995" cy="1066800"/>
            <a:chOff x="1151597" y="4213859"/>
            <a:chExt cx="6055995" cy="1066800"/>
          </a:xfrm>
        </p:grpSpPr>
        <p:sp>
          <p:nvSpPr>
            <p:cNvPr id="15" name="object 15"/>
            <p:cNvSpPr/>
            <p:nvPr/>
          </p:nvSpPr>
          <p:spPr>
            <a:xfrm>
              <a:off x="1151597" y="5158612"/>
              <a:ext cx="6055995" cy="103505"/>
            </a:xfrm>
            <a:custGeom>
              <a:avLst/>
              <a:gdLst/>
              <a:ahLst/>
              <a:cxnLst/>
              <a:rect l="l" t="t" r="r" b="b"/>
              <a:pathLst>
                <a:path w="6055995" h="103504">
                  <a:moveTo>
                    <a:pt x="5967006" y="0"/>
                  </a:moveTo>
                  <a:lnTo>
                    <a:pt x="5963196" y="1016"/>
                  </a:lnTo>
                  <a:lnTo>
                    <a:pt x="5959640" y="7112"/>
                  </a:lnTo>
                  <a:lnTo>
                    <a:pt x="5960656" y="10922"/>
                  </a:lnTo>
                  <a:lnTo>
                    <a:pt x="6019652" y="45336"/>
                  </a:lnTo>
                  <a:lnTo>
                    <a:pt x="6043333" y="45338"/>
                  </a:lnTo>
                  <a:lnTo>
                    <a:pt x="6043333" y="58038"/>
                  </a:lnTo>
                  <a:lnTo>
                    <a:pt x="6019656" y="58038"/>
                  </a:lnTo>
                  <a:lnTo>
                    <a:pt x="5960656" y="92456"/>
                  </a:lnTo>
                  <a:lnTo>
                    <a:pt x="5959640" y="96265"/>
                  </a:lnTo>
                  <a:lnTo>
                    <a:pt x="5961418" y="99314"/>
                  </a:lnTo>
                  <a:lnTo>
                    <a:pt x="5963069" y="102362"/>
                  </a:lnTo>
                  <a:lnTo>
                    <a:pt x="5967006" y="103378"/>
                  </a:lnTo>
                  <a:lnTo>
                    <a:pt x="6044761" y="58038"/>
                  </a:lnTo>
                  <a:lnTo>
                    <a:pt x="6043333" y="58038"/>
                  </a:lnTo>
                  <a:lnTo>
                    <a:pt x="6044766" y="58036"/>
                  </a:lnTo>
                  <a:lnTo>
                    <a:pt x="6055652" y="51689"/>
                  </a:lnTo>
                  <a:lnTo>
                    <a:pt x="5967006" y="0"/>
                  </a:lnTo>
                  <a:close/>
                </a:path>
                <a:path w="6055995" h="103504">
                  <a:moveTo>
                    <a:pt x="6030542" y="51689"/>
                  </a:moveTo>
                  <a:lnTo>
                    <a:pt x="6019660" y="58036"/>
                  </a:lnTo>
                  <a:lnTo>
                    <a:pt x="6043333" y="58038"/>
                  </a:lnTo>
                  <a:lnTo>
                    <a:pt x="6043333" y="57150"/>
                  </a:lnTo>
                  <a:lnTo>
                    <a:pt x="6039904" y="57150"/>
                  </a:lnTo>
                  <a:lnTo>
                    <a:pt x="6030542" y="51689"/>
                  </a:lnTo>
                  <a:close/>
                </a:path>
                <a:path w="6055995" h="103504">
                  <a:moveTo>
                    <a:pt x="0" y="44704"/>
                  </a:moveTo>
                  <a:lnTo>
                    <a:pt x="0" y="57404"/>
                  </a:lnTo>
                  <a:lnTo>
                    <a:pt x="6019660" y="58036"/>
                  </a:lnTo>
                  <a:lnTo>
                    <a:pt x="6030542" y="51689"/>
                  </a:lnTo>
                  <a:lnTo>
                    <a:pt x="6019652" y="45336"/>
                  </a:lnTo>
                  <a:lnTo>
                    <a:pt x="0" y="44704"/>
                  </a:lnTo>
                  <a:close/>
                </a:path>
                <a:path w="6055995" h="103504">
                  <a:moveTo>
                    <a:pt x="6039904" y="46228"/>
                  </a:moveTo>
                  <a:lnTo>
                    <a:pt x="6030542" y="51689"/>
                  </a:lnTo>
                  <a:lnTo>
                    <a:pt x="6039904" y="57150"/>
                  </a:lnTo>
                  <a:lnTo>
                    <a:pt x="6039904" y="46228"/>
                  </a:lnTo>
                  <a:close/>
                </a:path>
                <a:path w="6055995" h="103504">
                  <a:moveTo>
                    <a:pt x="6043333" y="46228"/>
                  </a:moveTo>
                  <a:lnTo>
                    <a:pt x="6039904" y="46228"/>
                  </a:lnTo>
                  <a:lnTo>
                    <a:pt x="6039904" y="57150"/>
                  </a:lnTo>
                  <a:lnTo>
                    <a:pt x="6043333" y="57150"/>
                  </a:lnTo>
                  <a:lnTo>
                    <a:pt x="6043333" y="46228"/>
                  </a:lnTo>
                  <a:close/>
                </a:path>
                <a:path w="6055995" h="103504">
                  <a:moveTo>
                    <a:pt x="6019652" y="45336"/>
                  </a:moveTo>
                  <a:lnTo>
                    <a:pt x="6030542" y="51689"/>
                  </a:lnTo>
                  <a:lnTo>
                    <a:pt x="6039904" y="46228"/>
                  </a:lnTo>
                  <a:lnTo>
                    <a:pt x="6043333" y="46228"/>
                  </a:lnTo>
                  <a:lnTo>
                    <a:pt x="6043333" y="45338"/>
                  </a:lnTo>
                  <a:lnTo>
                    <a:pt x="6019652" y="45336"/>
                  </a:lnTo>
                  <a:close/>
                </a:path>
              </a:pathLst>
            </a:custGeom>
            <a:solidFill>
              <a:srgbClr val="000000"/>
            </a:solidFill>
          </p:spPr>
          <p:txBody>
            <a:bodyPr wrap="square" lIns="0" tIns="0" rIns="0" bIns="0" rtlCol="0"/>
            <a:lstStyle/>
            <a:p>
              <a:endParaRPr/>
            </a:p>
          </p:txBody>
        </p:sp>
        <p:pic>
          <p:nvPicPr>
            <p:cNvPr id="16" name="object 16"/>
            <p:cNvPicPr/>
            <p:nvPr/>
          </p:nvPicPr>
          <p:blipFill>
            <a:blip r:embed="rId2" cstate="print"/>
            <a:stretch>
              <a:fillRect/>
            </a:stretch>
          </p:blipFill>
          <p:spPr>
            <a:xfrm>
              <a:off x="1675511" y="4972786"/>
              <a:ext cx="666775" cy="236880"/>
            </a:xfrm>
            <a:prstGeom prst="rect">
              <a:avLst/>
            </a:prstGeom>
          </p:spPr>
        </p:pic>
        <p:sp>
          <p:nvSpPr>
            <p:cNvPr id="17" name="object 17"/>
            <p:cNvSpPr/>
            <p:nvPr/>
          </p:nvSpPr>
          <p:spPr>
            <a:xfrm>
              <a:off x="1675511" y="4972786"/>
              <a:ext cx="667385" cy="237490"/>
            </a:xfrm>
            <a:custGeom>
              <a:avLst/>
              <a:gdLst/>
              <a:ahLst/>
              <a:cxnLst/>
              <a:rect l="l" t="t" r="r" b="b"/>
              <a:pathLst>
                <a:path w="667385" h="237489">
                  <a:moveTo>
                    <a:pt x="0" y="236880"/>
                  </a:moveTo>
                  <a:lnTo>
                    <a:pt x="666775" y="236880"/>
                  </a:lnTo>
                  <a:lnTo>
                    <a:pt x="666775" y="0"/>
                  </a:lnTo>
                  <a:lnTo>
                    <a:pt x="0" y="0"/>
                  </a:lnTo>
                  <a:lnTo>
                    <a:pt x="0" y="236880"/>
                  </a:lnTo>
                  <a:close/>
                </a:path>
              </a:pathLst>
            </a:custGeom>
            <a:ln w="9525">
              <a:solidFill>
                <a:srgbClr val="000000"/>
              </a:solidFill>
            </a:ln>
          </p:spPr>
          <p:txBody>
            <a:bodyPr wrap="square" lIns="0" tIns="0" rIns="0" bIns="0" rtlCol="0"/>
            <a:lstStyle/>
            <a:p>
              <a:endParaRPr/>
            </a:p>
          </p:txBody>
        </p:sp>
        <p:pic>
          <p:nvPicPr>
            <p:cNvPr id="18" name="object 18"/>
            <p:cNvPicPr/>
            <p:nvPr/>
          </p:nvPicPr>
          <p:blipFill>
            <a:blip r:embed="rId3" cstate="print"/>
            <a:stretch>
              <a:fillRect/>
            </a:stretch>
          </p:blipFill>
          <p:spPr>
            <a:xfrm>
              <a:off x="5665978" y="4965166"/>
              <a:ext cx="666140" cy="237515"/>
            </a:xfrm>
            <a:prstGeom prst="rect">
              <a:avLst/>
            </a:prstGeom>
          </p:spPr>
        </p:pic>
        <p:sp>
          <p:nvSpPr>
            <p:cNvPr id="19" name="object 19"/>
            <p:cNvSpPr/>
            <p:nvPr/>
          </p:nvSpPr>
          <p:spPr>
            <a:xfrm>
              <a:off x="5665978" y="4965166"/>
              <a:ext cx="666750" cy="238125"/>
            </a:xfrm>
            <a:custGeom>
              <a:avLst/>
              <a:gdLst/>
              <a:ahLst/>
              <a:cxnLst/>
              <a:rect l="l" t="t" r="r" b="b"/>
              <a:pathLst>
                <a:path w="666750" h="238125">
                  <a:moveTo>
                    <a:pt x="0" y="237515"/>
                  </a:moveTo>
                  <a:lnTo>
                    <a:pt x="666140" y="237515"/>
                  </a:lnTo>
                  <a:lnTo>
                    <a:pt x="666140" y="0"/>
                  </a:lnTo>
                  <a:lnTo>
                    <a:pt x="0" y="0"/>
                  </a:lnTo>
                  <a:lnTo>
                    <a:pt x="0" y="237515"/>
                  </a:lnTo>
                  <a:close/>
                </a:path>
              </a:pathLst>
            </a:custGeom>
            <a:ln w="9525">
              <a:solidFill>
                <a:srgbClr val="000000"/>
              </a:solidFill>
            </a:ln>
          </p:spPr>
          <p:txBody>
            <a:bodyPr wrap="square" lIns="0" tIns="0" rIns="0" bIns="0" rtlCol="0"/>
            <a:lstStyle/>
            <a:p>
              <a:endParaRPr/>
            </a:p>
          </p:txBody>
        </p:sp>
        <p:pic>
          <p:nvPicPr>
            <p:cNvPr id="20" name="object 20"/>
            <p:cNvPicPr/>
            <p:nvPr/>
          </p:nvPicPr>
          <p:blipFill>
            <a:blip r:embed="rId4" cstate="print"/>
            <a:stretch>
              <a:fillRect/>
            </a:stretch>
          </p:blipFill>
          <p:spPr>
            <a:xfrm>
              <a:off x="3002661" y="4976596"/>
              <a:ext cx="666775" cy="236245"/>
            </a:xfrm>
            <a:prstGeom prst="rect">
              <a:avLst/>
            </a:prstGeom>
          </p:spPr>
        </p:pic>
        <p:sp>
          <p:nvSpPr>
            <p:cNvPr id="21" name="object 21"/>
            <p:cNvSpPr/>
            <p:nvPr/>
          </p:nvSpPr>
          <p:spPr>
            <a:xfrm>
              <a:off x="3002661" y="4976596"/>
              <a:ext cx="667385" cy="236854"/>
            </a:xfrm>
            <a:custGeom>
              <a:avLst/>
              <a:gdLst/>
              <a:ahLst/>
              <a:cxnLst/>
              <a:rect l="l" t="t" r="r" b="b"/>
              <a:pathLst>
                <a:path w="667385" h="236854">
                  <a:moveTo>
                    <a:pt x="0" y="236245"/>
                  </a:moveTo>
                  <a:lnTo>
                    <a:pt x="666775" y="236245"/>
                  </a:lnTo>
                  <a:lnTo>
                    <a:pt x="666775" y="0"/>
                  </a:lnTo>
                  <a:lnTo>
                    <a:pt x="0" y="0"/>
                  </a:lnTo>
                  <a:lnTo>
                    <a:pt x="0" y="236245"/>
                  </a:lnTo>
                  <a:close/>
                </a:path>
              </a:pathLst>
            </a:custGeom>
            <a:ln w="9525">
              <a:solidFill>
                <a:srgbClr val="000000"/>
              </a:solidFill>
            </a:ln>
          </p:spPr>
          <p:txBody>
            <a:bodyPr wrap="square" lIns="0" tIns="0" rIns="0" bIns="0" rtlCol="0"/>
            <a:lstStyle/>
            <a:p>
              <a:endParaRPr/>
            </a:p>
          </p:txBody>
        </p:sp>
        <p:pic>
          <p:nvPicPr>
            <p:cNvPr id="22" name="object 22"/>
            <p:cNvPicPr/>
            <p:nvPr/>
          </p:nvPicPr>
          <p:blipFill>
            <a:blip r:embed="rId5" cstate="print"/>
            <a:stretch>
              <a:fillRect/>
            </a:stretch>
          </p:blipFill>
          <p:spPr>
            <a:xfrm>
              <a:off x="4329938" y="4976596"/>
              <a:ext cx="666775" cy="236245"/>
            </a:xfrm>
            <a:prstGeom prst="rect">
              <a:avLst/>
            </a:prstGeom>
          </p:spPr>
        </p:pic>
        <p:sp>
          <p:nvSpPr>
            <p:cNvPr id="23" name="object 23"/>
            <p:cNvSpPr/>
            <p:nvPr/>
          </p:nvSpPr>
          <p:spPr>
            <a:xfrm>
              <a:off x="4329938" y="4976596"/>
              <a:ext cx="667385" cy="236854"/>
            </a:xfrm>
            <a:custGeom>
              <a:avLst/>
              <a:gdLst/>
              <a:ahLst/>
              <a:cxnLst/>
              <a:rect l="l" t="t" r="r" b="b"/>
              <a:pathLst>
                <a:path w="667385" h="236854">
                  <a:moveTo>
                    <a:pt x="0" y="236245"/>
                  </a:moveTo>
                  <a:lnTo>
                    <a:pt x="666775" y="236245"/>
                  </a:lnTo>
                  <a:lnTo>
                    <a:pt x="666775" y="0"/>
                  </a:lnTo>
                  <a:lnTo>
                    <a:pt x="0" y="0"/>
                  </a:lnTo>
                  <a:lnTo>
                    <a:pt x="0" y="236245"/>
                  </a:lnTo>
                  <a:close/>
                </a:path>
              </a:pathLst>
            </a:custGeom>
            <a:ln w="9525">
              <a:solidFill>
                <a:srgbClr val="000000"/>
              </a:solidFill>
            </a:ln>
          </p:spPr>
          <p:txBody>
            <a:bodyPr wrap="square" lIns="0" tIns="0" rIns="0" bIns="0" rtlCol="0"/>
            <a:lstStyle/>
            <a:p>
              <a:endParaRPr/>
            </a:p>
          </p:txBody>
        </p:sp>
        <p:pic>
          <p:nvPicPr>
            <p:cNvPr id="24" name="object 24"/>
            <p:cNvPicPr/>
            <p:nvPr/>
          </p:nvPicPr>
          <p:blipFill>
            <a:blip r:embed="rId6" cstate="print"/>
            <a:stretch>
              <a:fillRect/>
            </a:stretch>
          </p:blipFill>
          <p:spPr>
            <a:xfrm>
              <a:off x="1297368" y="5155374"/>
              <a:ext cx="104140" cy="108584"/>
            </a:xfrm>
            <a:prstGeom prst="rect">
              <a:avLst/>
            </a:prstGeom>
          </p:spPr>
        </p:pic>
        <p:pic>
          <p:nvPicPr>
            <p:cNvPr id="25" name="object 25"/>
            <p:cNvPicPr/>
            <p:nvPr/>
          </p:nvPicPr>
          <p:blipFill>
            <a:blip r:embed="rId7" cstate="print"/>
            <a:stretch>
              <a:fillRect/>
            </a:stretch>
          </p:blipFill>
          <p:spPr>
            <a:xfrm>
              <a:off x="2597213" y="5137594"/>
              <a:ext cx="113665" cy="118745"/>
            </a:xfrm>
            <a:prstGeom prst="rect">
              <a:avLst/>
            </a:prstGeom>
          </p:spPr>
        </p:pic>
        <p:pic>
          <p:nvPicPr>
            <p:cNvPr id="26" name="object 26"/>
            <p:cNvPicPr/>
            <p:nvPr/>
          </p:nvPicPr>
          <p:blipFill>
            <a:blip r:embed="rId8" cstate="print"/>
            <a:stretch>
              <a:fillRect/>
            </a:stretch>
          </p:blipFill>
          <p:spPr>
            <a:xfrm>
              <a:off x="3935920" y="5141404"/>
              <a:ext cx="113664" cy="118744"/>
            </a:xfrm>
            <a:prstGeom prst="rect">
              <a:avLst/>
            </a:prstGeom>
          </p:spPr>
        </p:pic>
        <p:pic>
          <p:nvPicPr>
            <p:cNvPr id="27" name="object 27"/>
            <p:cNvPicPr/>
            <p:nvPr/>
          </p:nvPicPr>
          <p:blipFill>
            <a:blip r:embed="rId9" cstate="print"/>
            <a:stretch>
              <a:fillRect/>
            </a:stretch>
          </p:blipFill>
          <p:spPr>
            <a:xfrm>
              <a:off x="5251640" y="5141404"/>
              <a:ext cx="113664" cy="118744"/>
            </a:xfrm>
            <a:prstGeom prst="rect">
              <a:avLst/>
            </a:prstGeom>
          </p:spPr>
        </p:pic>
        <p:pic>
          <p:nvPicPr>
            <p:cNvPr id="28" name="object 28"/>
            <p:cNvPicPr/>
            <p:nvPr/>
          </p:nvPicPr>
          <p:blipFill>
            <a:blip r:embed="rId8" cstate="print"/>
            <a:stretch>
              <a:fillRect/>
            </a:stretch>
          </p:blipFill>
          <p:spPr>
            <a:xfrm>
              <a:off x="6548437" y="5141404"/>
              <a:ext cx="113665" cy="118744"/>
            </a:xfrm>
            <a:prstGeom prst="rect">
              <a:avLst/>
            </a:prstGeom>
          </p:spPr>
        </p:pic>
        <p:pic>
          <p:nvPicPr>
            <p:cNvPr id="29" name="object 29"/>
            <p:cNvPicPr/>
            <p:nvPr/>
          </p:nvPicPr>
          <p:blipFill>
            <a:blip r:embed="rId10" cstate="print"/>
            <a:stretch>
              <a:fillRect/>
            </a:stretch>
          </p:blipFill>
          <p:spPr>
            <a:xfrm>
              <a:off x="3221418" y="5128704"/>
              <a:ext cx="134619" cy="140334"/>
            </a:xfrm>
            <a:prstGeom prst="rect">
              <a:avLst/>
            </a:prstGeom>
          </p:spPr>
        </p:pic>
        <p:pic>
          <p:nvPicPr>
            <p:cNvPr id="30" name="object 30"/>
            <p:cNvPicPr/>
            <p:nvPr/>
          </p:nvPicPr>
          <p:blipFill>
            <a:blip r:embed="rId11" cstate="print"/>
            <a:stretch>
              <a:fillRect/>
            </a:stretch>
          </p:blipFill>
          <p:spPr>
            <a:xfrm>
              <a:off x="4584255" y="5139499"/>
              <a:ext cx="134620" cy="140969"/>
            </a:xfrm>
            <a:prstGeom prst="rect">
              <a:avLst/>
            </a:prstGeom>
          </p:spPr>
        </p:pic>
        <p:pic>
          <p:nvPicPr>
            <p:cNvPr id="31" name="object 31"/>
            <p:cNvPicPr/>
            <p:nvPr/>
          </p:nvPicPr>
          <p:blipFill>
            <a:blip r:embed="rId12" cstate="print"/>
            <a:stretch>
              <a:fillRect/>
            </a:stretch>
          </p:blipFill>
          <p:spPr>
            <a:xfrm>
              <a:off x="5929820" y="5138864"/>
              <a:ext cx="134619" cy="140335"/>
            </a:xfrm>
            <a:prstGeom prst="rect">
              <a:avLst/>
            </a:prstGeom>
          </p:spPr>
        </p:pic>
        <p:sp>
          <p:nvSpPr>
            <p:cNvPr id="32" name="object 32"/>
            <p:cNvSpPr/>
            <p:nvPr/>
          </p:nvSpPr>
          <p:spPr>
            <a:xfrm>
              <a:off x="1349121" y="4528819"/>
              <a:ext cx="634365" cy="673735"/>
            </a:xfrm>
            <a:custGeom>
              <a:avLst/>
              <a:gdLst/>
              <a:ahLst/>
              <a:cxnLst/>
              <a:rect l="l" t="t" r="r" b="b"/>
              <a:pathLst>
                <a:path w="634364" h="673735">
                  <a:moveTo>
                    <a:pt x="0" y="660526"/>
                  </a:moveTo>
                  <a:lnTo>
                    <a:pt x="1269" y="0"/>
                  </a:lnTo>
                </a:path>
                <a:path w="634364" h="673735">
                  <a:moveTo>
                    <a:pt x="633729" y="673226"/>
                  </a:moveTo>
                  <a:lnTo>
                    <a:pt x="634365" y="12699"/>
                  </a:lnTo>
                </a:path>
              </a:pathLst>
            </a:custGeom>
            <a:ln w="9525">
              <a:solidFill>
                <a:srgbClr val="000000"/>
              </a:solidFill>
            </a:ln>
          </p:spPr>
          <p:txBody>
            <a:bodyPr wrap="square" lIns="0" tIns="0" rIns="0" bIns="0" rtlCol="0"/>
            <a:lstStyle/>
            <a:p>
              <a:endParaRPr/>
            </a:p>
          </p:txBody>
        </p:sp>
        <p:pic>
          <p:nvPicPr>
            <p:cNvPr id="33" name="object 33"/>
            <p:cNvPicPr/>
            <p:nvPr/>
          </p:nvPicPr>
          <p:blipFill>
            <a:blip r:embed="rId11" cstate="print"/>
            <a:stretch>
              <a:fillRect/>
            </a:stretch>
          </p:blipFill>
          <p:spPr>
            <a:xfrm>
              <a:off x="1910778" y="5125529"/>
              <a:ext cx="134619" cy="140969"/>
            </a:xfrm>
            <a:prstGeom prst="rect">
              <a:avLst/>
            </a:prstGeom>
          </p:spPr>
        </p:pic>
        <p:sp>
          <p:nvSpPr>
            <p:cNvPr id="34" name="object 34"/>
            <p:cNvSpPr/>
            <p:nvPr/>
          </p:nvSpPr>
          <p:spPr>
            <a:xfrm>
              <a:off x="1353566" y="4213859"/>
              <a:ext cx="3027680" cy="996315"/>
            </a:xfrm>
            <a:custGeom>
              <a:avLst/>
              <a:gdLst/>
              <a:ahLst/>
              <a:cxnLst/>
              <a:rect l="l" t="t" r="r" b="b"/>
              <a:pathLst>
                <a:path w="3027679" h="996314">
                  <a:moveTo>
                    <a:pt x="626795" y="451485"/>
                  </a:moveTo>
                  <a:lnTo>
                    <a:pt x="624967" y="451485"/>
                  </a:lnTo>
                  <a:lnTo>
                    <a:pt x="601446" y="451485"/>
                  </a:lnTo>
                  <a:lnTo>
                    <a:pt x="542417" y="485775"/>
                  </a:lnTo>
                  <a:lnTo>
                    <a:pt x="541401" y="489585"/>
                  </a:lnTo>
                  <a:lnTo>
                    <a:pt x="544957" y="495681"/>
                  </a:lnTo>
                  <a:lnTo>
                    <a:pt x="548767" y="496697"/>
                  </a:lnTo>
                  <a:lnTo>
                    <a:pt x="626795" y="451485"/>
                  </a:lnTo>
                  <a:close/>
                </a:path>
                <a:path w="3027679" h="996314">
                  <a:moveTo>
                    <a:pt x="637540" y="445262"/>
                  </a:moveTo>
                  <a:lnTo>
                    <a:pt x="549021" y="393319"/>
                  </a:lnTo>
                  <a:lnTo>
                    <a:pt x="545084" y="394335"/>
                  </a:lnTo>
                  <a:lnTo>
                    <a:pt x="543433" y="397383"/>
                  </a:lnTo>
                  <a:lnTo>
                    <a:pt x="541655" y="400431"/>
                  </a:lnTo>
                  <a:lnTo>
                    <a:pt x="542671" y="404241"/>
                  </a:lnTo>
                  <a:lnTo>
                    <a:pt x="545592" y="406019"/>
                  </a:lnTo>
                  <a:lnTo>
                    <a:pt x="601522" y="438746"/>
                  </a:lnTo>
                  <a:lnTo>
                    <a:pt x="36004" y="437692"/>
                  </a:lnTo>
                  <a:lnTo>
                    <a:pt x="25107" y="444017"/>
                  </a:lnTo>
                  <a:lnTo>
                    <a:pt x="34544" y="438531"/>
                  </a:lnTo>
                  <a:lnTo>
                    <a:pt x="36004" y="437692"/>
                  </a:lnTo>
                  <a:lnTo>
                    <a:pt x="92075" y="405130"/>
                  </a:lnTo>
                  <a:lnTo>
                    <a:pt x="94996" y="403352"/>
                  </a:lnTo>
                  <a:lnTo>
                    <a:pt x="96139" y="399542"/>
                  </a:lnTo>
                  <a:lnTo>
                    <a:pt x="92583" y="393446"/>
                  </a:lnTo>
                  <a:lnTo>
                    <a:pt x="88646" y="392430"/>
                  </a:lnTo>
                  <a:lnTo>
                    <a:pt x="0" y="443865"/>
                  </a:lnTo>
                  <a:lnTo>
                    <a:pt x="88519" y="495808"/>
                  </a:lnTo>
                  <a:lnTo>
                    <a:pt x="92329" y="494792"/>
                  </a:lnTo>
                  <a:lnTo>
                    <a:pt x="95885" y="488696"/>
                  </a:lnTo>
                  <a:lnTo>
                    <a:pt x="94869" y="484886"/>
                  </a:lnTo>
                  <a:lnTo>
                    <a:pt x="35979" y="450392"/>
                  </a:lnTo>
                  <a:lnTo>
                    <a:pt x="601522" y="451446"/>
                  </a:lnTo>
                  <a:lnTo>
                    <a:pt x="624967" y="451485"/>
                  </a:lnTo>
                  <a:lnTo>
                    <a:pt x="626872" y="451446"/>
                  </a:lnTo>
                  <a:lnTo>
                    <a:pt x="637540" y="445262"/>
                  </a:lnTo>
                  <a:close/>
                </a:path>
                <a:path w="3027679" h="996314">
                  <a:moveTo>
                    <a:pt x="3027426" y="88646"/>
                  </a:moveTo>
                  <a:lnTo>
                    <a:pt x="2983065" y="12573"/>
                  </a:lnTo>
                  <a:lnTo>
                    <a:pt x="2975737" y="0"/>
                  </a:lnTo>
                  <a:lnTo>
                    <a:pt x="2924048" y="88646"/>
                  </a:lnTo>
                  <a:lnTo>
                    <a:pt x="2925064" y="92456"/>
                  </a:lnTo>
                  <a:lnTo>
                    <a:pt x="2928112" y="94234"/>
                  </a:lnTo>
                  <a:lnTo>
                    <a:pt x="2931033" y="96012"/>
                  </a:lnTo>
                  <a:lnTo>
                    <a:pt x="2934970" y="94996"/>
                  </a:lnTo>
                  <a:lnTo>
                    <a:pt x="2969387" y="36004"/>
                  </a:lnTo>
                  <a:lnTo>
                    <a:pt x="2969387" y="995819"/>
                  </a:lnTo>
                  <a:lnTo>
                    <a:pt x="2982087" y="995819"/>
                  </a:lnTo>
                  <a:lnTo>
                    <a:pt x="2982087" y="36004"/>
                  </a:lnTo>
                  <a:lnTo>
                    <a:pt x="3016504" y="94996"/>
                  </a:lnTo>
                  <a:lnTo>
                    <a:pt x="3020314" y="96012"/>
                  </a:lnTo>
                  <a:lnTo>
                    <a:pt x="3026410" y="92456"/>
                  </a:lnTo>
                  <a:lnTo>
                    <a:pt x="3027426" y="88646"/>
                  </a:lnTo>
                  <a:close/>
                </a:path>
              </a:pathLst>
            </a:custGeom>
            <a:solidFill>
              <a:srgbClr val="000000"/>
            </a:solidFill>
          </p:spPr>
          <p:txBody>
            <a:bodyPr wrap="square" lIns="0" tIns="0" rIns="0" bIns="0" rtlCol="0"/>
            <a:lstStyle/>
            <a:p>
              <a:endParaRPr/>
            </a:p>
          </p:txBody>
        </p:sp>
      </p:grpSp>
      <p:sp>
        <p:nvSpPr>
          <p:cNvPr id="35" name="object 35"/>
          <p:cNvSpPr txBox="1"/>
          <p:nvPr/>
        </p:nvSpPr>
        <p:spPr>
          <a:xfrm>
            <a:off x="3058795" y="4381245"/>
            <a:ext cx="123825" cy="197490"/>
          </a:xfrm>
          <a:prstGeom prst="rect">
            <a:avLst/>
          </a:prstGeom>
        </p:spPr>
        <p:txBody>
          <a:bodyPr vert="horz" wrap="square" lIns="0" tIns="12700" rIns="0" bIns="0" rtlCol="0">
            <a:spAutoFit/>
          </a:bodyPr>
          <a:lstStyle/>
          <a:p>
            <a:pPr marL="12700">
              <a:spcBef>
                <a:spcPts val="100"/>
              </a:spcBef>
            </a:pPr>
            <a:r>
              <a:rPr sz="1200" dirty="0">
                <a:latin typeface="Times New Roman"/>
                <a:cs typeface="Times New Roman"/>
              </a:rPr>
              <a:t>Δ</a:t>
            </a:r>
            <a:endParaRPr sz="1200">
              <a:latin typeface="Times New Roman"/>
              <a:cs typeface="Times New Roman"/>
            </a:endParaRPr>
          </a:p>
        </p:txBody>
      </p:sp>
      <p:sp>
        <p:nvSpPr>
          <p:cNvPr id="36" name="object 36"/>
          <p:cNvSpPr txBox="1"/>
          <p:nvPr/>
        </p:nvSpPr>
        <p:spPr>
          <a:xfrm>
            <a:off x="2974340" y="5161915"/>
            <a:ext cx="259079" cy="197490"/>
          </a:xfrm>
          <a:prstGeom prst="rect">
            <a:avLst/>
          </a:prstGeom>
        </p:spPr>
        <p:txBody>
          <a:bodyPr vert="horz" wrap="square" lIns="0" tIns="12700" rIns="0" bIns="0" rtlCol="0">
            <a:spAutoFit/>
          </a:bodyPr>
          <a:lstStyle/>
          <a:p>
            <a:pPr marL="12700">
              <a:spcBef>
                <a:spcPts val="100"/>
              </a:spcBef>
            </a:pPr>
            <a:r>
              <a:rPr sz="1200" spc="-5" dirty="0">
                <a:latin typeface="Microsoft Sans Serif"/>
                <a:cs typeface="Microsoft Sans Serif"/>
              </a:rPr>
              <a:t>-4</a:t>
            </a:r>
            <a:r>
              <a:rPr sz="1200" dirty="0">
                <a:latin typeface="Times New Roman"/>
                <a:cs typeface="Times New Roman"/>
              </a:rPr>
              <a:t>Δ</a:t>
            </a:r>
            <a:endParaRPr sz="1200">
              <a:latin typeface="Times New Roman"/>
              <a:cs typeface="Times New Roman"/>
            </a:endParaRPr>
          </a:p>
        </p:txBody>
      </p:sp>
      <p:sp>
        <p:nvSpPr>
          <p:cNvPr id="37" name="object 37"/>
          <p:cNvSpPr txBox="1"/>
          <p:nvPr/>
        </p:nvSpPr>
        <p:spPr>
          <a:xfrm>
            <a:off x="3646424" y="5184775"/>
            <a:ext cx="2224405" cy="197490"/>
          </a:xfrm>
          <a:prstGeom prst="rect">
            <a:avLst/>
          </a:prstGeom>
        </p:spPr>
        <p:txBody>
          <a:bodyPr vert="horz" wrap="square" lIns="0" tIns="12700" rIns="0" bIns="0" rtlCol="0">
            <a:spAutoFit/>
          </a:bodyPr>
          <a:lstStyle/>
          <a:p>
            <a:pPr marL="12700">
              <a:spcBef>
                <a:spcPts val="100"/>
              </a:spcBef>
              <a:tabLst>
                <a:tab pos="668020" algn="l"/>
                <a:tab pos="1337310" algn="l"/>
                <a:tab pos="2126615" algn="l"/>
              </a:tabLst>
            </a:pPr>
            <a:r>
              <a:rPr sz="1200" spc="-5" dirty="0">
                <a:latin typeface="Microsoft Sans Serif"/>
                <a:cs typeface="Microsoft Sans Serif"/>
              </a:rPr>
              <a:t>-3</a:t>
            </a:r>
            <a:r>
              <a:rPr sz="1200" dirty="0">
                <a:latin typeface="Times New Roman"/>
                <a:cs typeface="Times New Roman"/>
              </a:rPr>
              <a:t>Δ	</a:t>
            </a:r>
            <a:r>
              <a:rPr spc="-7" baseline="4629" dirty="0">
                <a:latin typeface="Microsoft Sans Serif"/>
                <a:cs typeface="Microsoft Sans Serif"/>
              </a:rPr>
              <a:t>-2</a:t>
            </a:r>
            <a:r>
              <a:rPr baseline="4629" dirty="0">
                <a:latin typeface="Times New Roman"/>
                <a:cs typeface="Times New Roman"/>
              </a:rPr>
              <a:t>Δ	</a:t>
            </a:r>
            <a:r>
              <a:rPr spc="-7" baseline="2314" dirty="0">
                <a:latin typeface="Microsoft Sans Serif"/>
                <a:cs typeface="Microsoft Sans Serif"/>
              </a:rPr>
              <a:t>-</a:t>
            </a:r>
            <a:r>
              <a:rPr baseline="2314" dirty="0">
                <a:latin typeface="Times New Roman"/>
                <a:cs typeface="Times New Roman"/>
              </a:rPr>
              <a:t>Δ	</a:t>
            </a:r>
            <a:r>
              <a:rPr sz="1200" spc="-5" dirty="0">
                <a:latin typeface="Microsoft Sans Serif"/>
                <a:cs typeface="Microsoft Sans Serif"/>
              </a:rPr>
              <a:t>0</a:t>
            </a:r>
            <a:endParaRPr sz="1200">
              <a:latin typeface="Microsoft Sans Serif"/>
              <a:cs typeface="Microsoft Sans Serif"/>
            </a:endParaRPr>
          </a:p>
        </p:txBody>
      </p:sp>
      <p:sp>
        <p:nvSpPr>
          <p:cNvPr id="38" name="object 38"/>
          <p:cNvSpPr txBox="1"/>
          <p:nvPr/>
        </p:nvSpPr>
        <p:spPr>
          <a:xfrm>
            <a:off x="6400291" y="5184775"/>
            <a:ext cx="1497330" cy="197490"/>
          </a:xfrm>
          <a:prstGeom prst="rect">
            <a:avLst/>
          </a:prstGeom>
        </p:spPr>
        <p:txBody>
          <a:bodyPr vert="horz" wrap="square" lIns="0" tIns="12700" rIns="0" bIns="0" rtlCol="0">
            <a:spAutoFit/>
          </a:bodyPr>
          <a:lstStyle/>
          <a:p>
            <a:pPr marL="12700">
              <a:spcBef>
                <a:spcPts val="100"/>
              </a:spcBef>
              <a:tabLst>
                <a:tab pos="643255" algn="l"/>
                <a:tab pos="1300480" algn="l"/>
              </a:tabLst>
            </a:pPr>
            <a:r>
              <a:rPr baseline="4629" dirty="0">
                <a:latin typeface="Times New Roman"/>
                <a:cs typeface="Times New Roman"/>
              </a:rPr>
              <a:t>Δ	</a:t>
            </a:r>
            <a:r>
              <a:rPr sz="1200" spc="-5" dirty="0">
                <a:latin typeface="Microsoft Sans Serif"/>
                <a:cs typeface="Microsoft Sans Serif"/>
              </a:rPr>
              <a:t>2</a:t>
            </a:r>
            <a:r>
              <a:rPr sz="1200" spc="-5" dirty="0">
                <a:latin typeface="Times New Roman"/>
                <a:cs typeface="Times New Roman"/>
              </a:rPr>
              <a:t>Δ	</a:t>
            </a:r>
            <a:r>
              <a:rPr spc="-7" baseline="2314" dirty="0">
                <a:latin typeface="Microsoft Sans Serif"/>
                <a:cs typeface="Microsoft Sans Serif"/>
              </a:rPr>
              <a:t>3</a:t>
            </a:r>
            <a:r>
              <a:rPr spc="-7" baseline="2314" dirty="0">
                <a:latin typeface="Times New Roman"/>
                <a:cs typeface="Times New Roman"/>
              </a:rPr>
              <a:t>Δ</a:t>
            </a:r>
            <a:endParaRPr baseline="2314">
              <a:latin typeface="Times New Roman"/>
              <a:cs typeface="Times New Roman"/>
            </a:endParaRPr>
          </a:p>
        </p:txBody>
      </p:sp>
      <p:sp>
        <p:nvSpPr>
          <p:cNvPr id="39" name="object 39"/>
          <p:cNvSpPr txBox="1"/>
          <p:nvPr/>
        </p:nvSpPr>
        <p:spPr>
          <a:xfrm>
            <a:off x="8705216" y="5086858"/>
            <a:ext cx="121285" cy="197490"/>
          </a:xfrm>
          <a:prstGeom prst="rect">
            <a:avLst/>
          </a:prstGeom>
        </p:spPr>
        <p:txBody>
          <a:bodyPr vert="horz" wrap="square" lIns="0" tIns="12700" rIns="0" bIns="0" rtlCol="0">
            <a:spAutoFit/>
          </a:bodyPr>
          <a:lstStyle/>
          <a:p>
            <a:pPr marL="12700">
              <a:spcBef>
                <a:spcPts val="100"/>
              </a:spcBef>
            </a:pPr>
            <a:r>
              <a:rPr sz="1200" spc="40" dirty="0">
                <a:latin typeface="Microsoft Sans Serif"/>
                <a:cs typeface="Microsoft Sans Serif"/>
              </a:rPr>
              <a:t>r’</a:t>
            </a:r>
            <a:endParaRPr sz="1200">
              <a:latin typeface="Microsoft Sans Serif"/>
              <a:cs typeface="Microsoft Sans Serif"/>
            </a:endParaRPr>
          </a:p>
        </p:txBody>
      </p:sp>
      <p:sp>
        <p:nvSpPr>
          <p:cNvPr id="40" name="object 40"/>
          <p:cNvSpPr txBox="1"/>
          <p:nvPr/>
        </p:nvSpPr>
        <p:spPr>
          <a:xfrm>
            <a:off x="2991103" y="5632501"/>
            <a:ext cx="5341620" cy="455317"/>
          </a:xfrm>
          <a:prstGeom prst="rect">
            <a:avLst/>
          </a:prstGeom>
        </p:spPr>
        <p:txBody>
          <a:bodyPr vert="horz" wrap="square" lIns="0" tIns="12700" rIns="0" bIns="0" rtlCol="0">
            <a:spAutoFit/>
          </a:bodyPr>
          <a:lstStyle/>
          <a:p>
            <a:pPr algn="ctr">
              <a:lnSpc>
                <a:spcPts val="1435"/>
              </a:lnSpc>
              <a:spcBef>
                <a:spcPts val="100"/>
              </a:spcBef>
              <a:tabLst>
                <a:tab pos="770890" algn="l"/>
                <a:tab pos="3396615" algn="l"/>
                <a:tab pos="3609975" algn="l"/>
                <a:tab pos="5230495" algn="l"/>
              </a:tabLst>
            </a:pPr>
            <a:r>
              <a:rPr sz="1200" i="1" spc="-5" dirty="0">
                <a:latin typeface="Arial"/>
                <a:cs typeface="Arial"/>
              </a:rPr>
              <a:t>b</a:t>
            </a:r>
            <a:r>
              <a:rPr sz="1200" spc="-5" dirty="0">
                <a:latin typeface="Microsoft Sans Serif"/>
                <a:cs typeface="Microsoft Sans Serif"/>
              </a:rPr>
              <a:t>=1,	</a:t>
            </a:r>
            <a:r>
              <a:rPr sz="1200" i="1" spc="-5" dirty="0">
                <a:latin typeface="Arial"/>
                <a:cs typeface="Arial"/>
              </a:rPr>
              <a:t>b</a:t>
            </a:r>
            <a:r>
              <a:rPr sz="1200" spc="-5" dirty="0">
                <a:latin typeface="Microsoft Sans Serif"/>
                <a:cs typeface="Microsoft Sans Serif"/>
              </a:rPr>
              <a:t>=0,</a:t>
            </a:r>
            <a:r>
              <a:rPr sz="1200" spc="15" dirty="0">
                <a:latin typeface="Microsoft Sans Serif"/>
                <a:cs typeface="Microsoft Sans Serif"/>
              </a:rPr>
              <a:t> </a:t>
            </a:r>
            <a:r>
              <a:rPr sz="1200" spc="-10" dirty="0">
                <a:latin typeface="Microsoft Sans Serif"/>
                <a:cs typeface="Microsoft Sans Serif"/>
              </a:rPr>
              <a:t>заштрихованные</a:t>
            </a:r>
            <a:r>
              <a:rPr sz="1200" spc="5" dirty="0">
                <a:latin typeface="Microsoft Sans Serif"/>
                <a:cs typeface="Microsoft Sans Serif"/>
              </a:rPr>
              <a:t> </a:t>
            </a:r>
            <a:r>
              <a:rPr sz="1200" spc="-10" dirty="0">
                <a:latin typeface="Microsoft Sans Serif"/>
                <a:cs typeface="Microsoft Sans Serif"/>
              </a:rPr>
              <a:t>области	</a:t>
            </a:r>
            <a:r>
              <a:rPr sz="1200" dirty="0">
                <a:latin typeface="Microsoft Sans Serif"/>
                <a:cs typeface="Microsoft Sans Serif"/>
              </a:rPr>
              <a:t>0	,</a:t>
            </a:r>
            <a:r>
              <a:rPr sz="1200" spc="20" dirty="0">
                <a:latin typeface="Microsoft Sans Serif"/>
                <a:cs typeface="Microsoft Sans Serif"/>
              </a:rPr>
              <a:t> </a:t>
            </a:r>
            <a:r>
              <a:rPr sz="1200" spc="-10" dirty="0">
                <a:latin typeface="Microsoft Sans Serif"/>
                <a:cs typeface="Microsoft Sans Serif"/>
              </a:rPr>
              <a:t>незаштрихованные	</a:t>
            </a:r>
            <a:r>
              <a:rPr sz="1200" dirty="0">
                <a:latin typeface="Microsoft Sans Serif"/>
                <a:cs typeface="Microsoft Sans Serif"/>
              </a:rPr>
              <a:t>1</a:t>
            </a:r>
            <a:endParaRPr sz="1200">
              <a:latin typeface="Microsoft Sans Serif"/>
              <a:cs typeface="Microsoft Sans Serif"/>
            </a:endParaRPr>
          </a:p>
          <a:p>
            <a:pPr marR="26670" algn="ctr">
              <a:lnSpc>
                <a:spcPts val="2155"/>
              </a:lnSpc>
            </a:pPr>
            <a:r>
              <a:rPr spc="195" dirty="0">
                <a:latin typeface="Microsoft Sans Serif"/>
                <a:cs typeface="Microsoft Sans Serif"/>
              </a:rPr>
              <a:t>Рис…</a:t>
            </a:r>
            <a:r>
              <a:rPr spc="15" dirty="0">
                <a:latin typeface="Microsoft Sans Serif"/>
                <a:cs typeface="Microsoft Sans Serif"/>
              </a:rPr>
              <a:t> </a:t>
            </a:r>
            <a:r>
              <a:rPr spc="-20" dirty="0">
                <a:latin typeface="Microsoft Sans Serif"/>
                <a:cs typeface="Microsoft Sans Serif"/>
              </a:rPr>
              <a:t>Равномерный</a:t>
            </a:r>
            <a:r>
              <a:rPr spc="45" dirty="0">
                <a:latin typeface="Microsoft Sans Serif"/>
                <a:cs typeface="Microsoft Sans Serif"/>
              </a:rPr>
              <a:t> </a:t>
            </a:r>
            <a:r>
              <a:rPr spc="-30" dirty="0">
                <a:latin typeface="Microsoft Sans Serif"/>
                <a:cs typeface="Microsoft Sans Serif"/>
              </a:rPr>
              <a:t>квантователь</a:t>
            </a:r>
            <a:r>
              <a:rPr spc="30" dirty="0">
                <a:latin typeface="Microsoft Sans Serif"/>
                <a:cs typeface="Microsoft Sans Serif"/>
              </a:rPr>
              <a:t> </a:t>
            </a:r>
            <a:r>
              <a:rPr dirty="0">
                <a:latin typeface="Microsoft Sans Serif"/>
                <a:cs typeface="Microsoft Sans Serif"/>
              </a:rPr>
              <a:t>с</a:t>
            </a:r>
            <a:r>
              <a:rPr spc="20" dirty="0">
                <a:latin typeface="Microsoft Sans Serif"/>
                <a:cs typeface="Microsoft Sans Serif"/>
              </a:rPr>
              <a:t> </a:t>
            </a:r>
            <a:r>
              <a:rPr spc="-30" dirty="0">
                <a:latin typeface="Microsoft Sans Serif"/>
                <a:cs typeface="Microsoft Sans Serif"/>
              </a:rPr>
              <a:t>шагом</a:t>
            </a:r>
            <a:r>
              <a:rPr spc="-50" dirty="0">
                <a:latin typeface="Microsoft Sans Serif"/>
                <a:cs typeface="Microsoft Sans Serif"/>
              </a:rPr>
              <a:t> </a:t>
            </a:r>
            <a:r>
              <a:rPr spc="-30" dirty="0">
                <a:latin typeface="Microsoft Sans Serif"/>
                <a:cs typeface="Microsoft Sans Serif"/>
              </a:rPr>
              <a:t>Δ</a:t>
            </a:r>
            <a:endParaRPr>
              <a:latin typeface="Microsoft Sans Serif"/>
              <a:cs typeface="Microsoft Sans Serif"/>
            </a:endParaRPr>
          </a:p>
        </p:txBody>
      </p:sp>
      <p:pic>
        <p:nvPicPr>
          <p:cNvPr id="41" name="object 41"/>
          <p:cNvPicPr/>
          <p:nvPr/>
        </p:nvPicPr>
        <p:blipFill>
          <a:blip r:embed="rId13" cstate="print"/>
          <a:stretch>
            <a:fillRect/>
          </a:stretch>
        </p:blipFill>
        <p:spPr>
          <a:xfrm>
            <a:off x="2555888" y="5688851"/>
            <a:ext cx="113677" cy="118757"/>
          </a:xfrm>
          <a:prstGeom prst="rect">
            <a:avLst/>
          </a:prstGeom>
        </p:spPr>
      </p:pic>
      <p:pic>
        <p:nvPicPr>
          <p:cNvPr id="42" name="object 42"/>
          <p:cNvPicPr/>
          <p:nvPr/>
        </p:nvPicPr>
        <p:blipFill>
          <a:blip r:embed="rId14" cstate="print"/>
          <a:stretch>
            <a:fillRect/>
          </a:stretch>
        </p:blipFill>
        <p:spPr>
          <a:xfrm>
            <a:off x="2779699" y="5705501"/>
            <a:ext cx="207086" cy="103403"/>
          </a:xfrm>
          <a:prstGeom prst="rect">
            <a:avLst/>
          </a:prstGeom>
        </p:spPr>
      </p:pic>
      <p:pic>
        <p:nvPicPr>
          <p:cNvPr id="43" name="object 43"/>
          <p:cNvPicPr/>
          <p:nvPr/>
        </p:nvPicPr>
        <p:blipFill>
          <a:blip r:embed="rId15" cstate="print"/>
          <a:stretch>
            <a:fillRect/>
          </a:stretch>
        </p:blipFill>
        <p:spPr>
          <a:xfrm>
            <a:off x="3360484" y="5678678"/>
            <a:ext cx="113665" cy="118770"/>
          </a:xfrm>
          <a:prstGeom prst="rect">
            <a:avLst/>
          </a:prstGeom>
        </p:spPr>
      </p:pic>
      <p:pic>
        <p:nvPicPr>
          <p:cNvPr id="44" name="object 44"/>
          <p:cNvPicPr/>
          <p:nvPr/>
        </p:nvPicPr>
        <p:blipFill>
          <a:blip r:embed="rId16" cstate="print"/>
          <a:stretch>
            <a:fillRect/>
          </a:stretch>
        </p:blipFill>
        <p:spPr>
          <a:xfrm>
            <a:off x="3552571" y="5695620"/>
            <a:ext cx="207645" cy="103403"/>
          </a:xfrm>
          <a:prstGeom prst="rect">
            <a:avLst/>
          </a:prstGeom>
        </p:spPr>
      </p:pic>
      <p:pic>
        <p:nvPicPr>
          <p:cNvPr id="45" name="object 45"/>
          <p:cNvPicPr/>
          <p:nvPr/>
        </p:nvPicPr>
        <p:blipFill>
          <a:blip r:embed="rId17" cstate="print"/>
          <a:stretch>
            <a:fillRect/>
          </a:stretch>
        </p:blipFill>
        <p:spPr>
          <a:xfrm>
            <a:off x="6113654" y="5695620"/>
            <a:ext cx="207645" cy="103403"/>
          </a:xfrm>
          <a:prstGeom prst="rect">
            <a:avLst/>
          </a:prstGeom>
        </p:spPr>
      </p:pic>
      <p:pic>
        <p:nvPicPr>
          <p:cNvPr id="46" name="object 46"/>
          <p:cNvPicPr/>
          <p:nvPr/>
        </p:nvPicPr>
        <p:blipFill>
          <a:blip r:embed="rId18" cstate="print"/>
          <a:stretch>
            <a:fillRect/>
          </a:stretch>
        </p:blipFill>
        <p:spPr>
          <a:xfrm>
            <a:off x="8073897" y="5697525"/>
            <a:ext cx="207772" cy="103403"/>
          </a:xfrm>
          <a:prstGeom prst="rect">
            <a:avLst/>
          </a:prstGeom>
        </p:spPr>
      </p:pic>
      <p:sp>
        <p:nvSpPr>
          <p:cNvPr id="47" name="object 47"/>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38100">
              <a:lnSpc>
                <a:spcPts val="1650"/>
              </a:lnSpc>
            </a:pPr>
            <a:fld id="{81D60167-4931-47E6-BA6A-407CBD079E47}" type="slidenum">
              <a:rPr dirty="0"/>
              <a:pPr marL="38100">
                <a:lnSpc>
                  <a:spcPts val="1650"/>
                </a:lnSpc>
              </a:pPr>
              <a:t>189</a:t>
            </a:fld>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a:extLst>
              <a:ext uri="{FF2B5EF4-FFF2-40B4-BE49-F238E27FC236}">
                <a16:creationId xmlns:a16="http://schemas.microsoft.com/office/drawing/2014/main" id="{351A3D3B-24EE-5F45-AB0A-B8D5650A3CEB}"/>
              </a:ext>
            </a:extLst>
          </p:cNvPr>
          <p:cNvSpPr>
            <a:spLocks noGrp="1"/>
          </p:cNvSpPr>
          <p:nvPr>
            <p:ph type="title"/>
          </p:nvPr>
        </p:nvSpPr>
        <p:spPr/>
        <p:txBody>
          <a:bodyPr/>
          <a:lstStyle/>
          <a:p>
            <a:endParaRPr lang="ru-RU" altLang="ru-RU"/>
          </a:p>
        </p:txBody>
      </p:sp>
      <p:sp>
        <p:nvSpPr>
          <p:cNvPr id="13315" name="Объект 2">
            <a:extLst>
              <a:ext uri="{FF2B5EF4-FFF2-40B4-BE49-F238E27FC236}">
                <a16:creationId xmlns:a16="http://schemas.microsoft.com/office/drawing/2014/main" id="{CCFCDFF8-6AFA-DD4A-AA8B-20B5DB407D29}"/>
              </a:ext>
            </a:extLst>
          </p:cNvPr>
          <p:cNvSpPr>
            <a:spLocks noGrp="1"/>
          </p:cNvSpPr>
          <p:nvPr>
            <p:ph idx="1"/>
          </p:nvPr>
        </p:nvSpPr>
        <p:spPr/>
        <p:txBody>
          <a:bodyPr/>
          <a:lstStyle/>
          <a:p>
            <a:endParaRPr lang="ru-RU" altLang="ru-RU"/>
          </a:p>
        </p:txBody>
      </p:sp>
      <p:pic>
        <p:nvPicPr>
          <p:cNvPr id="13316" name="Picture 2" descr="D:\МАТЕРИАЛЫ-РАБОТЫ\МАТКАД\лекия2-3.png">
            <a:extLst>
              <a:ext uri="{FF2B5EF4-FFF2-40B4-BE49-F238E27FC236}">
                <a16:creationId xmlns:a16="http://schemas.microsoft.com/office/drawing/2014/main" id="{D488581B-57B6-7849-A889-4C0FBAED7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85800"/>
            <a:ext cx="914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76409" y="651764"/>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(52)</a:t>
            </a:r>
            <a:endParaRPr sz="2000">
              <a:latin typeface="Microsoft Sans Serif"/>
              <a:cs typeface="Microsoft Sans Serif"/>
            </a:endParaRPr>
          </a:p>
        </p:txBody>
      </p:sp>
      <p:sp>
        <p:nvSpPr>
          <p:cNvPr id="3" name="object 3"/>
          <p:cNvSpPr txBox="1"/>
          <p:nvPr/>
        </p:nvSpPr>
        <p:spPr>
          <a:xfrm>
            <a:off x="2655473" y="1786106"/>
            <a:ext cx="494665" cy="284480"/>
          </a:xfrm>
          <a:prstGeom prst="rect">
            <a:avLst/>
          </a:prstGeom>
        </p:spPr>
        <p:txBody>
          <a:bodyPr vert="horz" wrap="square" lIns="0" tIns="0" rIns="0" bIns="0" rtlCol="0">
            <a:spAutoFit/>
          </a:bodyPr>
          <a:lstStyle/>
          <a:p>
            <a:pPr>
              <a:lnSpc>
                <a:spcPts val="2215"/>
              </a:lnSpc>
            </a:pPr>
            <a:r>
              <a:rPr sz="2000" i="1" spc="-5" dirty="0">
                <a:latin typeface="Arial"/>
                <a:cs typeface="Arial"/>
              </a:rPr>
              <a:t>дер:</a:t>
            </a:r>
            <a:endParaRPr sz="2000">
              <a:latin typeface="Arial"/>
              <a:cs typeface="Arial"/>
            </a:endParaRPr>
          </a:p>
        </p:txBody>
      </p:sp>
      <p:sp>
        <p:nvSpPr>
          <p:cNvPr id="4" name="object 4"/>
          <p:cNvSpPr txBox="1"/>
          <p:nvPr/>
        </p:nvSpPr>
        <p:spPr>
          <a:xfrm>
            <a:off x="9376409" y="1749299"/>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(53)</a:t>
            </a:r>
            <a:endParaRPr sz="2000">
              <a:latin typeface="Microsoft Sans Serif"/>
              <a:cs typeface="Microsoft Sans Serif"/>
            </a:endParaRPr>
          </a:p>
        </p:txBody>
      </p:sp>
      <p:sp>
        <p:nvSpPr>
          <p:cNvPr id="5" name="object 5"/>
          <p:cNvSpPr txBox="1"/>
          <p:nvPr/>
        </p:nvSpPr>
        <p:spPr>
          <a:xfrm>
            <a:off x="2059941" y="3578479"/>
            <a:ext cx="3707129" cy="330835"/>
          </a:xfrm>
          <a:prstGeom prst="rect">
            <a:avLst/>
          </a:prstGeom>
        </p:spPr>
        <p:txBody>
          <a:bodyPr vert="horz" wrap="square" lIns="0" tIns="13335" rIns="0" bIns="0" rtlCol="0">
            <a:spAutoFit/>
          </a:bodyPr>
          <a:lstStyle/>
          <a:p>
            <a:pPr marL="12700">
              <a:spcBef>
                <a:spcPts val="105"/>
              </a:spcBef>
            </a:pPr>
            <a:r>
              <a:rPr sz="2000" i="1" dirty="0">
                <a:latin typeface="Arial"/>
                <a:cs typeface="Arial"/>
              </a:rPr>
              <a:t>Рис</a:t>
            </a:r>
            <a:r>
              <a:rPr sz="2000" i="1" spc="-30" dirty="0">
                <a:latin typeface="Arial"/>
                <a:cs typeface="Arial"/>
              </a:rPr>
              <a:t> </a:t>
            </a:r>
            <a:r>
              <a:rPr sz="2000" i="1" spc="-5" dirty="0">
                <a:latin typeface="Arial"/>
                <a:cs typeface="Arial"/>
              </a:rPr>
              <a:t>2.</a:t>
            </a:r>
            <a:r>
              <a:rPr sz="2000" i="1" spc="-25" dirty="0">
                <a:latin typeface="Arial"/>
                <a:cs typeface="Arial"/>
              </a:rPr>
              <a:t> </a:t>
            </a:r>
            <a:r>
              <a:rPr sz="2000" i="1" dirty="0">
                <a:latin typeface="Arial"/>
                <a:cs typeface="Arial"/>
              </a:rPr>
              <a:t>Схема</a:t>
            </a:r>
            <a:r>
              <a:rPr sz="2000" i="1" spc="-30" dirty="0">
                <a:latin typeface="Arial"/>
                <a:cs typeface="Arial"/>
              </a:rPr>
              <a:t> </a:t>
            </a:r>
            <a:r>
              <a:rPr sz="2000" i="1" dirty="0">
                <a:latin typeface="Arial"/>
                <a:cs typeface="Arial"/>
              </a:rPr>
              <a:t>погружения</a:t>
            </a:r>
            <a:r>
              <a:rPr sz="2000" i="1" spc="-75" dirty="0">
                <a:latin typeface="Arial"/>
                <a:cs typeface="Arial"/>
              </a:rPr>
              <a:t> </a:t>
            </a:r>
            <a:r>
              <a:rPr sz="2000" i="1" spc="-10" dirty="0">
                <a:latin typeface="Arial"/>
                <a:cs typeface="Arial"/>
              </a:rPr>
              <a:t>ЦВЗ:</a:t>
            </a:r>
            <a:endParaRPr sz="2000">
              <a:latin typeface="Arial"/>
              <a:cs typeface="Arial"/>
            </a:endParaRPr>
          </a:p>
        </p:txBody>
      </p:sp>
      <p:sp>
        <p:nvSpPr>
          <p:cNvPr id="6" name="object 6"/>
          <p:cNvSpPr txBox="1"/>
          <p:nvPr/>
        </p:nvSpPr>
        <p:spPr>
          <a:xfrm>
            <a:off x="3449962" y="975016"/>
            <a:ext cx="106045" cy="324448"/>
          </a:xfrm>
          <a:prstGeom prst="rect">
            <a:avLst/>
          </a:prstGeom>
        </p:spPr>
        <p:txBody>
          <a:bodyPr vert="horz" wrap="square" lIns="0" tIns="16510" rIns="0" bIns="0" rtlCol="0">
            <a:spAutoFit/>
          </a:bodyPr>
          <a:lstStyle/>
          <a:p>
            <a:pPr marL="24765">
              <a:spcBef>
                <a:spcPts val="130"/>
              </a:spcBef>
            </a:pPr>
            <a:r>
              <a:rPr sz="1000" spc="30" dirty="0">
                <a:latin typeface="Times New Roman"/>
                <a:cs typeface="Times New Roman"/>
              </a:rPr>
              <a:t>2</a:t>
            </a:r>
            <a:endParaRPr sz="1000">
              <a:latin typeface="Times New Roman"/>
              <a:cs typeface="Times New Roman"/>
            </a:endParaRPr>
          </a:p>
          <a:p>
            <a:pPr marL="12700">
              <a:spcBef>
                <a:spcPts val="35"/>
              </a:spcBef>
            </a:pPr>
            <a:r>
              <a:rPr sz="1000" i="1" spc="25" dirty="0">
                <a:latin typeface="Times New Roman"/>
                <a:cs typeface="Times New Roman"/>
              </a:rPr>
              <a:t>ε</a:t>
            </a:r>
            <a:endParaRPr sz="1000">
              <a:latin typeface="Times New Roman"/>
              <a:cs typeface="Times New Roman"/>
            </a:endParaRPr>
          </a:p>
        </p:txBody>
      </p:sp>
      <p:sp>
        <p:nvSpPr>
          <p:cNvPr id="7" name="object 7"/>
          <p:cNvSpPr txBox="1"/>
          <p:nvPr/>
        </p:nvSpPr>
        <p:spPr>
          <a:xfrm>
            <a:off x="2192233" y="910084"/>
            <a:ext cx="1270000" cy="381635"/>
          </a:xfrm>
          <a:prstGeom prst="rect">
            <a:avLst/>
          </a:prstGeom>
        </p:spPr>
        <p:txBody>
          <a:bodyPr vert="horz" wrap="square" lIns="0" tIns="17145" rIns="0" bIns="0" rtlCol="0">
            <a:spAutoFit/>
          </a:bodyPr>
          <a:lstStyle/>
          <a:p>
            <a:pPr marL="12700">
              <a:spcBef>
                <a:spcPts val="135"/>
              </a:spcBef>
            </a:pPr>
            <a:r>
              <a:rPr sz="1750" i="1" spc="-30" dirty="0">
                <a:latin typeface="Times New Roman"/>
                <a:cs typeface="Times New Roman"/>
              </a:rPr>
              <a:t>V</a:t>
            </a:r>
            <a:r>
              <a:rPr sz="1750" i="1" spc="10" dirty="0">
                <a:latin typeface="Times New Roman"/>
                <a:cs typeface="Times New Roman"/>
              </a:rPr>
              <a:t>a</a:t>
            </a:r>
            <a:r>
              <a:rPr sz="1750" i="1" spc="55" dirty="0">
                <a:latin typeface="Times New Roman"/>
                <a:cs typeface="Times New Roman"/>
              </a:rPr>
              <a:t>r</a:t>
            </a:r>
            <a:r>
              <a:rPr sz="1750" i="1" spc="20" dirty="0">
                <a:latin typeface="Times New Roman"/>
                <a:cs typeface="Times New Roman"/>
              </a:rPr>
              <a:t>{</a:t>
            </a:r>
            <a:r>
              <a:rPr sz="1750" i="1" spc="85" dirty="0">
                <a:latin typeface="Times New Roman"/>
                <a:cs typeface="Times New Roman"/>
              </a:rPr>
              <a:t>ε</a:t>
            </a:r>
            <a:r>
              <a:rPr sz="2300" spc="-215" dirty="0">
                <a:latin typeface="Symbol"/>
                <a:cs typeface="Symbol"/>
              </a:rPr>
              <a:t></a:t>
            </a:r>
            <a:r>
              <a:rPr sz="1750" i="1" spc="100" dirty="0">
                <a:latin typeface="Times New Roman"/>
                <a:cs typeface="Times New Roman"/>
              </a:rPr>
              <a:t>n</a:t>
            </a:r>
            <a:r>
              <a:rPr sz="2300" spc="-55" dirty="0">
                <a:latin typeface="Symbol"/>
                <a:cs typeface="Symbol"/>
              </a:rPr>
              <a:t></a:t>
            </a:r>
            <a:r>
              <a:rPr sz="1750" i="1" spc="25" dirty="0">
                <a:latin typeface="Times New Roman"/>
                <a:cs typeface="Times New Roman"/>
              </a:rPr>
              <a:t>}</a:t>
            </a:r>
            <a:r>
              <a:rPr sz="1750" i="1" spc="-275" dirty="0">
                <a:latin typeface="Times New Roman"/>
                <a:cs typeface="Times New Roman"/>
              </a:rPr>
              <a:t> </a:t>
            </a:r>
            <a:r>
              <a:rPr sz="1750" i="1" spc="50" dirty="0">
                <a:latin typeface="Times New Roman"/>
                <a:cs typeface="Times New Roman"/>
              </a:rPr>
              <a:t>=</a:t>
            </a:r>
            <a:r>
              <a:rPr sz="1750" i="1" spc="-105" dirty="0">
                <a:latin typeface="Times New Roman"/>
                <a:cs typeface="Times New Roman"/>
              </a:rPr>
              <a:t> </a:t>
            </a:r>
            <a:r>
              <a:rPr sz="1750" i="1" spc="35" dirty="0">
                <a:latin typeface="Times New Roman"/>
                <a:cs typeface="Times New Roman"/>
              </a:rPr>
              <a:t>σ</a:t>
            </a:r>
            <a:endParaRPr sz="1750">
              <a:latin typeface="Times New Roman"/>
              <a:cs typeface="Times New Roman"/>
            </a:endParaRPr>
          </a:p>
        </p:txBody>
      </p:sp>
      <p:sp>
        <p:nvSpPr>
          <p:cNvPr id="8" name="object 8"/>
          <p:cNvSpPr txBox="1"/>
          <p:nvPr/>
        </p:nvSpPr>
        <p:spPr>
          <a:xfrm>
            <a:off x="2034540" y="285699"/>
            <a:ext cx="3507740" cy="635000"/>
          </a:xfrm>
          <a:prstGeom prst="rect">
            <a:avLst/>
          </a:prstGeom>
        </p:spPr>
        <p:txBody>
          <a:bodyPr vert="horz" wrap="square" lIns="0" tIns="13335" rIns="0" bIns="0" rtlCol="0">
            <a:spAutoFit/>
          </a:bodyPr>
          <a:lstStyle/>
          <a:p>
            <a:pPr marL="38100">
              <a:lnSpc>
                <a:spcPts val="2215"/>
              </a:lnSpc>
              <a:spcBef>
                <a:spcPts val="105"/>
              </a:spcBef>
            </a:pPr>
            <a:r>
              <a:rPr sz="2000" i="1" spc="-5" dirty="0">
                <a:latin typeface="Arial"/>
                <a:cs typeface="Arial"/>
              </a:rPr>
              <a:t>Атака</a:t>
            </a:r>
            <a:r>
              <a:rPr sz="2000" i="1" spc="-15" dirty="0">
                <a:latin typeface="Arial"/>
                <a:cs typeface="Arial"/>
              </a:rPr>
              <a:t> </a:t>
            </a:r>
            <a:r>
              <a:rPr sz="2000" i="1" spc="-5" dirty="0">
                <a:latin typeface="Arial"/>
                <a:cs typeface="Arial"/>
              </a:rPr>
              <a:t>аддитивным</a:t>
            </a:r>
            <a:r>
              <a:rPr sz="2000" i="1" spc="-30" dirty="0">
                <a:latin typeface="Arial"/>
                <a:cs typeface="Arial"/>
              </a:rPr>
              <a:t> </a:t>
            </a:r>
            <a:r>
              <a:rPr sz="2000" i="1" spc="-5" dirty="0">
                <a:latin typeface="Arial"/>
                <a:cs typeface="Arial"/>
              </a:rPr>
              <a:t>шумом:</a:t>
            </a:r>
            <a:endParaRPr sz="2000">
              <a:latin typeface="Arial"/>
              <a:cs typeface="Arial"/>
            </a:endParaRPr>
          </a:p>
          <a:p>
            <a:pPr marL="127635">
              <a:lnSpc>
                <a:spcPts val="2575"/>
              </a:lnSpc>
            </a:pPr>
            <a:r>
              <a:rPr sz="1750" i="1" spc="20" dirty="0">
                <a:latin typeface="Times New Roman"/>
                <a:cs typeface="Times New Roman"/>
              </a:rPr>
              <a:t>C</a:t>
            </a:r>
            <a:r>
              <a:rPr sz="1750" i="1" spc="90" dirty="0">
                <a:latin typeface="Times New Roman"/>
                <a:cs typeface="Times New Roman"/>
              </a:rPr>
              <a:t>'</a:t>
            </a:r>
            <a:r>
              <a:rPr sz="1500" i="1" spc="60" baseline="-25000" dirty="0">
                <a:latin typeface="Times New Roman"/>
                <a:cs typeface="Times New Roman"/>
              </a:rPr>
              <a:t>w</a:t>
            </a:r>
            <a:r>
              <a:rPr sz="1500" i="1" spc="172" baseline="-25000" dirty="0">
                <a:latin typeface="Times New Roman"/>
                <a:cs typeface="Times New Roman"/>
              </a:rPr>
              <a:t> </a:t>
            </a:r>
            <a:r>
              <a:rPr sz="2300" spc="-210" dirty="0">
                <a:latin typeface="Symbol"/>
                <a:cs typeface="Symbol"/>
              </a:rPr>
              <a:t></a:t>
            </a:r>
            <a:r>
              <a:rPr sz="1750" i="1" spc="95" dirty="0">
                <a:latin typeface="Times New Roman"/>
                <a:cs typeface="Times New Roman"/>
              </a:rPr>
              <a:t>n</a:t>
            </a:r>
            <a:r>
              <a:rPr sz="2300" spc="-80" dirty="0">
                <a:latin typeface="Symbol"/>
                <a:cs typeface="Symbol"/>
              </a:rPr>
              <a:t></a:t>
            </a:r>
            <a:r>
              <a:rPr sz="1750" i="1" spc="50" dirty="0">
                <a:latin typeface="Times New Roman"/>
                <a:cs typeface="Times New Roman"/>
              </a:rPr>
              <a:t>=</a:t>
            </a:r>
            <a:r>
              <a:rPr sz="1750" i="1" spc="-135" dirty="0">
                <a:latin typeface="Times New Roman"/>
                <a:cs typeface="Times New Roman"/>
              </a:rPr>
              <a:t> </a:t>
            </a:r>
            <a:r>
              <a:rPr sz="1750" i="1" spc="135" dirty="0">
                <a:latin typeface="Times New Roman"/>
                <a:cs typeface="Times New Roman"/>
              </a:rPr>
              <a:t>C</a:t>
            </a:r>
            <a:r>
              <a:rPr sz="2300" spc="-210" dirty="0">
                <a:latin typeface="Symbol"/>
                <a:cs typeface="Symbol"/>
              </a:rPr>
              <a:t></a:t>
            </a:r>
            <a:r>
              <a:rPr sz="1750" i="1" spc="100" dirty="0">
                <a:latin typeface="Times New Roman"/>
                <a:cs typeface="Times New Roman"/>
              </a:rPr>
              <a:t>n</a:t>
            </a:r>
            <a:r>
              <a:rPr sz="2300" spc="-170" dirty="0">
                <a:latin typeface="Symbol"/>
                <a:cs typeface="Symbol"/>
              </a:rPr>
              <a:t></a:t>
            </a:r>
            <a:r>
              <a:rPr sz="1750" i="1" spc="240" dirty="0">
                <a:latin typeface="Times New Roman"/>
                <a:cs typeface="Times New Roman"/>
              </a:rPr>
              <a:t>+</a:t>
            </a:r>
            <a:r>
              <a:rPr sz="1750" i="1" spc="85" dirty="0">
                <a:latin typeface="Times New Roman"/>
                <a:cs typeface="Times New Roman"/>
              </a:rPr>
              <a:t>ε</a:t>
            </a:r>
            <a:r>
              <a:rPr sz="2300" spc="-215" dirty="0">
                <a:latin typeface="Symbol"/>
                <a:cs typeface="Symbol"/>
              </a:rPr>
              <a:t></a:t>
            </a:r>
            <a:r>
              <a:rPr sz="1750" i="1" spc="100" dirty="0">
                <a:latin typeface="Times New Roman"/>
                <a:cs typeface="Times New Roman"/>
              </a:rPr>
              <a:t>n</a:t>
            </a:r>
            <a:r>
              <a:rPr sz="2300" spc="-250" dirty="0">
                <a:latin typeface="Symbol"/>
                <a:cs typeface="Symbol"/>
              </a:rPr>
              <a:t></a:t>
            </a:r>
            <a:r>
              <a:rPr sz="1750" i="1" spc="15" dirty="0">
                <a:latin typeface="Times New Roman"/>
                <a:cs typeface="Times New Roman"/>
              </a:rPr>
              <a:t>,</a:t>
            </a:r>
            <a:r>
              <a:rPr sz="1750" i="1" spc="-285" dirty="0">
                <a:latin typeface="Times New Roman"/>
                <a:cs typeface="Times New Roman"/>
              </a:rPr>
              <a:t> </a:t>
            </a:r>
            <a:r>
              <a:rPr sz="1750" spc="25" dirty="0">
                <a:latin typeface="Times New Roman"/>
                <a:cs typeface="Times New Roman"/>
              </a:rPr>
              <a:t>г</a:t>
            </a:r>
            <a:r>
              <a:rPr sz="1750" spc="-10" dirty="0">
                <a:latin typeface="Times New Roman"/>
                <a:cs typeface="Times New Roman"/>
              </a:rPr>
              <a:t>д</a:t>
            </a:r>
            <a:r>
              <a:rPr sz="1750" spc="30" dirty="0">
                <a:latin typeface="Times New Roman"/>
                <a:cs typeface="Times New Roman"/>
              </a:rPr>
              <a:t>е</a:t>
            </a:r>
            <a:r>
              <a:rPr sz="1750" spc="-35" dirty="0">
                <a:latin typeface="Times New Roman"/>
                <a:cs typeface="Times New Roman"/>
              </a:rPr>
              <a:t> </a:t>
            </a:r>
            <a:r>
              <a:rPr sz="1750" i="1" spc="-30" dirty="0">
                <a:latin typeface="Times New Roman"/>
                <a:cs typeface="Times New Roman"/>
              </a:rPr>
              <a:t>E</a:t>
            </a:r>
            <a:r>
              <a:rPr sz="1750" i="1" spc="65" dirty="0">
                <a:latin typeface="Times New Roman"/>
                <a:cs typeface="Times New Roman"/>
              </a:rPr>
              <a:t>{</a:t>
            </a:r>
            <a:r>
              <a:rPr sz="1750" i="1" spc="80" dirty="0">
                <a:latin typeface="Times New Roman"/>
                <a:cs typeface="Times New Roman"/>
              </a:rPr>
              <a:t>ε</a:t>
            </a:r>
            <a:r>
              <a:rPr sz="2300" spc="-215" dirty="0">
                <a:latin typeface="Symbol"/>
                <a:cs typeface="Symbol"/>
              </a:rPr>
              <a:t></a:t>
            </a:r>
            <a:r>
              <a:rPr sz="1750" i="1" spc="100" dirty="0">
                <a:latin typeface="Times New Roman"/>
                <a:cs typeface="Times New Roman"/>
              </a:rPr>
              <a:t>n</a:t>
            </a:r>
            <a:r>
              <a:rPr sz="2300" spc="-55" dirty="0">
                <a:latin typeface="Symbol"/>
                <a:cs typeface="Symbol"/>
              </a:rPr>
              <a:t></a:t>
            </a:r>
            <a:r>
              <a:rPr sz="1750" i="1" spc="25" dirty="0">
                <a:latin typeface="Times New Roman"/>
                <a:cs typeface="Times New Roman"/>
              </a:rPr>
              <a:t>}</a:t>
            </a:r>
            <a:r>
              <a:rPr sz="1750" i="1" spc="-275" dirty="0">
                <a:latin typeface="Times New Roman"/>
                <a:cs typeface="Times New Roman"/>
              </a:rPr>
              <a:t> </a:t>
            </a:r>
            <a:r>
              <a:rPr sz="1750" i="1" spc="50" dirty="0">
                <a:latin typeface="Times New Roman"/>
                <a:cs typeface="Times New Roman"/>
              </a:rPr>
              <a:t>=</a:t>
            </a:r>
            <a:r>
              <a:rPr sz="1750" i="1" spc="-105" dirty="0">
                <a:latin typeface="Times New Roman"/>
                <a:cs typeface="Times New Roman"/>
              </a:rPr>
              <a:t> </a:t>
            </a:r>
            <a:r>
              <a:rPr sz="1750" spc="5" dirty="0">
                <a:latin typeface="Times New Roman"/>
                <a:cs typeface="Times New Roman"/>
              </a:rPr>
              <a:t>0,</a:t>
            </a:r>
            <a:endParaRPr sz="1750">
              <a:latin typeface="Times New Roman"/>
              <a:cs typeface="Times New Roman"/>
            </a:endParaRPr>
          </a:p>
        </p:txBody>
      </p:sp>
      <p:sp>
        <p:nvSpPr>
          <p:cNvPr id="9" name="object 9"/>
          <p:cNvSpPr txBox="1"/>
          <p:nvPr/>
        </p:nvSpPr>
        <p:spPr>
          <a:xfrm>
            <a:off x="2466620" y="2422306"/>
            <a:ext cx="107950" cy="160300"/>
          </a:xfrm>
          <a:prstGeom prst="rect">
            <a:avLst/>
          </a:prstGeom>
        </p:spPr>
        <p:txBody>
          <a:bodyPr vert="horz" wrap="square" lIns="0" tIns="13970" rIns="0" bIns="0" rtlCol="0">
            <a:spAutoFit/>
          </a:bodyPr>
          <a:lstStyle/>
          <a:p>
            <a:pPr marL="12700">
              <a:spcBef>
                <a:spcPts val="110"/>
              </a:spcBef>
            </a:pPr>
            <a:r>
              <a:rPr sz="950" i="1" spc="15" dirty="0">
                <a:latin typeface="Times New Roman"/>
                <a:cs typeface="Times New Roman"/>
              </a:rPr>
              <a:t>N</a:t>
            </a:r>
            <a:endParaRPr sz="950">
              <a:latin typeface="Times New Roman"/>
              <a:cs typeface="Times New Roman"/>
            </a:endParaRPr>
          </a:p>
        </p:txBody>
      </p:sp>
      <p:sp>
        <p:nvSpPr>
          <p:cNvPr id="10" name="object 10"/>
          <p:cNvSpPr txBox="1"/>
          <p:nvPr/>
        </p:nvSpPr>
        <p:spPr>
          <a:xfrm>
            <a:off x="2034540" y="2096484"/>
            <a:ext cx="1569720" cy="908685"/>
          </a:xfrm>
          <a:prstGeom prst="rect">
            <a:avLst/>
          </a:prstGeom>
        </p:spPr>
        <p:txBody>
          <a:bodyPr vert="horz" wrap="square" lIns="0" tIns="31750" rIns="0" bIns="0" rtlCol="0">
            <a:spAutoFit/>
          </a:bodyPr>
          <a:lstStyle/>
          <a:p>
            <a:pPr marL="38100">
              <a:spcBef>
                <a:spcPts val="250"/>
              </a:spcBef>
            </a:pPr>
            <a:r>
              <a:rPr sz="2000" spc="-10" dirty="0">
                <a:latin typeface="Microsoft Sans Serif"/>
                <a:cs typeface="Microsoft Sans Serif"/>
              </a:rPr>
              <a:t>где:</a:t>
            </a:r>
            <a:endParaRPr sz="2000">
              <a:latin typeface="Microsoft Sans Serif"/>
              <a:cs typeface="Microsoft Sans Serif"/>
            </a:endParaRPr>
          </a:p>
          <a:p>
            <a:pPr marL="60325">
              <a:spcBef>
                <a:spcPts val="190"/>
              </a:spcBef>
            </a:pPr>
            <a:r>
              <a:rPr sz="1650" i="1" spc="95" dirty="0">
                <a:latin typeface="Times New Roman"/>
                <a:cs typeface="Times New Roman"/>
              </a:rPr>
              <a:t>r</a:t>
            </a:r>
            <a:r>
              <a:rPr sz="1650" spc="5" dirty="0">
                <a:latin typeface="Times New Roman"/>
                <a:cs typeface="Times New Roman"/>
              </a:rPr>
              <a:t>'</a:t>
            </a:r>
            <a:r>
              <a:rPr sz="1650" i="1" spc="10" dirty="0">
                <a:latin typeface="Times New Roman"/>
                <a:cs typeface="Times New Roman"/>
              </a:rPr>
              <a:t>=</a:t>
            </a:r>
            <a:r>
              <a:rPr sz="1650" i="1" spc="-95" dirty="0">
                <a:latin typeface="Times New Roman"/>
                <a:cs typeface="Times New Roman"/>
              </a:rPr>
              <a:t> </a:t>
            </a:r>
            <a:r>
              <a:rPr sz="3675" spc="254" baseline="-9070" dirty="0">
                <a:latin typeface="Symbol"/>
                <a:cs typeface="Symbol"/>
              </a:rPr>
              <a:t></a:t>
            </a:r>
            <a:r>
              <a:rPr sz="1650" i="1" spc="-55" dirty="0">
                <a:latin typeface="Times New Roman"/>
                <a:cs typeface="Times New Roman"/>
              </a:rPr>
              <a:t>C</a:t>
            </a:r>
            <a:r>
              <a:rPr sz="1650" i="1" spc="60" dirty="0">
                <a:latin typeface="Times New Roman"/>
                <a:cs typeface="Times New Roman"/>
              </a:rPr>
              <a:t>'</a:t>
            </a:r>
            <a:r>
              <a:rPr sz="1425" i="1" spc="22" baseline="-23391" dirty="0">
                <a:latin typeface="Times New Roman"/>
                <a:cs typeface="Times New Roman"/>
              </a:rPr>
              <a:t>w</a:t>
            </a:r>
            <a:r>
              <a:rPr sz="1425" i="1" spc="142" baseline="-23391" dirty="0">
                <a:latin typeface="Times New Roman"/>
                <a:cs typeface="Times New Roman"/>
              </a:rPr>
              <a:t> </a:t>
            </a:r>
            <a:r>
              <a:rPr sz="2150" spc="-204" dirty="0">
                <a:latin typeface="Symbol"/>
                <a:cs typeface="Symbol"/>
              </a:rPr>
              <a:t></a:t>
            </a:r>
            <a:r>
              <a:rPr sz="1650" i="1" spc="65" dirty="0">
                <a:latin typeface="Times New Roman"/>
                <a:cs typeface="Times New Roman"/>
              </a:rPr>
              <a:t>n</a:t>
            </a:r>
            <a:r>
              <a:rPr sz="2150" spc="-290" dirty="0">
                <a:latin typeface="Symbol"/>
                <a:cs typeface="Symbol"/>
              </a:rPr>
              <a:t></a:t>
            </a:r>
            <a:r>
              <a:rPr sz="1650" i="1" spc="85" dirty="0">
                <a:latin typeface="Times New Roman"/>
                <a:cs typeface="Times New Roman"/>
              </a:rPr>
              <a:t>π</a:t>
            </a:r>
            <a:r>
              <a:rPr sz="2150" spc="-210" dirty="0">
                <a:latin typeface="Symbol"/>
                <a:cs typeface="Symbol"/>
              </a:rPr>
              <a:t></a:t>
            </a:r>
            <a:r>
              <a:rPr sz="1650" i="1" spc="65" dirty="0">
                <a:latin typeface="Times New Roman"/>
                <a:cs typeface="Times New Roman"/>
              </a:rPr>
              <a:t>n</a:t>
            </a:r>
            <a:r>
              <a:rPr sz="2150" spc="-170" dirty="0">
                <a:latin typeface="Symbol"/>
                <a:cs typeface="Symbol"/>
              </a:rPr>
              <a:t></a:t>
            </a:r>
            <a:endParaRPr sz="2150">
              <a:latin typeface="Symbol"/>
              <a:cs typeface="Symbol"/>
            </a:endParaRPr>
          </a:p>
          <a:p>
            <a:pPr marL="398145">
              <a:spcBef>
                <a:spcPts val="130"/>
              </a:spcBef>
            </a:pPr>
            <a:r>
              <a:rPr sz="950" i="1" spc="-30" dirty="0">
                <a:latin typeface="Times New Roman"/>
                <a:cs typeface="Times New Roman"/>
              </a:rPr>
              <a:t>n=</a:t>
            </a:r>
            <a:r>
              <a:rPr sz="950" spc="-30" dirty="0">
                <a:latin typeface="Times New Roman"/>
                <a:cs typeface="Times New Roman"/>
              </a:rPr>
              <a:t>1</a:t>
            </a:r>
            <a:endParaRPr sz="950">
              <a:latin typeface="Times New Roman"/>
              <a:cs typeface="Times New Roman"/>
            </a:endParaRPr>
          </a:p>
        </p:txBody>
      </p:sp>
      <p:grpSp>
        <p:nvGrpSpPr>
          <p:cNvPr id="11" name="object 11"/>
          <p:cNvGrpSpPr/>
          <p:nvPr/>
        </p:nvGrpSpPr>
        <p:grpSpPr>
          <a:xfrm>
            <a:off x="2743201" y="1628776"/>
            <a:ext cx="3394075" cy="517525"/>
            <a:chOff x="1219200" y="1628775"/>
            <a:chExt cx="3394075" cy="517525"/>
          </a:xfrm>
        </p:grpSpPr>
        <p:sp>
          <p:nvSpPr>
            <p:cNvPr id="12" name="object 12"/>
            <p:cNvSpPr/>
            <p:nvPr/>
          </p:nvSpPr>
          <p:spPr>
            <a:xfrm>
              <a:off x="1219200" y="1628775"/>
              <a:ext cx="3394075" cy="517525"/>
            </a:xfrm>
            <a:custGeom>
              <a:avLst/>
              <a:gdLst/>
              <a:ahLst/>
              <a:cxnLst/>
              <a:rect l="l" t="t" r="r" b="b"/>
              <a:pathLst>
                <a:path w="3394075" h="517525">
                  <a:moveTo>
                    <a:pt x="3394075" y="0"/>
                  </a:moveTo>
                  <a:lnTo>
                    <a:pt x="0" y="0"/>
                  </a:lnTo>
                  <a:lnTo>
                    <a:pt x="0" y="517525"/>
                  </a:lnTo>
                  <a:lnTo>
                    <a:pt x="3394075" y="517525"/>
                  </a:lnTo>
                  <a:lnTo>
                    <a:pt x="3394075" y="0"/>
                  </a:lnTo>
                  <a:close/>
                </a:path>
              </a:pathLst>
            </a:custGeom>
            <a:solidFill>
              <a:srgbClr val="FFFFFF"/>
            </a:solidFill>
          </p:spPr>
          <p:txBody>
            <a:bodyPr wrap="square" lIns="0" tIns="0" rIns="0" bIns="0" rtlCol="0"/>
            <a:lstStyle/>
            <a:p>
              <a:endParaRPr/>
            </a:p>
          </p:txBody>
        </p:sp>
        <p:sp>
          <p:nvSpPr>
            <p:cNvPr id="13" name="object 13"/>
            <p:cNvSpPr/>
            <p:nvPr/>
          </p:nvSpPr>
          <p:spPr>
            <a:xfrm>
              <a:off x="2540588" y="1775698"/>
              <a:ext cx="986155" cy="310515"/>
            </a:xfrm>
            <a:custGeom>
              <a:avLst/>
              <a:gdLst/>
              <a:ahLst/>
              <a:cxnLst/>
              <a:rect l="l" t="t" r="r" b="b"/>
              <a:pathLst>
                <a:path w="986154" h="310514">
                  <a:moveTo>
                    <a:pt x="36451" y="0"/>
                  </a:moveTo>
                  <a:lnTo>
                    <a:pt x="36451" y="310516"/>
                  </a:lnTo>
                </a:path>
                <a:path w="986154" h="310514">
                  <a:moveTo>
                    <a:pt x="0" y="0"/>
                  </a:moveTo>
                  <a:lnTo>
                    <a:pt x="0" y="310516"/>
                  </a:lnTo>
                </a:path>
                <a:path w="986154" h="310514">
                  <a:moveTo>
                    <a:pt x="985641" y="0"/>
                  </a:moveTo>
                  <a:lnTo>
                    <a:pt x="985641" y="310516"/>
                  </a:lnTo>
                </a:path>
                <a:path w="986154" h="310514">
                  <a:moveTo>
                    <a:pt x="949147" y="0"/>
                  </a:moveTo>
                  <a:lnTo>
                    <a:pt x="949147" y="310516"/>
                  </a:lnTo>
                </a:path>
              </a:pathLst>
            </a:custGeom>
            <a:ln w="10768">
              <a:solidFill>
                <a:srgbClr val="000000"/>
              </a:solidFill>
            </a:ln>
          </p:spPr>
          <p:txBody>
            <a:bodyPr wrap="square" lIns="0" tIns="0" rIns="0" bIns="0" rtlCol="0"/>
            <a:lstStyle/>
            <a:p>
              <a:endParaRPr/>
            </a:p>
          </p:txBody>
        </p:sp>
      </p:grpSp>
      <p:sp>
        <p:nvSpPr>
          <p:cNvPr id="14" name="object 14"/>
          <p:cNvSpPr txBox="1"/>
          <p:nvPr/>
        </p:nvSpPr>
        <p:spPr>
          <a:xfrm>
            <a:off x="2034541" y="1744796"/>
            <a:ext cx="941069" cy="336550"/>
          </a:xfrm>
          <a:prstGeom prst="rect">
            <a:avLst/>
          </a:prstGeom>
        </p:spPr>
        <p:txBody>
          <a:bodyPr vert="horz" wrap="square" lIns="0" tIns="17780" rIns="0" bIns="0" rtlCol="0">
            <a:spAutoFit/>
          </a:bodyPr>
          <a:lstStyle/>
          <a:p>
            <a:pPr marL="38100">
              <a:spcBef>
                <a:spcPts val="140"/>
              </a:spcBef>
              <a:tabLst>
                <a:tab pos="757555" algn="l"/>
              </a:tabLst>
            </a:pPr>
            <a:r>
              <a:rPr sz="2000" i="1" spc="-5" dirty="0">
                <a:latin typeface="Arial"/>
                <a:cs typeface="Arial"/>
              </a:rPr>
              <a:t>Деко	</a:t>
            </a:r>
            <a:r>
              <a:rPr sz="3000" spc="82" baseline="40277" dirty="0">
                <a:latin typeface="Times New Roman"/>
                <a:cs typeface="Times New Roman"/>
              </a:rPr>
              <a:t>~</a:t>
            </a:r>
            <a:endParaRPr sz="3000" baseline="40277">
              <a:latin typeface="Times New Roman"/>
              <a:cs typeface="Times New Roman"/>
            </a:endParaRPr>
          </a:p>
        </p:txBody>
      </p:sp>
      <p:sp>
        <p:nvSpPr>
          <p:cNvPr id="15" name="object 15"/>
          <p:cNvSpPr txBox="1"/>
          <p:nvPr/>
        </p:nvSpPr>
        <p:spPr>
          <a:xfrm>
            <a:off x="5065061" y="1644363"/>
            <a:ext cx="103505" cy="194284"/>
          </a:xfrm>
          <a:prstGeom prst="rect">
            <a:avLst/>
          </a:prstGeom>
        </p:spPr>
        <p:txBody>
          <a:bodyPr vert="horz" wrap="square" lIns="0" tIns="17145" rIns="0" bIns="0" rtlCol="0">
            <a:spAutoFit/>
          </a:bodyPr>
          <a:lstStyle/>
          <a:p>
            <a:pPr marL="12700">
              <a:spcBef>
                <a:spcPts val="135"/>
              </a:spcBef>
            </a:pPr>
            <a:r>
              <a:rPr sz="1150" spc="35" dirty="0">
                <a:latin typeface="Times New Roman"/>
                <a:cs typeface="Times New Roman"/>
              </a:rPr>
              <a:t>2</a:t>
            </a:r>
            <a:endParaRPr sz="1150">
              <a:latin typeface="Times New Roman"/>
              <a:cs typeface="Times New Roman"/>
            </a:endParaRPr>
          </a:p>
        </p:txBody>
      </p:sp>
      <p:sp>
        <p:nvSpPr>
          <p:cNvPr id="16" name="object 16"/>
          <p:cNvSpPr txBox="1"/>
          <p:nvPr/>
        </p:nvSpPr>
        <p:spPr>
          <a:xfrm>
            <a:off x="5164940" y="1724129"/>
            <a:ext cx="968375" cy="336550"/>
          </a:xfrm>
          <a:prstGeom prst="rect">
            <a:avLst/>
          </a:prstGeom>
        </p:spPr>
        <p:txBody>
          <a:bodyPr vert="horz" wrap="square" lIns="0" tIns="17780" rIns="0" bIns="0" rtlCol="0">
            <a:spAutoFit/>
          </a:bodyPr>
          <a:lstStyle/>
          <a:p>
            <a:pPr marL="12700">
              <a:spcBef>
                <a:spcPts val="140"/>
              </a:spcBef>
            </a:pPr>
            <a:r>
              <a:rPr sz="2000" spc="195" dirty="0">
                <a:latin typeface="Times New Roman"/>
                <a:cs typeface="Times New Roman"/>
              </a:rPr>
              <a:t>,</a:t>
            </a:r>
            <a:r>
              <a:rPr sz="2000" i="1" spc="50" dirty="0">
                <a:latin typeface="Times New Roman"/>
                <a:cs typeface="Times New Roman"/>
              </a:rPr>
              <a:t>b</a:t>
            </a:r>
            <a:r>
              <a:rPr sz="2000" i="1" spc="-285" dirty="0">
                <a:latin typeface="Times New Roman"/>
                <a:cs typeface="Times New Roman"/>
              </a:rPr>
              <a:t> </a:t>
            </a:r>
            <a:r>
              <a:rPr sz="2000" spc="95" dirty="0">
                <a:latin typeface="Symbol"/>
                <a:cs typeface="Symbol"/>
              </a:rPr>
              <a:t></a:t>
            </a:r>
            <a:r>
              <a:rPr sz="2000" spc="-80" dirty="0">
                <a:latin typeface="Times New Roman"/>
                <a:cs typeface="Times New Roman"/>
              </a:rPr>
              <a:t>{</a:t>
            </a:r>
            <a:r>
              <a:rPr sz="2000" spc="-20" dirty="0">
                <a:latin typeface="Times New Roman"/>
                <a:cs typeface="Times New Roman"/>
              </a:rPr>
              <a:t>0</a:t>
            </a:r>
            <a:r>
              <a:rPr sz="2000" spc="-180" dirty="0">
                <a:latin typeface="Times New Roman"/>
                <a:cs typeface="Times New Roman"/>
              </a:rPr>
              <a:t>,</a:t>
            </a:r>
            <a:r>
              <a:rPr sz="2000" spc="-275" dirty="0">
                <a:latin typeface="Times New Roman"/>
                <a:cs typeface="Times New Roman"/>
              </a:rPr>
              <a:t>1</a:t>
            </a:r>
            <a:r>
              <a:rPr sz="2000" spc="45" dirty="0">
                <a:latin typeface="Times New Roman"/>
                <a:cs typeface="Times New Roman"/>
              </a:rPr>
              <a:t>}</a:t>
            </a:r>
            <a:endParaRPr sz="2000">
              <a:latin typeface="Times New Roman"/>
              <a:cs typeface="Times New Roman"/>
            </a:endParaRPr>
          </a:p>
        </p:txBody>
      </p:sp>
      <p:sp>
        <p:nvSpPr>
          <p:cNvPr id="17" name="object 17"/>
          <p:cNvSpPr txBox="1"/>
          <p:nvPr/>
        </p:nvSpPr>
        <p:spPr>
          <a:xfrm>
            <a:off x="4290871" y="1641326"/>
            <a:ext cx="742950" cy="435609"/>
          </a:xfrm>
          <a:prstGeom prst="rect">
            <a:avLst/>
          </a:prstGeom>
        </p:spPr>
        <p:txBody>
          <a:bodyPr vert="horz" wrap="square" lIns="0" tIns="11430" rIns="0" bIns="0" rtlCol="0">
            <a:spAutoFit/>
          </a:bodyPr>
          <a:lstStyle/>
          <a:p>
            <a:pPr marL="12700">
              <a:spcBef>
                <a:spcPts val="90"/>
              </a:spcBef>
              <a:tabLst>
                <a:tab pos="436880" algn="l"/>
              </a:tabLst>
            </a:pPr>
            <a:r>
              <a:rPr sz="2000" spc="55" dirty="0">
                <a:latin typeface="Symbol"/>
                <a:cs typeface="Symbol"/>
              </a:rPr>
              <a:t></a:t>
            </a:r>
            <a:r>
              <a:rPr sz="2000" spc="55" dirty="0">
                <a:latin typeface="Times New Roman"/>
                <a:cs typeface="Times New Roman"/>
              </a:rPr>
              <a:t>	</a:t>
            </a:r>
            <a:r>
              <a:rPr sz="2700" spc="-270" dirty="0">
                <a:latin typeface="Symbol"/>
                <a:cs typeface="Symbol"/>
              </a:rPr>
              <a:t></a:t>
            </a:r>
            <a:r>
              <a:rPr sz="2000" i="1" spc="200" dirty="0">
                <a:latin typeface="Times New Roman"/>
                <a:cs typeface="Times New Roman"/>
              </a:rPr>
              <a:t>r</a:t>
            </a:r>
            <a:r>
              <a:rPr sz="2700" spc="-210" dirty="0">
                <a:latin typeface="Symbol"/>
                <a:cs typeface="Symbol"/>
              </a:rPr>
              <a:t></a:t>
            </a:r>
            <a:endParaRPr sz="2700">
              <a:latin typeface="Symbol"/>
              <a:cs typeface="Symbol"/>
            </a:endParaRPr>
          </a:p>
        </p:txBody>
      </p:sp>
      <p:sp>
        <p:nvSpPr>
          <p:cNvPr id="18" name="object 18"/>
          <p:cNvSpPr txBox="1"/>
          <p:nvPr/>
        </p:nvSpPr>
        <p:spPr>
          <a:xfrm>
            <a:off x="4084282" y="1724129"/>
            <a:ext cx="653415" cy="336550"/>
          </a:xfrm>
          <a:prstGeom prst="rect">
            <a:avLst/>
          </a:prstGeom>
        </p:spPr>
        <p:txBody>
          <a:bodyPr vert="horz" wrap="square" lIns="0" tIns="17780" rIns="0" bIns="0" rtlCol="0">
            <a:spAutoFit/>
          </a:bodyPr>
          <a:lstStyle/>
          <a:p>
            <a:pPr marL="38100">
              <a:spcBef>
                <a:spcPts val="140"/>
              </a:spcBef>
              <a:tabLst>
                <a:tab pos="360045" algn="l"/>
              </a:tabLst>
            </a:pPr>
            <a:r>
              <a:rPr sz="2000" i="1" spc="40" dirty="0">
                <a:latin typeface="Times New Roman"/>
                <a:cs typeface="Times New Roman"/>
              </a:rPr>
              <a:t>r'	</a:t>
            </a:r>
            <a:r>
              <a:rPr sz="2000" i="1" spc="-10" dirty="0">
                <a:latin typeface="Times New Roman"/>
                <a:cs typeface="Times New Roman"/>
              </a:rPr>
              <a:t>Q</a:t>
            </a:r>
            <a:r>
              <a:rPr sz="1725" i="1" spc="-15" baseline="-24154" dirty="0">
                <a:latin typeface="Times New Roman"/>
                <a:cs typeface="Times New Roman"/>
              </a:rPr>
              <a:t>b</a:t>
            </a:r>
            <a:endParaRPr sz="1725" baseline="-24154">
              <a:latin typeface="Times New Roman"/>
              <a:cs typeface="Times New Roman"/>
            </a:endParaRPr>
          </a:p>
        </p:txBody>
      </p:sp>
      <p:sp>
        <p:nvSpPr>
          <p:cNvPr id="19" name="object 19"/>
          <p:cNvSpPr txBox="1"/>
          <p:nvPr/>
        </p:nvSpPr>
        <p:spPr>
          <a:xfrm>
            <a:off x="2735817" y="1724129"/>
            <a:ext cx="1324610" cy="336550"/>
          </a:xfrm>
          <a:prstGeom prst="rect">
            <a:avLst/>
          </a:prstGeom>
        </p:spPr>
        <p:txBody>
          <a:bodyPr vert="horz" wrap="square" lIns="0" tIns="17780" rIns="0" bIns="0" rtlCol="0">
            <a:spAutoFit/>
          </a:bodyPr>
          <a:lstStyle/>
          <a:p>
            <a:pPr marL="38100">
              <a:spcBef>
                <a:spcPts val="140"/>
              </a:spcBef>
            </a:pPr>
            <a:r>
              <a:rPr sz="2000" i="1" spc="50" dirty="0">
                <a:latin typeface="Times New Roman"/>
                <a:cs typeface="Times New Roman"/>
              </a:rPr>
              <a:t>b</a:t>
            </a:r>
            <a:r>
              <a:rPr sz="2000" i="1" spc="25" dirty="0">
                <a:latin typeface="Times New Roman"/>
                <a:cs typeface="Times New Roman"/>
              </a:rPr>
              <a:t> </a:t>
            </a:r>
            <a:r>
              <a:rPr sz="2000" i="1" spc="65" dirty="0">
                <a:latin typeface="Times New Roman"/>
                <a:cs typeface="Times New Roman"/>
              </a:rPr>
              <a:t>=</a:t>
            </a:r>
            <a:r>
              <a:rPr sz="2000" i="1" spc="-114" dirty="0">
                <a:latin typeface="Times New Roman"/>
                <a:cs typeface="Times New Roman"/>
              </a:rPr>
              <a:t> </a:t>
            </a:r>
            <a:r>
              <a:rPr sz="2000" i="1" spc="10" dirty="0">
                <a:latin typeface="Times New Roman"/>
                <a:cs typeface="Times New Roman"/>
              </a:rPr>
              <a:t>a</a:t>
            </a:r>
            <a:r>
              <a:rPr sz="2000" i="1" spc="60" dirty="0">
                <a:latin typeface="Times New Roman"/>
                <a:cs typeface="Times New Roman"/>
              </a:rPr>
              <a:t>r</a:t>
            </a:r>
            <a:r>
              <a:rPr sz="2000" i="1" spc="10" dirty="0">
                <a:latin typeface="Times New Roman"/>
                <a:cs typeface="Times New Roman"/>
              </a:rPr>
              <a:t>g</a:t>
            </a:r>
            <a:r>
              <a:rPr sz="2000" i="1" spc="70" dirty="0">
                <a:latin typeface="Times New Roman"/>
                <a:cs typeface="Times New Roman"/>
              </a:rPr>
              <a:t>m</a:t>
            </a:r>
            <a:r>
              <a:rPr sz="2000" i="1" spc="-55" dirty="0">
                <a:latin typeface="Times New Roman"/>
                <a:cs typeface="Times New Roman"/>
              </a:rPr>
              <a:t>i</a:t>
            </a:r>
            <a:r>
              <a:rPr sz="2000" i="1" spc="-80" dirty="0">
                <a:latin typeface="Times New Roman"/>
                <a:cs typeface="Times New Roman"/>
              </a:rPr>
              <a:t>n</a:t>
            </a:r>
            <a:r>
              <a:rPr sz="1725" i="1" spc="52" baseline="-24154" dirty="0">
                <a:latin typeface="Times New Roman"/>
                <a:cs typeface="Times New Roman"/>
              </a:rPr>
              <a:t>b</a:t>
            </a:r>
            <a:endParaRPr sz="1725" baseline="-24154">
              <a:latin typeface="Times New Roman"/>
              <a:cs typeface="Times New Roman"/>
            </a:endParaRPr>
          </a:p>
        </p:txBody>
      </p:sp>
      <p:grpSp>
        <p:nvGrpSpPr>
          <p:cNvPr id="20" name="object 20"/>
          <p:cNvGrpSpPr/>
          <p:nvPr/>
        </p:nvGrpSpPr>
        <p:grpSpPr>
          <a:xfrm>
            <a:off x="1875802" y="4272598"/>
            <a:ext cx="2345690" cy="1203325"/>
            <a:chOff x="351802" y="4272597"/>
            <a:chExt cx="2345690" cy="1203325"/>
          </a:xfrm>
        </p:grpSpPr>
        <p:sp>
          <p:nvSpPr>
            <p:cNvPr id="21" name="object 21"/>
            <p:cNvSpPr/>
            <p:nvPr/>
          </p:nvSpPr>
          <p:spPr>
            <a:xfrm>
              <a:off x="351790" y="4622164"/>
              <a:ext cx="984250" cy="516255"/>
            </a:xfrm>
            <a:custGeom>
              <a:avLst/>
              <a:gdLst/>
              <a:ahLst/>
              <a:cxnLst/>
              <a:rect l="l" t="t" r="r" b="b"/>
              <a:pathLst>
                <a:path w="984250" h="516254">
                  <a:moveTo>
                    <a:pt x="966978" y="477774"/>
                  </a:moveTo>
                  <a:lnTo>
                    <a:pt x="890803" y="439547"/>
                  </a:lnTo>
                  <a:lnTo>
                    <a:pt x="890739" y="471284"/>
                  </a:lnTo>
                  <a:lnTo>
                    <a:pt x="38" y="469519"/>
                  </a:lnTo>
                  <a:lnTo>
                    <a:pt x="0" y="482219"/>
                  </a:lnTo>
                  <a:lnTo>
                    <a:pt x="890714" y="483984"/>
                  </a:lnTo>
                  <a:lnTo>
                    <a:pt x="890651" y="515747"/>
                  </a:lnTo>
                  <a:lnTo>
                    <a:pt x="954468" y="483997"/>
                  </a:lnTo>
                  <a:lnTo>
                    <a:pt x="966978" y="477774"/>
                  </a:lnTo>
                  <a:close/>
                </a:path>
                <a:path w="984250" h="516254">
                  <a:moveTo>
                    <a:pt x="983869" y="38100"/>
                  </a:moveTo>
                  <a:lnTo>
                    <a:pt x="907745" y="0"/>
                  </a:lnTo>
                  <a:lnTo>
                    <a:pt x="907707" y="31737"/>
                  </a:lnTo>
                  <a:lnTo>
                    <a:pt x="17018" y="30734"/>
                  </a:lnTo>
                  <a:lnTo>
                    <a:pt x="17005" y="43434"/>
                  </a:lnTo>
                  <a:lnTo>
                    <a:pt x="907694" y="44437"/>
                  </a:lnTo>
                  <a:lnTo>
                    <a:pt x="907669" y="76200"/>
                  </a:lnTo>
                  <a:lnTo>
                    <a:pt x="971169" y="44450"/>
                  </a:lnTo>
                  <a:lnTo>
                    <a:pt x="983869" y="38100"/>
                  </a:lnTo>
                  <a:close/>
                </a:path>
              </a:pathLst>
            </a:custGeom>
            <a:solidFill>
              <a:srgbClr val="000000"/>
            </a:solidFill>
          </p:spPr>
          <p:txBody>
            <a:bodyPr wrap="square" lIns="0" tIns="0" rIns="0" bIns="0" rtlCol="0"/>
            <a:lstStyle/>
            <a:p>
              <a:endParaRPr/>
            </a:p>
          </p:txBody>
        </p:sp>
        <p:sp>
          <p:nvSpPr>
            <p:cNvPr id="22" name="object 22"/>
            <p:cNvSpPr/>
            <p:nvPr/>
          </p:nvSpPr>
          <p:spPr>
            <a:xfrm>
              <a:off x="1323720" y="4272597"/>
              <a:ext cx="1373505" cy="1203325"/>
            </a:xfrm>
            <a:custGeom>
              <a:avLst/>
              <a:gdLst/>
              <a:ahLst/>
              <a:cxnLst/>
              <a:rect l="l" t="t" r="r" b="b"/>
              <a:pathLst>
                <a:path w="1373505" h="1203325">
                  <a:moveTo>
                    <a:pt x="1373378" y="0"/>
                  </a:moveTo>
                  <a:lnTo>
                    <a:pt x="0" y="0"/>
                  </a:lnTo>
                  <a:lnTo>
                    <a:pt x="0" y="1203134"/>
                  </a:lnTo>
                  <a:lnTo>
                    <a:pt x="1373378" y="1203134"/>
                  </a:lnTo>
                  <a:lnTo>
                    <a:pt x="1373378" y="0"/>
                  </a:lnTo>
                  <a:close/>
                </a:path>
              </a:pathLst>
            </a:custGeom>
            <a:solidFill>
              <a:srgbClr val="FFFFFF"/>
            </a:solidFill>
          </p:spPr>
          <p:txBody>
            <a:bodyPr wrap="square" lIns="0" tIns="0" rIns="0" bIns="0" rtlCol="0"/>
            <a:lstStyle/>
            <a:p>
              <a:endParaRPr/>
            </a:p>
          </p:txBody>
        </p:sp>
      </p:grpSp>
      <p:sp>
        <p:nvSpPr>
          <p:cNvPr id="23" name="object 23"/>
          <p:cNvSpPr txBox="1"/>
          <p:nvPr/>
        </p:nvSpPr>
        <p:spPr>
          <a:xfrm>
            <a:off x="2847722" y="4272598"/>
            <a:ext cx="1373505" cy="588623"/>
          </a:xfrm>
          <a:prstGeom prst="rect">
            <a:avLst/>
          </a:prstGeom>
          <a:ln w="9525">
            <a:solidFill>
              <a:srgbClr val="000000"/>
            </a:solidFill>
          </a:ln>
        </p:spPr>
        <p:txBody>
          <a:bodyPr vert="horz" wrap="square" lIns="0" tIns="34290" rIns="0" bIns="0" rtlCol="0">
            <a:spAutoFit/>
          </a:bodyPr>
          <a:lstStyle/>
          <a:p>
            <a:pPr algn="ctr">
              <a:spcBef>
                <a:spcPts val="270"/>
              </a:spcBef>
            </a:pPr>
            <a:r>
              <a:rPr sz="3600" i="1" dirty="0">
                <a:latin typeface="Arial"/>
                <a:cs typeface="Arial"/>
              </a:rPr>
              <a:t>r</a:t>
            </a:r>
            <a:endParaRPr sz="3600">
              <a:latin typeface="Arial"/>
              <a:cs typeface="Arial"/>
            </a:endParaRPr>
          </a:p>
        </p:txBody>
      </p:sp>
      <p:sp>
        <p:nvSpPr>
          <p:cNvPr id="24" name="object 24"/>
          <p:cNvSpPr/>
          <p:nvPr/>
        </p:nvSpPr>
        <p:spPr>
          <a:xfrm>
            <a:off x="4221098" y="4836921"/>
            <a:ext cx="848360" cy="76200"/>
          </a:xfrm>
          <a:custGeom>
            <a:avLst/>
            <a:gdLst/>
            <a:ahLst/>
            <a:cxnLst/>
            <a:rect l="l" t="t" r="r" b="b"/>
            <a:pathLst>
              <a:path w="848360" h="76200">
                <a:moveTo>
                  <a:pt x="771831" y="44435"/>
                </a:moveTo>
                <a:lnTo>
                  <a:pt x="771778" y="76200"/>
                </a:lnTo>
                <a:lnTo>
                  <a:pt x="835597" y="44450"/>
                </a:lnTo>
                <a:lnTo>
                  <a:pt x="771831" y="44435"/>
                </a:lnTo>
                <a:close/>
              </a:path>
              <a:path w="848360" h="76200">
                <a:moveTo>
                  <a:pt x="771853" y="31735"/>
                </a:moveTo>
                <a:lnTo>
                  <a:pt x="771831" y="44435"/>
                </a:lnTo>
                <a:lnTo>
                  <a:pt x="784605" y="44450"/>
                </a:lnTo>
                <a:lnTo>
                  <a:pt x="784605" y="31750"/>
                </a:lnTo>
                <a:lnTo>
                  <a:pt x="771853" y="31735"/>
                </a:lnTo>
                <a:close/>
              </a:path>
              <a:path w="848360" h="76200">
                <a:moveTo>
                  <a:pt x="771905" y="0"/>
                </a:moveTo>
                <a:lnTo>
                  <a:pt x="771853" y="31735"/>
                </a:lnTo>
                <a:lnTo>
                  <a:pt x="784605" y="31750"/>
                </a:lnTo>
                <a:lnTo>
                  <a:pt x="784605" y="44450"/>
                </a:lnTo>
                <a:lnTo>
                  <a:pt x="835597" y="44450"/>
                </a:lnTo>
                <a:lnTo>
                  <a:pt x="848105" y="38226"/>
                </a:lnTo>
                <a:lnTo>
                  <a:pt x="771905" y="0"/>
                </a:lnTo>
                <a:close/>
              </a:path>
              <a:path w="848360" h="76200">
                <a:moveTo>
                  <a:pt x="0" y="30860"/>
                </a:moveTo>
                <a:lnTo>
                  <a:pt x="0" y="43560"/>
                </a:lnTo>
                <a:lnTo>
                  <a:pt x="771831" y="44435"/>
                </a:lnTo>
                <a:lnTo>
                  <a:pt x="771853" y="31735"/>
                </a:lnTo>
                <a:lnTo>
                  <a:pt x="0" y="30860"/>
                </a:lnTo>
                <a:close/>
              </a:path>
            </a:pathLst>
          </a:custGeom>
          <a:solidFill>
            <a:srgbClr val="000000"/>
          </a:solidFill>
        </p:spPr>
        <p:txBody>
          <a:bodyPr wrap="square" lIns="0" tIns="0" rIns="0" bIns="0" rtlCol="0"/>
          <a:lstStyle/>
          <a:p>
            <a:endParaRPr/>
          </a:p>
        </p:txBody>
      </p:sp>
      <p:sp>
        <p:nvSpPr>
          <p:cNvPr id="25" name="object 25"/>
          <p:cNvSpPr txBox="1"/>
          <p:nvPr/>
        </p:nvSpPr>
        <p:spPr>
          <a:xfrm>
            <a:off x="5063236" y="4285552"/>
            <a:ext cx="1373505" cy="527709"/>
          </a:xfrm>
          <a:prstGeom prst="rect">
            <a:avLst/>
          </a:prstGeom>
          <a:ln w="9525">
            <a:solidFill>
              <a:srgbClr val="000000"/>
            </a:solidFill>
          </a:ln>
        </p:spPr>
        <p:txBody>
          <a:bodyPr vert="horz" wrap="square" lIns="0" tIns="34925" rIns="0" bIns="0" rtlCol="0">
            <a:spAutoFit/>
          </a:bodyPr>
          <a:lstStyle/>
          <a:p>
            <a:pPr marL="113664">
              <a:spcBef>
                <a:spcPts val="275"/>
              </a:spcBef>
            </a:pPr>
            <a:r>
              <a:rPr sz="3200" i="1" spc="285" dirty="0">
                <a:latin typeface="Arial"/>
                <a:cs typeface="Arial"/>
              </a:rPr>
              <a:t>Q</a:t>
            </a:r>
            <a:r>
              <a:rPr sz="3150" spc="427" baseline="-21164" dirty="0">
                <a:latin typeface="Microsoft Sans Serif"/>
                <a:cs typeface="Microsoft Sans Serif"/>
              </a:rPr>
              <a:t>b</a:t>
            </a:r>
            <a:r>
              <a:rPr sz="3200" spc="285" dirty="0">
                <a:latin typeface="Microsoft Sans Serif"/>
                <a:cs typeface="Microsoft Sans Serif"/>
              </a:rPr>
              <a:t>(…)</a:t>
            </a:r>
            <a:endParaRPr sz="3200">
              <a:latin typeface="Microsoft Sans Serif"/>
              <a:cs typeface="Microsoft Sans Serif"/>
            </a:endParaRPr>
          </a:p>
        </p:txBody>
      </p:sp>
      <p:grpSp>
        <p:nvGrpSpPr>
          <p:cNvPr id="26" name="object 26"/>
          <p:cNvGrpSpPr/>
          <p:nvPr/>
        </p:nvGrpSpPr>
        <p:grpSpPr>
          <a:xfrm>
            <a:off x="2140751" y="4089653"/>
            <a:ext cx="7807325" cy="1982470"/>
            <a:chOff x="616750" y="4089653"/>
            <a:chExt cx="7807325" cy="1982470"/>
          </a:xfrm>
        </p:grpSpPr>
        <p:sp>
          <p:nvSpPr>
            <p:cNvPr id="27" name="object 27"/>
            <p:cNvSpPr/>
            <p:nvPr/>
          </p:nvSpPr>
          <p:spPr>
            <a:xfrm>
              <a:off x="3045714" y="4100702"/>
              <a:ext cx="2887980" cy="762635"/>
            </a:xfrm>
            <a:custGeom>
              <a:avLst/>
              <a:gdLst/>
              <a:ahLst/>
              <a:cxnLst/>
              <a:rect l="l" t="t" r="r" b="b"/>
              <a:pathLst>
                <a:path w="2887979" h="762635">
                  <a:moveTo>
                    <a:pt x="0" y="762508"/>
                  </a:moveTo>
                  <a:lnTo>
                    <a:pt x="0" y="0"/>
                  </a:lnTo>
                </a:path>
                <a:path w="2887979" h="762635">
                  <a:moveTo>
                    <a:pt x="0" y="0"/>
                  </a:moveTo>
                  <a:lnTo>
                    <a:pt x="2887726" y="1016"/>
                  </a:lnTo>
                </a:path>
              </a:pathLst>
            </a:custGeom>
            <a:ln w="9525">
              <a:solidFill>
                <a:srgbClr val="000000"/>
              </a:solidFill>
            </a:ln>
          </p:spPr>
          <p:txBody>
            <a:bodyPr wrap="square" lIns="0" tIns="0" rIns="0" bIns="0" rtlCol="0"/>
            <a:lstStyle/>
            <a:p>
              <a:endParaRPr/>
            </a:p>
          </p:txBody>
        </p:sp>
        <p:sp>
          <p:nvSpPr>
            <p:cNvPr id="28" name="object 28"/>
            <p:cNvSpPr/>
            <p:nvPr/>
          </p:nvSpPr>
          <p:spPr>
            <a:xfrm>
              <a:off x="4922646" y="4798948"/>
              <a:ext cx="848360" cy="76200"/>
            </a:xfrm>
            <a:custGeom>
              <a:avLst/>
              <a:gdLst/>
              <a:ahLst/>
              <a:cxnLst/>
              <a:rect l="l" t="t" r="r" b="b"/>
              <a:pathLst>
                <a:path w="848360" h="76200">
                  <a:moveTo>
                    <a:pt x="771778" y="44435"/>
                  </a:moveTo>
                  <a:lnTo>
                    <a:pt x="771778" y="76200"/>
                  </a:lnTo>
                  <a:lnTo>
                    <a:pt x="835491" y="44450"/>
                  </a:lnTo>
                  <a:lnTo>
                    <a:pt x="771778" y="44435"/>
                  </a:lnTo>
                  <a:close/>
                </a:path>
                <a:path w="848360" h="76200">
                  <a:moveTo>
                    <a:pt x="771778" y="31735"/>
                  </a:moveTo>
                  <a:lnTo>
                    <a:pt x="771778" y="44435"/>
                  </a:lnTo>
                  <a:lnTo>
                    <a:pt x="784478" y="44450"/>
                  </a:lnTo>
                  <a:lnTo>
                    <a:pt x="784478" y="31750"/>
                  </a:lnTo>
                  <a:lnTo>
                    <a:pt x="771778" y="31735"/>
                  </a:lnTo>
                  <a:close/>
                </a:path>
                <a:path w="848360" h="76200">
                  <a:moveTo>
                    <a:pt x="771778" y="0"/>
                  </a:moveTo>
                  <a:lnTo>
                    <a:pt x="771778" y="31735"/>
                  </a:lnTo>
                  <a:lnTo>
                    <a:pt x="784478" y="31750"/>
                  </a:lnTo>
                  <a:lnTo>
                    <a:pt x="784478" y="44450"/>
                  </a:lnTo>
                  <a:lnTo>
                    <a:pt x="835491" y="44450"/>
                  </a:lnTo>
                  <a:lnTo>
                    <a:pt x="847978" y="38226"/>
                  </a:lnTo>
                  <a:lnTo>
                    <a:pt x="771778" y="0"/>
                  </a:lnTo>
                  <a:close/>
                </a:path>
                <a:path w="848360" h="76200">
                  <a:moveTo>
                    <a:pt x="0" y="30861"/>
                  </a:moveTo>
                  <a:lnTo>
                    <a:pt x="0" y="43561"/>
                  </a:lnTo>
                  <a:lnTo>
                    <a:pt x="771778" y="44435"/>
                  </a:lnTo>
                  <a:lnTo>
                    <a:pt x="771778" y="31735"/>
                  </a:lnTo>
                  <a:lnTo>
                    <a:pt x="0" y="30861"/>
                  </a:lnTo>
                  <a:close/>
                </a:path>
              </a:pathLst>
            </a:custGeom>
            <a:solidFill>
              <a:srgbClr val="000000"/>
            </a:solidFill>
          </p:spPr>
          <p:txBody>
            <a:bodyPr wrap="square" lIns="0" tIns="0" rIns="0" bIns="0" rtlCol="0"/>
            <a:lstStyle/>
            <a:p>
              <a:endParaRPr/>
            </a:p>
          </p:txBody>
        </p:sp>
        <p:sp>
          <p:nvSpPr>
            <p:cNvPr id="29" name="object 29"/>
            <p:cNvSpPr/>
            <p:nvPr/>
          </p:nvSpPr>
          <p:spPr>
            <a:xfrm>
              <a:off x="5772657" y="4659248"/>
              <a:ext cx="353695" cy="356235"/>
            </a:xfrm>
            <a:custGeom>
              <a:avLst/>
              <a:gdLst/>
              <a:ahLst/>
              <a:cxnLst/>
              <a:rect l="l" t="t" r="r" b="b"/>
              <a:pathLst>
                <a:path w="353695" h="356235">
                  <a:moveTo>
                    <a:pt x="0" y="178943"/>
                  </a:moveTo>
                  <a:lnTo>
                    <a:pt x="6312" y="131927"/>
                  </a:lnTo>
                  <a:lnTo>
                    <a:pt x="24129" y="89671"/>
                  </a:lnTo>
                  <a:lnTo>
                    <a:pt x="51768" y="53863"/>
                  </a:lnTo>
                  <a:lnTo>
                    <a:pt x="87545" y="26194"/>
                  </a:lnTo>
                  <a:lnTo>
                    <a:pt x="129778" y="8354"/>
                  </a:lnTo>
                  <a:lnTo>
                    <a:pt x="176783" y="2031"/>
                  </a:lnTo>
                  <a:lnTo>
                    <a:pt x="223789" y="8354"/>
                  </a:lnTo>
                  <a:lnTo>
                    <a:pt x="266022" y="26194"/>
                  </a:lnTo>
                  <a:lnTo>
                    <a:pt x="301799" y="53863"/>
                  </a:lnTo>
                  <a:lnTo>
                    <a:pt x="329438" y="89671"/>
                  </a:lnTo>
                  <a:lnTo>
                    <a:pt x="347255" y="131927"/>
                  </a:lnTo>
                  <a:lnTo>
                    <a:pt x="353567" y="178943"/>
                  </a:lnTo>
                  <a:lnTo>
                    <a:pt x="347255" y="225958"/>
                  </a:lnTo>
                  <a:lnTo>
                    <a:pt x="329438" y="268214"/>
                  </a:lnTo>
                  <a:lnTo>
                    <a:pt x="301799" y="304022"/>
                  </a:lnTo>
                  <a:lnTo>
                    <a:pt x="266022" y="331691"/>
                  </a:lnTo>
                  <a:lnTo>
                    <a:pt x="223789" y="349531"/>
                  </a:lnTo>
                  <a:lnTo>
                    <a:pt x="176783" y="355853"/>
                  </a:lnTo>
                  <a:lnTo>
                    <a:pt x="129778" y="349531"/>
                  </a:lnTo>
                  <a:lnTo>
                    <a:pt x="87545" y="331691"/>
                  </a:lnTo>
                  <a:lnTo>
                    <a:pt x="51768" y="304022"/>
                  </a:lnTo>
                  <a:lnTo>
                    <a:pt x="24129" y="268214"/>
                  </a:lnTo>
                  <a:lnTo>
                    <a:pt x="6312" y="225958"/>
                  </a:lnTo>
                  <a:lnTo>
                    <a:pt x="0" y="178943"/>
                  </a:lnTo>
                  <a:close/>
                </a:path>
                <a:path w="353695" h="356235">
                  <a:moveTo>
                    <a:pt x="171830" y="0"/>
                  </a:moveTo>
                  <a:lnTo>
                    <a:pt x="171830" y="343788"/>
                  </a:lnTo>
                </a:path>
                <a:path w="353695" h="356235">
                  <a:moveTo>
                    <a:pt x="0" y="171957"/>
                  </a:moveTo>
                  <a:lnTo>
                    <a:pt x="343534" y="171957"/>
                  </a:lnTo>
                </a:path>
              </a:pathLst>
            </a:custGeom>
            <a:ln w="9525">
              <a:solidFill>
                <a:srgbClr val="000000"/>
              </a:solidFill>
            </a:ln>
          </p:spPr>
          <p:txBody>
            <a:bodyPr wrap="square" lIns="0" tIns="0" rIns="0" bIns="0" rtlCol="0"/>
            <a:lstStyle/>
            <a:p>
              <a:endParaRPr/>
            </a:p>
          </p:txBody>
        </p:sp>
        <p:sp>
          <p:nvSpPr>
            <p:cNvPr id="30" name="object 30"/>
            <p:cNvSpPr/>
            <p:nvPr/>
          </p:nvSpPr>
          <p:spPr>
            <a:xfrm>
              <a:off x="6137148" y="4804028"/>
              <a:ext cx="461645" cy="76200"/>
            </a:xfrm>
            <a:custGeom>
              <a:avLst/>
              <a:gdLst/>
              <a:ahLst/>
              <a:cxnLst/>
              <a:rect l="l" t="t" r="r" b="b"/>
              <a:pathLst>
                <a:path w="461645" h="76200">
                  <a:moveTo>
                    <a:pt x="385318" y="0"/>
                  </a:moveTo>
                  <a:lnTo>
                    <a:pt x="385318" y="76200"/>
                  </a:lnTo>
                  <a:lnTo>
                    <a:pt x="448818" y="44450"/>
                  </a:lnTo>
                  <a:lnTo>
                    <a:pt x="398018" y="44450"/>
                  </a:lnTo>
                  <a:lnTo>
                    <a:pt x="398018" y="31750"/>
                  </a:lnTo>
                  <a:lnTo>
                    <a:pt x="448818" y="31750"/>
                  </a:lnTo>
                  <a:lnTo>
                    <a:pt x="385318" y="0"/>
                  </a:lnTo>
                  <a:close/>
                </a:path>
                <a:path w="461645" h="76200">
                  <a:moveTo>
                    <a:pt x="385318" y="31750"/>
                  </a:moveTo>
                  <a:lnTo>
                    <a:pt x="126" y="31750"/>
                  </a:lnTo>
                  <a:lnTo>
                    <a:pt x="0" y="44450"/>
                  </a:lnTo>
                  <a:lnTo>
                    <a:pt x="385318" y="44450"/>
                  </a:lnTo>
                  <a:lnTo>
                    <a:pt x="385318" y="31750"/>
                  </a:lnTo>
                  <a:close/>
                </a:path>
                <a:path w="461645" h="76200">
                  <a:moveTo>
                    <a:pt x="448818" y="31750"/>
                  </a:moveTo>
                  <a:lnTo>
                    <a:pt x="398018" y="31750"/>
                  </a:lnTo>
                  <a:lnTo>
                    <a:pt x="398018" y="44450"/>
                  </a:lnTo>
                  <a:lnTo>
                    <a:pt x="448818" y="44450"/>
                  </a:lnTo>
                  <a:lnTo>
                    <a:pt x="461518" y="38100"/>
                  </a:lnTo>
                  <a:lnTo>
                    <a:pt x="448818" y="31750"/>
                  </a:lnTo>
                  <a:close/>
                </a:path>
              </a:pathLst>
            </a:custGeom>
            <a:solidFill>
              <a:srgbClr val="000000"/>
            </a:solidFill>
          </p:spPr>
          <p:txBody>
            <a:bodyPr wrap="square" lIns="0" tIns="0" rIns="0" bIns="0" rtlCol="0"/>
            <a:lstStyle/>
            <a:p>
              <a:endParaRPr/>
            </a:p>
          </p:txBody>
        </p:sp>
        <p:sp>
          <p:nvSpPr>
            <p:cNvPr id="31" name="object 31"/>
            <p:cNvSpPr/>
            <p:nvPr/>
          </p:nvSpPr>
          <p:spPr>
            <a:xfrm>
              <a:off x="6591681" y="4676266"/>
              <a:ext cx="353695" cy="354330"/>
            </a:xfrm>
            <a:custGeom>
              <a:avLst/>
              <a:gdLst/>
              <a:ahLst/>
              <a:cxnLst/>
              <a:rect l="l" t="t" r="r" b="b"/>
              <a:pathLst>
                <a:path w="353695" h="354329">
                  <a:moveTo>
                    <a:pt x="0" y="176910"/>
                  </a:moveTo>
                  <a:lnTo>
                    <a:pt x="6312" y="129895"/>
                  </a:lnTo>
                  <a:lnTo>
                    <a:pt x="24129" y="87639"/>
                  </a:lnTo>
                  <a:lnTo>
                    <a:pt x="51768" y="51831"/>
                  </a:lnTo>
                  <a:lnTo>
                    <a:pt x="87545" y="24162"/>
                  </a:lnTo>
                  <a:lnTo>
                    <a:pt x="129778" y="6322"/>
                  </a:lnTo>
                  <a:lnTo>
                    <a:pt x="176784" y="0"/>
                  </a:lnTo>
                  <a:lnTo>
                    <a:pt x="223789" y="6322"/>
                  </a:lnTo>
                  <a:lnTo>
                    <a:pt x="266022" y="24162"/>
                  </a:lnTo>
                  <a:lnTo>
                    <a:pt x="301799" y="51831"/>
                  </a:lnTo>
                  <a:lnTo>
                    <a:pt x="329438" y="87639"/>
                  </a:lnTo>
                  <a:lnTo>
                    <a:pt x="347255" y="129895"/>
                  </a:lnTo>
                  <a:lnTo>
                    <a:pt x="353568" y="176910"/>
                  </a:lnTo>
                  <a:lnTo>
                    <a:pt x="347255" y="223926"/>
                  </a:lnTo>
                  <a:lnTo>
                    <a:pt x="329438" y="266182"/>
                  </a:lnTo>
                  <a:lnTo>
                    <a:pt x="301799" y="301990"/>
                  </a:lnTo>
                  <a:lnTo>
                    <a:pt x="266022" y="329659"/>
                  </a:lnTo>
                  <a:lnTo>
                    <a:pt x="223789" y="347499"/>
                  </a:lnTo>
                  <a:lnTo>
                    <a:pt x="176784" y="353821"/>
                  </a:lnTo>
                  <a:lnTo>
                    <a:pt x="129778" y="347499"/>
                  </a:lnTo>
                  <a:lnTo>
                    <a:pt x="87545" y="329659"/>
                  </a:lnTo>
                  <a:lnTo>
                    <a:pt x="51768" y="301990"/>
                  </a:lnTo>
                  <a:lnTo>
                    <a:pt x="24129" y="266182"/>
                  </a:lnTo>
                  <a:lnTo>
                    <a:pt x="6312" y="223926"/>
                  </a:lnTo>
                  <a:lnTo>
                    <a:pt x="0" y="176910"/>
                  </a:lnTo>
                  <a:close/>
                </a:path>
              </a:pathLst>
            </a:custGeom>
            <a:ln w="9525">
              <a:solidFill>
                <a:srgbClr val="000000"/>
              </a:solidFill>
            </a:ln>
          </p:spPr>
          <p:txBody>
            <a:bodyPr wrap="square" lIns="0" tIns="0" rIns="0" bIns="0" rtlCol="0"/>
            <a:lstStyle/>
            <a:p>
              <a:endParaRPr/>
            </a:p>
          </p:txBody>
        </p:sp>
        <p:sp>
          <p:nvSpPr>
            <p:cNvPr id="32" name="object 32"/>
            <p:cNvSpPr/>
            <p:nvPr/>
          </p:nvSpPr>
          <p:spPr>
            <a:xfrm>
              <a:off x="6641973" y="4724653"/>
              <a:ext cx="243204" cy="243204"/>
            </a:xfrm>
            <a:custGeom>
              <a:avLst/>
              <a:gdLst/>
              <a:ahLst/>
              <a:cxnLst/>
              <a:rect l="l" t="t" r="r" b="b"/>
              <a:pathLst>
                <a:path w="243204" h="243204">
                  <a:moveTo>
                    <a:pt x="0" y="0"/>
                  </a:moveTo>
                  <a:lnTo>
                    <a:pt x="243077" y="243078"/>
                  </a:lnTo>
                </a:path>
              </a:pathLst>
            </a:custGeom>
            <a:ln w="9525">
              <a:solidFill>
                <a:srgbClr val="000000"/>
              </a:solidFill>
            </a:ln>
          </p:spPr>
          <p:txBody>
            <a:bodyPr wrap="square" lIns="0" tIns="0" rIns="0" bIns="0" rtlCol="0"/>
            <a:lstStyle/>
            <a:p>
              <a:endParaRPr/>
            </a:p>
          </p:txBody>
        </p:sp>
        <p:sp>
          <p:nvSpPr>
            <p:cNvPr id="33" name="object 33"/>
            <p:cNvSpPr/>
            <p:nvPr/>
          </p:nvSpPr>
          <p:spPr>
            <a:xfrm>
              <a:off x="6641973" y="4724653"/>
              <a:ext cx="243204" cy="243204"/>
            </a:xfrm>
            <a:custGeom>
              <a:avLst/>
              <a:gdLst/>
              <a:ahLst/>
              <a:cxnLst/>
              <a:rect l="l" t="t" r="r" b="b"/>
              <a:pathLst>
                <a:path w="243204" h="243204">
                  <a:moveTo>
                    <a:pt x="0" y="242951"/>
                  </a:moveTo>
                  <a:lnTo>
                    <a:pt x="242950" y="0"/>
                  </a:lnTo>
                </a:path>
              </a:pathLst>
            </a:custGeom>
            <a:ln w="9525">
              <a:solidFill>
                <a:srgbClr val="000000"/>
              </a:solidFill>
            </a:ln>
          </p:spPr>
          <p:txBody>
            <a:bodyPr wrap="square" lIns="0" tIns="0" rIns="0" bIns="0" rtlCol="0"/>
            <a:lstStyle/>
            <a:p>
              <a:endParaRPr/>
            </a:p>
          </p:txBody>
        </p:sp>
        <p:sp>
          <p:nvSpPr>
            <p:cNvPr id="34" name="object 34"/>
            <p:cNvSpPr/>
            <p:nvPr/>
          </p:nvSpPr>
          <p:spPr>
            <a:xfrm>
              <a:off x="6946264" y="4807838"/>
              <a:ext cx="461645" cy="76200"/>
            </a:xfrm>
            <a:custGeom>
              <a:avLst/>
              <a:gdLst/>
              <a:ahLst/>
              <a:cxnLst/>
              <a:rect l="l" t="t" r="r" b="b"/>
              <a:pathLst>
                <a:path w="461645" h="76200">
                  <a:moveTo>
                    <a:pt x="385243" y="44548"/>
                  </a:moveTo>
                  <a:lnTo>
                    <a:pt x="385190" y="76200"/>
                  </a:lnTo>
                  <a:lnTo>
                    <a:pt x="448967" y="44577"/>
                  </a:lnTo>
                  <a:lnTo>
                    <a:pt x="398017" y="44577"/>
                  </a:lnTo>
                  <a:lnTo>
                    <a:pt x="385243" y="44548"/>
                  </a:lnTo>
                  <a:close/>
                </a:path>
                <a:path w="461645" h="76200">
                  <a:moveTo>
                    <a:pt x="385264" y="31848"/>
                  </a:moveTo>
                  <a:lnTo>
                    <a:pt x="385243" y="44548"/>
                  </a:lnTo>
                  <a:lnTo>
                    <a:pt x="398017" y="44577"/>
                  </a:lnTo>
                  <a:lnTo>
                    <a:pt x="398017" y="31877"/>
                  </a:lnTo>
                  <a:lnTo>
                    <a:pt x="385264" y="31848"/>
                  </a:lnTo>
                  <a:close/>
                </a:path>
                <a:path w="461645" h="76200">
                  <a:moveTo>
                    <a:pt x="385317" y="0"/>
                  </a:moveTo>
                  <a:lnTo>
                    <a:pt x="385264" y="31848"/>
                  </a:lnTo>
                  <a:lnTo>
                    <a:pt x="398017" y="31877"/>
                  </a:lnTo>
                  <a:lnTo>
                    <a:pt x="398017" y="44577"/>
                  </a:lnTo>
                  <a:lnTo>
                    <a:pt x="448967" y="44577"/>
                  </a:lnTo>
                  <a:lnTo>
                    <a:pt x="461517" y="38354"/>
                  </a:lnTo>
                  <a:lnTo>
                    <a:pt x="385317" y="0"/>
                  </a:lnTo>
                  <a:close/>
                </a:path>
                <a:path w="461645" h="76200">
                  <a:moveTo>
                    <a:pt x="0" y="30987"/>
                  </a:moveTo>
                  <a:lnTo>
                    <a:pt x="0" y="43687"/>
                  </a:lnTo>
                  <a:lnTo>
                    <a:pt x="385243" y="44548"/>
                  </a:lnTo>
                  <a:lnTo>
                    <a:pt x="385264" y="31848"/>
                  </a:lnTo>
                  <a:lnTo>
                    <a:pt x="0" y="30987"/>
                  </a:lnTo>
                  <a:close/>
                </a:path>
              </a:pathLst>
            </a:custGeom>
            <a:solidFill>
              <a:srgbClr val="000000"/>
            </a:solidFill>
          </p:spPr>
          <p:txBody>
            <a:bodyPr wrap="square" lIns="0" tIns="0" rIns="0" bIns="0" rtlCol="0"/>
            <a:lstStyle/>
            <a:p>
              <a:endParaRPr/>
            </a:p>
          </p:txBody>
        </p:sp>
        <p:sp>
          <p:nvSpPr>
            <p:cNvPr id="35" name="object 35"/>
            <p:cNvSpPr/>
            <p:nvPr/>
          </p:nvSpPr>
          <p:spPr>
            <a:xfrm>
              <a:off x="7400798" y="4677282"/>
              <a:ext cx="353695" cy="356235"/>
            </a:xfrm>
            <a:custGeom>
              <a:avLst/>
              <a:gdLst/>
              <a:ahLst/>
              <a:cxnLst/>
              <a:rect l="l" t="t" r="r" b="b"/>
              <a:pathLst>
                <a:path w="353695" h="356235">
                  <a:moveTo>
                    <a:pt x="0" y="178816"/>
                  </a:moveTo>
                  <a:lnTo>
                    <a:pt x="6312" y="131810"/>
                  </a:lnTo>
                  <a:lnTo>
                    <a:pt x="24129" y="89577"/>
                  </a:lnTo>
                  <a:lnTo>
                    <a:pt x="51768" y="53800"/>
                  </a:lnTo>
                  <a:lnTo>
                    <a:pt x="87545" y="26162"/>
                  </a:lnTo>
                  <a:lnTo>
                    <a:pt x="129778" y="8344"/>
                  </a:lnTo>
                  <a:lnTo>
                    <a:pt x="176783" y="2032"/>
                  </a:lnTo>
                  <a:lnTo>
                    <a:pt x="223789" y="8344"/>
                  </a:lnTo>
                  <a:lnTo>
                    <a:pt x="266022" y="26162"/>
                  </a:lnTo>
                  <a:lnTo>
                    <a:pt x="301799" y="53800"/>
                  </a:lnTo>
                  <a:lnTo>
                    <a:pt x="329438" y="89577"/>
                  </a:lnTo>
                  <a:lnTo>
                    <a:pt x="347255" y="131810"/>
                  </a:lnTo>
                  <a:lnTo>
                    <a:pt x="353568" y="178816"/>
                  </a:lnTo>
                  <a:lnTo>
                    <a:pt x="347255" y="225875"/>
                  </a:lnTo>
                  <a:lnTo>
                    <a:pt x="329438" y="268144"/>
                  </a:lnTo>
                  <a:lnTo>
                    <a:pt x="301799" y="303942"/>
                  </a:lnTo>
                  <a:lnTo>
                    <a:pt x="266022" y="331592"/>
                  </a:lnTo>
                  <a:lnTo>
                    <a:pt x="223789" y="349413"/>
                  </a:lnTo>
                  <a:lnTo>
                    <a:pt x="176783" y="355727"/>
                  </a:lnTo>
                  <a:lnTo>
                    <a:pt x="129778" y="349413"/>
                  </a:lnTo>
                  <a:lnTo>
                    <a:pt x="87545" y="331592"/>
                  </a:lnTo>
                  <a:lnTo>
                    <a:pt x="51768" y="303942"/>
                  </a:lnTo>
                  <a:lnTo>
                    <a:pt x="24129" y="268144"/>
                  </a:lnTo>
                  <a:lnTo>
                    <a:pt x="6312" y="225875"/>
                  </a:lnTo>
                  <a:lnTo>
                    <a:pt x="0" y="178816"/>
                  </a:lnTo>
                  <a:close/>
                </a:path>
                <a:path w="353695" h="356235">
                  <a:moveTo>
                    <a:pt x="171830" y="0"/>
                  </a:moveTo>
                  <a:lnTo>
                    <a:pt x="171830" y="343789"/>
                  </a:lnTo>
                </a:path>
                <a:path w="353695" h="356235">
                  <a:moveTo>
                    <a:pt x="0" y="171831"/>
                  </a:moveTo>
                  <a:lnTo>
                    <a:pt x="343534" y="171831"/>
                  </a:lnTo>
                </a:path>
              </a:pathLst>
            </a:custGeom>
            <a:ln w="9525">
              <a:solidFill>
                <a:srgbClr val="000000"/>
              </a:solidFill>
            </a:ln>
          </p:spPr>
          <p:txBody>
            <a:bodyPr wrap="square" lIns="0" tIns="0" rIns="0" bIns="0" rtlCol="0"/>
            <a:lstStyle/>
            <a:p>
              <a:endParaRPr/>
            </a:p>
          </p:txBody>
        </p:sp>
        <p:sp>
          <p:nvSpPr>
            <p:cNvPr id="36" name="object 36"/>
            <p:cNvSpPr/>
            <p:nvPr/>
          </p:nvSpPr>
          <p:spPr>
            <a:xfrm>
              <a:off x="5908167" y="4089653"/>
              <a:ext cx="2515870" cy="800735"/>
            </a:xfrm>
            <a:custGeom>
              <a:avLst/>
              <a:gdLst/>
              <a:ahLst/>
              <a:cxnLst/>
              <a:rect l="l" t="t" r="r" b="b"/>
              <a:pathLst>
                <a:path w="2515870" h="800735">
                  <a:moveTo>
                    <a:pt x="76200" y="493395"/>
                  </a:moveTo>
                  <a:lnTo>
                    <a:pt x="44424" y="493458"/>
                  </a:lnTo>
                  <a:lnTo>
                    <a:pt x="43561" y="0"/>
                  </a:lnTo>
                  <a:lnTo>
                    <a:pt x="30861" y="127"/>
                  </a:lnTo>
                  <a:lnTo>
                    <a:pt x="31724" y="493471"/>
                  </a:lnTo>
                  <a:lnTo>
                    <a:pt x="0" y="493522"/>
                  </a:lnTo>
                  <a:lnTo>
                    <a:pt x="38227" y="569595"/>
                  </a:lnTo>
                  <a:lnTo>
                    <a:pt x="69799" y="506222"/>
                  </a:lnTo>
                  <a:lnTo>
                    <a:pt x="76200" y="493395"/>
                  </a:lnTo>
                  <a:close/>
                </a:path>
                <a:path w="2515870" h="800735">
                  <a:moveTo>
                    <a:pt x="2515489" y="762508"/>
                  </a:moveTo>
                  <a:lnTo>
                    <a:pt x="2502789" y="756158"/>
                  </a:lnTo>
                  <a:lnTo>
                    <a:pt x="2439289" y="724408"/>
                  </a:lnTo>
                  <a:lnTo>
                    <a:pt x="2439289" y="756158"/>
                  </a:lnTo>
                  <a:lnTo>
                    <a:pt x="1850136" y="756158"/>
                  </a:lnTo>
                  <a:lnTo>
                    <a:pt x="1850136" y="768858"/>
                  </a:lnTo>
                  <a:lnTo>
                    <a:pt x="2439289" y="768858"/>
                  </a:lnTo>
                  <a:lnTo>
                    <a:pt x="2439289" y="800608"/>
                  </a:lnTo>
                  <a:lnTo>
                    <a:pt x="2502789" y="768858"/>
                  </a:lnTo>
                  <a:lnTo>
                    <a:pt x="2515489" y="762508"/>
                  </a:lnTo>
                  <a:close/>
                </a:path>
              </a:pathLst>
            </a:custGeom>
            <a:solidFill>
              <a:srgbClr val="000000"/>
            </a:solidFill>
          </p:spPr>
          <p:txBody>
            <a:bodyPr wrap="square" lIns="0" tIns="0" rIns="0" bIns="0" rtlCol="0"/>
            <a:lstStyle/>
            <a:p>
              <a:endParaRPr/>
            </a:p>
          </p:txBody>
        </p:sp>
        <p:sp>
          <p:nvSpPr>
            <p:cNvPr id="37" name="object 37"/>
            <p:cNvSpPr/>
            <p:nvPr/>
          </p:nvSpPr>
          <p:spPr>
            <a:xfrm>
              <a:off x="1016063" y="4659248"/>
              <a:ext cx="6538595" cy="1408430"/>
            </a:xfrm>
            <a:custGeom>
              <a:avLst/>
              <a:gdLst/>
              <a:ahLst/>
              <a:cxnLst/>
              <a:rect l="l" t="t" r="r" b="b"/>
              <a:pathLst>
                <a:path w="6538595" h="1408429">
                  <a:moveTo>
                    <a:pt x="10985" y="0"/>
                  </a:moveTo>
                  <a:lnTo>
                    <a:pt x="10985" y="1407045"/>
                  </a:lnTo>
                </a:path>
                <a:path w="6538595" h="1408429">
                  <a:moveTo>
                    <a:pt x="0" y="1407045"/>
                  </a:moveTo>
                  <a:lnTo>
                    <a:pt x="6538531" y="1408036"/>
                  </a:lnTo>
                </a:path>
              </a:pathLst>
            </a:custGeom>
            <a:ln w="9525">
              <a:solidFill>
                <a:srgbClr val="000000"/>
              </a:solidFill>
            </a:ln>
          </p:spPr>
          <p:txBody>
            <a:bodyPr wrap="square" lIns="0" tIns="0" rIns="0" bIns="0" rtlCol="0"/>
            <a:lstStyle/>
            <a:p>
              <a:endParaRPr/>
            </a:p>
          </p:txBody>
        </p:sp>
        <p:sp>
          <p:nvSpPr>
            <p:cNvPr id="38" name="object 38"/>
            <p:cNvSpPr/>
            <p:nvPr/>
          </p:nvSpPr>
          <p:spPr>
            <a:xfrm>
              <a:off x="7525384" y="5023992"/>
              <a:ext cx="76200" cy="1031875"/>
            </a:xfrm>
            <a:custGeom>
              <a:avLst/>
              <a:gdLst/>
              <a:ahLst/>
              <a:cxnLst/>
              <a:rect l="l" t="t" r="r" b="b"/>
              <a:pathLst>
                <a:path w="76200" h="1031875">
                  <a:moveTo>
                    <a:pt x="31738" y="76252"/>
                  </a:moveTo>
                  <a:lnTo>
                    <a:pt x="30861" y="1031303"/>
                  </a:lnTo>
                  <a:lnTo>
                    <a:pt x="43561" y="1031303"/>
                  </a:lnTo>
                  <a:lnTo>
                    <a:pt x="44438" y="76274"/>
                  </a:lnTo>
                  <a:lnTo>
                    <a:pt x="31738" y="76252"/>
                  </a:lnTo>
                  <a:close/>
                </a:path>
                <a:path w="76200" h="1031875">
                  <a:moveTo>
                    <a:pt x="69818" y="63499"/>
                  </a:moveTo>
                  <a:lnTo>
                    <a:pt x="44450" y="63499"/>
                  </a:lnTo>
                  <a:lnTo>
                    <a:pt x="44438" y="76274"/>
                  </a:lnTo>
                  <a:lnTo>
                    <a:pt x="76200" y="76326"/>
                  </a:lnTo>
                  <a:lnTo>
                    <a:pt x="69818" y="63499"/>
                  </a:lnTo>
                  <a:close/>
                </a:path>
                <a:path w="76200" h="1031875">
                  <a:moveTo>
                    <a:pt x="44450" y="63499"/>
                  </a:moveTo>
                  <a:lnTo>
                    <a:pt x="31750" y="63499"/>
                  </a:lnTo>
                  <a:lnTo>
                    <a:pt x="31738" y="76252"/>
                  </a:lnTo>
                  <a:lnTo>
                    <a:pt x="44438" y="76274"/>
                  </a:lnTo>
                  <a:lnTo>
                    <a:pt x="44450" y="63499"/>
                  </a:lnTo>
                  <a:close/>
                </a:path>
                <a:path w="76200" h="1031875">
                  <a:moveTo>
                    <a:pt x="38226" y="0"/>
                  </a:moveTo>
                  <a:lnTo>
                    <a:pt x="0" y="76199"/>
                  </a:lnTo>
                  <a:lnTo>
                    <a:pt x="31738" y="76252"/>
                  </a:lnTo>
                  <a:lnTo>
                    <a:pt x="31750" y="63499"/>
                  </a:lnTo>
                  <a:lnTo>
                    <a:pt x="69818" y="63499"/>
                  </a:lnTo>
                  <a:lnTo>
                    <a:pt x="38226" y="0"/>
                  </a:lnTo>
                  <a:close/>
                </a:path>
              </a:pathLst>
            </a:custGeom>
            <a:solidFill>
              <a:srgbClr val="000000"/>
            </a:solidFill>
          </p:spPr>
          <p:txBody>
            <a:bodyPr wrap="square" lIns="0" tIns="0" rIns="0" bIns="0" rtlCol="0"/>
            <a:lstStyle/>
            <a:p>
              <a:endParaRPr/>
            </a:p>
          </p:txBody>
        </p:sp>
        <p:sp>
          <p:nvSpPr>
            <p:cNvPr id="39" name="object 39"/>
            <p:cNvSpPr/>
            <p:nvPr/>
          </p:nvSpPr>
          <p:spPr>
            <a:xfrm>
              <a:off x="621512" y="5098922"/>
              <a:ext cx="6150610" cy="688975"/>
            </a:xfrm>
            <a:custGeom>
              <a:avLst/>
              <a:gdLst/>
              <a:ahLst/>
              <a:cxnLst/>
              <a:rect l="l" t="t" r="r" b="b"/>
              <a:pathLst>
                <a:path w="6150609" h="688975">
                  <a:moveTo>
                    <a:pt x="10985" y="0"/>
                  </a:moveTo>
                  <a:lnTo>
                    <a:pt x="10985" y="666584"/>
                  </a:lnTo>
                </a:path>
                <a:path w="6150609" h="688975">
                  <a:moveTo>
                    <a:pt x="0" y="687565"/>
                  </a:moveTo>
                  <a:lnTo>
                    <a:pt x="6150000" y="688568"/>
                  </a:lnTo>
                </a:path>
              </a:pathLst>
            </a:custGeom>
            <a:ln w="9525">
              <a:solidFill>
                <a:srgbClr val="000000"/>
              </a:solidFill>
            </a:ln>
          </p:spPr>
          <p:txBody>
            <a:bodyPr wrap="square" lIns="0" tIns="0" rIns="0" bIns="0" rtlCol="0"/>
            <a:lstStyle/>
            <a:p>
              <a:endParaRPr/>
            </a:p>
          </p:txBody>
        </p:sp>
        <p:sp>
          <p:nvSpPr>
            <p:cNvPr id="40" name="object 40"/>
            <p:cNvSpPr/>
            <p:nvPr/>
          </p:nvSpPr>
          <p:spPr>
            <a:xfrm>
              <a:off x="6725284" y="5023992"/>
              <a:ext cx="76200" cy="762635"/>
            </a:xfrm>
            <a:custGeom>
              <a:avLst/>
              <a:gdLst/>
              <a:ahLst/>
              <a:cxnLst/>
              <a:rect l="l" t="t" r="r" b="b"/>
              <a:pathLst>
                <a:path w="76200" h="762635">
                  <a:moveTo>
                    <a:pt x="31733" y="76252"/>
                  </a:moveTo>
                  <a:lnTo>
                    <a:pt x="30861" y="762495"/>
                  </a:lnTo>
                  <a:lnTo>
                    <a:pt x="43561" y="762495"/>
                  </a:lnTo>
                  <a:lnTo>
                    <a:pt x="44433" y="76274"/>
                  </a:lnTo>
                  <a:lnTo>
                    <a:pt x="31733" y="76252"/>
                  </a:lnTo>
                  <a:close/>
                </a:path>
                <a:path w="76200" h="762635">
                  <a:moveTo>
                    <a:pt x="69818" y="63499"/>
                  </a:moveTo>
                  <a:lnTo>
                    <a:pt x="44450" y="63499"/>
                  </a:lnTo>
                  <a:lnTo>
                    <a:pt x="44433" y="76274"/>
                  </a:lnTo>
                  <a:lnTo>
                    <a:pt x="76200" y="76326"/>
                  </a:lnTo>
                  <a:lnTo>
                    <a:pt x="69818" y="63499"/>
                  </a:lnTo>
                  <a:close/>
                </a:path>
                <a:path w="76200" h="762635">
                  <a:moveTo>
                    <a:pt x="44450" y="63499"/>
                  </a:moveTo>
                  <a:lnTo>
                    <a:pt x="31750" y="63499"/>
                  </a:lnTo>
                  <a:lnTo>
                    <a:pt x="31733" y="76252"/>
                  </a:lnTo>
                  <a:lnTo>
                    <a:pt x="44433" y="76274"/>
                  </a:lnTo>
                  <a:lnTo>
                    <a:pt x="44450" y="63499"/>
                  </a:lnTo>
                  <a:close/>
                </a:path>
                <a:path w="76200" h="762635">
                  <a:moveTo>
                    <a:pt x="38226" y="0"/>
                  </a:moveTo>
                  <a:lnTo>
                    <a:pt x="0" y="76199"/>
                  </a:lnTo>
                  <a:lnTo>
                    <a:pt x="31733" y="76252"/>
                  </a:lnTo>
                  <a:lnTo>
                    <a:pt x="31750" y="63499"/>
                  </a:lnTo>
                  <a:lnTo>
                    <a:pt x="69818" y="63499"/>
                  </a:lnTo>
                  <a:lnTo>
                    <a:pt x="38226" y="0"/>
                  </a:lnTo>
                  <a:close/>
                </a:path>
              </a:pathLst>
            </a:custGeom>
            <a:solidFill>
              <a:srgbClr val="000000"/>
            </a:solidFill>
          </p:spPr>
          <p:txBody>
            <a:bodyPr wrap="square" lIns="0" tIns="0" rIns="0" bIns="0" rtlCol="0"/>
            <a:lstStyle/>
            <a:p>
              <a:endParaRPr/>
            </a:p>
          </p:txBody>
        </p:sp>
        <p:pic>
          <p:nvPicPr>
            <p:cNvPr id="41" name="object 41"/>
            <p:cNvPicPr/>
            <p:nvPr/>
          </p:nvPicPr>
          <p:blipFill>
            <a:blip r:embed="rId2" cstate="print"/>
            <a:stretch>
              <a:fillRect/>
            </a:stretch>
          </p:blipFill>
          <p:spPr>
            <a:xfrm>
              <a:off x="4136898" y="5496686"/>
              <a:ext cx="76200" cy="171919"/>
            </a:xfrm>
            <a:prstGeom prst="rect">
              <a:avLst/>
            </a:prstGeom>
          </p:spPr>
        </p:pic>
        <p:sp>
          <p:nvSpPr>
            <p:cNvPr id="42" name="object 42"/>
            <p:cNvSpPr/>
            <p:nvPr/>
          </p:nvSpPr>
          <p:spPr>
            <a:xfrm>
              <a:off x="2950845" y="5679566"/>
              <a:ext cx="1212850" cy="0"/>
            </a:xfrm>
            <a:custGeom>
              <a:avLst/>
              <a:gdLst/>
              <a:ahLst/>
              <a:cxnLst/>
              <a:rect l="l" t="t" r="r" b="b"/>
              <a:pathLst>
                <a:path w="1212850">
                  <a:moveTo>
                    <a:pt x="1212595" y="0"/>
                  </a:moveTo>
                  <a:lnTo>
                    <a:pt x="0" y="0"/>
                  </a:lnTo>
                </a:path>
              </a:pathLst>
            </a:custGeom>
            <a:ln w="9525">
              <a:solidFill>
                <a:srgbClr val="000000"/>
              </a:solidFill>
            </a:ln>
          </p:spPr>
          <p:txBody>
            <a:bodyPr wrap="square" lIns="0" tIns="0" rIns="0" bIns="0" rtlCol="0"/>
            <a:lstStyle/>
            <a:p>
              <a:endParaRPr/>
            </a:p>
          </p:txBody>
        </p:sp>
      </p:grpSp>
      <p:sp>
        <p:nvSpPr>
          <p:cNvPr id="43" name="object 43"/>
          <p:cNvSpPr txBox="1"/>
          <p:nvPr/>
        </p:nvSpPr>
        <p:spPr>
          <a:xfrm>
            <a:off x="1947773" y="4784852"/>
            <a:ext cx="288290" cy="197490"/>
          </a:xfrm>
          <a:prstGeom prst="rect">
            <a:avLst/>
          </a:prstGeom>
        </p:spPr>
        <p:txBody>
          <a:bodyPr vert="horz" wrap="square" lIns="0" tIns="12700" rIns="0" bIns="0" rtlCol="0">
            <a:spAutoFit/>
          </a:bodyPr>
          <a:lstStyle/>
          <a:p>
            <a:pPr marL="12700">
              <a:spcBef>
                <a:spcPts val="100"/>
              </a:spcBef>
            </a:pPr>
            <a:r>
              <a:rPr sz="1200" i="1" spc="-5" dirty="0">
                <a:latin typeface="Times New Roman"/>
                <a:cs typeface="Times New Roman"/>
              </a:rPr>
              <a:t>π</a:t>
            </a:r>
            <a:r>
              <a:rPr sz="1200" i="1" dirty="0">
                <a:latin typeface="Arial"/>
                <a:cs typeface="Arial"/>
              </a:rPr>
              <a:t>(</a:t>
            </a:r>
            <a:r>
              <a:rPr sz="1200" i="1" spc="-5" dirty="0">
                <a:latin typeface="Arial"/>
                <a:cs typeface="Arial"/>
              </a:rPr>
              <a:t>n)</a:t>
            </a:r>
            <a:endParaRPr sz="1200">
              <a:latin typeface="Arial"/>
              <a:cs typeface="Arial"/>
            </a:endParaRPr>
          </a:p>
        </p:txBody>
      </p:sp>
      <p:sp>
        <p:nvSpPr>
          <p:cNvPr id="44" name="object 44"/>
          <p:cNvSpPr txBox="1"/>
          <p:nvPr/>
        </p:nvSpPr>
        <p:spPr>
          <a:xfrm>
            <a:off x="1959661" y="4359909"/>
            <a:ext cx="321945" cy="197490"/>
          </a:xfrm>
          <a:prstGeom prst="rect">
            <a:avLst/>
          </a:prstGeom>
        </p:spPr>
        <p:txBody>
          <a:bodyPr vert="horz" wrap="square" lIns="0" tIns="12700" rIns="0" bIns="0" rtlCol="0">
            <a:spAutoFit/>
          </a:bodyPr>
          <a:lstStyle/>
          <a:p>
            <a:pPr marL="12700">
              <a:spcBef>
                <a:spcPts val="100"/>
              </a:spcBef>
            </a:pPr>
            <a:r>
              <a:rPr sz="1200" i="1" spc="-5" dirty="0">
                <a:latin typeface="Arial"/>
                <a:cs typeface="Arial"/>
              </a:rPr>
              <a:t>C</a:t>
            </a:r>
            <a:r>
              <a:rPr sz="1200" i="1" spc="-15" dirty="0">
                <a:latin typeface="Arial"/>
                <a:cs typeface="Arial"/>
              </a:rPr>
              <a:t>(</a:t>
            </a:r>
            <a:r>
              <a:rPr sz="1200" i="1" spc="-5" dirty="0">
                <a:latin typeface="Arial"/>
                <a:cs typeface="Arial"/>
              </a:rPr>
              <a:t>n</a:t>
            </a:r>
            <a:r>
              <a:rPr sz="1200" i="1" dirty="0">
                <a:latin typeface="Arial"/>
                <a:cs typeface="Arial"/>
              </a:rPr>
              <a:t>)</a:t>
            </a:r>
            <a:endParaRPr sz="1200">
              <a:latin typeface="Arial"/>
              <a:cs typeface="Arial"/>
            </a:endParaRPr>
          </a:p>
        </p:txBody>
      </p:sp>
      <p:sp>
        <p:nvSpPr>
          <p:cNvPr id="45" name="object 45"/>
          <p:cNvSpPr txBox="1"/>
          <p:nvPr/>
        </p:nvSpPr>
        <p:spPr>
          <a:xfrm>
            <a:off x="4497071" y="5394452"/>
            <a:ext cx="110489" cy="197490"/>
          </a:xfrm>
          <a:prstGeom prst="rect">
            <a:avLst/>
          </a:prstGeom>
        </p:spPr>
        <p:txBody>
          <a:bodyPr vert="horz" wrap="square" lIns="0" tIns="12700" rIns="0" bIns="0" rtlCol="0">
            <a:spAutoFit/>
          </a:bodyPr>
          <a:lstStyle/>
          <a:p>
            <a:pPr marL="12700">
              <a:spcBef>
                <a:spcPts val="100"/>
              </a:spcBef>
            </a:pPr>
            <a:r>
              <a:rPr sz="1200" i="1" spc="-5" dirty="0">
                <a:latin typeface="Arial"/>
                <a:cs typeface="Arial"/>
              </a:rPr>
              <a:t>b</a:t>
            </a:r>
            <a:endParaRPr sz="1200">
              <a:latin typeface="Arial"/>
              <a:cs typeface="Arial"/>
            </a:endParaRPr>
          </a:p>
        </p:txBody>
      </p:sp>
      <p:sp>
        <p:nvSpPr>
          <p:cNvPr id="46" name="object 46"/>
          <p:cNvSpPr txBox="1"/>
          <p:nvPr/>
        </p:nvSpPr>
        <p:spPr>
          <a:xfrm>
            <a:off x="8381492" y="4862829"/>
            <a:ext cx="684530" cy="197490"/>
          </a:xfrm>
          <a:prstGeom prst="rect">
            <a:avLst/>
          </a:prstGeom>
        </p:spPr>
        <p:txBody>
          <a:bodyPr vert="horz" wrap="square" lIns="0" tIns="12700" rIns="0" bIns="0" rtlCol="0">
            <a:spAutoFit/>
          </a:bodyPr>
          <a:lstStyle/>
          <a:p>
            <a:pPr marL="12700">
              <a:spcBef>
                <a:spcPts val="100"/>
              </a:spcBef>
              <a:tabLst>
                <a:tab pos="504190" algn="l"/>
              </a:tabLst>
            </a:pPr>
            <a:r>
              <a:rPr sz="1200" i="1" spc="-5" dirty="0">
                <a:latin typeface="Times New Roman"/>
                <a:cs typeface="Times New Roman"/>
              </a:rPr>
              <a:t>π</a:t>
            </a:r>
            <a:r>
              <a:rPr sz="1200" i="1" spc="-5" dirty="0">
                <a:latin typeface="Arial"/>
                <a:cs typeface="Arial"/>
              </a:rPr>
              <a:t>(n)	</a:t>
            </a:r>
            <a:r>
              <a:rPr sz="1200" i="1" u="sng" spc="-5" dirty="0">
                <a:uFill>
                  <a:solidFill>
                    <a:srgbClr val="000000"/>
                  </a:solidFill>
                </a:uFill>
                <a:latin typeface="Arial"/>
                <a:cs typeface="Arial"/>
              </a:rPr>
              <a:t> </a:t>
            </a:r>
            <a:r>
              <a:rPr sz="1200" i="1" u="sng" spc="-20" dirty="0">
                <a:uFill>
                  <a:solidFill>
                    <a:srgbClr val="000000"/>
                  </a:solidFill>
                </a:uFill>
                <a:latin typeface="Arial"/>
                <a:cs typeface="Arial"/>
              </a:rPr>
              <a:t> </a:t>
            </a:r>
            <a:endParaRPr sz="1200">
              <a:latin typeface="Arial"/>
              <a:cs typeface="Arial"/>
            </a:endParaRPr>
          </a:p>
        </p:txBody>
      </p:sp>
      <p:sp>
        <p:nvSpPr>
          <p:cNvPr id="47" name="object 47"/>
          <p:cNvSpPr txBox="1"/>
          <p:nvPr/>
        </p:nvSpPr>
        <p:spPr>
          <a:xfrm>
            <a:off x="9527793" y="4857699"/>
            <a:ext cx="447040" cy="197490"/>
          </a:xfrm>
          <a:prstGeom prst="rect">
            <a:avLst/>
          </a:prstGeom>
        </p:spPr>
        <p:txBody>
          <a:bodyPr vert="horz" wrap="square" lIns="0" tIns="12700" rIns="0" bIns="0" rtlCol="0">
            <a:spAutoFit/>
          </a:bodyPr>
          <a:lstStyle/>
          <a:p>
            <a:pPr marL="38100">
              <a:spcBef>
                <a:spcPts val="100"/>
              </a:spcBef>
            </a:pPr>
            <a:r>
              <a:rPr sz="1200" i="1" dirty="0">
                <a:latin typeface="Arial"/>
                <a:cs typeface="Arial"/>
              </a:rPr>
              <a:t>C</a:t>
            </a:r>
            <a:r>
              <a:rPr sz="1200" i="1" baseline="-20833" dirty="0">
                <a:latin typeface="Arial"/>
                <a:cs typeface="Arial"/>
              </a:rPr>
              <a:t>w</a:t>
            </a:r>
            <a:r>
              <a:rPr sz="1200" i="1" dirty="0">
                <a:latin typeface="Arial"/>
                <a:cs typeface="Arial"/>
              </a:rPr>
              <a:t>(n)</a:t>
            </a:r>
            <a:endParaRPr sz="1200">
              <a:latin typeface="Arial"/>
              <a:cs typeface="Arial"/>
            </a:endParaRPr>
          </a:p>
        </p:txBody>
      </p:sp>
      <p:grpSp>
        <p:nvGrpSpPr>
          <p:cNvPr id="48" name="object 48"/>
          <p:cNvGrpSpPr/>
          <p:nvPr/>
        </p:nvGrpSpPr>
        <p:grpSpPr>
          <a:xfrm>
            <a:off x="7153974" y="4315586"/>
            <a:ext cx="1807845" cy="834390"/>
            <a:chOff x="5629973" y="4315586"/>
            <a:chExt cx="1807845" cy="834390"/>
          </a:xfrm>
        </p:grpSpPr>
        <p:sp>
          <p:nvSpPr>
            <p:cNvPr id="49" name="object 49"/>
            <p:cNvSpPr/>
            <p:nvPr/>
          </p:nvSpPr>
          <p:spPr>
            <a:xfrm>
              <a:off x="6711441" y="4315586"/>
              <a:ext cx="76200" cy="354965"/>
            </a:xfrm>
            <a:custGeom>
              <a:avLst/>
              <a:gdLst/>
              <a:ahLst/>
              <a:cxnLst/>
              <a:rect l="l" t="t" r="r" b="b"/>
              <a:pathLst>
                <a:path w="76200" h="354964">
                  <a:moveTo>
                    <a:pt x="31750" y="278511"/>
                  </a:moveTo>
                  <a:lnTo>
                    <a:pt x="0" y="278511"/>
                  </a:lnTo>
                  <a:lnTo>
                    <a:pt x="38100" y="354711"/>
                  </a:lnTo>
                  <a:lnTo>
                    <a:pt x="69850" y="291211"/>
                  </a:lnTo>
                  <a:lnTo>
                    <a:pt x="31750" y="291211"/>
                  </a:lnTo>
                  <a:lnTo>
                    <a:pt x="31750" y="278511"/>
                  </a:lnTo>
                  <a:close/>
                </a:path>
                <a:path w="76200" h="354964">
                  <a:moveTo>
                    <a:pt x="44450" y="0"/>
                  </a:moveTo>
                  <a:lnTo>
                    <a:pt x="31750" y="0"/>
                  </a:lnTo>
                  <a:lnTo>
                    <a:pt x="31750" y="291211"/>
                  </a:lnTo>
                  <a:lnTo>
                    <a:pt x="44450" y="291211"/>
                  </a:lnTo>
                  <a:lnTo>
                    <a:pt x="44450" y="0"/>
                  </a:lnTo>
                  <a:close/>
                </a:path>
                <a:path w="76200" h="354964">
                  <a:moveTo>
                    <a:pt x="76200" y="278511"/>
                  </a:moveTo>
                  <a:lnTo>
                    <a:pt x="44450" y="278511"/>
                  </a:lnTo>
                  <a:lnTo>
                    <a:pt x="44450" y="291211"/>
                  </a:lnTo>
                  <a:lnTo>
                    <a:pt x="69850" y="291211"/>
                  </a:lnTo>
                  <a:lnTo>
                    <a:pt x="76200" y="278511"/>
                  </a:lnTo>
                  <a:close/>
                </a:path>
              </a:pathLst>
            </a:custGeom>
            <a:solidFill>
              <a:srgbClr val="000000"/>
            </a:solidFill>
          </p:spPr>
          <p:txBody>
            <a:bodyPr wrap="square" lIns="0" tIns="0" rIns="0" bIns="0" rtlCol="0"/>
            <a:lstStyle/>
            <a:p>
              <a:endParaRPr/>
            </a:p>
          </p:txBody>
        </p:sp>
        <p:sp>
          <p:nvSpPr>
            <p:cNvPr id="50" name="object 50"/>
            <p:cNvSpPr/>
            <p:nvPr/>
          </p:nvSpPr>
          <p:spPr>
            <a:xfrm>
              <a:off x="5634735" y="4573396"/>
              <a:ext cx="1798320" cy="571500"/>
            </a:xfrm>
            <a:custGeom>
              <a:avLst/>
              <a:gdLst/>
              <a:ahLst/>
              <a:cxnLst/>
              <a:rect l="l" t="t" r="r" b="b"/>
              <a:pathLst>
                <a:path w="1798320" h="571500">
                  <a:moveTo>
                    <a:pt x="51942" y="0"/>
                  </a:moveTo>
                  <a:lnTo>
                    <a:pt x="191769" y="0"/>
                  </a:lnTo>
                </a:path>
                <a:path w="1798320" h="571500">
                  <a:moveTo>
                    <a:pt x="0" y="416686"/>
                  </a:moveTo>
                  <a:lnTo>
                    <a:pt x="118872" y="417702"/>
                  </a:lnTo>
                </a:path>
                <a:path w="1798320" h="571500">
                  <a:moveTo>
                    <a:pt x="65024" y="492632"/>
                  </a:moveTo>
                  <a:lnTo>
                    <a:pt x="65912" y="352678"/>
                  </a:lnTo>
                </a:path>
                <a:path w="1798320" h="571500">
                  <a:moveTo>
                    <a:pt x="1797049" y="571500"/>
                  </a:moveTo>
                  <a:lnTo>
                    <a:pt x="1797939" y="431672"/>
                  </a:lnTo>
                </a:path>
                <a:path w="1798320" h="571500">
                  <a:moveTo>
                    <a:pt x="1613154" y="87883"/>
                  </a:moveTo>
                  <a:lnTo>
                    <a:pt x="1732025" y="88900"/>
                  </a:lnTo>
                </a:path>
                <a:path w="1798320" h="571500">
                  <a:moveTo>
                    <a:pt x="1678178" y="163829"/>
                  </a:moveTo>
                  <a:lnTo>
                    <a:pt x="1679193" y="24002"/>
                  </a:lnTo>
                </a:path>
              </a:pathLst>
            </a:custGeom>
            <a:ln w="9525">
              <a:solidFill>
                <a:srgbClr val="000000"/>
              </a:solidFill>
            </a:ln>
          </p:spPr>
          <p:txBody>
            <a:bodyPr wrap="square" lIns="0" tIns="0" rIns="0" bIns="0" rtlCol="0"/>
            <a:lstStyle/>
            <a:p>
              <a:endParaRPr/>
            </a:p>
          </p:txBody>
        </p:sp>
      </p:grpSp>
      <p:sp>
        <p:nvSpPr>
          <p:cNvPr id="51" name="object 51"/>
          <p:cNvSpPr txBox="1"/>
          <p:nvPr/>
        </p:nvSpPr>
        <p:spPr>
          <a:xfrm>
            <a:off x="8021829" y="3981450"/>
            <a:ext cx="263525" cy="197490"/>
          </a:xfrm>
          <a:prstGeom prst="rect">
            <a:avLst/>
          </a:prstGeom>
        </p:spPr>
        <p:txBody>
          <a:bodyPr vert="horz" wrap="square" lIns="0" tIns="12700" rIns="0" bIns="0" rtlCol="0">
            <a:spAutoFit/>
          </a:bodyPr>
          <a:lstStyle/>
          <a:p>
            <a:pPr marL="12700">
              <a:spcBef>
                <a:spcPts val="100"/>
              </a:spcBef>
            </a:pPr>
            <a:r>
              <a:rPr sz="1200" i="1" spc="-5" dirty="0">
                <a:latin typeface="Arial"/>
                <a:cs typeface="Arial"/>
              </a:rPr>
              <a:t>1/N</a:t>
            </a:r>
            <a:endParaRPr sz="1200">
              <a:latin typeface="Arial"/>
              <a:cs typeface="Arial"/>
            </a:endParaRPr>
          </a:p>
        </p:txBody>
      </p:sp>
      <p:sp>
        <p:nvSpPr>
          <p:cNvPr id="52" name="object 52"/>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38100">
              <a:lnSpc>
                <a:spcPts val="1650"/>
              </a:lnSpc>
            </a:pPr>
            <a:fld id="{81D60167-4931-47E6-BA6A-407CBD079E47}" type="slidenum">
              <a:rPr dirty="0"/>
              <a:pPr marL="38100">
                <a:lnSpc>
                  <a:spcPts val="1650"/>
                </a:lnSpc>
              </a:pPr>
              <a:t>190</a:t>
            </a:fld>
            <a:endParaRPr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154025"/>
            <a:ext cx="5586095" cy="756920"/>
          </a:xfrm>
          <a:prstGeom prst="rect">
            <a:avLst/>
          </a:prstGeom>
        </p:spPr>
        <p:txBody>
          <a:bodyPr vert="horz" wrap="square" lIns="0" tIns="73660" rIns="0" bIns="0" rtlCol="0">
            <a:spAutoFit/>
          </a:bodyPr>
          <a:lstStyle/>
          <a:p>
            <a:pPr marL="12700">
              <a:spcBef>
                <a:spcPts val="580"/>
              </a:spcBef>
            </a:pPr>
            <a:r>
              <a:rPr sz="2000" i="1" spc="-5" dirty="0">
                <a:latin typeface="Arial"/>
                <a:cs typeface="Arial"/>
              </a:rPr>
              <a:t>Восстановление</a:t>
            </a:r>
            <a:r>
              <a:rPr sz="2000" i="1" spc="-40" dirty="0">
                <a:latin typeface="Arial"/>
                <a:cs typeface="Arial"/>
              </a:rPr>
              <a:t> </a:t>
            </a:r>
            <a:r>
              <a:rPr sz="2000" i="1" spc="5" dirty="0">
                <a:latin typeface="Arial"/>
                <a:cs typeface="Arial"/>
              </a:rPr>
              <a:t>«b»</a:t>
            </a:r>
            <a:r>
              <a:rPr sz="2000" i="1" spc="-15" dirty="0">
                <a:latin typeface="Arial"/>
                <a:cs typeface="Arial"/>
              </a:rPr>
              <a:t> </a:t>
            </a:r>
            <a:r>
              <a:rPr sz="2000" i="1" spc="-5" dirty="0">
                <a:latin typeface="Arial"/>
                <a:cs typeface="Arial"/>
              </a:rPr>
              <a:t>при</a:t>
            </a:r>
            <a:r>
              <a:rPr sz="2000" i="1" spc="-15" dirty="0">
                <a:latin typeface="Arial"/>
                <a:cs typeface="Arial"/>
              </a:rPr>
              <a:t> </a:t>
            </a:r>
            <a:r>
              <a:rPr sz="2000" i="1" spc="-5" dirty="0">
                <a:latin typeface="Arial"/>
                <a:cs typeface="Arial"/>
              </a:rPr>
              <a:t>отсутствии</a:t>
            </a:r>
            <a:r>
              <a:rPr sz="2000" i="1" spc="-10" dirty="0">
                <a:latin typeface="Arial"/>
                <a:cs typeface="Arial"/>
              </a:rPr>
              <a:t> </a:t>
            </a:r>
            <a:r>
              <a:rPr sz="2000" i="1" spc="-5" dirty="0">
                <a:latin typeface="Arial"/>
                <a:cs typeface="Arial"/>
              </a:rPr>
              <a:t>атаки:</a:t>
            </a:r>
            <a:endParaRPr sz="2000">
              <a:latin typeface="Arial"/>
              <a:cs typeface="Arial"/>
            </a:endParaRPr>
          </a:p>
          <a:p>
            <a:pPr marL="12700">
              <a:spcBef>
                <a:spcPts val="480"/>
              </a:spcBef>
            </a:pPr>
            <a:r>
              <a:rPr sz="2000" spc="-5" dirty="0">
                <a:latin typeface="Microsoft Sans Serif"/>
                <a:cs typeface="Microsoft Sans Serif"/>
              </a:rPr>
              <a:t>Пусть</a:t>
            </a:r>
            <a:r>
              <a:rPr sz="2000" dirty="0">
                <a:latin typeface="Microsoft Sans Serif"/>
                <a:cs typeface="Microsoft Sans Serif"/>
              </a:rPr>
              <a:t> </a:t>
            </a:r>
            <a:r>
              <a:rPr sz="2000" i="1" dirty="0">
                <a:latin typeface="Arial"/>
                <a:cs typeface="Arial"/>
              </a:rPr>
              <a:t>b</a:t>
            </a:r>
            <a:r>
              <a:rPr sz="2000" dirty="0">
                <a:latin typeface="Microsoft Sans Serif"/>
                <a:cs typeface="Microsoft Sans Serif"/>
              </a:rPr>
              <a:t>=0,</a:t>
            </a:r>
            <a:r>
              <a:rPr sz="2000" spc="-15" dirty="0">
                <a:latin typeface="Microsoft Sans Serif"/>
                <a:cs typeface="Microsoft Sans Serif"/>
              </a:rPr>
              <a:t> </a:t>
            </a:r>
            <a:r>
              <a:rPr sz="2000" spc="-10" dirty="0">
                <a:latin typeface="Microsoft Sans Serif"/>
                <a:cs typeface="Microsoft Sans Serif"/>
              </a:rPr>
              <a:t>тогда</a:t>
            </a:r>
            <a:r>
              <a:rPr sz="2000" spc="-5" dirty="0">
                <a:latin typeface="Microsoft Sans Serif"/>
                <a:cs typeface="Microsoft Sans Serif"/>
              </a:rPr>
              <a:t> </a:t>
            </a:r>
            <a:r>
              <a:rPr sz="2000" spc="-40" dirty="0">
                <a:latin typeface="Microsoft Sans Serif"/>
                <a:cs typeface="Microsoft Sans Serif"/>
              </a:rPr>
              <a:t>из</a:t>
            </a:r>
            <a:r>
              <a:rPr sz="2000" spc="5" dirty="0">
                <a:latin typeface="Microsoft Sans Serif"/>
                <a:cs typeface="Microsoft Sans Serif"/>
              </a:rPr>
              <a:t> </a:t>
            </a:r>
            <a:r>
              <a:rPr sz="2000" dirty="0">
                <a:latin typeface="Microsoft Sans Serif"/>
                <a:cs typeface="Microsoft Sans Serif"/>
              </a:rPr>
              <a:t>(52)</a:t>
            </a:r>
            <a:r>
              <a:rPr sz="2000" spc="-5" dirty="0">
                <a:latin typeface="Microsoft Sans Serif"/>
                <a:cs typeface="Microsoft Sans Serif"/>
              </a:rPr>
              <a:t> </a:t>
            </a:r>
            <a:r>
              <a:rPr sz="2000" spc="-15" dirty="0">
                <a:latin typeface="Microsoft Sans Serif"/>
                <a:cs typeface="Microsoft Sans Serif"/>
              </a:rPr>
              <a:t>получим:</a:t>
            </a:r>
            <a:endParaRPr sz="2000">
              <a:latin typeface="Microsoft Sans Serif"/>
              <a:cs typeface="Microsoft Sans Serif"/>
            </a:endParaRPr>
          </a:p>
        </p:txBody>
      </p:sp>
      <p:sp>
        <p:nvSpPr>
          <p:cNvPr id="3" name="object 3"/>
          <p:cNvSpPr txBox="1"/>
          <p:nvPr/>
        </p:nvSpPr>
        <p:spPr>
          <a:xfrm>
            <a:off x="9376409" y="1311910"/>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(54)</a:t>
            </a:r>
            <a:endParaRPr sz="2000">
              <a:latin typeface="Microsoft Sans Serif"/>
              <a:cs typeface="Microsoft Sans Serif"/>
            </a:endParaRPr>
          </a:p>
        </p:txBody>
      </p:sp>
      <p:sp>
        <p:nvSpPr>
          <p:cNvPr id="4" name="object 4"/>
          <p:cNvSpPr txBox="1"/>
          <p:nvPr/>
        </p:nvSpPr>
        <p:spPr>
          <a:xfrm>
            <a:off x="9376409" y="3141040"/>
            <a:ext cx="478790" cy="331470"/>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(55)</a:t>
            </a:r>
            <a:endParaRPr sz="2000">
              <a:latin typeface="Microsoft Sans Serif"/>
              <a:cs typeface="Microsoft Sans Serif"/>
            </a:endParaRPr>
          </a:p>
        </p:txBody>
      </p:sp>
      <p:sp>
        <p:nvSpPr>
          <p:cNvPr id="5" name="object 5"/>
          <p:cNvSpPr txBox="1"/>
          <p:nvPr/>
        </p:nvSpPr>
        <p:spPr>
          <a:xfrm>
            <a:off x="2034541" y="4108390"/>
            <a:ext cx="8123555" cy="1193165"/>
          </a:xfrm>
          <a:prstGeom prst="rect">
            <a:avLst/>
          </a:prstGeom>
        </p:spPr>
        <p:txBody>
          <a:bodyPr vert="horz" wrap="square" lIns="0" tIns="73660" rIns="0" bIns="0" rtlCol="0">
            <a:spAutoFit/>
          </a:bodyPr>
          <a:lstStyle/>
          <a:p>
            <a:pPr marL="38100">
              <a:spcBef>
                <a:spcPts val="580"/>
              </a:spcBef>
            </a:pPr>
            <a:r>
              <a:rPr sz="2000" spc="-5" dirty="0">
                <a:latin typeface="Microsoft Sans Serif"/>
                <a:cs typeface="Microsoft Sans Serif"/>
              </a:rPr>
              <a:t>При</a:t>
            </a:r>
            <a:r>
              <a:rPr sz="2000" spc="5" dirty="0">
                <a:latin typeface="Microsoft Sans Serif"/>
                <a:cs typeface="Microsoft Sans Serif"/>
              </a:rPr>
              <a:t> </a:t>
            </a:r>
            <a:r>
              <a:rPr sz="2000" i="1" dirty="0">
                <a:latin typeface="Arial"/>
                <a:cs typeface="Arial"/>
              </a:rPr>
              <a:t>b</a:t>
            </a:r>
            <a:r>
              <a:rPr sz="2000" dirty="0">
                <a:latin typeface="Microsoft Sans Serif"/>
                <a:cs typeface="Microsoft Sans Serif"/>
              </a:rPr>
              <a:t>=</a:t>
            </a:r>
            <a:r>
              <a:rPr sz="2000" spc="5" dirty="0">
                <a:latin typeface="Microsoft Sans Serif"/>
                <a:cs typeface="Microsoft Sans Serif"/>
              </a:rPr>
              <a:t>1</a:t>
            </a:r>
            <a:r>
              <a:rPr sz="2000" dirty="0">
                <a:latin typeface="Microsoft Sans Serif"/>
                <a:cs typeface="Microsoft Sans Serif"/>
              </a:rPr>
              <a:t>,</a:t>
            </a:r>
            <a:r>
              <a:rPr sz="2000" spc="-10" dirty="0">
                <a:latin typeface="Microsoft Sans Serif"/>
                <a:cs typeface="Microsoft Sans Serif"/>
              </a:rPr>
              <a:t> </a:t>
            </a:r>
            <a:r>
              <a:rPr sz="2000" spc="-35" dirty="0">
                <a:latin typeface="Microsoft Sans Serif"/>
                <a:cs typeface="Microsoft Sans Serif"/>
              </a:rPr>
              <a:t>п</a:t>
            </a:r>
            <a:r>
              <a:rPr sz="2000" spc="5" dirty="0">
                <a:latin typeface="Microsoft Sans Serif"/>
                <a:cs typeface="Microsoft Sans Serif"/>
              </a:rPr>
              <a:t>ол</a:t>
            </a:r>
            <a:r>
              <a:rPr sz="2000" spc="-5" dirty="0">
                <a:latin typeface="Microsoft Sans Serif"/>
                <a:cs typeface="Microsoft Sans Serif"/>
              </a:rPr>
              <a:t>у</a:t>
            </a:r>
            <a:r>
              <a:rPr sz="2000" spc="-20" dirty="0">
                <a:latin typeface="Microsoft Sans Serif"/>
                <a:cs typeface="Microsoft Sans Serif"/>
              </a:rPr>
              <a:t>чаем</a:t>
            </a:r>
            <a:r>
              <a:rPr sz="2000" spc="10" dirty="0">
                <a:latin typeface="Microsoft Sans Serif"/>
                <a:cs typeface="Microsoft Sans Serif"/>
              </a:rPr>
              <a:t> </a:t>
            </a:r>
            <a:r>
              <a:rPr sz="2000" spc="-10" dirty="0">
                <a:latin typeface="Microsoft Sans Serif"/>
                <a:cs typeface="Microsoft Sans Serif"/>
              </a:rPr>
              <a:t>аналогич</a:t>
            </a:r>
            <a:r>
              <a:rPr sz="2000" spc="-15" dirty="0">
                <a:latin typeface="Microsoft Sans Serif"/>
                <a:cs typeface="Microsoft Sans Serif"/>
              </a:rPr>
              <a:t>н</a:t>
            </a:r>
            <a:r>
              <a:rPr sz="2000" spc="-25" dirty="0">
                <a:latin typeface="Microsoft Sans Serif"/>
                <a:cs typeface="Microsoft Sans Serif"/>
              </a:rPr>
              <a:t>ым</a:t>
            </a:r>
            <a:r>
              <a:rPr sz="2000" spc="-30" dirty="0">
                <a:latin typeface="Microsoft Sans Serif"/>
                <a:cs typeface="Microsoft Sans Serif"/>
              </a:rPr>
              <a:t> </a:t>
            </a:r>
            <a:r>
              <a:rPr sz="2000" spc="-5" dirty="0">
                <a:latin typeface="Microsoft Sans Serif"/>
                <a:cs typeface="Microsoft Sans Serif"/>
              </a:rPr>
              <a:t>об</a:t>
            </a:r>
            <a:r>
              <a:rPr sz="2000" spc="5" dirty="0">
                <a:latin typeface="Microsoft Sans Serif"/>
                <a:cs typeface="Microsoft Sans Serif"/>
              </a:rPr>
              <a:t>р</a:t>
            </a:r>
            <a:r>
              <a:rPr sz="2000" spc="-50" dirty="0">
                <a:latin typeface="Microsoft Sans Serif"/>
                <a:cs typeface="Microsoft Sans Serif"/>
              </a:rPr>
              <a:t>а</a:t>
            </a:r>
            <a:r>
              <a:rPr sz="2000" spc="-35" dirty="0">
                <a:latin typeface="Microsoft Sans Serif"/>
                <a:cs typeface="Microsoft Sans Serif"/>
              </a:rPr>
              <a:t>з</a:t>
            </a:r>
            <a:r>
              <a:rPr sz="2000" spc="-25" dirty="0">
                <a:latin typeface="Microsoft Sans Serif"/>
                <a:cs typeface="Microsoft Sans Serif"/>
              </a:rPr>
              <a:t>ом</a:t>
            </a:r>
            <a:r>
              <a:rPr sz="2000" spc="-10" dirty="0">
                <a:latin typeface="Microsoft Sans Serif"/>
                <a:cs typeface="Microsoft Sans Serif"/>
              </a:rPr>
              <a:t>,</a:t>
            </a:r>
            <a:r>
              <a:rPr sz="2000" spc="-20" dirty="0">
                <a:latin typeface="Microsoft Sans Serif"/>
                <a:cs typeface="Microsoft Sans Serif"/>
              </a:rPr>
              <a:t> </a:t>
            </a:r>
            <a:r>
              <a:rPr sz="2000" spc="-10" dirty="0">
                <a:latin typeface="Microsoft Sans Serif"/>
                <a:cs typeface="Microsoft Sans Serif"/>
              </a:rPr>
              <a:t>что</a:t>
            </a:r>
            <a:r>
              <a:rPr sz="2000" spc="-110" dirty="0">
                <a:latin typeface="Microsoft Sans Serif"/>
                <a:cs typeface="Microsoft Sans Serif"/>
              </a:rPr>
              <a:t> </a:t>
            </a:r>
            <a:r>
              <a:rPr sz="2925" i="1" spc="-120" baseline="8547" dirty="0">
                <a:latin typeface="Times New Roman"/>
                <a:cs typeface="Times New Roman"/>
              </a:rPr>
              <a:t>Q</a:t>
            </a:r>
            <a:r>
              <a:rPr sz="1650" spc="52" baseline="-10101" dirty="0">
                <a:latin typeface="Times New Roman"/>
                <a:cs typeface="Times New Roman"/>
              </a:rPr>
              <a:t>0</a:t>
            </a:r>
            <a:r>
              <a:rPr sz="1650" spc="-142" baseline="-10101" dirty="0">
                <a:latin typeface="Times New Roman"/>
                <a:cs typeface="Times New Roman"/>
              </a:rPr>
              <a:t> </a:t>
            </a:r>
            <a:r>
              <a:rPr sz="3825" spc="-382" baseline="6535" dirty="0">
                <a:latin typeface="Symbol"/>
                <a:cs typeface="Symbol"/>
              </a:rPr>
              <a:t></a:t>
            </a:r>
            <a:r>
              <a:rPr sz="2925" i="1" spc="247" baseline="8547" dirty="0">
                <a:latin typeface="Times New Roman"/>
                <a:cs typeface="Times New Roman"/>
              </a:rPr>
              <a:t>r</a:t>
            </a:r>
            <a:r>
              <a:rPr sz="3825" spc="-75" baseline="6535" dirty="0">
                <a:latin typeface="Symbol"/>
                <a:cs typeface="Symbol"/>
              </a:rPr>
              <a:t></a:t>
            </a:r>
            <a:r>
              <a:rPr sz="2925" spc="44" baseline="8547" dirty="0">
                <a:latin typeface="Symbol"/>
                <a:cs typeface="Symbol"/>
              </a:rPr>
              <a:t></a:t>
            </a:r>
            <a:r>
              <a:rPr sz="2925" spc="-322" baseline="8547" dirty="0">
                <a:latin typeface="Times New Roman"/>
                <a:cs typeface="Times New Roman"/>
              </a:rPr>
              <a:t> </a:t>
            </a:r>
            <a:r>
              <a:rPr sz="2925" i="1" spc="30" baseline="8547" dirty="0">
                <a:latin typeface="Times New Roman"/>
                <a:cs typeface="Times New Roman"/>
              </a:rPr>
              <a:t>r</a:t>
            </a:r>
            <a:r>
              <a:rPr sz="2925" i="1" spc="-240" baseline="8547" dirty="0">
                <a:latin typeface="Times New Roman"/>
                <a:cs typeface="Times New Roman"/>
              </a:rPr>
              <a:t> </a:t>
            </a:r>
            <a:r>
              <a:rPr sz="2925" i="1" spc="52" baseline="8547" dirty="0">
                <a:latin typeface="Times New Roman"/>
                <a:cs typeface="Times New Roman"/>
              </a:rPr>
              <a:t>=</a:t>
            </a:r>
            <a:r>
              <a:rPr sz="2925" i="1" spc="-202" baseline="8547" dirty="0">
                <a:latin typeface="Times New Roman"/>
                <a:cs typeface="Times New Roman"/>
              </a:rPr>
              <a:t> </a:t>
            </a:r>
            <a:r>
              <a:rPr sz="2925" spc="7" baseline="8547" dirty="0">
                <a:latin typeface="Symbol"/>
                <a:cs typeface="Symbol"/>
              </a:rPr>
              <a:t></a:t>
            </a:r>
            <a:r>
              <a:rPr sz="2925" spc="-67" baseline="8547" dirty="0">
                <a:latin typeface="Times New Roman"/>
                <a:cs typeface="Times New Roman"/>
              </a:rPr>
              <a:t>,</a:t>
            </a:r>
            <a:r>
              <a:rPr sz="2925" i="1" spc="-277" baseline="8547" dirty="0">
                <a:latin typeface="Times New Roman"/>
                <a:cs typeface="Times New Roman"/>
              </a:rPr>
              <a:t>Q</a:t>
            </a:r>
            <a:r>
              <a:rPr sz="1650" spc="195" baseline="-10101" dirty="0">
                <a:latin typeface="Times New Roman"/>
                <a:cs typeface="Times New Roman"/>
              </a:rPr>
              <a:t>1</a:t>
            </a:r>
            <a:r>
              <a:rPr sz="3825" spc="-382" baseline="6535" dirty="0">
                <a:latin typeface="Symbol"/>
                <a:cs typeface="Symbol"/>
              </a:rPr>
              <a:t></a:t>
            </a:r>
            <a:r>
              <a:rPr sz="2925" i="1" spc="247" baseline="8547" dirty="0">
                <a:latin typeface="Times New Roman"/>
                <a:cs typeface="Times New Roman"/>
              </a:rPr>
              <a:t>r</a:t>
            </a:r>
            <a:r>
              <a:rPr sz="3825" spc="-75" baseline="6535" dirty="0">
                <a:latin typeface="Symbol"/>
                <a:cs typeface="Symbol"/>
              </a:rPr>
              <a:t></a:t>
            </a:r>
            <a:r>
              <a:rPr sz="2925" spc="44" baseline="8547" dirty="0">
                <a:latin typeface="Symbol"/>
                <a:cs typeface="Symbol"/>
              </a:rPr>
              <a:t></a:t>
            </a:r>
            <a:r>
              <a:rPr sz="2925" spc="-322" baseline="8547" dirty="0">
                <a:latin typeface="Times New Roman"/>
                <a:cs typeface="Times New Roman"/>
              </a:rPr>
              <a:t> </a:t>
            </a:r>
            <a:r>
              <a:rPr sz="2925" i="1" spc="30" baseline="8547" dirty="0">
                <a:latin typeface="Times New Roman"/>
                <a:cs typeface="Times New Roman"/>
              </a:rPr>
              <a:t>r</a:t>
            </a:r>
            <a:r>
              <a:rPr sz="2925" i="1" spc="-240" baseline="8547" dirty="0">
                <a:latin typeface="Times New Roman"/>
                <a:cs typeface="Times New Roman"/>
              </a:rPr>
              <a:t> </a:t>
            </a:r>
            <a:r>
              <a:rPr sz="2925" i="1" spc="52" baseline="8547" dirty="0">
                <a:latin typeface="Times New Roman"/>
                <a:cs typeface="Times New Roman"/>
              </a:rPr>
              <a:t>=</a:t>
            </a:r>
            <a:r>
              <a:rPr sz="2925" i="1" spc="-247" baseline="8547" dirty="0">
                <a:latin typeface="Times New Roman"/>
                <a:cs typeface="Times New Roman"/>
              </a:rPr>
              <a:t> </a:t>
            </a:r>
            <a:r>
              <a:rPr sz="2925" spc="37" baseline="8547" dirty="0">
                <a:latin typeface="Times New Roman"/>
                <a:cs typeface="Times New Roman"/>
              </a:rPr>
              <a:t>0</a:t>
            </a:r>
            <a:endParaRPr sz="2925" baseline="8547">
              <a:latin typeface="Times New Roman"/>
              <a:cs typeface="Times New Roman"/>
            </a:endParaRPr>
          </a:p>
          <a:p>
            <a:pPr marL="38100">
              <a:spcBef>
                <a:spcPts val="370"/>
              </a:spcBef>
            </a:pPr>
            <a:r>
              <a:rPr sz="2000" i="1" dirty="0">
                <a:latin typeface="Arial"/>
                <a:cs typeface="Arial"/>
              </a:rPr>
              <a:t>Вывод:</a:t>
            </a:r>
            <a:endParaRPr sz="2000">
              <a:latin typeface="Arial"/>
              <a:cs typeface="Arial"/>
            </a:endParaRPr>
          </a:p>
          <a:p>
            <a:pPr marL="38100">
              <a:spcBef>
                <a:spcPts val="480"/>
              </a:spcBef>
            </a:pPr>
            <a:r>
              <a:rPr sz="2000" spc="-5" dirty="0">
                <a:latin typeface="Microsoft Sans Serif"/>
                <a:cs typeface="Microsoft Sans Serif"/>
              </a:rPr>
              <a:t>При</a:t>
            </a:r>
            <a:r>
              <a:rPr sz="2000" spc="5" dirty="0">
                <a:latin typeface="Microsoft Sans Serif"/>
                <a:cs typeface="Microsoft Sans Serif"/>
              </a:rPr>
              <a:t> </a:t>
            </a:r>
            <a:r>
              <a:rPr sz="2000" spc="-5" dirty="0">
                <a:latin typeface="Microsoft Sans Serif"/>
                <a:cs typeface="Microsoft Sans Serif"/>
              </a:rPr>
              <a:t>отсутствии </a:t>
            </a:r>
            <a:r>
              <a:rPr sz="2000" spc="-20" dirty="0">
                <a:latin typeface="Microsoft Sans Serif"/>
                <a:cs typeface="Microsoft Sans Serif"/>
              </a:rPr>
              <a:t>всякой</a:t>
            </a:r>
            <a:r>
              <a:rPr sz="2000" spc="-5" dirty="0">
                <a:latin typeface="Microsoft Sans Serif"/>
                <a:cs typeface="Microsoft Sans Serif"/>
              </a:rPr>
              <a:t> </a:t>
            </a:r>
            <a:r>
              <a:rPr sz="2000" spc="-30" dirty="0">
                <a:latin typeface="Microsoft Sans Serif"/>
                <a:cs typeface="Microsoft Sans Serif"/>
              </a:rPr>
              <a:t>атаки</a:t>
            </a:r>
            <a:r>
              <a:rPr sz="2000" spc="-5" dirty="0">
                <a:latin typeface="Microsoft Sans Serif"/>
                <a:cs typeface="Microsoft Sans Serif"/>
              </a:rPr>
              <a:t> </a:t>
            </a:r>
            <a:r>
              <a:rPr sz="2000" spc="-25" dirty="0">
                <a:latin typeface="Microsoft Sans Serif"/>
                <a:cs typeface="Microsoft Sans Serif"/>
              </a:rPr>
              <a:t>декодер</a:t>
            </a:r>
            <a:r>
              <a:rPr sz="2000" spc="15" dirty="0">
                <a:latin typeface="Microsoft Sans Serif"/>
                <a:cs typeface="Microsoft Sans Serif"/>
              </a:rPr>
              <a:t> </a:t>
            </a:r>
            <a:r>
              <a:rPr sz="2000" spc="-5" dirty="0">
                <a:latin typeface="Microsoft Sans Serif"/>
                <a:cs typeface="Microsoft Sans Serif"/>
              </a:rPr>
              <a:t>дает</a:t>
            </a:r>
            <a:r>
              <a:rPr sz="2000" spc="5" dirty="0">
                <a:latin typeface="Microsoft Sans Serif"/>
                <a:cs typeface="Microsoft Sans Serif"/>
              </a:rPr>
              <a:t> </a:t>
            </a:r>
            <a:r>
              <a:rPr sz="2000" dirty="0">
                <a:latin typeface="Microsoft Sans Serif"/>
                <a:cs typeface="Microsoft Sans Serif"/>
              </a:rPr>
              <a:t>нулевую </a:t>
            </a:r>
            <a:r>
              <a:rPr sz="2000" spc="-25" dirty="0">
                <a:latin typeface="Microsoft Sans Serif"/>
                <a:cs typeface="Microsoft Sans Serif"/>
              </a:rPr>
              <a:t>ошибку</a:t>
            </a:r>
            <a:endParaRPr sz="2000">
              <a:latin typeface="Microsoft Sans Serif"/>
              <a:cs typeface="Microsoft Sans Serif"/>
            </a:endParaRPr>
          </a:p>
        </p:txBody>
      </p:sp>
      <p:sp>
        <p:nvSpPr>
          <p:cNvPr id="6" name="object 6"/>
          <p:cNvSpPr/>
          <p:nvPr/>
        </p:nvSpPr>
        <p:spPr>
          <a:xfrm>
            <a:off x="4246039" y="1281480"/>
            <a:ext cx="172085" cy="0"/>
          </a:xfrm>
          <a:custGeom>
            <a:avLst/>
            <a:gdLst/>
            <a:ahLst/>
            <a:cxnLst/>
            <a:rect l="l" t="t" r="r" b="b"/>
            <a:pathLst>
              <a:path w="172085">
                <a:moveTo>
                  <a:pt x="0" y="0"/>
                </a:moveTo>
                <a:lnTo>
                  <a:pt x="171968" y="0"/>
                </a:lnTo>
              </a:path>
            </a:pathLst>
          </a:custGeom>
          <a:ln w="6871">
            <a:solidFill>
              <a:srgbClr val="000000"/>
            </a:solidFill>
          </a:ln>
        </p:spPr>
        <p:txBody>
          <a:bodyPr wrap="square" lIns="0" tIns="0" rIns="0" bIns="0" rtlCol="0"/>
          <a:lstStyle/>
          <a:p>
            <a:endParaRPr/>
          </a:p>
        </p:txBody>
      </p:sp>
      <p:sp>
        <p:nvSpPr>
          <p:cNvPr id="7" name="object 7"/>
          <p:cNvSpPr txBox="1"/>
          <p:nvPr/>
        </p:nvSpPr>
        <p:spPr>
          <a:xfrm>
            <a:off x="4521798" y="1094167"/>
            <a:ext cx="555625" cy="271228"/>
          </a:xfrm>
          <a:prstGeom prst="rect">
            <a:avLst/>
          </a:prstGeom>
        </p:spPr>
        <p:txBody>
          <a:bodyPr vert="horz" wrap="square" lIns="0" tIns="17145" rIns="0" bIns="0" rtlCol="0">
            <a:spAutoFit/>
          </a:bodyPr>
          <a:lstStyle/>
          <a:p>
            <a:pPr marL="12700">
              <a:spcBef>
                <a:spcPts val="135"/>
              </a:spcBef>
              <a:tabLst>
                <a:tab pos="348615" algn="l"/>
              </a:tabLst>
            </a:pPr>
            <a:r>
              <a:rPr sz="1650" spc="-130" dirty="0">
                <a:latin typeface="Symbol"/>
                <a:cs typeface="Symbol"/>
              </a:rPr>
              <a:t></a:t>
            </a:r>
            <a:r>
              <a:rPr sz="1650" spc="260" dirty="0">
                <a:latin typeface="Times New Roman"/>
                <a:cs typeface="Times New Roman"/>
              </a:rPr>
              <a:t> </a:t>
            </a:r>
            <a:r>
              <a:rPr sz="1650" spc="-130" dirty="0">
                <a:latin typeface="Symbol"/>
                <a:cs typeface="Symbol"/>
              </a:rPr>
              <a:t></a:t>
            </a:r>
            <a:r>
              <a:rPr sz="1650" spc="-130" dirty="0">
                <a:latin typeface="Times New Roman"/>
                <a:cs typeface="Times New Roman"/>
              </a:rPr>
              <a:t>	</a:t>
            </a:r>
            <a:r>
              <a:rPr sz="1650" spc="-130" dirty="0">
                <a:latin typeface="Symbol"/>
                <a:cs typeface="Symbol"/>
              </a:rPr>
              <a:t></a:t>
            </a:r>
            <a:r>
              <a:rPr sz="1650" spc="185" dirty="0">
                <a:latin typeface="Times New Roman"/>
                <a:cs typeface="Times New Roman"/>
              </a:rPr>
              <a:t> </a:t>
            </a:r>
            <a:r>
              <a:rPr sz="1650" spc="-130" dirty="0">
                <a:latin typeface="Symbol"/>
                <a:cs typeface="Symbol"/>
              </a:rPr>
              <a:t></a:t>
            </a:r>
            <a:endParaRPr sz="1650">
              <a:latin typeface="Symbol"/>
              <a:cs typeface="Symbol"/>
            </a:endParaRPr>
          </a:p>
        </p:txBody>
      </p:sp>
      <p:sp>
        <p:nvSpPr>
          <p:cNvPr id="8" name="object 8"/>
          <p:cNvSpPr/>
          <p:nvPr/>
        </p:nvSpPr>
        <p:spPr>
          <a:xfrm>
            <a:off x="6202077" y="1281480"/>
            <a:ext cx="172085" cy="0"/>
          </a:xfrm>
          <a:custGeom>
            <a:avLst/>
            <a:gdLst/>
            <a:ahLst/>
            <a:cxnLst/>
            <a:rect l="l" t="t" r="r" b="b"/>
            <a:pathLst>
              <a:path w="172085">
                <a:moveTo>
                  <a:pt x="0" y="0"/>
                </a:moveTo>
                <a:lnTo>
                  <a:pt x="171968" y="0"/>
                </a:lnTo>
              </a:path>
            </a:pathLst>
          </a:custGeom>
          <a:ln w="6871">
            <a:solidFill>
              <a:srgbClr val="000000"/>
            </a:solidFill>
          </a:ln>
        </p:spPr>
        <p:txBody>
          <a:bodyPr wrap="square" lIns="0" tIns="0" rIns="0" bIns="0" rtlCol="0"/>
          <a:lstStyle/>
          <a:p>
            <a:endParaRPr/>
          </a:p>
        </p:txBody>
      </p:sp>
      <p:sp>
        <p:nvSpPr>
          <p:cNvPr id="9" name="object 9"/>
          <p:cNvSpPr txBox="1"/>
          <p:nvPr/>
        </p:nvSpPr>
        <p:spPr>
          <a:xfrm>
            <a:off x="2155393" y="2220036"/>
            <a:ext cx="4204335" cy="459105"/>
          </a:xfrm>
          <a:prstGeom prst="rect">
            <a:avLst/>
          </a:prstGeom>
        </p:spPr>
        <p:txBody>
          <a:bodyPr vert="horz" wrap="square" lIns="0" tIns="12065" rIns="0" bIns="0" rtlCol="0">
            <a:spAutoFit/>
          </a:bodyPr>
          <a:lstStyle/>
          <a:p>
            <a:pPr marL="115570">
              <a:lnSpc>
                <a:spcPts val="525"/>
              </a:lnSpc>
              <a:spcBef>
                <a:spcPts val="95"/>
              </a:spcBef>
              <a:tabLst>
                <a:tab pos="1252855" algn="l"/>
                <a:tab pos="2213610" algn="l"/>
                <a:tab pos="3373754" algn="l"/>
              </a:tabLst>
            </a:pPr>
            <a:r>
              <a:rPr sz="750" i="1" spc="-5" dirty="0">
                <a:latin typeface="Times New Roman"/>
                <a:cs typeface="Times New Roman"/>
              </a:rPr>
              <a:t>N	N	N	N</a:t>
            </a:r>
            <a:endParaRPr sz="750">
              <a:latin typeface="Times New Roman"/>
              <a:cs typeface="Times New Roman"/>
            </a:endParaRPr>
          </a:p>
          <a:p>
            <a:pPr marL="63500">
              <a:lnSpc>
                <a:spcPts val="1905"/>
              </a:lnSpc>
            </a:pPr>
            <a:r>
              <a:rPr sz="2850" spc="209" baseline="-8771" dirty="0">
                <a:latin typeface="Symbol"/>
                <a:cs typeface="Symbol"/>
              </a:rPr>
              <a:t></a:t>
            </a:r>
            <a:r>
              <a:rPr sz="1250" i="1" spc="95" dirty="0">
                <a:latin typeface="Times New Roman"/>
                <a:cs typeface="Times New Roman"/>
              </a:rPr>
              <a:t>C</a:t>
            </a:r>
            <a:r>
              <a:rPr sz="1650" spc="-155" dirty="0">
                <a:latin typeface="Symbol"/>
                <a:cs typeface="Symbol"/>
              </a:rPr>
              <a:t></a:t>
            </a:r>
            <a:r>
              <a:rPr sz="1250" i="1" spc="70" dirty="0">
                <a:latin typeface="Times New Roman"/>
                <a:cs typeface="Times New Roman"/>
              </a:rPr>
              <a:t>n</a:t>
            </a:r>
            <a:r>
              <a:rPr sz="1650" spc="-225" dirty="0">
                <a:latin typeface="Symbol"/>
                <a:cs typeface="Symbol"/>
              </a:rPr>
              <a:t></a:t>
            </a:r>
            <a:r>
              <a:rPr sz="1250" i="1" spc="85" dirty="0">
                <a:latin typeface="Times New Roman"/>
                <a:cs typeface="Times New Roman"/>
              </a:rPr>
              <a:t>π</a:t>
            </a:r>
            <a:r>
              <a:rPr sz="1650" spc="-155" dirty="0">
                <a:latin typeface="Symbol"/>
                <a:cs typeface="Symbol"/>
              </a:rPr>
              <a:t></a:t>
            </a:r>
            <a:r>
              <a:rPr sz="1250" i="1" spc="70" dirty="0">
                <a:latin typeface="Times New Roman"/>
                <a:cs typeface="Times New Roman"/>
              </a:rPr>
              <a:t>n</a:t>
            </a:r>
            <a:r>
              <a:rPr sz="1650" spc="-120" dirty="0">
                <a:latin typeface="Symbol"/>
                <a:cs typeface="Symbol"/>
              </a:rPr>
              <a:t></a:t>
            </a:r>
            <a:r>
              <a:rPr sz="1250" i="1" spc="130" dirty="0">
                <a:latin typeface="Times New Roman"/>
                <a:cs typeface="Times New Roman"/>
              </a:rPr>
              <a:t>+</a:t>
            </a:r>
            <a:r>
              <a:rPr sz="1250" i="1" spc="-20" dirty="0">
                <a:latin typeface="Times New Roman"/>
                <a:cs typeface="Times New Roman"/>
              </a:rPr>
              <a:t>Q</a:t>
            </a:r>
            <a:r>
              <a:rPr sz="1125" spc="-7" baseline="-22222" dirty="0">
                <a:latin typeface="Times New Roman"/>
                <a:cs typeface="Times New Roman"/>
              </a:rPr>
              <a:t>0</a:t>
            </a:r>
            <a:r>
              <a:rPr sz="1125" spc="-75" baseline="-22222" dirty="0">
                <a:latin typeface="Times New Roman"/>
                <a:cs typeface="Times New Roman"/>
              </a:rPr>
              <a:t> </a:t>
            </a:r>
            <a:r>
              <a:rPr sz="1250" spc="30" dirty="0">
                <a:latin typeface="Times New Roman"/>
                <a:cs typeface="Times New Roman"/>
              </a:rPr>
              <a:t>(</a:t>
            </a:r>
            <a:r>
              <a:rPr sz="2850" spc="209" baseline="-8771" dirty="0">
                <a:latin typeface="Symbol"/>
                <a:cs typeface="Symbol"/>
              </a:rPr>
              <a:t></a:t>
            </a:r>
            <a:r>
              <a:rPr sz="1250" i="1" spc="95" dirty="0">
                <a:latin typeface="Times New Roman"/>
                <a:cs typeface="Times New Roman"/>
              </a:rPr>
              <a:t>C</a:t>
            </a:r>
            <a:r>
              <a:rPr sz="1650" spc="-155" dirty="0">
                <a:latin typeface="Symbol"/>
                <a:cs typeface="Symbol"/>
              </a:rPr>
              <a:t></a:t>
            </a:r>
            <a:r>
              <a:rPr sz="1250" i="1" spc="70" dirty="0">
                <a:latin typeface="Times New Roman"/>
                <a:cs typeface="Times New Roman"/>
              </a:rPr>
              <a:t>n</a:t>
            </a:r>
            <a:r>
              <a:rPr sz="1650" spc="-225" dirty="0">
                <a:latin typeface="Symbol"/>
                <a:cs typeface="Symbol"/>
              </a:rPr>
              <a:t></a:t>
            </a:r>
            <a:r>
              <a:rPr sz="1250" i="1" spc="85" dirty="0">
                <a:latin typeface="Times New Roman"/>
                <a:cs typeface="Times New Roman"/>
              </a:rPr>
              <a:t>π</a:t>
            </a:r>
            <a:r>
              <a:rPr sz="1650" spc="-155" dirty="0">
                <a:latin typeface="Symbol"/>
                <a:cs typeface="Symbol"/>
              </a:rPr>
              <a:t></a:t>
            </a:r>
            <a:r>
              <a:rPr sz="1250" i="1" spc="70" dirty="0">
                <a:latin typeface="Times New Roman"/>
                <a:cs typeface="Times New Roman"/>
              </a:rPr>
              <a:t>n</a:t>
            </a:r>
            <a:r>
              <a:rPr sz="1650" spc="-225" dirty="0">
                <a:latin typeface="Symbol"/>
                <a:cs typeface="Symbol"/>
              </a:rPr>
              <a:t></a:t>
            </a:r>
            <a:r>
              <a:rPr sz="1250" spc="10" dirty="0">
                <a:latin typeface="Times New Roman"/>
                <a:cs typeface="Times New Roman"/>
              </a:rPr>
              <a:t>)</a:t>
            </a:r>
            <a:r>
              <a:rPr sz="1250" spc="-100" dirty="0">
                <a:latin typeface="Times New Roman"/>
                <a:cs typeface="Times New Roman"/>
              </a:rPr>
              <a:t> </a:t>
            </a:r>
            <a:r>
              <a:rPr sz="1250" spc="15" dirty="0">
                <a:latin typeface="Symbol"/>
                <a:cs typeface="Symbol"/>
              </a:rPr>
              <a:t></a:t>
            </a:r>
            <a:r>
              <a:rPr sz="1250" spc="-110" dirty="0">
                <a:latin typeface="Times New Roman"/>
                <a:cs typeface="Times New Roman"/>
              </a:rPr>
              <a:t> </a:t>
            </a:r>
            <a:r>
              <a:rPr sz="2850" spc="217" baseline="-8771" dirty="0">
                <a:latin typeface="Symbol"/>
                <a:cs typeface="Symbol"/>
              </a:rPr>
              <a:t></a:t>
            </a:r>
            <a:r>
              <a:rPr sz="1250" i="1" spc="95" dirty="0">
                <a:latin typeface="Times New Roman"/>
                <a:cs typeface="Times New Roman"/>
              </a:rPr>
              <a:t>C</a:t>
            </a:r>
            <a:r>
              <a:rPr sz="1650" spc="-155" dirty="0">
                <a:latin typeface="Symbol"/>
                <a:cs typeface="Symbol"/>
              </a:rPr>
              <a:t></a:t>
            </a:r>
            <a:r>
              <a:rPr sz="1250" i="1" spc="70" dirty="0">
                <a:latin typeface="Times New Roman"/>
                <a:cs typeface="Times New Roman"/>
              </a:rPr>
              <a:t>n</a:t>
            </a:r>
            <a:r>
              <a:rPr sz="1650" spc="-220" dirty="0">
                <a:latin typeface="Symbol"/>
                <a:cs typeface="Symbol"/>
              </a:rPr>
              <a:t></a:t>
            </a:r>
            <a:r>
              <a:rPr sz="1250" i="1" spc="85" dirty="0">
                <a:latin typeface="Times New Roman"/>
                <a:cs typeface="Times New Roman"/>
              </a:rPr>
              <a:t>π</a:t>
            </a:r>
            <a:r>
              <a:rPr sz="1650" spc="-155" dirty="0">
                <a:latin typeface="Symbol"/>
                <a:cs typeface="Symbol"/>
              </a:rPr>
              <a:t></a:t>
            </a:r>
            <a:r>
              <a:rPr sz="1250" i="1" spc="70" dirty="0">
                <a:latin typeface="Times New Roman"/>
                <a:cs typeface="Times New Roman"/>
              </a:rPr>
              <a:t>n</a:t>
            </a:r>
            <a:r>
              <a:rPr sz="1650" spc="-60" dirty="0">
                <a:latin typeface="Symbol"/>
                <a:cs typeface="Symbol"/>
              </a:rPr>
              <a:t></a:t>
            </a:r>
            <a:r>
              <a:rPr sz="1250" i="1" spc="20" dirty="0">
                <a:latin typeface="Times New Roman"/>
                <a:cs typeface="Times New Roman"/>
              </a:rPr>
              <a:t>=</a:t>
            </a:r>
            <a:r>
              <a:rPr sz="1250" i="1" spc="-80" dirty="0">
                <a:latin typeface="Times New Roman"/>
                <a:cs typeface="Times New Roman"/>
              </a:rPr>
              <a:t> </a:t>
            </a:r>
            <a:r>
              <a:rPr sz="1250" i="1" spc="-20" dirty="0">
                <a:latin typeface="Times New Roman"/>
                <a:cs typeface="Times New Roman"/>
              </a:rPr>
              <a:t>Q</a:t>
            </a:r>
            <a:r>
              <a:rPr sz="1125" spc="-7" baseline="-22222" dirty="0">
                <a:latin typeface="Times New Roman"/>
                <a:cs typeface="Times New Roman"/>
              </a:rPr>
              <a:t>0</a:t>
            </a:r>
            <a:r>
              <a:rPr sz="1125" spc="-75" baseline="-22222" dirty="0">
                <a:latin typeface="Times New Roman"/>
                <a:cs typeface="Times New Roman"/>
              </a:rPr>
              <a:t> </a:t>
            </a:r>
            <a:r>
              <a:rPr sz="1250" spc="30" dirty="0">
                <a:latin typeface="Times New Roman"/>
                <a:cs typeface="Times New Roman"/>
              </a:rPr>
              <a:t>(</a:t>
            </a:r>
            <a:r>
              <a:rPr sz="2850" spc="217" baseline="-8771" dirty="0">
                <a:latin typeface="Symbol"/>
                <a:cs typeface="Symbol"/>
              </a:rPr>
              <a:t></a:t>
            </a:r>
            <a:r>
              <a:rPr sz="1250" i="1" spc="95" dirty="0">
                <a:latin typeface="Times New Roman"/>
                <a:cs typeface="Times New Roman"/>
              </a:rPr>
              <a:t>C</a:t>
            </a:r>
            <a:r>
              <a:rPr sz="1650" spc="-155" dirty="0">
                <a:latin typeface="Symbol"/>
                <a:cs typeface="Symbol"/>
              </a:rPr>
              <a:t></a:t>
            </a:r>
            <a:r>
              <a:rPr sz="1250" i="1" spc="70" dirty="0">
                <a:latin typeface="Times New Roman"/>
                <a:cs typeface="Times New Roman"/>
              </a:rPr>
              <a:t>n</a:t>
            </a:r>
            <a:r>
              <a:rPr sz="1650" spc="-220" dirty="0">
                <a:latin typeface="Symbol"/>
                <a:cs typeface="Symbol"/>
              </a:rPr>
              <a:t></a:t>
            </a:r>
            <a:r>
              <a:rPr sz="1250" i="1" spc="85" dirty="0">
                <a:latin typeface="Times New Roman"/>
                <a:cs typeface="Times New Roman"/>
              </a:rPr>
              <a:t>π</a:t>
            </a:r>
            <a:r>
              <a:rPr sz="1650" spc="-155" dirty="0">
                <a:latin typeface="Symbol"/>
                <a:cs typeface="Symbol"/>
              </a:rPr>
              <a:t></a:t>
            </a:r>
            <a:r>
              <a:rPr sz="1250" i="1" spc="65" dirty="0">
                <a:latin typeface="Times New Roman"/>
                <a:cs typeface="Times New Roman"/>
              </a:rPr>
              <a:t>n</a:t>
            </a:r>
            <a:r>
              <a:rPr sz="1650" spc="-220" dirty="0">
                <a:latin typeface="Symbol"/>
                <a:cs typeface="Symbol"/>
              </a:rPr>
              <a:t></a:t>
            </a:r>
            <a:r>
              <a:rPr sz="1250" spc="10" dirty="0">
                <a:latin typeface="Times New Roman"/>
                <a:cs typeface="Times New Roman"/>
              </a:rPr>
              <a:t>)</a:t>
            </a:r>
            <a:endParaRPr sz="1250">
              <a:latin typeface="Times New Roman"/>
              <a:cs typeface="Times New Roman"/>
            </a:endParaRPr>
          </a:p>
          <a:p>
            <a:pPr marL="79375">
              <a:spcBef>
                <a:spcPts val="90"/>
              </a:spcBef>
              <a:tabLst>
                <a:tab pos="1216025" algn="l"/>
                <a:tab pos="2177415" algn="l"/>
                <a:tab pos="3337560" algn="l"/>
              </a:tabLst>
            </a:pPr>
            <a:r>
              <a:rPr sz="750" i="1" spc="-30" dirty="0">
                <a:latin typeface="Times New Roman"/>
                <a:cs typeface="Times New Roman"/>
              </a:rPr>
              <a:t>n=</a:t>
            </a:r>
            <a:r>
              <a:rPr sz="750" spc="-30" dirty="0">
                <a:latin typeface="Times New Roman"/>
                <a:cs typeface="Times New Roman"/>
              </a:rPr>
              <a:t>1	</a:t>
            </a:r>
            <a:r>
              <a:rPr sz="750" i="1" spc="-30" dirty="0">
                <a:latin typeface="Times New Roman"/>
                <a:cs typeface="Times New Roman"/>
              </a:rPr>
              <a:t>n=</a:t>
            </a:r>
            <a:r>
              <a:rPr sz="750" spc="-30" dirty="0">
                <a:latin typeface="Times New Roman"/>
                <a:cs typeface="Times New Roman"/>
              </a:rPr>
              <a:t>1	</a:t>
            </a:r>
            <a:r>
              <a:rPr sz="750" i="1" spc="-30" dirty="0">
                <a:latin typeface="Times New Roman"/>
                <a:cs typeface="Times New Roman"/>
              </a:rPr>
              <a:t>n=</a:t>
            </a:r>
            <a:r>
              <a:rPr sz="750" spc="-30" dirty="0">
                <a:latin typeface="Times New Roman"/>
                <a:cs typeface="Times New Roman"/>
              </a:rPr>
              <a:t>1	</a:t>
            </a:r>
            <a:r>
              <a:rPr sz="750" i="1" spc="-30" dirty="0">
                <a:latin typeface="Times New Roman"/>
                <a:cs typeface="Times New Roman"/>
              </a:rPr>
              <a:t>n=</a:t>
            </a:r>
            <a:r>
              <a:rPr sz="750" spc="-30" dirty="0">
                <a:latin typeface="Times New Roman"/>
                <a:cs typeface="Times New Roman"/>
              </a:rPr>
              <a:t>1</a:t>
            </a:r>
            <a:endParaRPr sz="750">
              <a:latin typeface="Times New Roman"/>
              <a:cs typeface="Times New Roman"/>
            </a:endParaRPr>
          </a:p>
        </p:txBody>
      </p:sp>
      <p:sp>
        <p:nvSpPr>
          <p:cNvPr id="70" name="object 70"/>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38100">
              <a:lnSpc>
                <a:spcPts val="1650"/>
              </a:lnSpc>
            </a:pPr>
            <a:fld id="{81D60167-4931-47E6-BA6A-407CBD079E47}" type="slidenum">
              <a:rPr dirty="0"/>
              <a:pPr marL="38100">
                <a:lnSpc>
                  <a:spcPts val="1650"/>
                </a:lnSpc>
              </a:pPr>
              <a:t>191</a:t>
            </a:fld>
            <a:endParaRPr dirty="0"/>
          </a:p>
        </p:txBody>
      </p:sp>
      <p:sp>
        <p:nvSpPr>
          <p:cNvPr id="10" name="object 10"/>
          <p:cNvSpPr txBox="1"/>
          <p:nvPr/>
        </p:nvSpPr>
        <p:spPr>
          <a:xfrm>
            <a:off x="5204135" y="1103624"/>
            <a:ext cx="187960" cy="318135"/>
          </a:xfrm>
          <a:prstGeom prst="rect">
            <a:avLst/>
          </a:prstGeom>
        </p:spPr>
        <p:txBody>
          <a:bodyPr vert="horz" wrap="square" lIns="0" tIns="14604" rIns="0" bIns="0" rtlCol="0">
            <a:spAutoFit/>
          </a:bodyPr>
          <a:lstStyle/>
          <a:p>
            <a:pPr marL="12700">
              <a:spcBef>
                <a:spcPts val="114"/>
              </a:spcBef>
            </a:pPr>
            <a:r>
              <a:rPr sz="1900" spc="-944" dirty="0">
                <a:latin typeface="Symbol"/>
                <a:cs typeface="Symbol"/>
              </a:rPr>
              <a:t></a:t>
            </a:r>
            <a:endParaRPr sz="1900">
              <a:latin typeface="Symbol"/>
              <a:cs typeface="Symbol"/>
            </a:endParaRPr>
          </a:p>
        </p:txBody>
      </p:sp>
      <p:sp>
        <p:nvSpPr>
          <p:cNvPr id="11" name="object 11"/>
          <p:cNvSpPr txBox="1"/>
          <p:nvPr/>
        </p:nvSpPr>
        <p:spPr>
          <a:xfrm>
            <a:off x="3521087" y="1103624"/>
            <a:ext cx="187960" cy="318135"/>
          </a:xfrm>
          <a:prstGeom prst="rect">
            <a:avLst/>
          </a:prstGeom>
        </p:spPr>
        <p:txBody>
          <a:bodyPr vert="horz" wrap="square" lIns="0" tIns="14604" rIns="0" bIns="0" rtlCol="0">
            <a:spAutoFit/>
          </a:bodyPr>
          <a:lstStyle/>
          <a:p>
            <a:pPr marL="12700">
              <a:spcBef>
                <a:spcPts val="114"/>
              </a:spcBef>
            </a:pPr>
            <a:r>
              <a:rPr sz="1900" spc="-944" dirty="0">
                <a:latin typeface="Symbol"/>
                <a:cs typeface="Symbol"/>
              </a:rPr>
              <a:t></a:t>
            </a:r>
            <a:endParaRPr sz="1900">
              <a:latin typeface="Symbol"/>
              <a:cs typeface="Symbol"/>
            </a:endParaRPr>
          </a:p>
        </p:txBody>
      </p:sp>
      <p:sp>
        <p:nvSpPr>
          <p:cNvPr id="12" name="object 12"/>
          <p:cNvSpPr txBox="1"/>
          <p:nvPr/>
        </p:nvSpPr>
        <p:spPr>
          <a:xfrm>
            <a:off x="6381728" y="1293714"/>
            <a:ext cx="88265" cy="208390"/>
          </a:xfrm>
          <a:prstGeom prst="rect">
            <a:avLst/>
          </a:prstGeom>
        </p:spPr>
        <p:txBody>
          <a:bodyPr vert="horz" wrap="square" lIns="0" tIns="15875" rIns="0" bIns="0" rtlCol="0">
            <a:spAutoFit/>
          </a:bodyPr>
          <a:lstStyle/>
          <a:p>
            <a:pPr marL="12700">
              <a:spcBef>
                <a:spcPts val="125"/>
              </a:spcBef>
            </a:pPr>
            <a:r>
              <a:rPr sz="1250" spc="10" dirty="0">
                <a:latin typeface="Symbol"/>
                <a:cs typeface="Symbol"/>
              </a:rPr>
              <a:t></a:t>
            </a:r>
            <a:endParaRPr sz="1250">
              <a:latin typeface="Symbol"/>
              <a:cs typeface="Symbol"/>
            </a:endParaRPr>
          </a:p>
        </p:txBody>
      </p:sp>
      <p:sp>
        <p:nvSpPr>
          <p:cNvPr id="13" name="object 13"/>
          <p:cNvSpPr txBox="1"/>
          <p:nvPr/>
        </p:nvSpPr>
        <p:spPr>
          <a:xfrm>
            <a:off x="6381728" y="1056197"/>
            <a:ext cx="88265" cy="208390"/>
          </a:xfrm>
          <a:prstGeom prst="rect">
            <a:avLst/>
          </a:prstGeom>
        </p:spPr>
        <p:txBody>
          <a:bodyPr vert="horz" wrap="square" lIns="0" tIns="15875" rIns="0" bIns="0" rtlCol="0">
            <a:spAutoFit/>
          </a:bodyPr>
          <a:lstStyle/>
          <a:p>
            <a:pPr marL="12700">
              <a:spcBef>
                <a:spcPts val="125"/>
              </a:spcBef>
            </a:pPr>
            <a:r>
              <a:rPr sz="1250" spc="10" dirty="0">
                <a:latin typeface="Symbol"/>
                <a:cs typeface="Symbol"/>
              </a:rPr>
              <a:t></a:t>
            </a:r>
            <a:endParaRPr sz="1250">
              <a:latin typeface="Symbol"/>
              <a:cs typeface="Symbol"/>
            </a:endParaRPr>
          </a:p>
        </p:txBody>
      </p:sp>
      <p:sp>
        <p:nvSpPr>
          <p:cNvPr id="14" name="object 14"/>
          <p:cNvSpPr txBox="1"/>
          <p:nvPr/>
        </p:nvSpPr>
        <p:spPr>
          <a:xfrm>
            <a:off x="5394462" y="1160276"/>
            <a:ext cx="88265" cy="208390"/>
          </a:xfrm>
          <a:prstGeom prst="rect">
            <a:avLst/>
          </a:prstGeom>
        </p:spPr>
        <p:txBody>
          <a:bodyPr vert="horz" wrap="square" lIns="0" tIns="15875" rIns="0" bIns="0" rtlCol="0">
            <a:spAutoFit/>
          </a:bodyPr>
          <a:lstStyle/>
          <a:p>
            <a:pPr marL="12700">
              <a:spcBef>
                <a:spcPts val="125"/>
              </a:spcBef>
            </a:pPr>
            <a:r>
              <a:rPr sz="1250" spc="10" dirty="0">
                <a:latin typeface="Symbol"/>
                <a:cs typeface="Symbol"/>
              </a:rPr>
              <a:t></a:t>
            </a:r>
            <a:endParaRPr sz="1250">
              <a:latin typeface="Symbol"/>
              <a:cs typeface="Symbol"/>
            </a:endParaRPr>
          </a:p>
        </p:txBody>
      </p:sp>
      <p:sp>
        <p:nvSpPr>
          <p:cNvPr id="15" name="object 15"/>
          <p:cNvSpPr txBox="1"/>
          <p:nvPr/>
        </p:nvSpPr>
        <p:spPr>
          <a:xfrm>
            <a:off x="5394462" y="1056197"/>
            <a:ext cx="88265" cy="208390"/>
          </a:xfrm>
          <a:prstGeom prst="rect">
            <a:avLst/>
          </a:prstGeom>
        </p:spPr>
        <p:txBody>
          <a:bodyPr vert="horz" wrap="square" lIns="0" tIns="15875" rIns="0" bIns="0" rtlCol="0">
            <a:spAutoFit/>
          </a:bodyPr>
          <a:lstStyle/>
          <a:p>
            <a:pPr marL="12700">
              <a:spcBef>
                <a:spcPts val="125"/>
              </a:spcBef>
            </a:pPr>
            <a:r>
              <a:rPr sz="1250" spc="10" dirty="0">
                <a:latin typeface="Symbol"/>
                <a:cs typeface="Symbol"/>
              </a:rPr>
              <a:t></a:t>
            </a:r>
            <a:endParaRPr sz="1250">
              <a:latin typeface="Symbol"/>
              <a:cs typeface="Symbol"/>
            </a:endParaRPr>
          </a:p>
        </p:txBody>
      </p:sp>
      <p:sp>
        <p:nvSpPr>
          <p:cNvPr id="16" name="object 16"/>
          <p:cNvSpPr txBox="1"/>
          <p:nvPr/>
        </p:nvSpPr>
        <p:spPr>
          <a:xfrm>
            <a:off x="3711360" y="1160276"/>
            <a:ext cx="88265" cy="208390"/>
          </a:xfrm>
          <a:prstGeom prst="rect">
            <a:avLst/>
          </a:prstGeom>
        </p:spPr>
        <p:txBody>
          <a:bodyPr vert="horz" wrap="square" lIns="0" tIns="15875" rIns="0" bIns="0" rtlCol="0">
            <a:spAutoFit/>
          </a:bodyPr>
          <a:lstStyle/>
          <a:p>
            <a:pPr marL="12700">
              <a:spcBef>
                <a:spcPts val="125"/>
              </a:spcBef>
            </a:pPr>
            <a:r>
              <a:rPr sz="1250" spc="10" dirty="0">
                <a:latin typeface="Symbol"/>
                <a:cs typeface="Symbol"/>
              </a:rPr>
              <a:t></a:t>
            </a:r>
            <a:endParaRPr sz="1250">
              <a:latin typeface="Symbol"/>
              <a:cs typeface="Symbol"/>
            </a:endParaRPr>
          </a:p>
        </p:txBody>
      </p:sp>
      <p:sp>
        <p:nvSpPr>
          <p:cNvPr id="17" name="object 17"/>
          <p:cNvSpPr txBox="1"/>
          <p:nvPr/>
        </p:nvSpPr>
        <p:spPr>
          <a:xfrm>
            <a:off x="3711360" y="1056197"/>
            <a:ext cx="88265" cy="208390"/>
          </a:xfrm>
          <a:prstGeom prst="rect">
            <a:avLst/>
          </a:prstGeom>
        </p:spPr>
        <p:txBody>
          <a:bodyPr vert="horz" wrap="square" lIns="0" tIns="15875" rIns="0" bIns="0" rtlCol="0">
            <a:spAutoFit/>
          </a:bodyPr>
          <a:lstStyle/>
          <a:p>
            <a:pPr marL="12700">
              <a:spcBef>
                <a:spcPts val="125"/>
              </a:spcBef>
            </a:pPr>
            <a:r>
              <a:rPr sz="1250" spc="10" dirty="0">
                <a:latin typeface="Symbol"/>
                <a:cs typeface="Symbol"/>
              </a:rPr>
              <a:t></a:t>
            </a:r>
            <a:endParaRPr sz="1250">
              <a:latin typeface="Symbol"/>
              <a:cs typeface="Symbol"/>
            </a:endParaRPr>
          </a:p>
        </p:txBody>
      </p:sp>
      <p:sp>
        <p:nvSpPr>
          <p:cNvPr id="18" name="object 18"/>
          <p:cNvSpPr txBox="1"/>
          <p:nvPr/>
        </p:nvSpPr>
        <p:spPr>
          <a:xfrm>
            <a:off x="3549379" y="1527672"/>
            <a:ext cx="994410" cy="127599"/>
          </a:xfrm>
          <a:prstGeom prst="rect">
            <a:avLst/>
          </a:prstGeom>
        </p:spPr>
        <p:txBody>
          <a:bodyPr vert="horz" wrap="square" lIns="0" tIns="12065" rIns="0" bIns="0" rtlCol="0">
            <a:spAutoFit/>
          </a:bodyPr>
          <a:lstStyle/>
          <a:p>
            <a:pPr marL="12700">
              <a:spcBef>
                <a:spcPts val="95"/>
              </a:spcBef>
              <a:tabLst>
                <a:tab pos="917575" algn="l"/>
              </a:tabLst>
            </a:pPr>
            <a:r>
              <a:rPr sz="750" i="1" spc="-5" dirty="0">
                <a:latin typeface="Times New Roman"/>
                <a:cs typeface="Times New Roman"/>
              </a:rPr>
              <a:t>N	N</a:t>
            </a:r>
            <a:endParaRPr sz="750">
              <a:latin typeface="Times New Roman"/>
              <a:cs typeface="Times New Roman"/>
            </a:endParaRPr>
          </a:p>
        </p:txBody>
      </p:sp>
      <p:sp>
        <p:nvSpPr>
          <p:cNvPr id="19" name="object 19"/>
          <p:cNvSpPr txBox="1"/>
          <p:nvPr/>
        </p:nvSpPr>
        <p:spPr>
          <a:xfrm>
            <a:off x="2258551" y="1745258"/>
            <a:ext cx="88900" cy="127599"/>
          </a:xfrm>
          <a:prstGeom prst="rect">
            <a:avLst/>
          </a:prstGeom>
        </p:spPr>
        <p:txBody>
          <a:bodyPr vert="horz" wrap="square" lIns="0" tIns="12065" rIns="0" bIns="0" rtlCol="0">
            <a:spAutoFit/>
          </a:bodyPr>
          <a:lstStyle/>
          <a:p>
            <a:pPr marL="12700">
              <a:spcBef>
                <a:spcPts val="95"/>
              </a:spcBef>
            </a:pPr>
            <a:r>
              <a:rPr sz="750" i="1" spc="-5" dirty="0">
                <a:latin typeface="Times New Roman"/>
                <a:cs typeface="Times New Roman"/>
              </a:rPr>
              <a:t>N</a:t>
            </a:r>
            <a:endParaRPr sz="750">
              <a:latin typeface="Times New Roman"/>
              <a:cs typeface="Times New Roman"/>
            </a:endParaRPr>
          </a:p>
        </p:txBody>
      </p:sp>
      <p:sp>
        <p:nvSpPr>
          <p:cNvPr id="20" name="object 20"/>
          <p:cNvSpPr txBox="1"/>
          <p:nvPr/>
        </p:nvSpPr>
        <p:spPr>
          <a:xfrm>
            <a:off x="5256509" y="1049891"/>
            <a:ext cx="88900" cy="127599"/>
          </a:xfrm>
          <a:prstGeom prst="rect">
            <a:avLst/>
          </a:prstGeom>
        </p:spPr>
        <p:txBody>
          <a:bodyPr vert="horz" wrap="square" lIns="0" tIns="12065" rIns="0" bIns="0" rtlCol="0">
            <a:spAutoFit/>
          </a:bodyPr>
          <a:lstStyle/>
          <a:p>
            <a:pPr marL="12700">
              <a:spcBef>
                <a:spcPts val="95"/>
              </a:spcBef>
            </a:pPr>
            <a:r>
              <a:rPr sz="750" i="1" spc="-5" dirty="0">
                <a:latin typeface="Times New Roman"/>
                <a:cs typeface="Times New Roman"/>
              </a:rPr>
              <a:t>N</a:t>
            </a:r>
            <a:endParaRPr sz="750">
              <a:latin typeface="Times New Roman"/>
              <a:cs typeface="Times New Roman"/>
            </a:endParaRPr>
          </a:p>
        </p:txBody>
      </p:sp>
      <p:sp>
        <p:nvSpPr>
          <p:cNvPr id="21" name="object 21"/>
          <p:cNvSpPr txBox="1"/>
          <p:nvPr/>
        </p:nvSpPr>
        <p:spPr>
          <a:xfrm>
            <a:off x="2804193" y="1255432"/>
            <a:ext cx="88900" cy="127599"/>
          </a:xfrm>
          <a:prstGeom prst="rect">
            <a:avLst/>
          </a:prstGeom>
        </p:spPr>
        <p:txBody>
          <a:bodyPr vert="horz" wrap="square" lIns="0" tIns="12065" rIns="0" bIns="0" rtlCol="0">
            <a:spAutoFit/>
          </a:bodyPr>
          <a:lstStyle/>
          <a:p>
            <a:pPr marL="12700">
              <a:spcBef>
                <a:spcPts val="95"/>
              </a:spcBef>
            </a:pPr>
            <a:r>
              <a:rPr sz="750" i="1" spc="-5" dirty="0">
                <a:latin typeface="Times New Roman"/>
                <a:cs typeface="Times New Roman"/>
              </a:rPr>
              <a:t>w</a:t>
            </a:r>
            <a:endParaRPr sz="750">
              <a:latin typeface="Times New Roman"/>
              <a:cs typeface="Times New Roman"/>
            </a:endParaRPr>
          </a:p>
        </p:txBody>
      </p:sp>
      <p:sp>
        <p:nvSpPr>
          <p:cNvPr id="22" name="object 22"/>
          <p:cNvSpPr txBox="1"/>
          <p:nvPr/>
        </p:nvSpPr>
        <p:spPr>
          <a:xfrm>
            <a:off x="6192997" y="1160276"/>
            <a:ext cx="302260" cy="208390"/>
          </a:xfrm>
          <a:prstGeom prst="rect">
            <a:avLst/>
          </a:prstGeom>
        </p:spPr>
        <p:txBody>
          <a:bodyPr vert="horz" wrap="square" lIns="0" tIns="15875" rIns="0" bIns="0" rtlCol="0">
            <a:spAutoFit/>
          </a:bodyPr>
          <a:lstStyle/>
          <a:p>
            <a:pPr marL="38100">
              <a:spcBef>
                <a:spcPts val="125"/>
              </a:spcBef>
            </a:pPr>
            <a:r>
              <a:rPr sz="1875" i="1" spc="30" baseline="-40000" dirty="0">
                <a:latin typeface="Times New Roman"/>
                <a:cs typeface="Times New Roman"/>
              </a:rPr>
              <a:t>N</a:t>
            </a:r>
            <a:r>
              <a:rPr sz="1875" i="1" spc="89" baseline="-40000" dirty="0">
                <a:latin typeface="Times New Roman"/>
                <a:cs typeface="Times New Roman"/>
              </a:rPr>
              <a:t> </a:t>
            </a:r>
            <a:r>
              <a:rPr sz="1250" spc="10" dirty="0">
                <a:latin typeface="Symbol"/>
                <a:cs typeface="Symbol"/>
              </a:rPr>
              <a:t></a:t>
            </a:r>
            <a:endParaRPr sz="1250">
              <a:latin typeface="Symbol"/>
              <a:cs typeface="Symbol"/>
            </a:endParaRPr>
          </a:p>
        </p:txBody>
      </p:sp>
      <p:sp>
        <p:nvSpPr>
          <p:cNvPr id="23" name="object 23"/>
          <p:cNvSpPr txBox="1"/>
          <p:nvPr/>
        </p:nvSpPr>
        <p:spPr>
          <a:xfrm>
            <a:off x="5470863" y="1095106"/>
            <a:ext cx="1130935" cy="271228"/>
          </a:xfrm>
          <a:prstGeom prst="rect">
            <a:avLst/>
          </a:prstGeom>
        </p:spPr>
        <p:txBody>
          <a:bodyPr vert="horz" wrap="square" lIns="0" tIns="17145" rIns="0" bIns="0" rtlCol="0">
            <a:spAutoFit/>
          </a:bodyPr>
          <a:lstStyle/>
          <a:p>
            <a:pPr marL="12700">
              <a:spcBef>
                <a:spcPts val="135"/>
              </a:spcBef>
              <a:tabLst>
                <a:tab pos="1007110" algn="l"/>
              </a:tabLst>
            </a:pPr>
            <a:r>
              <a:rPr sz="1250" i="1" spc="95" dirty="0">
                <a:latin typeface="Times New Roman"/>
                <a:cs typeface="Times New Roman"/>
              </a:rPr>
              <a:t>C</a:t>
            </a:r>
            <a:r>
              <a:rPr sz="1650" spc="-155" dirty="0">
                <a:latin typeface="Symbol"/>
                <a:cs typeface="Symbol"/>
              </a:rPr>
              <a:t></a:t>
            </a:r>
            <a:r>
              <a:rPr sz="1250" i="1" spc="70" dirty="0">
                <a:latin typeface="Times New Roman"/>
                <a:cs typeface="Times New Roman"/>
              </a:rPr>
              <a:t>n</a:t>
            </a:r>
            <a:r>
              <a:rPr sz="1650" spc="-220" dirty="0">
                <a:latin typeface="Symbol"/>
                <a:cs typeface="Symbol"/>
              </a:rPr>
              <a:t></a:t>
            </a:r>
            <a:r>
              <a:rPr sz="1250" i="1" spc="85" dirty="0">
                <a:latin typeface="Times New Roman"/>
                <a:cs typeface="Times New Roman"/>
              </a:rPr>
              <a:t>π</a:t>
            </a:r>
            <a:r>
              <a:rPr sz="1650" spc="-155" dirty="0">
                <a:latin typeface="Symbol"/>
                <a:cs typeface="Symbol"/>
              </a:rPr>
              <a:t></a:t>
            </a:r>
            <a:r>
              <a:rPr sz="1250" i="1" spc="70" dirty="0">
                <a:latin typeface="Times New Roman"/>
                <a:cs typeface="Times New Roman"/>
              </a:rPr>
              <a:t>n</a:t>
            </a:r>
            <a:r>
              <a:rPr sz="1650" spc="-120" dirty="0">
                <a:latin typeface="Symbol"/>
                <a:cs typeface="Symbol"/>
              </a:rPr>
              <a:t></a:t>
            </a:r>
            <a:r>
              <a:rPr sz="1250" i="1" spc="20" dirty="0">
                <a:latin typeface="Times New Roman"/>
                <a:cs typeface="Times New Roman"/>
              </a:rPr>
              <a:t>+</a:t>
            </a:r>
            <a:r>
              <a:rPr sz="1250" i="1" dirty="0">
                <a:latin typeface="Times New Roman"/>
                <a:cs typeface="Times New Roman"/>
              </a:rPr>
              <a:t>	</a:t>
            </a:r>
            <a:r>
              <a:rPr sz="1250" i="1" spc="20" dirty="0">
                <a:latin typeface="Times New Roman"/>
                <a:cs typeface="Times New Roman"/>
              </a:rPr>
              <a:t>=</a:t>
            </a:r>
            <a:endParaRPr sz="1250">
              <a:latin typeface="Times New Roman"/>
              <a:cs typeface="Times New Roman"/>
            </a:endParaRPr>
          </a:p>
        </p:txBody>
      </p:sp>
      <p:sp>
        <p:nvSpPr>
          <p:cNvPr id="24" name="object 24"/>
          <p:cNvSpPr txBox="1"/>
          <p:nvPr/>
        </p:nvSpPr>
        <p:spPr>
          <a:xfrm>
            <a:off x="4257096" y="1056197"/>
            <a:ext cx="2059939" cy="208390"/>
          </a:xfrm>
          <a:prstGeom prst="rect">
            <a:avLst/>
          </a:prstGeom>
        </p:spPr>
        <p:txBody>
          <a:bodyPr vert="horz" wrap="square" lIns="0" tIns="15875" rIns="0" bIns="0" rtlCol="0">
            <a:spAutoFit/>
          </a:bodyPr>
          <a:lstStyle/>
          <a:p>
            <a:pPr marL="12700">
              <a:spcBef>
                <a:spcPts val="125"/>
              </a:spcBef>
              <a:tabLst>
                <a:tab pos="471805" algn="l"/>
                <a:tab pos="1968500" algn="l"/>
              </a:tabLst>
            </a:pPr>
            <a:r>
              <a:rPr sz="1875" i="1" spc="22" baseline="4444" dirty="0">
                <a:latin typeface="Times New Roman"/>
                <a:cs typeface="Times New Roman"/>
              </a:rPr>
              <a:t>ρ	</a:t>
            </a:r>
            <a:r>
              <a:rPr sz="1250" spc="10" dirty="0">
                <a:latin typeface="Symbol"/>
                <a:cs typeface="Symbol"/>
              </a:rPr>
              <a:t></a:t>
            </a:r>
            <a:r>
              <a:rPr sz="1250" spc="10" dirty="0">
                <a:latin typeface="Times New Roman"/>
                <a:cs typeface="Times New Roman"/>
              </a:rPr>
              <a:t>	</a:t>
            </a:r>
            <a:r>
              <a:rPr sz="1875" i="1" spc="22" baseline="4444" dirty="0">
                <a:latin typeface="Times New Roman"/>
                <a:cs typeface="Times New Roman"/>
              </a:rPr>
              <a:t>ρ</a:t>
            </a:r>
            <a:endParaRPr sz="1875" baseline="4444">
              <a:latin typeface="Times New Roman"/>
              <a:cs typeface="Times New Roman"/>
            </a:endParaRPr>
          </a:p>
        </p:txBody>
      </p:sp>
      <p:sp>
        <p:nvSpPr>
          <p:cNvPr id="25" name="object 25"/>
          <p:cNvSpPr txBox="1"/>
          <p:nvPr/>
        </p:nvSpPr>
        <p:spPr>
          <a:xfrm>
            <a:off x="3957434" y="1095107"/>
            <a:ext cx="1238885" cy="399415"/>
          </a:xfrm>
          <a:prstGeom prst="rect">
            <a:avLst/>
          </a:prstGeom>
        </p:spPr>
        <p:txBody>
          <a:bodyPr vert="horz" wrap="square" lIns="0" tIns="109855" rIns="0" bIns="0" rtlCol="0">
            <a:spAutoFit/>
          </a:bodyPr>
          <a:lstStyle/>
          <a:p>
            <a:pPr marL="316865" marR="5080" indent="-304800">
              <a:lnSpc>
                <a:spcPct val="63300"/>
              </a:lnSpc>
              <a:spcBef>
                <a:spcPts val="865"/>
              </a:spcBef>
              <a:tabLst>
                <a:tab pos="485140" algn="l"/>
              </a:tabLst>
            </a:pPr>
            <a:r>
              <a:rPr sz="1250" i="1" spc="-10" dirty="0">
                <a:latin typeface="Times New Roman"/>
                <a:cs typeface="Times New Roman"/>
              </a:rPr>
              <a:t>n</a:t>
            </a:r>
            <a:r>
              <a:rPr sz="1650" spc="-10" dirty="0">
                <a:latin typeface="Symbol"/>
                <a:cs typeface="Symbol"/>
              </a:rPr>
              <a:t></a:t>
            </a:r>
            <a:r>
              <a:rPr sz="1250" i="1" spc="-10" dirty="0">
                <a:latin typeface="Times New Roman"/>
                <a:cs typeface="Times New Roman"/>
              </a:rPr>
              <a:t>+		</a:t>
            </a:r>
            <a:r>
              <a:rPr sz="1250" i="1" spc="15" dirty="0">
                <a:latin typeface="Times New Roman"/>
                <a:cs typeface="Times New Roman"/>
              </a:rPr>
              <a:t>π</a:t>
            </a:r>
            <a:r>
              <a:rPr sz="1250" i="1" spc="135" dirty="0">
                <a:latin typeface="Times New Roman"/>
                <a:cs typeface="Times New Roman"/>
              </a:rPr>
              <a:t> </a:t>
            </a:r>
            <a:r>
              <a:rPr sz="1250" i="1" spc="15" dirty="0">
                <a:latin typeface="Times New Roman"/>
                <a:cs typeface="Times New Roman"/>
              </a:rPr>
              <a:t>n</a:t>
            </a:r>
            <a:r>
              <a:rPr sz="1250" i="1" spc="160" dirty="0">
                <a:latin typeface="Times New Roman"/>
                <a:cs typeface="Times New Roman"/>
              </a:rPr>
              <a:t> </a:t>
            </a:r>
            <a:r>
              <a:rPr sz="1875" spc="-52" baseline="-4444" dirty="0">
                <a:latin typeface="Symbol"/>
                <a:cs typeface="Symbol"/>
              </a:rPr>
              <a:t></a:t>
            </a:r>
            <a:r>
              <a:rPr sz="1250" i="1" spc="-35" dirty="0">
                <a:latin typeface="Times New Roman"/>
                <a:cs typeface="Times New Roman"/>
              </a:rPr>
              <a:t>π</a:t>
            </a:r>
            <a:r>
              <a:rPr sz="1250" i="1" spc="140" dirty="0">
                <a:latin typeface="Times New Roman"/>
                <a:cs typeface="Times New Roman"/>
              </a:rPr>
              <a:t> </a:t>
            </a:r>
            <a:r>
              <a:rPr sz="1250" i="1" spc="15" dirty="0">
                <a:latin typeface="Times New Roman"/>
                <a:cs typeface="Times New Roman"/>
              </a:rPr>
              <a:t>n</a:t>
            </a:r>
            <a:r>
              <a:rPr sz="1250" i="1" spc="210" dirty="0">
                <a:latin typeface="Times New Roman"/>
                <a:cs typeface="Times New Roman"/>
              </a:rPr>
              <a:t> </a:t>
            </a:r>
            <a:r>
              <a:rPr sz="1250" i="1" spc="20" dirty="0">
                <a:latin typeface="Times New Roman"/>
                <a:cs typeface="Times New Roman"/>
              </a:rPr>
              <a:t>= </a:t>
            </a:r>
            <a:r>
              <a:rPr sz="1250" i="1" spc="-300" dirty="0">
                <a:latin typeface="Times New Roman"/>
                <a:cs typeface="Times New Roman"/>
              </a:rPr>
              <a:t> </a:t>
            </a:r>
            <a:r>
              <a:rPr sz="1250" i="1" spc="20" dirty="0">
                <a:latin typeface="Times New Roman"/>
                <a:cs typeface="Times New Roman"/>
              </a:rPr>
              <a:t>N</a:t>
            </a:r>
            <a:endParaRPr sz="1250">
              <a:latin typeface="Times New Roman"/>
              <a:cs typeface="Times New Roman"/>
            </a:endParaRPr>
          </a:p>
        </p:txBody>
      </p:sp>
      <p:sp>
        <p:nvSpPr>
          <p:cNvPr id="26" name="object 26"/>
          <p:cNvSpPr txBox="1"/>
          <p:nvPr/>
        </p:nvSpPr>
        <p:spPr>
          <a:xfrm>
            <a:off x="2952714" y="1095106"/>
            <a:ext cx="1033144" cy="271228"/>
          </a:xfrm>
          <a:prstGeom prst="rect">
            <a:avLst/>
          </a:prstGeom>
        </p:spPr>
        <p:txBody>
          <a:bodyPr vert="horz" wrap="square" lIns="0" tIns="17145" rIns="0" bIns="0" rtlCol="0">
            <a:spAutoFit/>
          </a:bodyPr>
          <a:lstStyle/>
          <a:p>
            <a:pPr marL="12700">
              <a:spcBef>
                <a:spcPts val="135"/>
              </a:spcBef>
              <a:tabLst>
                <a:tab pos="847090" algn="l"/>
              </a:tabLst>
            </a:pPr>
            <a:r>
              <a:rPr sz="1250" i="1" spc="70" dirty="0">
                <a:latin typeface="Times New Roman"/>
                <a:cs typeface="Times New Roman"/>
              </a:rPr>
              <a:t>n</a:t>
            </a:r>
            <a:r>
              <a:rPr sz="1650" spc="-220" dirty="0">
                <a:latin typeface="Symbol"/>
                <a:cs typeface="Symbol"/>
              </a:rPr>
              <a:t></a:t>
            </a:r>
            <a:r>
              <a:rPr sz="1250" i="1" spc="85" dirty="0">
                <a:latin typeface="Times New Roman"/>
                <a:cs typeface="Times New Roman"/>
              </a:rPr>
              <a:t>π</a:t>
            </a:r>
            <a:r>
              <a:rPr sz="1650" spc="-155" dirty="0">
                <a:latin typeface="Symbol"/>
                <a:cs typeface="Symbol"/>
              </a:rPr>
              <a:t></a:t>
            </a:r>
            <a:r>
              <a:rPr sz="1250" i="1" spc="65" dirty="0">
                <a:latin typeface="Times New Roman"/>
                <a:cs typeface="Times New Roman"/>
              </a:rPr>
              <a:t>n</a:t>
            </a:r>
            <a:r>
              <a:rPr sz="1650" spc="-60" dirty="0">
                <a:latin typeface="Symbol"/>
                <a:cs typeface="Symbol"/>
              </a:rPr>
              <a:t></a:t>
            </a:r>
            <a:r>
              <a:rPr sz="1250" i="1" spc="20" dirty="0">
                <a:latin typeface="Times New Roman"/>
                <a:cs typeface="Times New Roman"/>
              </a:rPr>
              <a:t>=</a:t>
            </a:r>
            <a:r>
              <a:rPr sz="1250" i="1" dirty="0">
                <a:latin typeface="Times New Roman"/>
                <a:cs typeface="Times New Roman"/>
              </a:rPr>
              <a:t>	</a:t>
            </a:r>
            <a:r>
              <a:rPr sz="1250" i="1" spc="100" dirty="0">
                <a:latin typeface="Times New Roman"/>
                <a:cs typeface="Times New Roman"/>
              </a:rPr>
              <a:t>C</a:t>
            </a:r>
            <a:r>
              <a:rPr sz="1650" spc="-130" dirty="0">
                <a:latin typeface="Symbol"/>
                <a:cs typeface="Symbol"/>
              </a:rPr>
              <a:t></a:t>
            </a:r>
            <a:endParaRPr sz="1650">
              <a:latin typeface="Symbol"/>
              <a:cs typeface="Symbol"/>
            </a:endParaRPr>
          </a:p>
        </p:txBody>
      </p:sp>
      <p:sp>
        <p:nvSpPr>
          <p:cNvPr id="27" name="object 27"/>
          <p:cNvSpPr txBox="1"/>
          <p:nvPr/>
        </p:nvSpPr>
        <p:spPr>
          <a:xfrm>
            <a:off x="2169411" y="1049891"/>
            <a:ext cx="1518285" cy="319959"/>
          </a:xfrm>
          <a:prstGeom prst="rect">
            <a:avLst/>
          </a:prstGeom>
        </p:spPr>
        <p:txBody>
          <a:bodyPr vert="horz" wrap="square" lIns="0" tIns="12065" rIns="0" bIns="0" rtlCol="0">
            <a:spAutoFit/>
          </a:bodyPr>
          <a:lstStyle/>
          <a:p>
            <a:pPr marL="363220">
              <a:lnSpc>
                <a:spcPts val="525"/>
              </a:lnSpc>
              <a:spcBef>
                <a:spcPts val="95"/>
              </a:spcBef>
              <a:tabLst>
                <a:tab pos="1416050" algn="l"/>
              </a:tabLst>
            </a:pPr>
            <a:r>
              <a:rPr sz="750" i="1" spc="-5" dirty="0">
                <a:latin typeface="Times New Roman"/>
                <a:cs typeface="Times New Roman"/>
              </a:rPr>
              <a:t>N	N</a:t>
            </a:r>
            <a:endParaRPr sz="750">
              <a:latin typeface="Times New Roman"/>
              <a:cs typeface="Times New Roman"/>
            </a:endParaRPr>
          </a:p>
          <a:p>
            <a:pPr marL="50800">
              <a:lnSpc>
                <a:spcPts val="1905"/>
              </a:lnSpc>
            </a:pPr>
            <a:r>
              <a:rPr sz="1250" i="1" spc="60" dirty="0">
                <a:latin typeface="Times New Roman"/>
                <a:cs typeface="Times New Roman"/>
              </a:rPr>
              <a:t>r'=</a:t>
            </a:r>
            <a:r>
              <a:rPr sz="1250" i="1" spc="-70" dirty="0">
                <a:latin typeface="Times New Roman"/>
                <a:cs typeface="Times New Roman"/>
              </a:rPr>
              <a:t> </a:t>
            </a:r>
            <a:r>
              <a:rPr sz="2850" spc="67" baseline="-8771" dirty="0">
                <a:latin typeface="Symbol"/>
                <a:cs typeface="Symbol"/>
              </a:rPr>
              <a:t></a:t>
            </a:r>
            <a:r>
              <a:rPr sz="1250" i="1" spc="45" dirty="0">
                <a:latin typeface="Times New Roman"/>
                <a:cs typeface="Times New Roman"/>
              </a:rPr>
              <a:t>C' </a:t>
            </a:r>
            <a:r>
              <a:rPr sz="1250" i="1" spc="100" dirty="0">
                <a:latin typeface="Times New Roman"/>
                <a:cs typeface="Times New Roman"/>
              </a:rPr>
              <a:t> </a:t>
            </a:r>
            <a:r>
              <a:rPr sz="1650" spc="-130" dirty="0">
                <a:latin typeface="Symbol"/>
                <a:cs typeface="Symbol"/>
              </a:rPr>
              <a:t></a:t>
            </a:r>
            <a:endParaRPr sz="1650">
              <a:latin typeface="Symbol"/>
              <a:cs typeface="Symbol"/>
            </a:endParaRPr>
          </a:p>
        </p:txBody>
      </p:sp>
      <p:sp>
        <p:nvSpPr>
          <p:cNvPr id="28" name="object 28"/>
          <p:cNvSpPr txBox="1"/>
          <p:nvPr/>
        </p:nvSpPr>
        <p:spPr>
          <a:xfrm>
            <a:off x="4183934" y="1969070"/>
            <a:ext cx="134620" cy="208390"/>
          </a:xfrm>
          <a:prstGeom prst="rect">
            <a:avLst/>
          </a:prstGeom>
        </p:spPr>
        <p:txBody>
          <a:bodyPr vert="horz" wrap="square" lIns="0" tIns="15875" rIns="0" bIns="0" rtlCol="0">
            <a:spAutoFit/>
          </a:bodyPr>
          <a:lstStyle/>
          <a:p>
            <a:pPr marL="12700">
              <a:spcBef>
                <a:spcPts val="125"/>
              </a:spcBef>
            </a:pPr>
            <a:r>
              <a:rPr sz="1250" i="1" spc="20" dirty="0">
                <a:latin typeface="Times New Roman"/>
                <a:cs typeface="Times New Roman"/>
              </a:rPr>
              <a:t>N</a:t>
            </a:r>
            <a:endParaRPr sz="1250">
              <a:latin typeface="Times New Roman"/>
              <a:cs typeface="Times New Roman"/>
            </a:endParaRPr>
          </a:p>
        </p:txBody>
      </p:sp>
      <p:sp>
        <p:nvSpPr>
          <p:cNvPr id="29" name="object 29"/>
          <p:cNvSpPr txBox="1"/>
          <p:nvPr/>
        </p:nvSpPr>
        <p:spPr>
          <a:xfrm>
            <a:off x="3138725" y="1543704"/>
            <a:ext cx="2090420" cy="318135"/>
          </a:xfrm>
          <a:prstGeom prst="rect">
            <a:avLst/>
          </a:prstGeom>
        </p:spPr>
        <p:txBody>
          <a:bodyPr vert="horz" wrap="square" lIns="0" tIns="14604" rIns="0" bIns="0" rtlCol="0">
            <a:spAutoFit/>
          </a:bodyPr>
          <a:lstStyle/>
          <a:p>
            <a:pPr marL="38100">
              <a:spcBef>
                <a:spcPts val="114"/>
              </a:spcBef>
            </a:pPr>
            <a:r>
              <a:rPr sz="1125" i="1" spc="-7" baseline="-29629" dirty="0">
                <a:latin typeface="Times New Roman"/>
                <a:cs typeface="Times New Roman"/>
              </a:rPr>
              <a:t>N   </a:t>
            </a:r>
            <a:r>
              <a:rPr sz="1125" i="1" spc="-89" baseline="-29629" dirty="0">
                <a:latin typeface="Times New Roman"/>
                <a:cs typeface="Times New Roman"/>
              </a:rPr>
              <a:t> </a:t>
            </a:r>
            <a:r>
              <a:rPr sz="1250" i="1" spc="-20" dirty="0">
                <a:latin typeface="Times New Roman"/>
                <a:cs typeface="Times New Roman"/>
              </a:rPr>
              <a:t>Q</a:t>
            </a:r>
            <a:r>
              <a:rPr sz="1125" i="1" spc="-7" baseline="-22222" dirty="0">
                <a:latin typeface="Times New Roman"/>
                <a:cs typeface="Times New Roman"/>
              </a:rPr>
              <a:t>o</a:t>
            </a:r>
            <a:r>
              <a:rPr sz="1125" i="1" spc="-37" baseline="-22222" dirty="0">
                <a:latin typeface="Times New Roman"/>
                <a:cs typeface="Times New Roman"/>
              </a:rPr>
              <a:t> </a:t>
            </a:r>
            <a:r>
              <a:rPr sz="2850" spc="217" baseline="-8771" dirty="0">
                <a:latin typeface="Symbol"/>
                <a:cs typeface="Symbol"/>
              </a:rPr>
              <a:t></a:t>
            </a:r>
            <a:r>
              <a:rPr sz="1250" i="1" spc="95" dirty="0">
                <a:latin typeface="Times New Roman"/>
                <a:cs typeface="Times New Roman"/>
              </a:rPr>
              <a:t>C</a:t>
            </a:r>
            <a:r>
              <a:rPr sz="1650" spc="-155" dirty="0">
                <a:latin typeface="Symbol"/>
                <a:cs typeface="Symbol"/>
              </a:rPr>
              <a:t></a:t>
            </a:r>
            <a:r>
              <a:rPr sz="1250" i="1" spc="70" dirty="0">
                <a:latin typeface="Times New Roman"/>
                <a:cs typeface="Times New Roman"/>
              </a:rPr>
              <a:t>n</a:t>
            </a:r>
            <a:r>
              <a:rPr sz="1650" spc="-220" dirty="0">
                <a:latin typeface="Symbol"/>
                <a:cs typeface="Symbol"/>
              </a:rPr>
              <a:t></a:t>
            </a:r>
            <a:r>
              <a:rPr sz="1250" i="1" spc="85" dirty="0">
                <a:latin typeface="Times New Roman"/>
                <a:cs typeface="Times New Roman"/>
              </a:rPr>
              <a:t>π</a:t>
            </a:r>
            <a:r>
              <a:rPr sz="1650" spc="-155" dirty="0">
                <a:latin typeface="Symbol"/>
                <a:cs typeface="Symbol"/>
              </a:rPr>
              <a:t></a:t>
            </a:r>
            <a:r>
              <a:rPr sz="1250" i="1" spc="70" dirty="0">
                <a:latin typeface="Times New Roman"/>
                <a:cs typeface="Times New Roman"/>
              </a:rPr>
              <a:t>n</a:t>
            </a:r>
            <a:r>
              <a:rPr sz="1650" spc="-20" dirty="0">
                <a:latin typeface="Symbol"/>
                <a:cs typeface="Symbol"/>
              </a:rPr>
              <a:t></a:t>
            </a:r>
            <a:r>
              <a:rPr sz="1250" spc="15" dirty="0">
                <a:latin typeface="Symbol"/>
                <a:cs typeface="Symbol"/>
              </a:rPr>
              <a:t></a:t>
            </a:r>
            <a:r>
              <a:rPr sz="1250" spc="-110" dirty="0">
                <a:latin typeface="Times New Roman"/>
                <a:cs typeface="Times New Roman"/>
              </a:rPr>
              <a:t> </a:t>
            </a:r>
            <a:r>
              <a:rPr sz="2850" spc="209" baseline="-8771" dirty="0">
                <a:latin typeface="Symbol"/>
                <a:cs typeface="Symbol"/>
              </a:rPr>
              <a:t></a:t>
            </a:r>
            <a:r>
              <a:rPr sz="1250" i="1" spc="100" dirty="0">
                <a:latin typeface="Times New Roman"/>
                <a:cs typeface="Times New Roman"/>
              </a:rPr>
              <a:t>C</a:t>
            </a:r>
            <a:r>
              <a:rPr sz="1650" spc="-155" dirty="0">
                <a:latin typeface="Symbol"/>
                <a:cs typeface="Symbol"/>
              </a:rPr>
              <a:t></a:t>
            </a:r>
            <a:r>
              <a:rPr sz="1250" i="1" spc="70" dirty="0">
                <a:latin typeface="Times New Roman"/>
                <a:cs typeface="Times New Roman"/>
              </a:rPr>
              <a:t>n</a:t>
            </a:r>
            <a:r>
              <a:rPr sz="1650" spc="-225" dirty="0">
                <a:latin typeface="Symbol"/>
                <a:cs typeface="Symbol"/>
              </a:rPr>
              <a:t></a:t>
            </a:r>
            <a:r>
              <a:rPr sz="1250" i="1" spc="85" dirty="0">
                <a:latin typeface="Times New Roman"/>
                <a:cs typeface="Times New Roman"/>
              </a:rPr>
              <a:t>π</a:t>
            </a:r>
            <a:r>
              <a:rPr sz="1650" spc="-155" dirty="0">
                <a:latin typeface="Symbol"/>
                <a:cs typeface="Symbol"/>
              </a:rPr>
              <a:t></a:t>
            </a:r>
            <a:r>
              <a:rPr sz="1250" i="1" spc="70" dirty="0">
                <a:latin typeface="Times New Roman"/>
                <a:cs typeface="Times New Roman"/>
              </a:rPr>
              <a:t>n</a:t>
            </a:r>
            <a:r>
              <a:rPr sz="1650" spc="-130" dirty="0">
                <a:latin typeface="Symbol"/>
                <a:cs typeface="Symbol"/>
              </a:rPr>
              <a:t></a:t>
            </a:r>
            <a:endParaRPr sz="1650">
              <a:latin typeface="Symbol"/>
              <a:cs typeface="Symbol"/>
            </a:endParaRPr>
          </a:p>
        </p:txBody>
      </p:sp>
      <p:sp>
        <p:nvSpPr>
          <p:cNvPr id="30" name="object 30"/>
          <p:cNvSpPr txBox="1"/>
          <p:nvPr/>
        </p:nvSpPr>
        <p:spPr>
          <a:xfrm>
            <a:off x="2180793" y="1761303"/>
            <a:ext cx="3180715" cy="318135"/>
          </a:xfrm>
          <a:prstGeom prst="rect">
            <a:avLst/>
          </a:prstGeom>
        </p:spPr>
        <p:txBody>
          <a:bodyPr vert="horz" wrap="square" lIns="0" tIns="14604" rIns="0" bIns="0" rtlCol="0">
            <a:spAutoFit/>
          </a:bodyPr>
          <a:lstStyle/>
          <a:p>
            <a:pPr marL="38100">
              <a:spcBef>
                <a:spcPts val="114"/>
              </a:spcBef>
              <a:tabLst>
                <a:tab pos="1344295" algn="l"/>
                <a:tab pos="2249805" algn="l"/>
                <a:tab pos="3004185" algn="l"/>
              </a:tabLst>
            </a:pPr>
            <a:r>
              <a:rPr sz="2850" spc="-22" baseline="-8771" dirty="0">
                <a:latin typeface="Symbol"/>
                <a:cs typeface="Symbol"/>
              </a:rPr>
              <a:t></a:t>
            </a:r>
            <a:r>
              <a:rPr sz="1250" i="1" spc="-15" dirty="0">
                <a:latin typeface="Times New Roman"/>
                <a:cs typeface="Times New Roman"/>
              </a:rPr>
              <a:t>C</a:t>
            </a:r>
            <a:r>
              <a:rPr sz="1650" spc="-15" dirty="0">
                <a:latin typeface="Symbol"/>
                <a:cs typeface="Symbol"/>
              </a:rPr>
              <a:t></a:t>
            </a:r>
            <a:r>
              <a:rPr sz="1250" i="1" spc="-15" dirty="0">
                <a:latin typeface="Times New Roman"/>
                <a:cs typeface="Times New Roman"/>
              </a:rPr>
              <a:t>n</a:t>
            </a:r>
            <a:r>
              <a:rPr sz="1650" spc="-15" dirty="0">
                <a:latin typeface="Symbol"/>
                <a:cs typeface="Symbol"/>
              </a:rPr>
              <a:t></a:t>
            </a:r>
            <a:r>
              <a:rPr sz="1250" i="1" spc="-15" dirty="0">
                <a:latin typeface="Times New Roman"/>
                <a:cs typeface="Times New Roman"/>
              </a:rPr>
              <a:t>π</a:t>
            </a:r>
            <a:r>
              <a:rPr sz="1650" spc="-15" dirty="0">
                <a:latin typeface="Symbol"/>
                <a:cs typeface="Symbol"/>
              </a:rPr>
              <a:t></a:t>
            </a:r>
            <a:r>
              <a:rPr sz="1250" i="1" spc="-15" dirty="0">
                <a:latin typeface="Times New Roman"/>
                <a:cs typeface="Times New Roman"/>
              </a:rPr>
              <a:t>n</a:t>
            </a:r>
            <a:r>
              <a:rPr sz="1650" spc="-15" dirty="0">
                <a:latin typeface="Symbol"/>
                <a:cs typeface="Symbol"/>
              </a:rPr>
              <a:t></a:t>
            </a:r>
            <a:r>
              <a:rPr sz="1250" i="1" spc="-15" dirty="0">
                <a:latin typeface="Times New Roman"/>
                <a:cs typeface="Times New Roman"/>
              </a:rPr>
              <a:t>+</a:t>
            </a:r>
            <a:r>
              <a:rPr sz="1250" i="1" spc="-175" dirty="0">
                <a:latin typeface="Times New Roman"/>
                <a:cs typeface="Times New Roman"/>
              </a:rPr>
              <a:t> </a:t>
            </a:r>
            <a:r>
              <a:rPr sz="2850" spc="30" baseline="-8771" dirty="0">
                <a:latin typeface="Symbol"/>
                <a:cs typeface="Symbol"/>
              </a:rPr>
              <a:t></a:t>
            </a:r>
            <a:r>
              <a:rPr sz="2850" u="sng" spc="30" baseline="14619" dirty="0">
                <a:uFill>
                  <a:solidFill>
                    <a:srgbClr val="000000"/>
                  </a:solidFill>
                </a:uFill>
                <a:latin typeface="Times New Roman"/>
                <a:cs typeface="Times New Roman"/>
              </a:rPr>
              <a:t>	</a:t>
            </a:r>
            <a:r>
              <a:rPr sz="1125" i="1" u="sng" spc="-44" baseline="37037" dirty="0">
                <a:uFill>
                  <a:solidFill>
                    <a:srgbClr val="000000"/>
                  </a:solidFill>
                </a:uFill>
                <a:latin typeface="Times New Roman"/>
                <a:cs typeface="Times New Roman"/>
              </a:rPr>
              <a:t>n=</a:t>
            </a:r>
            <a:r>
              <a:rPr sz="1125" u="sng" spc="-44" baseline="37037" dirty="0">
                <a:uFill>
                  <a:solidFill>
                    <a:srgbClr val="000000"/>
                  </a:solidFill>
                </a:uFill>
                <a:latin typeface="Times New Roman"/>
                <a:cs typeface="Times New Roman"/>
              </a:rPr>
              <a:t>1	</a:t>
            </a:r>
            <a:r>
              <a:rPr sz="1125" i="1" u="sng" spc="-44" baseline="37037" dirty="0">
                <a:uFill>
                  <a:solidFill>
                    <a:srgbClr val="000000"/>
                  </a:solidFill>
                </a:uFill>
                <a:latin typeface="Times New Roman"/>
                <a:cs typeface="Times New Roman"/>
              </a:rPr>
              <a:t>n=</a:t>
            </a:r>
            <a:r>
              <a:rPr sz="1125" u="sng" spc="-44" baseline="37037" dirty="0">
                <a:uFill>
                  <a:solidFill>
                    <a:srgbClr val="000000"/>
                  </a:solidFill>
                </a:uFill>
                <a:latin typeface="Times New Roman"/>
                <a:cs typeface="Times New Roman"/>
              </a:rPr>
              <a:t>1	</a:t>
            </a:r>
            <a:r>
              <a:rPr sz="1250" i="1" spc="20" dirty="0">
                <a:latin typeface="Times New Roman"/>
                <a:cs typeface="Times New Roman"/>
              </a:rPr>
              <a:t>=</a:t>
            </a:r>
            <a:endParaRPr sz="1250">
              <a:latin typeface="Times New Roman"/>
              <a:cs typeface="Times New Roman"/>
            </a:endParaRPr>
          </a:p>
        </p:txBody>
      </p:sp>
      <p:sp>
        <p:nvSpPr>
          <p:cNvPr id="31" name="object 31"/>
          <p:cNvSpPr txBox="1"/>
          <p:nvPr/>
        </p:nvSpPr>
        <p:spPr>
          <a:xfrm>
            <a:off x="2222328" y="2065273"/>
            <a:ext cx="1080770" cy="127599"/>
          </a:xfrm>
          <a:prstGeom prst="rect">
            <a:avLst/>
          </a:prstGeom>
        </p:spPr>
        <p:txBody>
          <a:bodyPr vert="horz" wrap="square" lIns="0" tIns="12065" rIns="0" bIns="0" rtlCol="0">
            <a:spAutoFit/>
          </a:bodyPr>
          <a:lstStyle/>
          <a:p>
            <a:pPr marL="12700">
              <a:spcBef>
                <a:spcPts val="95"/>
              </a:spcBef>
              <a:tabLst>
                <a:tab pos="917575" algn="l"/>
              </a:tabLst>
            </a:pPr>
            <a:r>
              <a:rPr sz="750" i="1" spc="-30" dirty="0">
                <a:latin typeface="Times New Roman"/>
                <a:cs typeface="Times New Roman"/>
              </a:rPr>
              <a:t>n</a:t>
            </a:r>
            <a:r>
              <a:rPr sz="750" i="1" spc="-60" dirty="0">
                <a:latin typeface="Times New Roman"/>
                <a:cs typeface="Times New Roman"/>
              </a:rPr>
              <a:t>=</a:t>
            </a:r>
            <a:r>
              <a:rPr sz="750" spc="-5" dirty="0">
                <a:latin typeface="Times New Roman"/>
                <a:cs typeface="Times New Roman"/>
              </a:rPr>
              <a:t>1</a:t>
            </a:r>
            <a:r>
              <a:rPr sz="750" dirty="0">
                <a:latin typeface="Times New Roman"/>
                <a:cs typeface="Times New Roman"/>
              </a:rPr>
              <a:t>	</a:t>
            </a:r>
            <a:r>
              <a:rPr sz="750" i="1" spc="-30" dirty="0">
                <a:latin typeface="Times New Roman"/>
                <a:cs typeface="Times New Roman"/>
              </a:rPr>
              <a:t>n</a:t>
            </a:r>
            <a:r>
              <a:rPr sz="750" i="1" spc="-60" dirty="0">
                <a:latin typeface="Times New Roman"/>
                <a:cs typeface="Times New Roman"/>
              </a:rPr>
              <a:t>=</a:t>
            </a:r>
            <a:r>
              <a:rPr sz="750" spc="-5" dirty="0">
                <a:latin typeface="Times New Roman"/>
                <a:cs typeface="Times New Roman"/>
              </a:rPr>
              <a:t>1</a:t>
            </a:r>
            <a:endParaRPr sz="750">
              <a:latin typeface="Times New Roman"/>
              <a:cs typeface="Times New Roman"/>
            </a:endParaRPr>
          </a:p>
        </p:txBody>
      </p:sp>
      <p:sp>
        <p:nvSpPr>
          <p:cNvPr id="32" name="object 32"/>
          <p:cNvSpPr txBox="1"/>
          <p:nvPr/>
        </p:nvSpPr>
        <p:spPr>
          <a:xfrm>
            <a:off x="6289805" y="1152628"/>
            <a:ext cx="73025" cy="127599"/>
          </a:xfrm>
          <a:prstGeom prst="rect">
            <a:avLst/>
          </a:prstGeom>
        </p:spPr>
        <p:txBody>
          <a:bodyPr vert="horz" wrap="square" lIns="0" tIns="12065" rIns="0" bIns="0" rtlCol="0">
            <a:spAutoFit/>
          </a:bodyPr>
          <a:lstStyle/>
          <a:p>
            <a:pPr marL="12700">
              <a:spcBef>
                <a:spcPts val="95"/>
              </a:spcBef>
            </a:pPr>
            <a:r>
              <a:rPr sz="750" spc="-5" dirty="0">
                <a:latin typeface="Times New Roman"/>
                <a:cs typeface="Times New Roman"/>
              </a:rPr>
              <a:t>0</a:t>
            </a:r>
            <a:endParaRPr sz="750">
              <a:latin typeface="Times New Roman"/>
              <a:cs typeface="Times New Roman"/>
            </a:endParaRPr>
          </a:p>
        </p:txBody>
      </p:sp>
      <p:sp>
        <p:nvSpPr>
          <p:cNvPr id="33" name="object 33"/>
          <p:cNvSpPr txBox="1"/>
          <p:nvPr/>
        </p:nvSpPr>
        <p:spPr>
          <a:xfrm>
            <a:off x="3536827" y="1302230"/>
            <a:ext cx="1946275" cy="208390"/>
          </a:xfrm>
          <a:prstGeom prst="rect">
            <a:avLst/>
          </a:prstGeom>
        </p:spPr>
        <p:txBody>
          <a:bodyPr vert="horz" wrap="square" lIns="0" tIns="15875" rIns="0" bIns="0" rtlCol="0">
            <a:spAutoFit/>
          </a:bodyPr>
          <a:lstStyle/>
          <a:p>
            <a:pPr marL="12700">
              <a:spcBef>
                <a:spcPts val="125"/>
              </a:spcBef>
              <a:tabLst>
                <a:tab pos="1191895" algn="l"/>
                <a:tab pos="1695450" algn="l"/>
              </a:tabLst>
            </a:pPr>
            <a:r>
              <a:rPr sz="750" i="1" spc="-30" dirty="0">
                <a:latin typeface="Times New Roman"/>
                <a:cs typeface="Times New Roman"/>
              </a:rPr>
              <a:t>n</a:t>
            </a:r>
            <a:r>
              <a:rPr sz="750" i="1" spc="-60" dirty="0">
                <a:latin typeface="Times New Roman"/>
                <a:cs typeface="Times New Roman"/>
              </a:rPr>
              <a:t>=</a:t>
            </a:r>
            <a:r>
              <a:rPr sz="750" spc="-5" dirty="0">
                <a:latin typeface="Times New Roman"/>
                <a:cs typeface="Times New Roman"/>
              </a:rPr>
              <a:t>1</a:t>
            </a:r>
            <a:r>
              <a:rPr sz="750" spc="5" dirty="0">
                <a:latin typeface="Times New Roman"/>
                <a:cs typeface="Times New Roman"/>
              </a:rPr>
              <a:t> </a:t>
            </a:r>
            <a:r>
              <a:rPr sz="1875" spc="15" baseline="2222" dirty="0">
                <a:latin typeface="Symbol"/>
                <a:cs typeface="Symbol"/>
              </a:rPr>
              <a:t></a:t>
            </a:r>
            <a:r>
              <a:rPr sz="1875" baseline="2222" dirty="0">
                <a:latin typeface="Times New Roman"/>
                <a:cs typeface="Times New Roman"/>
              </a:rPr>
              <a:t>	</a:t>
            </a:r>
            <a:r>
              <a:rPr sz="1875" spc="15" baseline="2222" dirty="0">
                <a:latin typeface="Symbol"/>
                <a:cs typeface="Symbol"/>
              </a:rPr>
              <a:t></a:t>
            </a:r>
            <a:r>
              <a:rPr sz="1875" baseline="2222" dirty="0">
                <a:latin typeface="Times New Roman"/>
                <a:cs typeface="Times New Roman"/>
              </a:rPr>
              <a:t>	</a:t>
            </a:r>
            <a:r>
              <a:rPr sz="750" i="1" spc="-30" dirty="0">
                <a:latin typeface="Times New Roman"/>
                <a:cs typeface="Times New Roman"/>
              </a:rPr>
              <a:t>n</a:t>
            </a:r>
            <a:r>
              <a:rPr sz="750" i="1" spc="-60" dirty="0">
                <a:latin typeface="Times New Roman"/>
                <a:cs typeface="Times New Roman"/>
              </a:rPr>
              <a:t>=</a:t>
            </a:r>
            <a:r>
              <a:rPr sz="750" spc="-5" dirty="0">
                <a:latin typeface="Times New Roman"/>
                <a:cs typeface="Times New Roman"/>
              </a:rPr>
              <a:t>1</a:t>
            </a:r>
            <a:r>
              <a:rPr sz="750" spc="5" dirty="0">
                <a:latin typeface="Times New Roman"/>
                <a:cs typeface="Times New Roman"/>
              </a:rPr>
              <a:t> </a:t>
            </a:r>
            <a:r>
              <a:rPr sz="1875" spc="15" baseline="2222" dirty="0">
                <a:latin typeface="Symbol"/>
                <a:cs typeface="Symbol"/>
              </a:rPr>
              <a:t></a:t>
            </a:r>
            <a:endParaRPr sz="1875" baseline="2222">
              <a:latin typeface="Symbol"/>
              <a:cs typeface="Symbol"/>
            </a:endParaRPr>
          </a:p>
        </p:txBody>
      </p:sp>
      <p:sp>
        <p:nvSpPr>
          <p:cNvPr id="34" name="object 34"/>
          <p:cNvSpPr txBox="1"/>
          <p:nvPr/>
        </p:nvSpPr>
        <p:spPr>
          <a:xfrm>
            <a:off x="4333766" y="1152628"/>
            <a:ext cx="73025" cy="127599"/>
          </a:xfrm>
          <a:prstGeom prst="rect">
            <a:avLst/>
          </a:prstGeom>
        </p:spPr>
        <p:txBody>
          <a:bodyPr vert="horz" wrap="square" lIns="0" tIns="12065" rIns="0" bIns="0" rtlCol="0">
            <a:spAutoFit/>
          </a:bodyPr>
          <a:lstStyle/>
          <a:p>
            <a:pPr marL="12700">
              <a:spcBef>
                <a:spcPts val="95"/>
              </a:spcBef>
            </a:pPr>
            <a:r>
              <a:rPr sz="750" spc="-5" dirty="0">
                <a:latin typeface="Times New Roman"/>
                <a:cs typeface="Times New Roman"/>
              </a:rPr>
              <a:t>0</a:t>
            </a:r>
            <a:endParaRPr sz="750">
              <a:latin typeface="Times New Roman"/>
              <a:cs typeface="Times New Roman"/>
            </a:endParaRPr>
          </a:p>
        </p:txBody>
      </p:sp>
      <p:sp>
        <p:nvSpPr>
          <p:cNvPr id="35" name="object 35"/>
          <p:cNvSpPr txBox="1"/>
          <p:nvPr/>
        </p:nvSpPr>
        <p:spPr>
          <a:xfrm>
            <a:off x="2483797" y="1369959"/>
            <a:ext cx="175260" cy="127599"/>
          </a:xfrm>
          <a:prstGeom prst="rect">
            <a:avLst/>
          </a:prstGeom>
        </p:spPr>
        <p:txBody>
          <a:bodyPr vert="horz" wrap="square" lIns="0" tIns="12065" rIns="0" bIns="0" rtlCol="0">
            <a:spAutoFit/>
          </a:bodyPr>
          <a:lstStyle/>
          <a:p>
            <a:pPr marL="12700">
              <a:spcBef>
                <a:spcPts val="95"/>
              </a:spcBef>
            </a:pPr>
            <a:r>
              <a:rPr sz="750" i="1" spc="-30" dirty="0">
                <a:latin typeface="Times New Roman"/>
                <a:cs typeface="Times New Roman"/>
              </a:rPr>
              <a:t>n</a:t>
            </a:r>
            <a:r>
              <a:rPr sz="750" i="1" spc="-60" dirty="0">
                <a:latin typeface="Times New Roman"/>
                <a:cs typeface="Times New Roman"/>
              </a:rPr>
              <a:t>=</a:t>
            </a:r>
            <a:r>
              <a:rPr sz="750" spc="-5" dirty="0">
                <a:latin typeface="Times New Roman"/>
                <a:cs typeface="Times New Roman"/>
              </a:rPr>
              <a:t>1</a:t>
            </a:r>
            <a:endParaRPr sz="750">
              <a:latin typeface="Times New Roman"/>
              <a:cs typeface="Times New Roman"/>
            </a:endParaRPr>
          </a:p>
        </p:txBody>
      </p:sp>
      <p:sp>
        <p:nvSpPr>
          <p:cNvPr id="36" name="object 36"/>
          <p:cNvSpPr txBox="1"/>
          <p:nvPr/>
        </p:nvSpPr>
        <p:spPr>
          <a:xfrm>
            <a:off x="3521806" y="3510331"/>
            <a:ext cx="614680" cy="285750"/>
          </a:xfrm>
          <a:prstGeom prst="rect">
            <a:avLst/>
          </a:prstGeom>
        </p:spPr>
        <p:txBody>
          <a:bodyPr vert="horz" wrap="square" lIns="0" tIns="13335" rIns="0" bIns="0" rtlCol="0">
            <a:spAutoFit/>
          </a:bodyPr>
          <a:lstStyle/>
          <a:p>
            <a:pPr marL="12700">
              <a:spcBef>
                <a:spcPts val="105"/>
              </a:spcBef>
            </a:pPr>
            <a:r>
              <a:rPr sz="1300" i="1" spc="70" dirty="0">
                <a:latin typeface="Times New Roman"/>
                <a:cs typeface="Times New Roman"/>
              </a:rPr>
              <a:t>C</a:t>
            </a:r>
            <a:r>
              <a:rPr sz="1700" spc="-170" dirty="0">
                <a:latin typeface="Symbol"/>
                <a:cs typeface="Symbol"/>
              </a:rPr>
              <a:t></a:t>
            </a:r>
            <a:r>
              <a:rPr sz="1300" i="1" spc="50" dirty="0">
                <a:latin typeface="Times New Roman"/>
                <a:cs typeface="Times New Roman"/>
              </a:rPr>
              <a:t>n</a:t>
            </a:r>
            <a:r>
              <a:rPr sz="1700" spc="-229" dirty="0">
                <a:latin typeface="Symbol"/>
                <a:cs typeface="Symbol"/>
              </a:rPr>
              <a:t></a:t>
            </a:r>
            <a:r>
              <a:rPr sz="1300" i="1" spc="70" dirty="0">
                <a:latin typeface="Times New Roman"/>
                <a:cs typeface="Times New Roman"/>
              </a:rPr>
              <a:t>π</a:t>
            </a:r>
            <a:r>
              <a:rPr sz="1700" spc="-170" dirty="0">
                <a:latin typeface="Symbol"/>
                <a:cs typeface="Symbol"/>
              </a:rPr>
              <a:t></a:t>
            </a:r>
            <a:r>
              <a:rPr sz="1300" i="1" spc="50" dirty="0">
                <a:latin typeface="Times New Roman"/>
                <a:cs typeface="Times New Roman"/>
              </a:rPr>
              <a:t>n</a:t>
            </a:r>
            <a:r>
              <a:rPr sz="1700" spc="-140" dirty="0">
                <a:latin typeface="Symbol"/>
                <a:cs typeface="Symbol"/>
              </a:rPr>
              <a:t></a:t>
            </a:r>
            <a:endParaRPr sz="1700">
              <a:latin typeface="Symbol"/>
              <a:cs typeface="Symbol"/>
            </a:endParaRPr>
          </a:p>
        </p:txBody>
      </p:sp>
      <p:sp>
        <p:nvSpPr>
          <p:cNvPr id="37" name="object 37"/>
          <p:cNvSpPr txBox="1"/>
          <p:nvPr/>
        </p:nvSpPr>
        <p:spPr>
          <a:xfrm>
            <a:off x="3549376" y="2974777"/>
            <a:ext cx="615315" cy="285750"/>
          </a:xfrm>
          <a:prstGeom prst="rect">
            <a:avLst/>
          </a:prstGeom>
        </p:spPr>
        <p:txBody>
          <a:bodyPr vert="horz" wrap="square" lIns="0" tIns="13335" rIns="0" bIns="0" rtlCol="0">
            <a:spAutoFit/>
          </a:bodyPr>
          <a:lstStyle/>
          <a:p>
            <a:pPr marL="12700">
              <a:spcBef>
                <a:spcPts val="105"/>
              </a:spcBef>
            </a:pPr>
            <a:r>
              <a:rPr sz="1300" i="1" spc="-60" dirty="0">
                <a:latin typeface="Times New Roman"/>
                <a:cs typeface="Times New Roman"/>
              </a:rPr>
              <a:t>C</a:t>
            </a:r>
            <a:r>
              <a:rPr sz="1700" spc="-60" dirty="0">
                <a:latin typeface="Symbol"/>
                <a:cs typeface="Symbol"/>
              </a:rPr>
              <a:t></a:t>
            </a:r>
            <a:r>
              <a:rPr sz="1300" i="1" spc="-60" dirty="0">
                <a:latin typeface="Times New Roman"/>
                <a:cs typeface="Times New Roman"/>
              </a:rPr>
              <a:t>n</a:t>
            </a:r>
            <a:r>
              <a:rPr sz="1700" spc="-60" dirty="0">
                <a:latin typeface="Symbol"/>
                <a:cs typeface="Symbol"/>
              </a:rPr>
              <a:t></a:t>
            </a:r>
            <a:r>
              <a:rPr sz="1300" i="1" spc="-60" dirty="0">
                <a:latin typeface="Times New Roman"/>
                <a:cs typeface="Times New Roman"/>
              </a:rPr>
              <a:t>π</a:t>
            </a:r>
            <a:r>
              <a:rPr sz="1700" spc="-60" dirty="0">
                <a:latin typeface="Symbol"/>
                <a:cs typeface="Symbol"/>
              </a:rPr>
              <a:t></a:t>
            </a:r>
            <a:r>
              <a:rPr sz="1300" i="1" spc="-60" dirty="0">
                <a:latin typeface="Times New Roman"/>
                <a:cs typeface="Times New Roman"/>
              </a:rPr>
              <a:t>n</a:t>
            </a:r>
            <a:r>
              <a:rPr sz="1700" spc="-60" dirty="0">
                <a:latin typeface="Symbol"/>
                <a:cs typeface="Symbol"/>
              </a:rPr>
              <a:t></a:t>
            </a:r>
            <a:endParaRPr sz="1700">
              <a:latin typeface="Symbol"/>
              <a:cs typeface="Symbol"/>
            </a:endParaRPr>
          </a:p>
        </p:txBody>
      </p:sp>
      <p:sp>
        <p:nvSpPr>
          <p:cNvPr id="38" name="object 38"/>
          <p:cNvSpPr txBox="1"/>
          <p:nvPr/>
        </p:nvSpPr>
        <p:spPr>
          <a:xfrm>
            <a:off x="4840048" y="3512639"/>
            <a:ext cx="953769" cy="431800"/>
          </a:xfrm>
          <a:prstGeom prst="rect">
            <a:avLst/>
          </a:prstGeom>
        </p:spPr>
        <p:txBody>
          <a:bodyPr vert="horz" wrap="square" lIns="0" tIns="13335" rIns="0" bIns="0" rtlCol="0">
            <a:spAutoFit/>
          </a:bodyPr>
          <a:lstStyle/>
          <a:p>
            <a:pPr marL="12700">
              <a:lnSpc>
                <a:spcPts val="1835"/>
              </a:lnSpc>
              <a:spcBef>
                <a:spcPts val="105"/>
              </a:spcBef>
            </a:pPr>
            <a:r>
              <a:rPr sz="1300" i="1" spc="75" dirty="0">
                <a:latin typeface="Times New Roman"/>
                <a:cs typeface="Times New Roman"/>
              </a:rPr>
              <a:t>C</a:t>
            </a:r>
            <a:r>
              <a:rPr sz="2550" spc="-247" baseline="1633" dirty="0">
                <a:latin typeface="Symbol"/>
                <a:cs typeface="Symbol"/>
              </a:rPr>
              <a:t></a:t>
            </a:r>
            <a:r>
              <a:rPr sz="1300" i="1" spc="50" dirty="0">
                <a:latin typeface="Times New Roman"/>
                <a:cs typeface="Times New Roman"/>
              </a:rPr>
              <a:t>n</a:t>
            </a:r>
            <a:r>
              <a:rPr sz="2550" spc="-352" baseline="1633" dirty="0">
                <a:latin typeface="Symbol"/>
                <a:cs typeface="Symbol"/>
              </a:rPr>
              <a:t></a:t>
            </a:r>
            <a:r>
              <a:rPr sz="1300" i="1" spc="65" dirty="0">
                <a:latin typeface="Times New Roman"/>
                <a:cs typeface="Times New Roman"/>
              </a:rPr>
              <a:t>π</a:t>
            </a:r>
            <a:r>
              <a:rPr sz="2550" spc="-247" baseline="1633" dirty="0">
                <a:latin typeface="Symbol"/>
                <a:cs typeface="Symbol"/>
              </a:rPr>
              <a:t></a:t>
            </a:r>
            <a:r>
              <a:rPr sz="1300" i="1" spc="50" dirty="0">
                <a:latin typeface="Times New Roman"/>
                <a:cs typeface="Times New Roman"/>
              </a:rPr>
              <a:t>n</a:t>
            </a:r>
            <a:r>
              <a:rPr sz="2550" spc="-202" baseline="1633" dirty="0">
                <a:latin typeface="Symbol"/>
                <a:cs typeface="Symbol"/>
              </a:rPr>
              <a:t></a:t>
            </a:r>
            <a:r>
              <a:rPr sz="1300" dirty="0">
                <a:latin typeface="Symbol"/>
                <a:cs typeface="Symbol"/>
              </a:rPr>
              <a:t></a:t>
            </a:r>
            <a:r>
              <a:rPr sz="1300" spc="-160" dirty="0">
                <a:latin typeface="Times New Roman"/>
                <a:cs typeface="Times New Roman"/>
              </a:rPr>
              <a:t> </a:t>
            </a:r>
            <a:r>
              <a:rPr sz="1300" i="1" dirty="0">
                <a:latin typeface="Times New Roman"/>
                <a:cs typeface="Times New Roman"/>
              </a:rPr>
              <a:t>=</a:t>
            </a:r>
            <a:r>
              <a:rPr sz="1300" i="1" spc="20" dirty="0">
                <a:latin typeface="Times New Roman"/>
                <a:cs typeface="Times New Roman"/>
              </a:rPr>
              <a:t> </a:t>
            </a:r>
            <a:r>
              <a:rPr sz="1300" i="1" dirty="0">
                <a:latin typeface="Times New Roman"/>
                <a:cs typeface="Times New Roman"/>
              </a:rPr>
              <a:t>Δ</a:t>
            </a:r>
            <a:endParaRPr sz="1300">
              <a:latin typeface="Times New Roman"/>
              <a:cs typeface="Times New Roman"/>
            </a:endParaRPr>
          </a:p>
          <a:p>
            <a:pPr marL="603250">
              <a:lnSpc>
                <a:spcPts val="1355"/>
              </a:lnSpc>
            </a:pPr>
            <a:r>
              <a:rPr sz="1300" dirty="0">
                <a:latin typeface="Symbol"/>
                <a:cs typeface="Symbol"/>
              </a:rPr>
              <a:t></a:t>
            </a:r>
            <a:endParaRPr sz="1300">
              <a:latin typeface="Symbol"/>
              <a:cs typeface="Symbol"/>
            </a:endParaRPr>
          </a:p>
        </p:txBody>
      </p:sp>
      <p:sp>
        <p:nvSpPr>
          <p:cNvPr id="39" name="object 39"/>
          <p:cNvSpPr txBox="1"/>
          <p:nvPr/>
        </p:nvSpPr>
        <p:spPr>
          <a:xfrm>
            <a:off x="5430790" y="3459945"/>
            <a:ext cx="88900" cy="212238"/>
          </a:xfrm>
          <a:prstGeom prst="rect">
            <a:avLst/>
          </a:prstGeom>
        </p:spPr>
        <p:txBody>
          <a:bodyPr vert="horz" wrap="square" lIns="0" tIns="12065" rIns="0" bIns="0" rtlCol="0">
            <a:spAutoFit/>
          </a:bodyPr>
          <a:lstStyle/>
          <a:p>
            <a:pPr marL="12700">
              <a:spcBef>
                <a:spcPts val="95"/>
              </a:spcBef>
            </a:pPr>
            <a:r>
              <a:rPr sz="1300" dirty="0">
                <a:latin typeface="Symbol"/>
                <a:cs typeface="Symbol"/>
              </a:rPr>
              <a:t></a:t>
            </a:r>
            <a:endParaRPr sz="1300">
              <a:latin typeface="Symbol"/>
              <a:cs typeface="Symbol"/>
            </a:endParaRPr>
          </a:p>
        </p:txBody>
      </p:sp>
      <p:sp>
        <p:nvSpPr>
          <p:cNvPr id="40" name="object 40"/>
          <p:cNvSpPr txBox="1"/>
          <p:nvPr/>
        </p:nvSpPr>
        <p:spPr>
          <a:xfrm>
            <a:off x="4542362" y="3395708"/>
            <a:ext cx="274320" cy="212238"/>
          </a:xfrm>
          <a:prstGeom prst="rect">
            <a:avLst/>
          </a:prstGeom>
        </p:spPr>
        <p:txBody>
          <a:bodyPr vert="horz" wrap="square" lIns="0" tIns="12065" rIns="0" bIns="0" rtlCol="0">
            <a:spAutoFit/>
          </a:bodyPr>
          <a:lstStyle/>
          <a:p>
            <a:pPr marL="38100">
              <a:spcBef>
                <a:spcPts val="95"/>
              </a:spcBef>
            </a:pPr>
            <a:r>
              <a:rPr sz="1950" baseline="-21367" dirty="0">
                <a:latin typeface="Symbol"/>
                <a:cs typeface="Symbol"/>
              </a:rPr>
              <a:t></a:t>
            </a:r>
            <a:r>
              <a:rPr sz="1950" spc="240" baseline="-21367" dirty="0">
                <a:latin typeface="Times New Roman"/>
                <a:cs typeface="Times New Roman"/>
              </a:rPr>
              <a:t> </a:t>
            </a:r>
            <a:r>
              <a:rPr sz="750" i="1" spc="5" dirty="0">
                <a:latin typeface="Times New Roman"/>
                <a:cs typeface="Times New Roman"/>
              </a:rPr>
              <a:t>N</a:t>
            </a:r>
            <a:endParaRPr sz="750">
              <a:latin typeface="Times New Roman"/>
              <a:cs typeface="Times New Roman"/>
            </a:endParaRPr>
          </a:p>
        </p:txBody>
      </p:sp>
      <p:sp>
        <p:nvSpPr>
          <p:cNvPr id="41" name="object 41"/>
          <p:cNvSpPr txBox="1"/>
          <p:nvPr/>
        </p:nvSpPr>
        <p:spPr>
          <a:xfrm>
            <a:off x="2995705" y="3551508"/>
            <a:ext cx="88900" cy="212238"/>
          </a:xfrm>
          <a:prstGeom prst="rect">
            <a:avLst/>
          </a:prstGeom>
        </p:spPr>
        <p:txBody>
          <a:bodyPr vert="horz" wrap="square" lIns="0" tIns="12065" rIns="0" bIns="0" rtlCol="0">
            <a:spAutoFit/>
          </a:bodyPr>
          <a:lstStyle/>
          <a:p>
            <a:pPr marL="12700">
              <a:spcBef>
                <a:spcPts val="95"/>
              </a:spcBef>
            </a:pPr>
            <a:r>
              <a:rPr sz="1300" dirty="0">
                <a:latin typeface="Symbol"/>
                <a:cs typeface="Symbol"/>
              </a:rPr>
              <a:t></a:t>
            </a:r>
            <a:endParaRPr sz="1300">
              <a:latin typeface="Symbol"/>
              <a:cs typeface="Symbol"/>
            </a:endParaRPr>
          </a:p>
        </p:txBody>
      </p:sp>
      <p:sp>
        <p:nvSpPr>
          <p:cNvPr id="42" name="object 42"/>
          <p:cNvSpPr txBox="1"/>
          <p:nvPr/>
        </p:nvSpPr>
        <p:spPr>
          <a:xfrm>
            <a:off x="2995705" y="3735293"/>
            <a:ext cx="88900" cy="212238"/>
          </a:xfrm>
          <a:prstGeom prst="rect">
            <a:avLst/>
          </a:prstGeom>
        </p:spPr>
        <p:txBody>
          <a:bodyPr vert="horz" wrap="square" lIns="0" tIns="12065" rIns="0" bIns="0" rtlCol="0">
            <a:spAutoFit/>
          </a:bodyPr>
          <a:lstStyle/>
          <a:p>
            <a:pPr marL="12700">
              <a:spcBef>
                <a:spcPts val="95"/>
              </a:spcBef>
            </a:pPr>
            <a:r>
              <a:rPr sz="1300" dirty="0">
                <a:latin typeface="Symbol"/>
                <a:cs typeface="Symbol"/>
              </a:rPr>
              <a:t></a:t>
            </a:r>
            <a:endParaRPr sz="1300">
              <a:latin typeface="Symbol"/>
              <a:cs typeface="Symbol"/>
            </a:endParaRPr>
          </a:p>
        </p:txBody>
      </p:sp>
      <p:sp>
        <p:nvSpPr>
          <p:cNvPr id="43" name="object 43"/>
          <p:cNvSpPr txBox="1"/>
          <p:nvPr/>
        </p:nvSpPr>
        <p:spPr>
          <a:xfrm>
            <a:off x="2995705" y="3446431"/>
            <a:ext cx="88900" cy="212238"/>
          </a:xfrm>
          <a:prstGeom prst="rect">
            <a:avLst/>
          </a:prstGeom>
        </p:spPr>
        <p:txBody>
          <a:bodyPr vert="horz" wrap="square" lIns="0" tIns="12065" rIns="0" bIns="0" rtlCol="0">
            <a:spAutoFit/>
          </a:bodyPr>
          <a:lstStyle/>
          <a:p>
            <a:pPr marL="12700">
              <a:spcBef>
                <a:spcPts val="95"/>
              </a:spcBef>
            </a:pPr>
            <a:r>
              <a:rPr sz="1300" dirty="0">
                <a:latin typeface="Symbol"/>
                <a:cs typeface="Symbol"/>
              </a:rPr>
              <a:t></a:t>
            </a:r>
            <a:endParaRPr sz="1300">
              <a:latin typeface="Symbol"/>
              <a:cs typeface="Symbol"/>
            </a:endParaRPr>
          </a:p>
        </p:txBody>
      </p:sp>
      <p:sp>
        <p:nvSpPr>
          <p:cNvPr id="44" name="object 44"/>
          <p:cNvSpPr txBox="1"/>
          <p:nvPr/>
        </p:nvSpPr>
        <p:spPr>
          <a:xfrm>
            <a:off x="4112142" y="3565009"/>
            <a:ext cx="544830" cy="212238"/>
          </a:xfrm>
          <a:prstGeom prst="rect">
            <a:avLst/>
          </a:prstGeom>
        </p:spPr>
        <p:txBody>
          <a:bodyPr vert="horz" wrap="square" lIns="0" tIns="12065" rIns="0" bIns="0" rtlCol="0">
            <a:spAutoFit/>
          </a:bodyPr>
          <a:lstStyle/>
          <a:p>
            <a:pPr marL="12700">
              <a:spcBef>
                <a:spcPts val="95"/>
              </a:spcBef>
            </a:pPr>
            <a:r>
              <a:rPr sz="1300" spc="105" dirty="0">
                <a:latin typeface="Symbol"/>
                <a:cs typeface="Symbol"/>
              </a:rPr>
              <a:t></a:t>
            </a:r>
            <a:r>
              <a:rPr sz="1950" baseline="4273" dirty="0">
                <a:latin typeface="Symbol"/>
                <a:cs typeface="Symbol"/>
              </a:rPr>
              <a:t></a:t>
            </a:r>
            <a:r>
              <a:rPr sz="1950" spc="-179" baseline="4273" dirty="0">
                <a:latin typeface="Times New Roman"/>
                <a:cs typeface="Times New Roman"/>
              </a:rPr>
              <a:t> </a:t>
            </a:r>
            <a:r>
              <a:rPr sz="1300" dirty="0">
                <a:latin typeface="Symbol"/>
                <a:cs typeface="Symbol"/>
              </a:rPr>
              <a:t></a:t>
            </a:r>
            <a:r>
              <a:rPr sz="1300" spc="-160" dirty="0">
                <a:latin typeface="Times New Roman"/>
                <a:cs typeface="Times New Roman"/>
              </a:rPr>
              <a:t> </a:t>
            </a:r>
            <a:r>
              <a:rPr sz="1300" i="1" dirty="0">
                <a:latin typeface="Times New Roman"/>
                <a:cs typeface="Times New Roman"/>
              </a:rPr>
              <a:t>Q</a:t>
            </a:r>
            <a:r>
              <a:rPr sz="1300" i="1" spc="125" dirty="0">
                <a:latin typeface="Times New Roman"/>
                <a:cs typeface="Times New Roman"/>
              </a:rPr>
              <a:t> </a:t>
            </a:r>
            <a:r>
              <a:rPr sz="1300" dirty="0">
                <a:latin typeface="Symbol"/>
                <a:cs typeface="Symbol"/>
              </a:rPr>
              <a:t></a:t>
            </a:r>
            <a:endParaRPr sz="1300">
              <a:latin typeface="Symbol"/>
              <a:cs typeface="Symbol"/>
            </a:endParaRPr>
          </a:p>
        </p:txBody>
      </p:sp>
      <p:sp>
        <p:nvSpPr>
          <p:cNvPr id="45" name="object 45"/>
          <p:cNvSpPr txBox="1"/>
          <p:nvPr/>
        </p:nvSpPr>
        <p:spPr>
          <a:xfrm>
            <a:off x="4112143" y="3446431"/>
            <a:ext cx="165735" cy="212238"/>
          </a:xfrm>
          <a:prstGeom prst="rect">
            <a:avLst/>
          </a:prstGeom>
        </p:spPr>
        <p:txBody>
          <a:bodyPr vert="horz" wrap="square" lIns="0" tIns="12065" rIns="0" bIns="0" rtlCol="0">
            <a:spAutoFit/>
          </a:bodyPr>
          <a:lstStyle/>
          <a:p>
            <a:pPr marL="12700">
              <a:spcBef>
                <a:spcPts val="95"/>
              </a:spcBef>
            </a:pPr>
            <a:r>
              <a:rPr sz="1950" spc="157" baseline="-4273" dirty="0">
                <a:latin typeface="Symbol"/>
                <a:cs typeface="Symbol"/>
              </a:rPr>
              <a:t></a:t>
            </a:r>
            <a:r>
              <a:rPr sz="1300" dirty="0">
                <a:latin typeface="Symbol"/>
                <a:cs typeface="Symbol"/>
              </a:rPr>
              <a:t></a:t>
            </a:r>
            <a:endParaRPr sz="1300">
              <a:latin typeface="Symbol"/>
              <a:cs typeface="Symbol"/>
            </a:endParaRPr>
          </a:p>
        </p:txBody>
      </p:sp>
      <p:sp>
        <p:nvSpPr>
          <p:cNvPr id="46" name="object 46"/>
          <p:cNvSpPr txBox="1"/>
          <p:nvPr/>
        </p:nvSpPr>
        <p:spPr>
          <a:xfrm>
            <a:off x="3249481" y="3565009"/>
            <a:ext cx="88900" cy="212238"/>
          </a:xfrm>
          <a:prstGeom prst="rect">
            <a:avLst/>
          </a:prstGeom>
        </p:spPr>
        <p:txBody>
          <a:bodyPr vert="horz" wrap="square" lIns="0" tIns="12065" rIns="0" bIns="0" rtlCol="0">
            <a:spAutoFit/>
          </a:bodyPr>
          <a:lstStyle/>
          <a:p>
            <a:pPr marL="12700">
              <a:spcBef>
                <a:spcPts val="95"/>
              </a:spcBef>
            </a:pPr>
            <a:r>
              <a:rPr sz="1300" dirty="0">
                <a:latin typeface="Symbol"/>
                <a:cs typeface="Symbol"/>
              </a:rPr>
              <a:t></a:t>
            </a:r>
            <a:endParaRPr sz="1300">
              <a:latin typeface="Symbol"/>
              <a:cs typeface="Symbol"/>
            </a:endParaRPr>
          </a:p>
        </p:txBody>
      </p:sp>
      <p:sp>
        <p:nvSpPr>
          <p:cNvPr id="47" name="object 47"/>
          <p:cNvSpPr txBox="1"/>
          <p:nvPr/>
        </p:nvSpPr>
        <p:spPr>
          <a:xfrm>
            <a:off x="3224082" y="3395708"/>
            <a:ext cx="273685" cy="212238"/>
          </a:xfrm>
          <a:prstGeom prst="rect">
            <a:avLst/>
          </a:prstGeom>
        </p:spPr>
        <p:txBody>
          <a:bodyPr vert="horz" wrap="square" lIns="0" tIns="12065" rIns="0" bIns="0" rtlCol="0">
            <a:spAutoFit/>
          </a:bodyPr>
          <a:lstStyle/>
          <a:p>
            <a:pPr marL="38100">
              <a:spcBef>
                <a:spcPts val="95"/>
              </a:spcBef>
            </a:pPr>
            <a:r>
              <a:rPr sz="1950" baseline="-21367" dirty="0">
                <a:latin typeface="Symbol"/>
                <a:cs typeface="Symbol"/>
              </a:rPr>
              <a:t></a:t>
            </a:r>
            <a:r>
              <a:rPr sz="1950" spc="232" baseline="-21367" dirty="0">
                <a:latin typeface="Times New Roman"/>
                <a:cs typeface="Times New Roman"/>
              </a:rPr>
              <a:t> </a:t>
            </a:r>
            <a:r>
              <a:rPr sz="750" i="1" spc="5" dirty="0">
                <a:latin typeface="Times New Roman"/>
                <a:cs typeface="Times New Roman"/>
              </a:rPr>
              <a:t>N</a:t>
            </a:r>
            <a:endParaRPr sz="750">
              <a:latin typeface="Times New Roman"/>
              <a:cs typeface="Times New Roman"/>
            </a:endParaRPr>
          </a:p>
        </p:txBody>
      </p:sp>
      <p:sp>
        <p:nvSpPr>
          <p:cNvPr id="48" name="object 48"/>
          <p:cNvSpPr txBox="1"/>
          <p:nvPr/>
        </p:nvSpPr>
        <p:spPr>
          <a:xfrm>
            <a:off x="2079997" y="3510331"/>
            <a:ext cx="1137920" cy="285750"/>
          </a:xfrm>
          <a:prstGeom prst="rect">
            <a:avLst/>
          </a:prstGeom>
        </p:spPr>
        <p:txBody>
          <a:bodyPr vert="horz" wrap="square" lIns="0" tIns="13335" rIns="0" bIns="0" rtlCol="0">
            <a:spAutoFit/>
          </a:bodyPr>
          <a:lstStyle/>
          <a:p>
            <a:pPr marL="12700">
              <a:spcBef>
                <a:spcPts val="105"/>
              </a:spcBef>
            </a:pPr>
            <a:r>
              <a:rPr sz="1300" i="1" dirty="0">
                <a:latin typeface="Times New Roman"/>
                <a:cs typeface="Times New Roman"/>
              </a:rPr>
              <a:t>Q</a:t>
            </a:r>
            <a:r>
              <a:rPr sz="1300" i="1" spc="15" dirty="0">
                <a:latin typeface="Times New Roman"/>
                <a:cs typeface="Times New Roman"/>
              </a:rPr>
              <a:t> </a:t>
            </a:r>
            <a:r>
              <a:rPr sz="1700" spc="-170" dirty="0">
                <a:latin typeface="Symbol"/>
                <a:cs typeface="Symbol"/>
              </a:rPr>
              <a:t></a:t>
            </a:r>
            <a:r>
              <a:rPr sz="1300" i="1" dirty="0">
                <a:latin typeface="Times New Roman"/>
                <a:cs typeface="Times New Roman"/>
              </a:rPr>
              <a:t>r</a:t>
            </a:r>
            <a:r>
              <a:rPr sz="1300" i="1" spc="-210" dirty="0">
                <a:latin typeface="Times New Roman"/>
                <a:cs typeface="Times New Roman"/>
              </a:rPr>
              <a:t> </a:t>
            </a:r>
            <a:r>
              <a:rPr sz="1700" spc="-30" dirty="0">
                <a:latin typeface="Symbol"/>
                <a:cs typeface="Symbol"/>
              </a:rPr>
              <a:t></a:t>
            </a:r>
            <a:r>
              <a:rPr sz="1300" dirty="0">
                <a:latin typeface="Symbol"/>
                <a:cs typeface="Symbol"/>
              </a:rPr>
              <a:t></a:t>
            </a:r>
            <a:r>
              <a:rPr sz="1300" spc="-114" dirty="0">
                <a:latin typeface="Times New Roman"/>
                <a:cs typeface="Times New Roman"/>
              </a:rPr>
              <a:t> </a:t>
            </a:r>
            <a:r>
              <a:rPr sz="1300" i="1" dirty="0">
                <a:latin typeface="Times New Roman"/>
                <a:cs typeface="Times New Roman"/>
              </a:rPr>
              <a:t>r </a:t>
            </a:r>
            <a:r>
              <a:rPr sz="1300" i="1" spc="-90" dirty="0">
                <a:latin typeface="Times New Roman"/>
                <a:cs typeface="Times New Roman"/>
              </a:rPr>
              <a:t> </a:t>
            </a:r>
            <a:r>
              <a:rPr sz="1300" i="1" dirty="0">
                <a:latin typeface="Times New Roman"/>
                <a:cs typeface="Times New Roman"/>
              </a:rPr>
              <a:t>=</a:t>
            </a:r>
            <a:r>
              <a:rPr sz="1300" i="1" spc="-95" dirty="0">
                <a:latin typeface="Times New Roman"/>
                <a:cs typeface="Times New Roman"/>
              </a:rPr>
              <a:t> </a:t>
            </a:r>
            <a:r>
              <a:rPr sz="1300" i="1" dirty="0">
                <a:latin typeface="Times New Roman"/>
                <a:cs typeface="Times New Roman"/>
              </a:rPr>
              <a:t>Q  </a:t>
            </a:r>
            <a:r>
              <a:rPr sz="1300" i="1" spc="-50" dirty="0">
                <a:latin typeface="Times New Roman"/>
                <a:cs typeface="Times New Roman"/>
              </a:rPr>
              <a:t> </a:t>
            </a:r>
            <a:r>
              <a:rPr sz="1300" i="1" dirty="0">
                <a:latin typeface="Times New Roman"/>
                <a:cs typeface="Times New Roman"/>
              </a:rPr>
              <a:t>Q</a:t>
            </a:r>
            <a:endParaRPr sz="1300">
              <a:latin typeface="Times New Roman"/>
              <a:cs typeface="Times New Roman"/>
            </a:endParaRPr>
          </a:p>
        </p:txBody>
      </p:sp>
      <p:sp>
        <p:nvSpPr>
          <p:cNvPr id="49" name="object 49"/>
          <p:cNvSpPr txBox="1"/>
          <p:nvPr/>
        </p:nvSpPr>
        <p:spPr>
          <a:xfrm>
            <a:off x="5458223" y="2924716"/>
            <a:ext cx="88900" cy="212238"/>
          </a:xfrm>
          <a:prstGeom prst="rect">
            <a:avLst/>
          </a:prstGeom>
        </p:spPr>
        <p:txBody>
          <a:bodyPr vert="horz" wrap="square" lIns="0" tIns="12065" rIns="0" bIns="0" rtlCol="0">
            <a:spAutoFit/>
          </a:bodyPr>
          <a:lstStyle/>
          <a:p>
            <a:pPr marL="12700">
              <a:spcBef>
                <a:spcPts val="95"/>
              </a:spcBef>
            </a:pPr>
            <a:r>
              <a:rPr sz="1300" dirty="0">
                <a:latin typeface="Symbol"/>
                <a:cs typeface="Symbol"/>
              </a:rPr>
              <a:t></a:t>
            </a:r>
            <a:endParaRPr sz="1300">
              <a:latin typeface="Symbol"/>
              <a:cs typeface="Symbol"/>
            </a:endParaRPr>
          </a:p>
        </p:txBody>
      </p:sp>
      <p:sp>
        <p:nvSpPr>
          <p:cNvPr id="50" name="object 50"/>
          <p:cNvSpPr txBox="1"/>
          <p:nvPr/>
        </p:nvSpPr>
        <p:spPr>
          <a:xfrm>
            <a:off x="3023545" y="3015942"/>
            <a:ext cx="88900" cy="212238"/>
          </a:xfrm>
          <a:prstGeom prst="rect">
            <a:avLst/>
          </a:prstGeom>
        </p:spPr>
        <p:txBody>
          <a:bodyPr vert="horz" wrap="square" lIns="0" tIns="12065" rIns="0" bIns="0" rtlCol="0">
            <a:spAutoFit/>
          </a:bodyPr>
          <a:lstStyle/>
          <a:p>
            <a:pPr marL="12700">
              <a:spcBef>
                <a:spcPts val="95"/>
              </a:spcBef>
            </a:pPr>
            <a:r>
              <a:rPr sz="1300" dirty="0">
                <a:latin typeface="Symbol"/>
                <a:cs typeface="Symbol"/>
              </a:rPr>
              <a:t></a:t>
            </a:r>
            <a:endParaRPr sz="1300">
              <a:latin typeface="Symbol"/>
              <a:cs typeface="Symbol"/>
            </a:endParaRPr>
          </a:p>
        </p:txBody>
      </p:sp>
      <p:sp>
        <p:nvSpPr>
          <p:cNvPr id="51" name="object 51"/>
          <p:cNvSpPr txBox="1"/>
          <p:nvPr/>
        </p:nvSpPr>
        <p:spPr>
          <a:xfrm>
            <a:off x="3023545" y="3200066"/>
            <a:ext cx="88900" cy="212238"/>
          </a:xfrm>
          <a:prstGeom prst="rect">
            <a:avLst/>
          </a:prstGeom>
        </p:spPr>
        <p:txBody>
          <a:bodyPr vert="horz" wrap="square" lIns="0" tIns="12065" rIns="0" bIns="0" rtlCol="0">
            <a:spAutoFit/>
          </a:bodyPr>
          <a:lstStyle/>
          <a:p>
            <a:pPr marL="12700">
              <a:spcBef>
                <a:spcPts val="95"/>
              </a:spcBef>
            </a:pPr>
            <a:r>
              <a:rPr sz="1300" dirty="0">
                <a:latin typeface="Symbol"/>
                <a:cs typeface="Symbol"/>
              </a:rPr>
              <a:t></a:t>
            </a:r>
            <a:endParaRPr sz="1300">
              <a:latin typeface="Symbol"/>
              <a:cs typeface="Symbol"/>
            </a:endParaRPr>
          </a:p>
        </p:txBody>
      </p:sp>
      <p:sp>
        <p:nvSpPr>
          <p:cNvPr id="52" name="object 52"/>
          <p:cNvSpPr txBox="1"/>
          <p:nvPr/>
        </p:nvSpPr>
        <p:spPr>
          <a:xfrm>
            <a:off x="3023545" y="2910877"/>
            <a:ext cx="88900" cy="212238"/>
          </a:xfrm>
          <a:prstGeom prst="rect">
            <a:avLst/>
          </a:prstGeom>
        </p:spPr>
        <p:txBody>
          <a:bodyPr vert="horz" wrap="square" lIns="0" tIns="12065" rIns="0" bIns="0" rtlCol="0">
            <a:spAutoFit/>
          </a:bodyPr>
          <a:lstStyle/>
          <a:p>
            <a:pPr marL="12700">
              <a:spcBef>
                <a:spcPts val="95"/>
              </a:spcBef>
            </a:pPr>
            <a:r>
              <a:rPr sz="1300" dirty="0">
                <a:latin typeface="Symbol"/>
                <a:cs typeface="Symbol"/>
              </a:rPr>
              <a:t></a:t>
            </a:r>
            <a:endParaRPr sz="1300">
              <a:latin typeface="Symbol"/>
              <a:cs typeface="Symbol"/>
            </a:endParaRPr>
          </a:p>
        </p:txBody>
      </p:sp>
      <p:sp>
        <p:nvSpPr>
          <p:cNvPr id="53" name="object 53"/>
          <p:cNvSpPr txBox="1"/>
          <p:nvPr/>
        </p:nvSpPr>
        <p:spPr>
          <a:xfrm>
            <a:off x="4139982" y="3029780"/>
            <a:ext cx="544830" cy="212238"/>
          </a:xfrm>
          <a:prstGeom prst="rect">
            <a:avLst/>
          </a:prstGeom>
        </p:spPr>
        <p:txBody>
          <a:bodyPr vert="horz" wrap="square" lIns="0" tIns="12065" rIns="0" bIns="0" rtlCol="0">
            <a:spAutoFit/>
          </a:bodyPr>
          <a:lstStyle/>
          <a:p>
            <a:pPr marL="12700">
              <a:spcBef>
                <a:spcPts val="95"/>
              </a:spcBef>
            </a:pPr>
            <a:r>
              <a:rPr sz="1300" spc="100" dirty="0">
                <a:latin typeface="Symbol"/>
                <a:cs typeface="Symbol"/>
              </a:rPr>
              <a:t></a:t>
            </a:r>
            <a:r>
              <a:rPr sz="1950" baseline="4273" dirty="0">
                <a:latin typeface="Symbol"/>
                <a:cs typeface="Symbol"/>
              </a:rPr>
              <a:t></a:t>
            </a:r>
            <a:r>
              <a:rPr sz="1950" spc="-179" baseline="4273" dirty="0">
                <a:latin typeface="Times New Roman"/>
                <a:cs typeface="Times New Roman"/>
              </a:rPr>
              <a:t> </a:t>
            </a:r>
            <a:r>
              <a:rPr sz="1300" dirty="0">
                <a:latin typeface="Symbol"/>
                <a:cs typeface="Symbol"/>
              </a:rPr>
              <a:t></a:t>
            </a:r>
            <a:r>
              <a:rPr sz="1300" spc="-160" dirty="0">
                <a:latin typeface="Times New Roman"/>
                <a:cs typeface="Times New Roman"/>
              </a:rPr>
              <a:t> </a:t>
            </a:r>
            <a:r>
              <a:rPr sz="1300" i="1" dirty="0">
                <a:latin typeface="Times New Roman"/>
                <a:cs typeface="Times New Roman"/>
              </a:rPr>
              <a:t>Q</a:t>
            </a:r>
            <a:r>
              <a:rPr sz="1300" i="1" spc="125" dirty="0">
                <a:latin typeface="Times New Roman"/>
                <a:cs typeface="Times New Roman"/>
              </a:rPr>
              <a:t> </a:t>
            </a:r>
            <a:r>
              <a:rPr sz="1300" dirty="0">
                <a:latin typeface="Symbol"/>
                <a:cs typeface="Symbol"/>
              </a:rPr>
              <a:t></a:t>
            </a:r>
            <a:endParaRPr sz="1300">
              <a:latin typeface="Symbol"/>
              <a:cs typeface="Symbol"/>
            </a:endParaRPr>
          </a:p>
        </p:txBody>
      </p:sp>
      <p:sp>
        <p:nvSpPr>
          <p:cNvPr id="54" name="object 54"/>
          <p:cNvSpPr txBox="1"/>
          <p:nvPr/>
        </p:nvSpPr>
        <p:spPr>
          <a:xfrm>
            <a:off x="4139983" y="2910877"/>
            <a:ext cx="165735" cy="212238"/>
          </a:xfrm>
          <a:prstGeom prst="rect">
            <a:avLst/>
          </a:prstGeom>
        </p:spPr>
        <p:txBody>
          <a:bodyPr vert="horz" wrap="square" lIns="0" tIns="12065" rIns="0" bIns="0" rtlCol="0">
            <a:spAutoFit/>
          </a:bodyPr>
          <a:lstStyle/>
          <a:p>
            <a:pPr marL="12700">
              <a:spcBef>
                <a:spcPts val="95"/>
              </a:spcBef>
            </a:pPr>
            <a:r>
              <a:rPr sz="1950" spc="150" baseline="-4273" dirty="0">
                <a:latin typeface="Symbol"/>
                <a:cs typeface="Symbol"/>
              </a:rPr>
              <a:t></a:t>
            </a:r>
            <a:r>
              <a:rPr sz="1300" dirty="0">
                <a:latin typeface="Symbol"/>
                <a:cs typeface="Symbol"/>
              </a:rPr>
              <a:t></a:t>
            </a:r>
            <a:endParaRPr sz="1300">
              <a:latin typeface="Symbol"/>
              <a:cs typeface="Symbol"/>
            </a:endParaRPr>
          </a:p>
        </p:txBody>
      </p:sp>
      <p:sp>
        <p:nvSpPr>
          <p:cNvPr id="55" name="object 55"/>
          <p:cNvSpPr txBox="1"/>
          <p:nvPr/>
        </p:nvSpPr>
        <p:spPr>
          <a:xfrm>
            <a:off x="3276981" y="3029780"/>
            <a:ext cx="88900" cy="212238"/>
          </a:xfrm>
          <a:prstGeom prst="rect">
            <a:avLst/>
          </a:prstGeom>
        </p:spPr>
        <p:txBody>
          <a:bodyPr vert="horz" wrap="square" lIns="0" tIns="12065" rIns="0" bIns="0" rtlCol="0">
            <a:spAutoFit/>
          </a:bodyPr>
          <a:lstStyle/>
          <a:p>
            <a:pPr marL="12700">
              <a:spcBef>
                <a:spcPts val="95"/>
              </a:spcBef>
            </a:pPr>
            <a:r>
              <a:rPr sz="1300" dirty="0">
                <a:latin typeface="Symbol"/>
                <a:cs typeface="Symbol"/>
              </a:rPr>
              <a:t></a:t>
            </a:r>
            <a:endParaRPr sz="1300">
              <a:latin typeface="Symbol"/>
              <a:cs typeface="Symbol"/>
            </a:endParaRPr>
          </a:p>
        </p:txBody>
      </p:sp>
      <p:sp>
        <p:nvSpPr>
          <p:cNvPr id="56" name="object 56"/>
          <p:cNvSpPr txBox="1"/>
          <p:nvPr/>
        </p:nvSpPr>
        <p:spPr>
          <a:xfrm>
            <a:off x="3238881" y="2860479"/>
            <a:ext cx="1617980" cy="212238"/>
          </a:xfrm>
          <a:prstGeom prst="rect">
            <a:avLst/>
          </a:prstGeom>
        </p:spPr>
        <p:txBody>
          <a:bodyPr vert="horz" wrap="square" lIns="0" tIns="12065" rIns="0" bIns="0" rtlCol="0">
            <a:spAutoFit/>
          </a:bodyPr>
          <a:lstStyle/>
          <a:p>
            <a:pPr marL="50800">
              <a:spcBef>
                <a:spcPts val="95"/>
              </a:spcBef>
              <a:tabLst>
                <a:tab pos="1369060" algn="l"/>
              </a:tabLst>
            </a:pPr>
            <a:r>
              <a:rPr sz="1950" baseline="-21367" dirty="0">
                <a:latin typeface="Symbol"/>
                <a:cs typeface="Symbol"/>
              </a:rPr>
              <a:t></a:t>
            </a:r>
            <a:r>
              <a:rPr sz="1950" spc="337" baseline="-21367" dirty="0">
                <a:latin typeface="Times New Roman"/>
                <a:cs typeface="Times New Roman"/>
              </a:rPr>
              <a:t> </a:t>
            </a:r>
            <a:r>
              <a:rPr sz="750" i="1" spc="5" dirty="0">
                <a:latin typeface="Times New Roman"/>
                <a:cs typeface="Times New Roman"/>
              </a:rPr>
              <a:t>N	</a:t>
            </a:r>
            <a:r>
              <a:rPr sz="1950" baseline="-21367" dirty="0">
                <a:latin typeface="Symbol"/>
                <a:cs typeface="Symbol"/>
              </a:rPr>
              <a:t></a:t>
            </a:r>
            <a:r>
              <a:rPr sz="1950" spc="240" baseline="-21367" dirty="0">
                <a:latin typeface="Times New Roman"/>
                <a:cs typeface="Times New Roman"/>
              </a:rPr>
              <a:t> </a:t>
            </a:r>
            <a:r>
              <a:rPr sz="750" i="1" spc="5" dirty="0">
                <a:latin typeface="Times New Roman"/>
                <a:cs typeface="Times New Roman"/>
              </a:rPr>
              <a:t>N</a:t>
            </a:r>
            <a:endParaRPr sz="750">
              <a:latin typeface="Times New Roman"/>
              <a:cs typeface="Times New Roman"/>
            </a:endParaRPr>
          </a:p>
        </p:txBody>
      </p:sp>
      <p:sp>
        <p:nvSpPr>
          <p:cNvPr id="57" name="object 57"/>
          <p:cNvSpPr txBox="1"/>
          <p:nvPr/>
        </p:nvSpPr>
        <p:spPr>
          <a:xfrm>
            <a:off x="2075359" y="2974777"/>
            <a:ext cx="1170305" cy="285750"/>
          </a:xfrm>
          <a:prstGeom prst="rect">
            <a:avLst/>
          </a:prstGeom>
        </p:spPr>
        <p:txBody>
          <a:bodyPr vert="horz" wrap="square" lIns="0" tIns="13335" rIns="0" bIns="0" rtlCol="0">
            <a:spAutoFit/>
          </a:bodyPr>
          <a:lstStyle/>
          <a:p>
            <a:pPr marL="12700">
              <a:spcBef>
                <a:spcPts val="105"/>
              </a:spcBef>
              <a:tabLst>
                <a:tab pos="1037590" algn="l"/>
              </a:tabLst>
            </a:pPr>
            <a:r>
              <a:rPr sz="1300" i="1" dirty="0">
                <a:latin typeface="Times New Roman"/>
                <a:cs typeface="Times New Roman"/>
              </a:rPr>
              <a:t>Q</a:t>
            </a:r>
            <a:r>
              <a:rPr sz="1300" i="1" spc="140" dirty="0">
                <a:latin typeface="Times New Roman"/>
                <a:cs typeface="Times New Roman"/>
              </a:rPr>
              <a:t> </a:t>
            </a:r>
            <a:r>
              <a:rPr sz="1700" spc="-165" dirty="0">
                <a:latin typeface="Symbol"/>
                <a:cs typeface="Symbol"/>
              </a:rPr>
              <a:t></a:t>
            </a:r>
            <a:r>
              <a:rPr sz="1300" i="1" dirty="0">
                <a:latin typeface="Times New Roman"/>
                <a:cs typeface="Times New Roman"/>
              </a:rPr>
              <a:t>r</a:t>
            </a:r>
            <a:r>
              <a:rPr sz="1300" i="1" spc="-210" dirty="0">
                <a:latin typeface="Times New Roman"/>
                <a:cs typeface="Times New Roman"/>
              </a:rPr>
              <a:t> </a:t>
            </a:r>
            <a:r>
              <a:rPr sz="1700" spc="-30" dirty="0">
                <a:latin typeface="Symbol"/>
                <a:cs typeface="Symbol"/>
              </a:rPr>
              <a:t></a:t>
            </a:r>
            <a:r>
              <a:rPr sz="1300" dirty="0">
                <a:latin typeface="Symbol"/>
                <a:cs typeface="Symbol"/>
              </a:rPr>
              <a:t></a:t>
            </a:r>
            <a:r>
              <a:rPr sz="1300" spc="-114" dirty="0">
                <a:latin typeface="Times New Roman"/>
                <a:cs typeface="Times New Roman"/>
              </a:rPr>
              <a:t> </a:t>
            </a:r>
            <a:r>
              <a:rPr sz="1300" i="1" dirty="0">
                <a:latin typeface="Times New Roman"/>
                <a:cs typeface="Times New Roman"/>
              </a:rPr>
              <a:t>r </a:t>
            </a:r>
            <a:r>
              <a:rPr sz="1300" i="1" spc="-90" dirty="0">
                <a:latin typeface="Times New Roman"/>
                <a:cs typeface="Times New Roman"/>
              </a:rPr>
              <a:t> </a:t>
            </a:r>
            <a:r>
              <a:rPr sz="1300" i="1" dirty="0">
                <a:latin typeface="Times New Roman"/>
                <a:cs typeface="Times New Roman"/>
              </a:rPr>
              <a:t>=</a:t>
            </a:r>
            <a:r>
              <a:rPr sz="1300" i="1" spc="-100" dirty="0">
                <a:latin typeface="Times New Roman"/>
                <a:cs typeface="Times New Roman"/>
              </a:rPr>
              <a:t> </a:t>
            </a:r>
            <a:r>
              <a:rPr sz="1300" i="1" dirty="0">
                <a:latin typeface="Times New Roman"/>
                <a:cs typeface="Times New Roman"/>
              </a:rPr>
              <a:t>Q	Q</a:t>
            </a:r>
            <a:endParaRPr sz="1300">
              <a:latin typeface="Times New Roman"/>
              <a:cs typeface="Times New Roman"/>
            </a:endParaRPr>
          </a:p>
        </p:txBody>
      </p:sp>
      <p:sp>
        <p:nvSpPr>
          <p:cNvPr id="58" name="object 58"/>
          <p:cNvSpPr txBox="1"/>
          <p:nvPr/>
        </p:nvSpPr>
        <p:spPr>
          <a:xfrm>
            <a:off x="3357486" y="2983337"/>
            <a:ext cx="202565" cy="321310"/>
          </a:xfrm>
          <a:prstGeom prst="rect">
            <a:avLst/>
          </a:prstGeom>
        </p:spPr>
        <p:txBody>
          <a:bodyPr vert="horz" wrap="square" lIns="0" tIns="17780" rIns="0" bIns="0" rtlCol="0">
            <a:spAutoFit/>
          </a:bodyPr>
          <a:lstStyle/>
          <a:p>
            <a:pPr marL="12700">
              <a:spcBef>
                <a:spcPts val="140"/>
              </a:spcBef>
            </a:pPr>
            <a:r>
              <a:rPr sz="1900" spc="35" dirty="0">
                <a:latin typeface="Symbol"/>
                <a:cs typeface="Symbol"/>
              </a:rPr>
              <a:t></a:t>
            </a:r>
            <a:endParaRPr sz="1900">
              <a:latin typeface="Symbol"/>
              <a:cs typeface="Symbol"/>
            </a:endParaRPr>
          </a:p>
        </p:txBody>
      </p:sp>
      <p:sp>
        <p:nvSpPr>
          <p:cNvPr id="59" name="object 59"/>
          <p:cNvSpPr txBox="1"/>
          <p:nvPr/>
        </p:nvSpPr>
        <p:spPr>
          <a:xfrm>
            <a:off x="3329986" y="3521523"/>
            <a:ext cx="1520825" cy="321310"/>
          </a:xfrm>
          <a:prstGeom prst="rect">
            <a:avLst/>
          </a:prstGeom>
        </p:spPr>
        <p:txBody>
          <a:bodyPr vert="horz" wrap="square" lIns="0" tIns="17780" rIns="0" bIns="0" rtlCol="0">
            <a:spAutoFit/>
          </a:bodyPr>
          <a:lstStyle/>
          <a:p>
            <a:pPr marL="12700">
              <a:spcBef>
                <a:spcPts val="140"/>
              </a:spcBef>
              <a:tabLst>
                <a:tab pos="1186815" algn="l"/>
              </a:tabLst>
            </a:pPr>
            <a:r>
              <a:rPr sz="1900" spc="35" dirty="0">
                <a:latin typeface="Symbol"/>
                <a:cs typeface="Symbol"/>
              </a:rPr>
              <a:t></a:t>
            </a:r>
            <a:r>
              <a:rPr sz="1900" spc="35" dirty="0">
                <a:latin typeface="Times New Roman"/>
                <a:cs typeface="Times New Roman"/>
              </a:rPr>
              <a:t>	</a:t>
            </a:r>
            <a:r>
              <a:rPr sz="750" dirty="0">
                <a:latin typeface="Times New Roman"/>
                <a:cs typeface="Times New Roman"/>
              </a:rPr>
              <a:t>0  </a:t>
            </a:r>
            <a:r>
              <a:rPr sz="750" spc="105" dirty="0">
                <a:latin typeface="Times New Roman"/>
                <a:cs typeface="Times New Roman"/>
              </a:rPr>
              <a:t> </a:t>
            </a:r>
            <a:r>
              <a:rPr sz="1900" spc="35" dirty="0">
                <a:latin typeface="Symbol"/>
                <a:cs typeface="Symbol"/>
              </a:rPr>
              <a:t></a:t>
            </a:r>
            <a:endParaRPr sz="1900">
              <a:latin typeface="Symbol"/>
              <a:cs typeface="Symbol"/>
            </a:endParaRPr>
          </a:p>
        </p:txBody>
      </p:sp>
      <p:sp>
        <p:nvSpPr>
          <p:cNvPr id="60" name="object 60"/>
          <p:cNvSpPr txBox="1"/>
          <p:nvPr/>
        </p:nvSpPr>
        <p:spPr>
          <a:xfrm>
            <a:off x="3249481" y="3721788"/>
            <a:ext cx="1591310" cy="212238"/>
          </a:xfrm>
          <a:prstGeom prst="rect">
            <a:avLst/>
          </a:prstGeom>
        </p:spPr>
        <p:txBody>
          <a:bodyPr vert="horz" wrap="square" lIns="0" tIns="12065" rIns="0" bIns="0" rtlCol="0">
            <a:spAutoFit/>
          </a:bodyPr>
          <a:lstStyle/>
          <a:p>
            <a:pPr marL="12700">
              <a:spcBef>
                <a:spcPts val="95"/>
              </a:spcBef>
              <a:tabLst>
                <a:tab pos="875030" algn="l"/>
                <a:tab pos="1330325" algn="l"/>
              </a:tabLst>
            </a:pPr>
            <a:r>
              <a:rPr sz="1300" dirty="0">
                <a:latin typeface="Symbol"/>
                <a:cs typeface="Symbol"/>
              </a:rPr>
              <a:t></a:t>
            </a:r>
            <a:r>
              <a:rPr sz="1300" spc="-65" dirty="0">
                <a:latin typeface="Times New Roman"/>
                <a:cs typeface="Times New Roman"/>
              </a:rPr>
              <a:t> </a:t>
            </a:r>
            <a:r>
              <a:rPr sz="750" i="1" spc="-30" dirty="0">
                <a:latin typeface="Times New Roman"/>
                <a:cs typeface="Times New Roman"/>
              </a:rPr>
              <a:t>n</a:t>
            </a:r>
            <a:r>
              <a:rPr sz="750" i="1" spc="-55" dirty="0">
                <a:latin typeface="Times New Roman"/>
                <a:cs typeface="Times New Roman"/>
              </a:rPr>
              <a:t>=</a:t>
            </a:r>
            <a:r>
              <a:rPr sz="750" dirty="0">
                <a:latin typeface="Times New Roman"/>
                <a:cs typeface="Times New Roman"/>
              </a:rPr>
              <a:t>1	</a:t>
            </a:r>
            <a:r>
              <a:rPr sz="1300" spc="105" dirty="0">
                <a:latin typeface="Symbol"/>
                <a:cs typeface="Symbol"/>
              </a:rPr>
              <a:t></a:t>
            </a:r>
            <a:r>
              <a:rPr sz="1950" baseline="-4273" dirty="0">
                <a:latin typeface="Symbol"/>
                <a:cs typeface="Symbol"/>
              </a:rPr>
              <a:t></a:t>
            </a:r>
            <a:r>
              <a:rPr sz="1950" baseline="-4273" dirty="0">
                <a:latin typeface="Times New Roman"/>
                <a:cs typeface="Times New Roman"/>
              </a:rPr>
              <a:t>	</a:t>
            </a:r>
            <a:r>
              <a:rPr sz="1300" dirty="0">
                <a:latin typeface="Symbol"/>
                <a:cs typeface="Symbol"/>
              </a:rPr>
              <a:t></a:t>
            </a:r>
            <a:r>
              <a:rPr sz="1300" spc="-65" dirty="0">
                <a:latin typeface="Times New Roman"/>
                <a:cs typeface="Times New Roman"/>
              </a:rPr>
              <a:t> </a:t>
            </a:r>
            <a:r>
              <a:rPr sz="750" i="1" spc="-30" dirty="0">
                <a:latin typeface="Times New Roman"/>
                <a:cs typeface="Times New Roman"/>
              </a:rPr>
              <a:t>n</a:t>
            </a:r>
            <a:r>
              <a:rPr sz="750" i="1" spc="-55" dirty="0">
                <a:latin typeface="Times New Roman"/>
                <a:cs typeface="Times New Roman"/>
              </a:rPr>
              <a:t>=</a:t>
            </a:r>
            <a:r>
              <a:rPr sz="750" dirty="0">
                <a:latin typeface="Times New Roman"/>
                <a:cs typeface="Times New Roman"/>
              </a:rPr>
              <a:t>1</a:t>
            </a:r>
            <a:endParaRPr sz="750">
              <a:latin typeface="Times New Roman"/>
              <a:cs typeface="Times New Roman"/>
            </a:endParaRPr>
          </a:p>
        </p:txBody>
      </p:sp>
      <p:sp>
        <p:nvSpPr>
          <p:cNvPr id="61" name="object 61"/>
          <p:cNvSpPr txBox="1"/>
          <p:nvPr/>
        </p:nvSpPr>
        <p:spPr>
          <a:xfrm>
            <a:off x="3185870" y="3672044"/>
            <a:ext cx="73660" cy="128881"/>
          </a:xfrm>
          <a:prstGeom prst="rect">
            <a:avLst/>
          </a:prstGeom>
        </p:spPr>
        <p:txBody>
          <a:bodyPr vert="horz" wrap="square" lIns="0" tIns="13335" rIns="0" bIns="0" rtlCol="0">
            <a:spAutoFit/>
          </a:bodyPr>
          <a:lstStyle/>
          <a:p>
            <a:pPr marL="12700">
              <a:spcBef>
                <a:spcPts val="105"/>
              </a:spcBef>
            </a:pPr>
            <a:r>
              <a:rPr sz="750" dirty="0">
                <a:latin typeface="Times New Roman"/>
                <a:cs typeface="Times New Roman"/>
              </a:rPr>
              <a:t>0</a:t>
            </a:r>
            <a:endParaRPr sz="750">
              <a:latin typeface="Times New Roman"/>
              <a:cs typeface="Times New Roman"/>
            </a:endParaRPr>
          </a:p>
        </p:txBody>
      </p:sp>
      <p:sp>
        <p:nvSpPr>
          <p:cNvPr id="62" name="object 62"/>
          <p:cNvSpPr txBox="1"/>
          <p:nvPr/>
        </p:nvSpPr>
        <p:spPr>
          <a:xfrm>
            <a:off x="2608083" y="3672044"/>
            <a:ext cx="405765" cy="128881"/>
          </a:xfrm>
          <a:prstGeom prst="rect">
            <a:avLst/>
          </a:prstGeom>
        </p:spPr>
        <p:txBody>
          <a:bodyPr vert="horz" wrap="square" lIns="0" tIns="13335" rIns="0" bIns="0" rtlCol="0">
            <a:spAutoFit/>
          </a:bodyPr>
          <a:lstStyle/>
          <a:p>
            <a:pPr marL="12700">
              <a:spcBef>
                <a:spcPts val="105"/>
              </a:spcBef>
              <a:tabLst>
                <a:tab pos="344170" algn="l"/>
              </a:tabLst>
            </a:pPr>
            <a:r>
              <a:rPr sz="750" dirty="0">
                <a:latin typeface="Times New Roman"/>
                <a:cs typeface="Times New Roman"/>
              </a:rPr>
              <a:t>0	1</a:t>
            </a:r>
            <a:endParaRPr sz="750">
              <a:latin typeface="Times New Roman"/>
              <a:cs typeface="Times New Roman"/>
            </a:endParaRPr>
          </a:p>
        </p:txBody>
      </p:sp>
      <p:sp>
        <p:nvSpPr>
          <p:cNvPr id="63" name="object 63"/>
          <p:cNvSpPr txBox="1"/>
          <p:nvPr/>
        </p:nvSpPr>
        <p:spPr>
          <a:xfrm>
            <a:off x="2184356" y="3672044"/>
            <a:ext cx="73660" cy="128881"/>
          </a:xfrm>
          <a:prstGeom prst="rect">
            <a:avLst/>
          </a:prstGeom>
        </p:spPr>
        <p:txBody>
          <a:bodyPr vert="horz" wrap="square" lIns="0" tIns="13335" rIns="0" bIns="0" rtlCol="0">
            <a:spAutoFit/>
          </a:bodyPr>
          <a:lstStyle/>
          <a:p>
            <a:pPr marL="12700">
              <a:spcBef>
                <a:spcPts val="105"/>
              </a:spcBef>
            </a:pPr>
            <a:r>
              <a:rPr sz="750" dirty="0">
                <a:latin typeface="Times New Roman"/>
                <a:cs typeface="Times New Roman"/>
              </a:rPr>
              <a:t>1</a:t>
            </a:r>
            <a:endParaRPr sz="750">
              <a:latin typeface="Times New Roman"/>
              <a:cs typeface="Times New Roman"/>
            </a:endParaRPr>
          </a:p>
        </p:txBody>
      </p:sp>
      <p:sp>
        <p:nvSpPr>
          <p:cNvPr id="64" name="object 64"/>
          <p:cNvSpPr txBox="1"/>
          <p:nvPr/>
        </p:nvSpPr>
        <p:spPr>
          <a:xfrm>
            <a:off x="4139982" y="3186228"/>
            <a:ext cx="728980" cy="212238"/>
          </a:xfrm>
          <a:prstGeom prst="rect">
            <a:avLst/>
          </a:prstGeom>
        </p:spPr>
        <p:txBody>
          <a:bodyPr vert="horz" wrap="square" lIns="0" tIns="12065" rIns="0" bIns="0" rtlCol="0">
            <a:spAutoFit/>
          </a:bodyPr>
          <a:lstStyle/>
          <a:p>
            <a:pPr marL="12700">
              <a:spcBef>
                <a:spcPts val="95"/>
              </a:spcBef>
              <a:tabLst>
                <a:tab pos="467995" algn="l"/>
              </a:tabLst>
            </a:pPr>
            <a:r>
              <a:rPr sz="1300" spc="100" dirty="0">
                <a:latin typeface="Symbol"/>
                <a:cs typeface="Symbol"/>
              </a:rPr>
              <a:t></a:t>
            </a:r>
            <a:r>
              <a:rPr sz="1950" baseline="-4273" dirty="0">
                <a:latin typeface="Symbol"/>
                <a:cs typeface="Symbol"/>
              </a:rPr>
              <a:t></a:t>
            </a:r>
            <a:r>
              <a:rPr sz="1950" baseline="-4273" dirty="0">
                <a:latin typeface="Times New Roman"/>
                <a:cs typeface="Times New Roman"/>
              </a:rPr>
              <a:t>	</a:t>
            </a:r>
            <a:r>
              <a:rPr sz="1300" dirty="0">
                <a:latin typeface="Symbol"/>
                <a:cs typeface="Symbol"/>
              </a:rPr>
              <a:t></a:t>
            </a:r>
            <a:r>
              <a:rPr sz="1300" spc="-65" dirty="0">
                <a:latin typeface="Times New Roman"/>
                <a:cs typeface="Times New Roman"/>
              </a:rPr>
              <a:t> </a:t>
            </a:r>
            <a:r>
              <a:rPr sz="750" i="1" spc="-30" dirty="0">
                <a:latin typeface="Times New Roman"/>
                <a:cs typeface="Times New Roman"/>
              </a:rPr>
              <a:t>n</a:t>
            </a:r>
            <a:r>
              <a:rPr sz="750" i="1" spc="-55" dirty="0">
                <a:latin typeface="Times New Roman"/>
                <a:cs typeface="Times New Roman"/>
              </a:rPr>
              <a:t>=</a:t>
            </a:r>
            <a:r>
              <a:rPr sz="750" dirty="0">
                <a:latin typeface="Times New Roman"/>
                <a:cs typeface="Times New Roman"/>
              </a:rPr>
              <a:t>1</a:t>
            </a:r>
            <a:endParaRPr sz="750">
              <a:latin typeface="Times New Roman"/>
              <a:cs typeface="Times New Roman"/>
            </a:endParaRPr>
          </a:p>
        </p:txBody>
      </p:sp>
      <p:sp>
        <p:nvSpPr>
          <p:cNvPr id="65" name="object 65"/>
          <p:cNvSpPr txBox="1"/>
          <p:nvPr/>
        </p:nvSpPr>
        <p:spPr>
          <a:xfrm>
            <a:off x="4531910" y="2986293"/>
            <a:ext cx="346710" cy="321310"/>
          </a:xfrm>
          <a:prstGeom prst="rect">
            <a:avLst/>
          </a:prstGeom>
        </p:spPr>
        <p:txBody>
          <a:bodyPr vert="horz" wrap="square" lIns="0" tIns="17780" rIns="0" bIns="0" rtlCol="0">
            <a:spAutoFit/>
          </a:bodyPr>
          <a:lstStyle/>
          <a:p>
            <a:pPr marL="12700">
              <a:spcBef>
                <a:spcPts val="140"/>
              </a:spcBef>
            </a:pPr>
            <a:r>
              <a:rPr sz="750" dirty="0">
                <a:latin typeface="Times New Roman"/>
                <a:cs typeface="Times New Roman"/>
              </a:rPr>
              <a:t>0  </a:t>
            </a:r>
            <a:r>
              <a:rPr sz="750" spc="110" dirty="0">
                <a:latin typeface="Times New Roman"/>
                <a:cs typeface="Times New Roman"/>
              </a:rPr>
              <a:t> </a:t>
            </a:r>
            <a:r>
              <a:rPr sz="1900" spc="35" dirty="0">
                <a:latin typeface="Symbol"/>
                <a:cs typeface="Symbol"/>
              </a:rPr>
              <a:t></a:t>
            </a:r>
            <a:endParaRPr sz="1900">
              <a:latin typeface="Symbol"/>
              <a:cs typeface="Symbol"/>
            </a:endParaRPr>
          </a:p>
        </p:txBody>
      </p:sp>
      <p:sp>
        <p:nvSpPr>
          <p:cNvPr id="66" name="object 66"/>
          <p:cNvSpPr txBox="1"/>
          <p:nvPr/>
        </p:nvSpPr>
        <p:spPr>
          <a:xfrm>
            <a:off x="3276982" y="3186228"/>
            <a:ext cx="273685" cy="212238"/>
          </a:xfrm>
          <a:prstGeom prst="rect">
            <a:avLst/>
          </a:prstGeom>
        </p:spPr>
        <p:txBody>
          <a:bodyPr vert="horz" wrap="square" lIns="0" tIns="12065" rIns="0" bIns="0" rtlCol="0">
            <a:spAutoFit/>
          </a:bodyPr>
          <a:lstStyle/>
          <a:p>
            <a:pPr marL="12700">
              <a:spcBef>
                <a:spcPts val="95"/>
              </a:spcBef>
            </a:pPr>
            <a:r>
              <a:rPr sz="1300" dirty="0">
                <a:latin typeface="Symbol"/>
                <a:cs typeface="Symbol"/>
              </a:rPr>
              <a:t></a:t>
            </a:r>
            <a:r>
              <a:rPr sz="1300" spc="-65" dirty="0">
                <a:latin typeface="Times New Roman"/>
                <a:cs typeface="Times New Roman"/>
              </a:rPr>
              <a:t> </a:t>
            </a:r>
            <a:r>
              <a:rPr sz="750" i="1" spc="-30" dirty="0">
                <a:latin typeface="Times New Roman"/>
                <a:cs typeface="Times New Roman"/>
              </a:rPr>
              <a:t>n</a:t>
            </a:r>
            <a:r>
              <a:rPr sz="750" i="1" spc="-55" dirty="0">
                <a:latin typeface="Times New Roman"/>
                <a:cs typeface="Times New Roman"/>
              </a:rPr>
              <a:t>=</a:t>
            </a:r>
            <a:r>
              <a:rPr sz="750" dirty="0">
                <a:latin typeface="Times New Roman"/>
                <a:cs typeface="Times New Roman"/>
              </a:rPr>
              <a:t>1</a:t>
            </a:r>
            <a:endParaRPr sz="750">
              <a:latin typeface="Times New Roman"/>
              <a:cs typeface="Times New Roman"/>
            </a:endParaRPr>
          </a:p>
        </p:txBody>
      </p:sp>
      <p:sp>
        <p:nvSpPr>
          <p:cNvPr id="67" name="object 67"/>
          <p:cNvSpPr txBox="1"/>
          <p:nvPr/>
        </p:nvSpPr>
        <p:spPr>
          <a:xfrm>
            <a:off x="3213710" y="3136814"/>
            <a:ext cx="73660" cy="128881"/>
          </a:xfrm>
          <a:prstGeom prst="rect">
            <a:avLst/>
          </a:prstGeom>
        </p:spPr>
        <p:txBody>
          <a:bodyPr vert="horz" wrap="square" lIns="0" tIns="13335" rIns="0" bIns="0" rtlCol="0">
            <a:spAutoFit/>
          </a:bodyPr>
          <a:lstStyle/>
          <a:p>
            <a:pPr marL="12700">
              <a:spcBef>
                <a:spcPts val="105"/>
              </a:spcBef>
            </a:pPr>
            <a:r>
              <a:rPr sz="750" dirty="0">
                <a:latin typeface="Times New Roman"/>
                <a:cs typeface="Times New Roman"/>
              </a:rPr>
              <a:t>0</a:t>
            </a:r>
            <a:endParaRPr sz="750">
              <a:latin typeface="Times New Roman"/>
              <a:cs typeface="Times New Roman"/>
            </a:endParaRPr>
          </a:p>
        </p:txBody>
      </p:sp>
      <p:sp>
        <p:nvSpPr>
          <p:cNvPr id="68" name="object 68"/>
          <p:cNvSpPr txBox="1"/>
          <p:nvPr/>
        </p:nvSpPr>
        <p:spPr>
          <a:xfrm>
            <a:off x="2188664" y="3136814"/>
            <a:ext cx="845185" cy="128881"/>
          </a:xfrm>
          <a:prstGeom prst="rect">
            <a:avLst/>
          </a:prstGeom>
        </p:spPr>
        <p:txBody>
          <a:bodyPr vert="horz" wrap="square" lIns="0" tIns="13335" rIns="0" bIns="0" rtlCol="0">
            <a:spAutoFit/>
          </a:bodyPr>
          <a:lstStyle/>
          <a:p>
            <a:pPr marL="12700">
              <a:spcBef>
                <a:spcPts val="105"/>
              </a:spcBef>
              <a:tabLst>
                <a:tab pos="443230" algn="l"/>
                <a:tab pos="783590" algn="l"/>
              </a:tabLst>
            </a:pPr>
            <a:r>
              <a:rPr sz="750" dirty="0">
                <a:latin typeface="Times New Roman"/>
                <a:cs typeface="Times New Roman"/>
              </a:rPr>
              <a:t>0	0	0</a:t>
            </a:r>
            <a:endParaRPr sz="750">
              <a:latin typeface="Times New Roman"/>
              <a:cs typeface="Times New Roman"/>
            </a:endParaRPr>
          </a:p>
        </p:txBody>
      </p:sp>
      <p:sp>
        <p:nvSpPr>
          <p:cNvPr id="69" name="object 69"/>
          <p:cNvSpPr txBox="1"/>
          <p:nvPr/>
        </p:nvSpPr>
        <p:spPr>
          <a:xfrm>
            <a:off x="4867888" y="2977410"/>
            <a:ext cx="926465" cy="431800"/>
          </a:xfrm>
          <a:prstGeom prst="rect">
            <a:avLst/>
          </a:prstGeom>
        </p:spPr>
        <p:txBody>
          <a:bodyPr vert="horz" wrap="square" lIns="0" tIns="13335" rIns="0" bIns="0" rtlCol="0">
            <a:spAutoFit/>
          </a:bodyPr>
          <a:lstStyle/>
          <a:p>
            <a:pPr marL="12700">
              <a:lnSpc>
                <a:spcPts val="1835"/>
              </a:lnSpc>
              <a:spcBef>
                <a:spcPts val="105"/>
              </a:spcBef>
            </a:pPr>
            <a:r>
              <a:rPr sz="1300" i="1" spc="70" dirty="0">
                <a:latin typeface="Times New Roman"/>
                <a:cs typeface="Times New Roman"/>
              </a:rPr>
              <a:t>C</a:t>
            </a:r>
            <a:r>
              <a:rPr sz="2550" spc="-247" baseline="1633" dirty="0">
                <a:latin typeface="Symbol"/>
                <a:cs typeface="Symbol"/>
              </a:rPr>
              <a:t></a:t>
            </a:r>
            <a:r>
              <a:rPr sz="1300" i="1" spc="50" dirty="0">
                <a:latin typeface="Times New Roman"/>
                <a:cs typeface="Times New Roman"/>
              </a:rPr>
              <a:t>n</a:t>
            </a:r>
            <a:r>
              <a:rPr sz="2550" spc="-352" baseline="1633" dirty="0">
                <a:latin typeface="Symbol"/>
                <a:cs typeface="Symbol"/>
              </a:rPr>
              <a:t></a:t>
            </a:r>
            <a:r>
              <a:rPr sz="1300" i="1" spc="65" dirty="0">
                <a:latin typeface="Times New Roman"/>
                <a:cs typeface="Times New Roman"/>
              </a:rPr>
              <a:t>π</a:t>
            </a:r>
            <a:r>
              <a:rPr sz="2550" spc="-247" baseline="1633" dirty="0">
                <a:latin typeface="Symbol"/>
                <a:cs typeface="Symbol"/>
              </a:rPr>
              <a:t></a:t>
            </a:r>
            <a:r>
              <a:rPr sz="1300" i="1" spc="50" dirty="0">
                <a:latin typeface="Times New Roman"/>
                <a:cs typeface="Times New Roman"/>
              </a:rPr>
              <a:t>n</a:t>
            </a:r>
            <a:r>
              <a:rPr sz="2550" spc="-202" baseline="1633" dirty="0">
                <a:latin typeface="Symbol"/>
                <a:cs typeface="Symbol"/>
              </a:rPr>
              <a:t></a:t>
            </a:r>
            <a:r>
              <a:rPr sz="1300" dirty="0">
                <a:latin typeface="Symbol"/>
                <a:cs typeface="Symbol"/>
              </a:rPr>
              <a:t></a:t>
            </a:r>
            <a:r>
              <a:rPr sz="1300" spc="-160" dirty="0">
                <a:latin typeface="Times New Roman"/>
                <a:cs typeface="Times New Roman"/>
              </a:rPr>
              <a:t> </a:t>
            </a:r>
            <a:r>
              <a:rPr sz="1300" i="1" dirty="0">
                <a:latin typeface="Times New Roman"/>
                <a:cs typeface="Times New Roman"/>
              </a:rPr>
              <a:t>=</a:t>
            </a:r>
            <a:r>
              <a:rPr sz="1300" i="1" spc="-80" dirty="0">
                <a:latin typeface="Times New Roman"/>
                <a:cs typeface="Times New Roman"/>
              </a:rPr>
              <a:t> </a:t>
            </a:r>
            <a:r>
              <a:rPr sz="1300" dirty="0">
                <a:latin typeface="Times New Roman"/>
                <a:cs typeface="Times New Roman"/>
              </a:rPr>
              <a:t>0</a:t>
            </a:r>
            <a:endParaRPr sz="1300">
              <a:latin typeface="Times New Roman"/>
              <a:cs typeface="Times New Roman"/>
            </a:endParaRPr>
          </a:p>
          <a:p>
            <a:pPr marL="602615">
              <a:lnSpc>
                <a:spcPts val="1355"/>
              </a:lnSpc>
            </a:pPr>
            <a:r>
              <a:rPr sz="1300" dirty="0">
                <a:latin typeface="Symbol"/>
                <a:cs typeface="Symbol"/>
              </a:rPr>
              <a:t></a:t>
            </a:r>
            <a:endParaRPr sz="1300">
              <a:latin typeface="Symbol"/>
              <a:cs typeface="Symbo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2840" y="-232407"/>
            <a:ext cx="7426959" cy="1367682"/>
          </a:xfrm>
          <a:prstGeom prst="rect">
            <a:avLst/>
          </a:prstGeom>
        </p:spPr>
        <p:txBody>
          <a:bodyPr vert="horz" wrap="square" lIns="0" tIns="13335" rIns="0" bIns="0" rtlCol="0" anchor="ctr">
            <a:spAutoFit/>
          </a:bodyPr>
          <a:lstStyle/>
          <a:p>
            <a:pPr marL="12700">
              <a:lnSpc>
                <a:spcPct val="100000"/>
              </a:lnSpc>
              <a:spcBef>
                <a:spcPts val="105"/>
              </a:spcBef>
            </a:pPr>
            <a:r>
              <a:rPr spc="-5" dirty="0"/>
              <a:t>Расчет</a:t>
            </a:r>
            <a:r>
              <a:rPr spc="-20" dirty="0"/>
              <a:t> </a:t>
            </a:r>
            <a:r>
              <a:rPr spc="-5" dirty="0"/>
              <a:t>вероятности</a:t>
            </a:r>
            <a:r>
              <a:rPr spc="-20" dirty="0"/>
              <a:t> </a:t>
            </a:r>
            <a:r>
              <a:rPr spc="-5" dirty="0"/>
              <a:t>ошибки</a:t>
            </a:r>
            <a:r>
              <a:rPr spc="-30" dirty="0"/>
              <a:t> </a:t>
            </a:r>
            <a:r>
              <a:rPr dirty="0"/>
              <a:t>при</a:t>
            </a:r>
            <a:r>
              <a:rPr spc="-20" dirty="0"/>
              <a:t> </a:t>
            </a:r>
            <a:r>
              <a:rPr dirty="0"/>
              <a:t>декодировании</a:t>
            </a:r>
            <a:r>
              <a:rPr spc="-50" dirty="0"/>
              <a:t> </a:t>
            </a:r>
            <a:r>
              <a:rPr dirty="0"/>
              <a:t>бита</a:t>
            </a:r>
            <a:r>
              <a:rPr spc="10" dirty="0"/>
              <a:t> </a:t>
            </a:r>
            <a:r>
              <a:rPr dirty="0"/>
              <a:t>b</a:t>
            </a:r>
            <a:r>
              <a:rPr spc="-25" dirty="0"/>
              <a:t> </a:t>
            </a:r>
            <a:r>
              <a:rPr spc="-5" dirty="0"/>
              <a:t>при</a:t>
            </a:r>
          </a:p>
        </p:txBody>
      </p:sp>
      <p:sp>
        <p:nvSpPr>
          <p:cNvPr id="3" name="object 3"/>
          <p:cNvSpPr txBox="1"/>
          <p:nvPr/>
        </p:nvSpPr>
        <p:spPr>
          <a:xfrm>
            <a:off x="2402839" y="530453"/>
            <a:ext cx="4608830" cy="756920"/>
          </a:xfrm>
          <a:prstGeom prst="rect">
            <a:avLst/>
          </a:prstGeom>
        </p:spPr>
        <p:txBody>
          <a:bodyPr vert="horz" wrap="square" lIns="0" tIns="73660" rIns="0" bIns="0" rtlCol="0">
            <a:spAutoFit/>
          </a:bodyPr>
          <a:lstStyle/>
          <a:p>
            <a:pPr marL="12700">
              <a:spcBef>
                <a:spcPts val="580"/>
              </a:spcBef>
            </a:pPr>
            <a:r>
              <a:rPr sz="2000" i="1" spc="-5" dirty="0">
                <a:latin typeface="Arial"/>
                <a:cs typeface="Arial"/>
              </a:rPr>
              <a:t>атаке</a:t>
            </a:r>
            <a:r>
              <a:rPr sz="2000" i="1" spc="-20" dirty="0">
                <a:latin typeface="Arial"/>
                <a:cs typeface="Arial"/>
              </a:rPr>
              <a:t> </a:t>
            </a:r>
            <a:r>
              <a:rPr sz="2000" i="1" spc="-5" dirty="0">
                <a:latin typeface="Arial"/>
                <a:cs typeface="Arial"/>
              </a:rPr>
              <a:t>аддитивным</a:t>
            </a:r>
            <a:r>
              <a:rPr sz="2000" i="1" spc="-45" dirty="0">
                <a:latin typeface="Arial"/>
                <a:cs typeface="Arial"/>
              </a:rPr>
              <a:t> </a:t>
            </a:r>
            <a:r>
              <a:rPr sz="2000" i="1" spc="-5" dirty="0">
                <a:latin typeface="Arial"/>
                <a:cs typeface="Arial"/>
              </a:rPr>
              <a:t>шумом.</a:t>
            </a:r>
            <a:endParaRPr sz="2000">
              <a:latin typeface="Arial"/>
              <a:cs typeface="Arial"/>
            </a:endParaRPr>
          </a:p>
          <a:p>
            <a:pPr marL="12700">
              <a:spcBef>
                <a:spcPts val="480"/>
              </a:spcBef>
            </a:pPr>
            <a:r>
              <a:rPr sz="2000" spc="-5" dirty="0">
                <a:latin typeface="Microsoft Sans Serif"/>
                <a:cs typeface="Microsoft Sans Serif"/>
              </a:rPr>
              <a:t>Пусть </a:t>
            </a:r>
            <a:r>
              <a:rPr sz="2000" i="1" dirty="0">
                <a:latin typeface="Arial"/>
                <a:cs typeface="Arial"/>
              </a:rPr>
              <a:t>b</a:t>
            </a:r>
            <a:r>
              <a:rPr sz="2000" dirty="0">
                <a:latin typeface="Microsoft Sans Serif"/>
                <a:cs typeface="Microsoft Sans Serif"/>
              </a:rPr>
              <a:t>=0.</a:t>
            </a:r>
            <a:r>
              <a:rPr sz="2000" spc="-15" dirty="0">
                <a:latin typeface="Microsoft Sans Serif"/>
                <a:cs typeface="Microsoft Sans Serif"/>
              </a:rPr>
              <a:t> </a:t>
            </a:r>
            <a:r>
              <a:rPr sz="2000" spc="-5" dirty="0">
                <a:latin typeface="Microsoft Sans Serif"/>
                <a:cs typeface="Microsoft Sans Serif"/>
              </a:rPr>
              <a:t>Тогда</a:t>
            </a:r>
            <a:r>
              <a:rPr sz="2000" spc="-10" dirty="0">
                <a:latin typeface="Microsoft Sans Serif"/>
                <a:cs typeface="Microsoft Sans Serif"/>
              </a:rPr>
              <a:t> </a:t>
            </a:r>
            <a:r>
              <a:rPr sz="2000" spc="-40" dirty="0">
                <a:latin typeface="Microsoft Sans Serif"/>
                <a:cs typeface="Microsoft Sans Serif"/>
              </a:rPr>
              <a:t>из</a:t>
            </a:r>
            <a:r>
              <a:rPr sz="2000" spc="5" dirty="0">
                <a:latin typeface="Microsoft Sans Serif"/>
                <a:cs typeface="Microsoft Sans Serif"/>
              </a:rPr>
              <a:t> </a:t>
            </a:r>
            <a:r>
              <a:rPr sz="2000" dirty="0">
                <a:latin typeface="Microsoft Sans Serif"/>
                <a:cs typeface="Microsoft Sans Serif"/>
              </a:rPr>
              <a:t>(51),</a:t>
            </a:r>
            <a:r>
              <a:rPr sz="2000" spc="-25" dirty="0">
                <a:latin typeface="Microsoft Sans Serif"/>
                <a:cs typeface="Microsoft Sans Serif"/>
              </a:rPr>
              <a:t> </a:t>
            </a:r>
            <a:r>
              <a:rPr sz="2000" dirty="0">
                <a:latin typeface="Microsoft Sans Serif"/>
                <a:cs typeface="Microsoft Sans Serif"/>
              </a:rPr>
              <a:t>(52)</a:t>
            </a:r>
            <a:r>
              <a:rPr sz="2000" spc="-10" dirty="0">
                <a:latin typeface="Microsoft Sans Serif"/>
                <a:cs typeface="Microsoft Sans Serif"/>
              </a:rPr>
              <a:t> </a:t>
            </a:r>
            <a:r>
              <a:rPr sz="2000" spc="-15" dirty="0">
                <a:latin typeface="Microsoft Sans Serif"/>
                <a:cs typeface="Microsoft Sans Serif"/>
              </a:rPr>
              <a:t>получим:</a:t>
            </a:r>
            <a:endParaRPr sz="2000">
              <a:latin typeface="Microsoft Sans Serif"/>
              <a:cs typeface="Microsoft Sans Serif"/>
            </a:endParaRPr>
          </a:p>
        </p:txBody>
      </p:sp>
      <p:sp>
        <p:nvSpPr>
          <p:cNvPr id="4" name="object 4"/>
          <p:cNvSpPr txBox="1"/>
          <p:nvPr/>
        </p:nvSpPr>
        <p:spPr>
          <a:xfrm>
            <a:off x="8682307" y="3517520"/>
            <a:ext cx="1172845" cy="330835"/>
          </a:xfrm>
          <a:prstGeom prst="rect">
            <a:avLst/>
          </a:prstGeom>
        </p:spPr>
        <p:txBody>
          <a:bodyPr vert="horz" wrap="square" lIns="0" tIns="13335" rIns="0" bIns="0" rtlCol="0">
            <a:spAutoFit/>
          </a:bodyPr>
          <a:lstStyle/>
          <a:p>
            <a:pPr marL="12700">
              <a:spcBef>
                <a:spcPts val="105"/>
              </a:spcBef>
            </a:pPr>
            <a:r>
              <a:rPr sz="2250" i="1" spc="97" baseline="1851" dirty="0">
                <a:latin typeface="Times New Roman"/>
                <a:cs typeface="Times New Roman"/>
              </a:rPr>
              <a:t>ε</a:t>
            </a:r>
            <a:r>
              <a:rPr sz="2925" spc="-277" baseline="1424" dirty="0">
                <a:latin typeface="Symbol"/>
                <a:cs typeface="Symbol"/>
              </a:rPr>
              <a:t></a:t>
            </a:r>
            <a:r>
              <a:rPr sz="2250" i="1" spc="104" baseline="1851" dirty="0">
                <a:latin typeface="Times New Roman"/>
                <a:cs typeface="Times New Roman"/>
              </a:rPr>
              <a:t>n</a:t>
            </a:r>
            <a:r>
              <a:rPr sz="2925" spc="-397" baseline="1424" dirty="0">
                <a:latin typeface="Symbol"/>
                <a:cs typeface="Symbol"/>
              </a:rPr>
              <a:t></a:t>
            </a:r>
            <a:r>
              <a:rPr sz="2250" i="1" spc="127" baseline="1851" dirty="0">
                <a:latin typeface="Times New Roman"/>
                <a:cs typeface="Times New Roman"/>
              </a:rPr>
              <a:t>π</a:t>
            </a:r>
            <a:r>
              <a:rPr sz="2925" spc="-277" baseline="1424" dirty="0">
                <a:latin typeface="Symbol"/>
                <a:cs typeface="Symbol"/>
              </a:rPr>
              <a:t></a:t>
            </a:r>
            <a:r>
              <a:rPr sz="2250" i="1" spc="104" baseline="1851" dirty="0">
                <a:latin typeface="Times New Roman"/>
                <a:cs typeface="Times New Roman"/>
              </a:rPr>
              <a:t>n</a:t>
            </a:r>
            <a:r>
              <a:rPr sz="2925" spc="-232" baseline="1424" dirty="0">
                <a:latin typeface="Symbol"/>
                <a:cs typeface="Symbol"/>
              </a:rPr>
              <a:t></a:t>
            </a:r>
            <a:r>
              <a:rPr sz="2925" spc="-22" baseline="1424" dirty="0">
                <a:latin typeface="Times New Roman"/>
                <a:cs typeface="Times New Roman"/>
              </a:rPr>
              <a:t> </a:t>
            </a:r>
            <a:r>
              <a:rPr sz="2000" dirty="0">
                <a:latin typeface="Microsoft Sans Serif"/>
                <a:cs typeface="Microsoft Sans Serif"/>
              </a:rPr>
              <a:t>(56)</a:t>
            </a:r>
            <a:endParaRPr sz="2000">
              <a:latin typeface="Microsoft Sans Serif"/>
              <a:cs typeface="Microsoft Sans Serif"/>
            </a:endParaRPr>
          </a:p>
        </p:txBody>
      </p:sp>
      <p:sp>
        <p:nvSpPr>
          <p:cNvPr id="5" name="object 5"/>
          <p:cNvSpPr/>
          <p:nvPr/>
        </p:nvSpPr>
        <p:spPr>
          <a:xfrm>
            <a:off x="5030412" y="1981131"/>
            <a:ext cx="203200" cy="0"/>
          </a:xfrm>
          <a:custGeom>
            <a:avLst/>
            <a:gdLst/>
            <a:ahLst/>
            <a:cxnLst/>
            <a:rect l="l" t="t" r="r" b="b"/>
            <a:pathLst>
              <a:path w="203200">
                <a:moveTo>
                  <a:pt x="0" y="0"/>
                </a:moveTo>
                <a:lnTo>
                  <a:pt x="202959" y="0"/>
                </a:lnTo>
              </a:path>
            </a:pathLst>
          </a:custGeom>
          <a:ln w="8114">
            <a:solidFill>
              <a:srgbClr val="000000"/>
            </a:solidFill>
          </a:ln>
        </p:spPr>
        <p:txBody>
          <a:bodyPr wrap="square" lIns="0" tIns="0" rIns="0" bIns="0" rtlCol="0"/>
          <a:lstStyle/>
          <a:p>
            <a:endParaRPr/>
          </a:p>
        </p:txBody>
      </p:sp>
      <p:sp>
        <p:nvSpPr>
          <p:cNvPr id="6" name="object 6"/>
          <p:cNvSpPr/>
          <p:nvPr/>
        </p:nvSpPr>
        <p:spPr>
          <a:xfrm>
            <a:off x="8593925" y="1981131"/>
            <a:ext cx="203200" cy="0"/>
          </a:xfrm>
          <a:custGeom>
            <a:avLst/>
            <a:gdLst/>
            <a:ahLst/>
            <a:cxnLst/>
            <a:rect l="l" t="t" r="r" b="b"/>
            <a:pathLst>
              <a:path w="203200">
                <a:moveTo>
                  <a:pt x="0" y="0"/>
                </a:moveTo>
                <a:lnTo>
                  <a:pt x="202640" y="0"/>
                </a:lnTo>
              </a:path>
            </a:pathLst>
          </a:custGeom>
          <a:ln w="8114">
            <a:solidFill>
              <a:srgbClr val="000000"/>
            </a:solidFill>
          </a:ln>
        </p:spPr>
        <p:txBody>
          <a:bodyPr wrap="square" lIns="0" tIns="0" rIns="0" bIns="0" rtlCol="0"/>
          <a:lstStyle/>
          <a:p>
            <a:endParaRPr/>
          </a:p>
        </p:txBody>
      </p:sp>
      <p:sp>
        <p:nvSpPr>
          <p:cNvPr id="7" name="object 7"/>
          <p:cNvSpPr txBox="1"/>
          <p:nvPr/>
        </p:nvSpPr>
        <p:spPr>
          <a:xfrm>
            <a:off x="7292998" y="3522149"/>
            <a:ext cx="219075" cy="370205"/>
          </a:xfrm>
          <a:prstGeom prst="rect">
            <a:avLst/>
          </a:prstGeom>
        </p:spPr>
        <p:txBody>
          <a:bodyPr vert="horz" wrap="square" lIns="0" tIns="13970" rIns="0" bIns="0" rtlCol="0">
            <a:spAutoFit/>
          </a:bodyPr>
          <a:lstStyle/>
          <a:p>
            <a:pPr marL="12700">
              <a:spcBef>
                <a:spcPts val="110"/>
              </a:spcBef>
            </a:pPr>
            <a:r>
              <a:rPr sz="2250" spc="-1125" dirty="0">
                <a:latin typeface="Symbol"/>
                <a:cs typeface="Symbol"/>
              </a:rPr>
              <a:t></a:t>
            </a:r>
            <a:endParaRPr sz="2250">
              <a:latin typeface="Symbol"/>
              <a:cs typeface="Symbol"/>
            </a:endParaRPr>
          </a:p>
        </p:txBody>
      </p:sp>
      <p:sp>
        <p:nvSpPr>
          <p:cNvPr id="82" name="object 82"/>
          <p:cNvSpPr txBox="1">
            <a:spLocks noGrp="1"/>
          </p:cNvSpPr>
          <p:nvPr>
            <p:ph type="sldNum" sz="quarter" idx="7"/>
          </p:nvPr>
        </p:nvSpPr>
        <p:spPr>
          <a:xfrm>
            <a:off x="8359140" y="6290690"/>
            <a:ext cx="274954" cy="224790"/>
          </a:xfrm>
          <a:prstGeom prst="rect">
            <a:avLst/>
          </a:prstGeom>
        </p:spPr>
        <p:txBody>
          <a:bodyPr vert="horz" wrap="square" lIns="0" tIns="0" rIns="0" bIns="0" rtlCol="0">
            <a:spAutoFit/>
          </a:bodyPr>
          <a:lstStyle>
            <a:defPPr>
              <a:defRPr lang="ru-RU"/>
            </a:defPPr>
            <a:lvl1pPr marL="0" algn="l" defTabSz="914400" rtl="0" eaLnBrk="1" latinLnBrk="0" hangingPunct="1">
              <a:defRPr sz="1400" b="0" i="0" kern="1200">
                <a:solidFill>
                  <a:schemeClr val="tx1"/>
                </a:solidFill>
                <a:latin typeface="Microsoft Sans Serif"/>
                <a:ea typeface="+mn-ea"/>
                <a:cs typeface="Microsoft Sans Serif"/>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50"/>
              </a:lnSpc>
            </a:pPr>
            <a:fld id="{81D60167-4931-47E6-BA6A-407CBD079E47}" type="slidenum">
              <a:rPr lang="ru-RU" smtClean="0"/>
              <a:pPr marL="136525">
                <a:lnSpc>
                  <a:spcPts val="1650"/>
                </a:lnSpc>
              </a:pPr>
              <a:t>192</a:t>
            </a:fld>
            <a:endParaRPr dirty="0"/>
          </a:p>
        </p:txBody>
      </p:sp>
      <p:sp>
        <p:nvSpPr>
          <p:cNvPr id="8" name="object 8"/>
          <p:cNvSpPr txBox="1"/>
          <p:nvPr/>
        </p:nvSpPr>
        <p:spPr>
          <a:xfrm>
            <a:off x="5900181" y="3522149"/>
            <a:ext cx="219075" cy="370205"/>
          </a:xfrm>
          <a:prstGeom prst="rect">
            <a:avLst/>
          </a:prstGeom>
        </p:spPr>
        <p:txBody>
          <a:bodyPr vert="horz" wrap="square" lIns="0" tIns="13970" rIns="0" bIns="0" rtlCol="0">
            <a:spAutoFit/>
          </a:bodyPr>
          <a:lstStyle/>
          <a:p>
            <a:pPr marL="12700">
              <a:spcBef>
                <a:spcPts val="110"/>
              </a:spcBef>
            </a:pPr>
            <a:r>
              <a:rPr sz="2250" spc="-1125" dirty="0">
                <a:latin typeface="Symbol"/>
                <a:cs typeface="Symbol"/>
              </a:rPr>
              <a:t></a:t>
            </a:r>
            <a:endParaRPr sz="2250">
              <a:latin typeface="Symbol"/>
              <a:cs typeface="Symbol"/>
            </a:endParaRPr>
          </a:p>
        </p:txBody>
      </p:sp>
      <p:sp>
        <p:nvSpPr>
          <p:cNvPr id="9" name="object 9"/>
          <p:cNvSpPr txBox="1"/>
          <p:nvPr/>
        </p:nvSpPr>
        <p:spPr>
          <a:xfrm>
            <a:off x="7632861" y="3511314"/>
            <a:ext cx="702310" cy="328930"/>
          </a:xfrm>
          <a:prstGeom prst="rect">
            <a:avLst/>
          </a:prstGeom>
        </p:spPr>
        <p:txBody>
          <a:bodyPr vert="horz" wrap="square" lIns="0" tIns="17780" rIns="0" bIns="0" rtlCol="0">
            <a:spAutoFit/>
          </a:bodyPr>
          <a:lstStyle/>
          <a:p>
            <a:pPr marL="38100">
              <a:spcBef>
                <a:spcPts val="140"/>
              </a:spcBef>
            </a:pPr>
            <a:r>
              <a:rPr sz="1950" spc="-155" dirty="0">
                <a:latin typeface="Symbol"/>
                <a:cs typeface="Symbol"/>
              </a:rPr>
              <a:t></a:t>
            </a:r>
            <a:r>
              <a:rPr sz="1950" spc="285" dirty="0">
                <a:latin typeface="Times New Roman"/>
                <a:cs typeface="Times New Roman"/>
              </a:rPr>
              <a:t> </a:t>
            </a:r>
            <a:r>
              <a:rPr sz="1950" spc="-155" dirty="0">
                <a:latin typeface="Symbol"/>
                <a:cs typeface="Symbol"/>
              </a:rPr>
              <a:t></a:t>
            </a:r>
            <a:r>
              <a:rPr sz="1950" spc="229" dirty="0">
                <a:latin typeface="Times New Roman"/>
                <a:cs typeface="Times New Roman"/>
              </a:rPr>
              <a:t> </a:t>
            </a:r>
            <a:r>
              <a:rPr sz="1950" spc="-155" dirty="0">
                <a:latin typeface="Symbol"/>
                <a:cs typeface="Symbol"/>
              </a:rPr>
              <a:t></a:t>
            </a:r>
            <a:r>
              <a:rPr sz="1950" spc="280" dirty="0">
                <a:latin typeface="Times New Roman"/>
                <a:cs typeface="Times New Roman"/>
              </a:rPr>
              <a:t> </a:t>
            </a:r>
            <a:r>
              <a:rPr sz="1950" spc="-70" dirty="0">
                <a:latin typeface="Symbol"/>
                <a:cs typeface="Symbol"/>
              </a:rPr>
              <a:t></a:t>
            </a:r>
            <a:r>
              <a:rPr sz="2250" spc="-104" baseline="35185" dirty="0">
                <a:latin typeface="Symbol"/>
                <a:cs typeface="Symbol"/>
              </a:rPr>
              <a:t></a:t>
            </a:r>
            <a:endParaRPr sz="2250" baseline="35185">
              <a:latin typeface="Symbol"/>
              <a:cs typeface="Symbol"/>
            </a:endParaRPr>
          </a:p>
        </p:txBody>
      </p:sp>
      <p:sp>
        <p:nvSpPr>
          <p:cNvPr id="10" name="object 10"/>
          <p:cNvSpPr txBox="1"/>
          <p:nvPr/>
        </p:nvSpPr>
        <p:spPr>
          <a:xfrm>
            <a:off x="5397645" y="2641549"/>
            <a:ext cx="231775" cy="370205"/>
          </a:xfrm>
          <a:prstGeom prst="rect">
            <a:avLst/>
          </a:prstGeom>
        </p:spPr>
        <p:txBody>
          <a:bodyPr vert="horz" wrap="square" lIns="0" tIns="13970" rIns="0" bIns="0" rtlCol="0">
            <a:spAutoFit/>
          </a:bodyPr>
          <a:lstStyle/>
          <a:p>
            <a:pPr marL="12700">
              <a:spcBef>
                <a:spcPts val="110"/>
              </a:spcBef>
            </a:pPr>
            <a:r>
              <a:rPr sz="2250" spc="15" dirty="0">
                <a:latin typeface="Symbol"/>
                <a:cs typeface="Symbol"/>
              </a:rPr>
              <a:t></a:t>
            </a:r>
            <a:endParaRPr sz="2250">
              <a:latin typeface="Symbol"/>
              <a:cs typeface="Symbol"/>
            </a:endParaRPr>
          </a:p>
        </p:txBody>
      </p:sp>
      <p:sp>
        <p:nvSpPr>
          <p:cNvPr id="11" name="object 11"/>
          <p:cNvSpPr txBox="1"/>
          <p:nvPr/>
        </p:nvSpPr>
        <p:spPr>
          <a:xfrm>
            <a:off x="7188888" y="2369128"/>
            <a:ext cx="231775" cy="370205"/>
          </a:xfrm>
          <a:prstGeom prst="rect">
            <a:avLst/>
          </a:prstGeom>
        </p:spPr>
        <p:txBody>
          <a:bodyPr vert="horz" wrap="square" lIns="0" tIns="13970" rIns="0" bIns="0" rtlCol="0">
            <a:spAutoFit/>
          </a:bodyPr>
          <a:lstStyle/>
          <a:p>
            <a:pPr marL="12700">
              <a:spcBef>
                <a:spcPts val="110"/>
              </a:spcBef>
            </a:pPr>
            <a:r>
              <a:rPr sz="2250" spc="15" dirty="0">
                <a:latin typeface="Symbol"/>
                <a:cs typeface="Symbol"/>
              </a:rPr>
              <a:t></a:t>
            </a:r>
            <a:endParaRPr sz="2250">
              <a:latin typeface="Symbol"/>
              <a:cs typeface="Symbol"/>
            </a:endParaRPr>
          </a:p>
        </p:txBody>
      </p:sp>
      <p:sp>
        <p:nvSpPr>
          <p:cNvPr id="12" name="object 12"/>
          <p:cNvSpPr txBox="1"/>
          <p:nvPr/>
        </p:nvSpPr>
        <p:spPr>
          <a:xfrm>
            <a:off x="6629433" y="1773366"/>
            <a:ext cx="219075" cy="370205"/>
          </a:xfrm>
          <a:prstGeom prst="rect">
            <a:avLst/>
          </a:prstGeom>
        </p:spPr>
        <p:txBody>
          <a:bodyPr vert="horz" wrap="square" lIns="0" tIns="13970" rIns="0" bIns="0" rtlCol="0">
            <a:spAutoFit/>
          </a:bodyPr>
          <a:lstStyle/>
          <a:p>
            <a:pPr marL="12700">
              <a:spcBef>
                <a:spcPts val="110"/>
              </a:spcBef>
            </a:pPr>
            <a:r>
              <a:rPr sz="2250" spc="-1120" dirty="0">
                <a:latin typeface="Symbol"/>
                <a:cs typeface="Symbol"/>
              </a:rPr>
              <a:t></a:t>
            </a:r>
            <a:endParaRPr sz="2250">
              <a:latin typeface="Symbol"/>
              <a:cs typeface="Symbol"/>
            </a:endParaRPr>
          </a:p>
        </p:txBody>
      </p:sp>
      <p:sp>
        <p:nvSpPr>
          <p:cNvPr id="13" name="object 13"/>
          <p:cNvSpPr txBox="1"/>
          <p:nvPr/>
        </p:nvSpPr>
        <p:spPr>
          <a:xfrm>
            <a:off x="4177176" y="1773366"/>
            <a:ext cx="219075" cy="370205"/>
          </a:xfrm>
          <a:prstGeom prst="rect">
            <a:avLst/>
          </a:prstGeom>
        </p:spPr>
        <p:txBody>
          <a:bodyPr vert="horz" wrap="square" lIns="0" tIns="13970" rIns="0" bIns="0" rtlCol="0">
            <a:spAutoFit/>
          </a:bodyPr>
          <a:lstStyle/>
          <a:p>
            <a:pPr marL="12700">
              <a:spcBef>
                <a:spcPts val="110"/>
              </a:spcBef>
            </a:pPr>
            <a:r>
              <a:rPr sz="2250" spc="-1125" dirty="0">
                <a:latin typeface="Symbol"/>
                <a:cs typeface="Symbol"/>
              </a:rPr>
              <a:t></a:t>
            </a:r>
            <a:endParaRPr sz="2250">
              <a:latin typeface="Symbol"/>
              <a:cs typeface="Symbol"/>
            </a:endParaRPr>
          </a:p>
        </p:txBody>
      </p:sp>
      <p:sp>
        <p:nvSpPr>
          <p:cNvPr id="14" name="object 14"/>
          <p:cNvSpPr txBox="1"/>
          <p:nvPr/>
        </p:nvSpPr>
        <p:spPr>
          <a:xfrm>
            <a:off x="7198613" y="3453363"/>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15" name="object 15"/>
          <p:cNvSpPr txBox="1"/>
          <p:nvPr/>
        </p:nvSpPr>
        <p:spPr>
          <a:xfrm>
            <a:off x="5658638" y="3453363"/>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16" name="object 16"/>
          <p:cNvSpPr txBox="1"/>
          <p:nvPr/>
        </p:nvSpPr>
        <p:spPr>
          <a:xfrm>
            <a:off x="4647029" y="3453363"/>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17" name="object 17"/>
          <p:cNvSpPr txBox="1"/>
          <p:nvPr/>
        </p:nvSpPr>
        <p:spPr>
          <a:xfrm>
            <a:off x="8451765" y="3458774"/>
            <a:ext cx="219075" cy="433705"/>
          </a:xfrm>
          <a:prstGeom prst="rect">
            <a:avLst/>
          </a:prstGeom>
        </p:spPr>
        <p:txBody>
          <a:bodyPr vert="horz" wrap="square" lIns="0" tIns="16510" rIns="0" bIns="0" rtlCol="0">
            <a:spAutoFit/>
          </a:bodyPr>
          <a:lstStyle/>
          <a:p>
            <a:pPr marL="74295">
              <a:lnSpc>
                <a:spcPts val="750"/>
              </a:lnSpc>
              <a:spcBef>
                <a:spcPts val="130"/>
              </a:spcBef>
            </a:pPr>
            <a:r>
              <a:rPr sz="850" i="1" spc="20" dirty="0">
                <a:latin typeface="Times New Roman"/>
                <a:cs typeface="Times New Roman"/>
              </a:rPr>
              <a:t>N</a:t>
            </a:r>
            <a:endParaRPr sz="850">
              <a:latin typeface="Times New Roman"/>
              <a:cs typeface="Times New Roman"/>
            </a:endParaRPr>
          </a:p>
          <a:p>
            <a:pPr marL="12700">
              <a:lnSpc>
                <a:spcPts val="2430"/>
              </a:lnSpc>
            </a:pPr>
            <a:r>
              <a:rPr sz="2250" spc="-1125" dirty="0">
                <a:latin typeface="Symbol"/>
                <a:cs typeface="Symbol"/>
              </a:rPr>
              <a:t></a:t>
            </a:r>
            <a:endParaRPr sz="2250">
              <a:latin typeface="Symbol"/>
              <a:cs typeface="Symbol"/>
            </a:endParaRPr>
          </a:p>
        </p:txBody>
      </p:sp>
      <p:sp>
        <p:nvSpPr>
          <p:cNvPr id="18" name="object 18"/>
          <p:cNvSpPr txBox="1"/>
          <p:nvPr/>
        </p:nvSpPr>
        <p:spPr>
          <a:xfrm>
            <a:off x="8121896" y="2407392"/>
            <a:ext cx="99695" cy="1014730"/>
          </a:xfrm>
          <a:prstGeom prst="rect">
            <a:avLst/>
          </a:prstGeom>
        </p:spPr>
        <p:txBody>
          <a:bodyPr vert="horz" wrap="square" lIns="0" tIns="13970" rIns="0" bIns="0" rtlCol="0">
            <a:spAutoFit/>
          </a:bodyPr>
          <a:lstStyle/>
          <a:p>
            <a:pPr marL="12700">
              <a:lnSpc>
                <a:spcPts val="1625"/>
              </a:lnSpc>
              <a:spcBef>
                <a:spcPts val="110"/>
              </a:spcBef>
            </a:pPr>
            <a:r>
              <a:rPr sz="1500" spc="5" dirty="0">
                <a:latin typeface="Symbol"/>
                <a:cs typeface="Symbol"/>
              </a:rPr>
              <a:t></a:t>
            </a:r>
            <a:endParaRPr sz="1500">
              <a:latin typeface="Symbol"/>
              <a:cs typeface="Symbol"/>
            </a:endParaRPr>
          </a:p>
          <a:p>
            <a:pPr marL="12700">
              <a:lnSpc>
                <a:spcPts val="1445"/>
              </a:lnSpc>
            </a:pPr>
            <a:r>
              <a:rPr sz="1500" spc="5" dirty="0">
                <a:latin typeface="Symbol"/>
                <a:cs typeface="Symbol"/>
              </a:rPr>
              <a:t></a:t>
            </a:r>
            <a:endParaRPr sz="1500">
              <a:latin typeface="Symbol"/>
              <a:cs typeface="Symbol"/>
            </a:endParaRPr>
          </a:p>
          <a:p>
            <a:pPr marL="12700">
              <a:lnSpc>
                <a:spcPts val="1445"/>
              </a:lnSpc>
            </a:pPr>
            <a:r>
              <a:rPr sz="1500" spc="5" dirty="0">
                <a:latin typeface="Symbol"/>
                <a:cs typeface="Symbol"/>
              </a:rPr>
              <a:t></a:t>
            </a:r>
            <a:endParaRPr sz="1500">
              <a:latin typeface="Symbol"/>
              <a:cs typeface="Symbol"/>
            </a:endParaRPr>
          </a:p>
          <a:p>
            <a:pPr marL="12700">
              <a:lnSpc>
                <a:spcPts val="1545"/>
              </a:lnSpc>
            </a:pPr>
            <a:r>
              <a:rPr sz="1500" spc="5" dirty="0">
                <a:latin typeface="Symbol"/>
                <a:cs typeface="Symbol"/>
              </a:rPr>
              <a:t></a:t>
            </a:r>
            <a:endParaRPr sz="1500">
              <a:latin typeface="Symbol"/>
              <a:cs typeface="Symbol"/>
            </a:endParaRPr>
          </a:p>
          <a:p>
            <a:pPr marL="12700">
              <a:lnSpc>
                <a:spcPts val="1720"/>
              </a:lnSpc>
            </a:pPr>
            <a:r>
              <a:rPr sz="1500" spc="5" dirty="0">
                <a:latin typeface="Symbol"/>
                <a:cs typeface="Symbol"/>
              </a:rPr>
              <a:t></a:t>
            </a:r>
            <a:endParaRPr sz="1500">
              <a:latin typeface="Symbol"/>
              <a:cs typeface="Symbol"/>
            </a:endParaRPr>
          </a:p>
        </p:txBody>
      </p:sp>
      <p:sp>
        <p:nvSpPr>
          <p:cNvPr id="19" name="object 19"/>
          <p:cNvSpPr txBox="1"/>
          <p:nvPr/>
        </p:nvSpPr>
        <p:spPr>
          <a:xfrm>
            <a:off x="8121896" y="2284899"/>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20" name="object 20"/>
          <p:cNvSpPr txBox="1"/>
          <p:nvPr/>
        </p:nvSpPr>
        <p:spPr>
          <a:xfrm>
            <a:off x="5622447" y="2590929"/>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21" name="object 21"/>
          <p:cNvSpPr txBox="1"/>
          <p:nvPr/>
        </p:nvSpPr>
        <p:spPr>
          <a:xfrm>
            <a:off x="5622447" y="2407393"/>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22" name="object 22"/>
          <p:cNvSpPr txBox="1"/>
          <p:nvPr/>
        </p:nvSpPr>
        <p:spPr>
          <a:xfrm>
            <a:off x="5622447" y="2957999"/>
            <a:ext cx="99695" cy="464184"/>
          </a:xfrm>
          <a:prstGeom prst="rect">
            <a:avLst/>
          </a:prstGeom>
        </p:spPr>
        <p:txBody>
          <a:bodyPr vert="horz" wrap="square" lIns="0" tIns="13970" rIns="0" bIns="0" rtlCol="0">
            <a:spAutoFit/>
          </a:bodyPr>
          <a:lstStyle/>
          <a:p>
            <a:pPr marL="12700">
              <a:lnSpc>
                <a:spcPts val="1720"/>
              </a:lnSpc>
              <a:spcBef>
                <a:spcPts val="110"/>
              </a:spcBef>
            </a:pPr>
            <a:r>
              <a:rPr sz="1500" spc="5" dirty="0">
                <a:latin typeface="Symbol"/>
                <a:cs typeface="Symbol"/>
              </a:rPr>
              <a:t></a:t>
            </a:r>
            <a:endParaRPr sz="1500">
              <a:latin typeface="Symbol"/>
              <a:cs typeface="Symbol"/>
            </a:endParaRPr>
          </a:p>
          <a:p>
            <a:pPr marL="12700">
              <a:lnSpc>
                <a:spcPts val="1720"/>
              </a:lnSpc>
            </a:pPr>
            <a:r>
              <a:rPr sz="1500" spc="5" dirty="0">
                <a:latin typeface="Symbol"/>
                <a:cs typeface="Symbol"/>
              </a:rPr>
              <a:t></a:t>
            </a:r>
            <a:endParaRPr sz="1500">
              <a:latin typeface="Symbol"/>
              <a:cs typeface="Symbol"/>
            </a:endParaRPr>
          </a:p>
        </p:txBody>
      </p:sp>
      <p:sp>
        <p:nvSpPr>
          <p:cNvPr id="23" name="object 23"/>
          <p:cNvSpPr txBox="1"/>
          <p:nvPr/>
        </p:nvSpPr>
        <p:spPr>
          <a:xfrm>
            <a:off x="5622447" y="2284899"/>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24" name="object 24"/>
          <p:cNvSpPr txBox="1"/>
          <p:nvPr/>
        </p:nvSpPr>
        <p:spPr>
          <a:xfrm>
            <a:off x="6947345" y="2300738"/>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25" name="object 25"/>
          <p:cNvSpPr txBox="1"/>
          <p:nvPr/>
        </p:nvSpPr>
        <p:spPr>
          <a:xfrm>
            <a:off x="8807941" y="1997416"/>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26" name="object 26"/>
          <p:cNvSpPr txBox="1"/>
          <p:nvPr/>
        </p:nvSpPr>
        <p:spPr>
          <a:xfrm>
            <a:off x="8807941" y="1717234"/>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27" name="object 27"/>
          <p:cNvSpPr txBox="1"/>
          <p:nvPr/>
        </p:nvSpPr>
        <p:spPr>
          <a:xfrm>
            <a:off x="6854395" y="1839823"/>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28" name="object 28"/>
          <p:cNvSpPr txBox="1"/>
          <p:nvPr/>
        </p:nvSpPr>
        <p:spPr>
          <a:xfrm>
            <a:off x="6854395" y="1717234"/>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29" name="object 29"/>
          <p:cNvSpPr txBox="1"/>
          <p:nvPr/>
        </p:nvSpPr>
        <p:spPr>
          <a:xfrm>
            <a:off x="6053876" y="1997416"/>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30" name="object 30"/>
          <p:cNvSpPr txBox="1"/>
          <p:nvPr/>
        </p:nvSpPr>
        <p:spPr>
          <a:xfrm>
            <a:off x="6053876" y="1717234"/>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31" name="object 31"/>
          <p:cNvSpPr txBox="1"/>
          <p:nvPr/>
        </p:nvSpPr>
        <p:spPr>
          <a:xfrm>
            <a:off x="4401979" y="1839823"/>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32" name="object 32"/>
          <p:cNvSpPr txBox="1"/>
          <p:nvPr/>
        </p:nvSpPr>
        <p:spPr>
          <a:xfrm>
            <a:off x="4401979" y="1717234"/>
            <a:ext cx="996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endParaRPr sz="1500">
              <a:latin typeface="Symbol"/>
              <a:cs typeface="Symbol"/>
            </a:endParaRPr>
          </a:p>
        </p:txBody>
      </p:sp>
      <p:sp>
        <p:nvSpPr>
          <p:cNvPr id="33" name="object 33"/>
          <p:cNvSpPr txBox="1"/>
          <p:nvPr/>
        </p:nvSpPr>
        <p:spPr>
          <a:xfrm>
            <a:off x="7354859" y="3458773"/>
            <a:ext cx="100965" cy="147476"/>
          </a:xfrm>
          <a:prstGeom prst="rect">
            <a:avLst/>
          </a:prstGeom>
        </p:spPr>
        <p:txBody>
          <a:bodyPr vert="horz" wrap="square" lIns="0" tIns="16510" rIns="0" bIns="0" rtlCol="0">
            <a:spAutoFit/>
          </a:bodyPr>
          <a:lstStyle/>
          <a:p>
            <a:pPr marL="12700">
              <a:spcBef>
                <a:spcPts val="130"/>
              </a:spcBef>
            </a:pPr>
            <a:r>
              <a:rPr sz="850" i="1" spc="20" dirty="0">
                <a:latin typeface="Times New Roman"/>
                <a:cs typeface="Times New Roman"/>
              </a:rPr>
              <a:t>N</a:t>
            </a:r>
            <a:endParaRPr sz="850">
              <a:latin typeface="Times New Roman"/>
              <a:cs typeface="Times New Roman"/>
            </a:endParaRPr>
          </a:p>
        </p:txBody>
      </p:sp>
      <p:sp>
        <p:nvSpPr>
          <p:cNvPr id="34" name="object 34"/>
          <p:cNvSpPr txBox="1"/>
          <p:nvPr/>
        </p:nvSpPr>
        <p:spPr>
          <a:xfrm>
            <a:off x="5962042" y="3458773"/>
            <a:ext cx="100965" cy="147476"/>
          </a:xfrm>
          <a:prstGeom prst="rect">
            <a:avLst/>
          </a:prstGeom>
        </p:spPr>
        <p:txBody>
          <a:bodyPr vert="horz" wrap="square" lIns="0" tIns="16510" rIns="0" bIns="0" rtlCol="0">
            <a:spAutoFit/>
          </a:bodyPr>
          <a:lstStyle/>
          <a:p>
            <a:pPr marL="12700">
              <a:spcBef>
                <a:spcPts val="130"/>
              </a:spcBef>
            </a:pPr>
            <a:r>
              <a:rPr sz="850" i="1" spc="20" dirty="0">
                <a:latin typeface="Times New Roman"/>
                <a:cs typeface="Times New Roman"/>
              </a:rPr>
              <a:t>N</a:t>
            </a:r>
            <a:endParaRPr sz="850">
              <a:latin typeface="Times New Roman"/>
              <a:cs typeface="Times New Roman"/>
            </a:endParaRPr>
          </a:p>
        </p:txBody>
      </p:sp>
      <p:sp>
        <p:nvSpPr>
          <p:cNvPr id="35" name="object 35"/>
          <p:cNvSpPr txBox="1"/>
          <p:nvPr/>
        </p:nvSpPr>
        <p:spPr>
          <a:xfrm>
            <a:off x="4803434" y="3458773"/>
            <a:ext cx="100965" cy="147476"/>
          </a:xfrm>
          <a:prstGeom prst="rect">
            <a:avLst/>
          </a:prstGeom>
        </p:spPr>
        <p:txBody>
          <a:bodyPr vert="horz" wrap="square" lIns="0" tIns="16510" rIns="0" bIns="0" rtlCol="0">
            <a:spAutoFit/>
          </a:bodyPr>
          <a:lstStyle/>
          <a:p>
            <a:pPr marL="12700">
              <a:spcBef>
                <a:spcPts val="130"/>
              </a:spcBef>
            </a:pPr>
            <a:r>
              <a:rPr sz="850" i="1" spc="20" dirty="0">
                <a:latin typeface="Times New Roman"/>
                <a:cs typeface="Times New Roman"/>
              </a:rPr>
              <a:t>N</a:t>
            </a:r>
            <a:endParaRPr sz="850">
              <a:latin typeface="Times New Roman"/>
              <a:cs typeface="Times New Roman"/>
            </a:endParaRPr>
          </a:p>
        </p:txBody>
      </p:sp>
      <p:sp>
        <p:nvSpPr>
          <p:cNvPr id="36" name="object 36"/>
          <p:cNvSpPr txBox="1"/>
          <p:nvPr/>
        </p:nvSpPr>
        <p:spPr>
          <a:xfrm>
            <a:off x="6325391" y="3512090"/>
            <a:ext cx="830580" cy="328930"/>
          </a:xfrm>
          <a:prstGeom prst="rect">
            <a:avLst/>
          </a:prstGeom>
        </p:spPr>
        <p:txBody>
          <a:bodyPr vert="horz" wrap="square" lIns="0" tIns="17780" rIns="0" bIns="0" rtlCol="0">
            <a:spAutoFit/>
          </a:bodyPr>
          <a:lstStyle/>
          <a:p>
            <a:pPr marL="12700">
              <a:spcBef>
                <a:spcPts val="140"/>
              </a:spcBef>
            </a:pPr>
            <a:r>
              <a:rPr sz="1500" i="1" spc="70" dirty="0">
                <a:latin typeface="Times New Roman"/>
                <a:cs typeface="Times New Roman"/>
              </a:rPr>
              <a:t>n</a:t>
            </a:r>
            <a:r>
              <a:rPr sz="1950" spc="-265" dirty="0">
                <a:latin typeface="Symbol"/>
                <a:cs typeface="Symbol"/>
              </a:rPr>
              <a:t></a:t>
            </a:r>
            <a:r>
              <a:rPr sz="1500" i="1" spc="85" dirty="0">
                <a:latin typeface="Times New Roman"/>
                <a:cs typeface="Times New Roman"/>
              </a:rPr>
              <a:t>π</a:t>
            </a:r>
            <a:r>
              <a:rPr sz="1950" spc="-185" dirty="0">
                <a:latin typeface="Symbol"/>
                <a:cs typeface="Symbol"/>
              </a:rPr>
              <a:t></a:t>
            </a:r>
            <a:r>
              <a:rPr sz="1500" i="1" spc="70" dirty="0">
                <a:latin typeface="Times New Roman"/>
                <a:cs typeface="Times New Roman"/>
              </a:rPr>
              <a:t>n</a:t>
            </a:r>
            <a:r>
              <a:rPr sz="1950" spc="-75" dirty="0">
                <a:latin typeface="Symbol"/>
                <a:cs typeface="Symbol"/>
              </a:rPr>
              <a:t></a:t>
            </a:r>
            <a:r>
              <a:rPr sz="1500" i="1" spc="10" dirty="0">
                <a:latin typeface="Times New Roman"/>
                <a:cs typeface="Times New Roman"/>
              </a:rPr>
              <a:t>=</a:t>
            </a:r>
            <a:r>
              <a:rPr sz="1500" i="1" spc="-105" dirty="0">
                <a:latin typeface="Times New Roman"/>
                <a:cs typeface="Times New Roman"/>
              </a:rPr>
              <a:t> </a:t>
            </a:r>
            <a:r>
              <a:rPr sz="1500" i="1" spc="10" dirty="0">
                <a:latin typeface="Times New Roman"/>
                <a:cs typeface="Times New Roman"/>
              </a:rPr>
              <a:t>Q</a:t>
            </a:r>
            <a:endParaRPr sz="1500">
              <a:latin typeface="Times New Roman"/>
              <a:cs typeface="Times New Roman"/>
            </a:endParaRPr>
          </a:p>
        </p:txBody>
      </p:sp>
      <p:sp>
        <p:nvSpPr>
          <p:cNvPr id="37" name="object 37"/>
          <p:cNvSpPr txBox="1"/>
          <p:nvPr/>
        </p:nvSpPr>
        <p:spPr>
          <a:xfrm>
            <a:off x="5658637" y="3515179"/>
            <a:ext cx="695960" cy="328930"/>
          </a:xfrm>
          <a:prstGeom prst="rect">
            <a:avLst/>
          </a:prstGeom>
        </p:spPr>
        <p:txBody>
          <a:bodyPr vert="horz" wrap="square" lIns="0" tIns="17780" rIns="0" bIns="0" rtlCol="0">
            <a:spAutoFit/>
          </a:bodyPr>
          <a:lstStyle/>
          <a:p>
            <a:pPr marL="12700">
              <a:spcBef>
                <a:spcPts val="140"/>
              </a:spcBef>
              <a:tabLst>
                <a:tab pos="478790" algn="l"/>
              </a:tabLst>
            </a:pPr>
            <a:r>
              <a:rPr sz="1500" spc="5" dirty="0">
                <a:latin typeface="Symbol"/>
                <a:cs typeface="Symbol"/>
              </a:rPr>
              <a:t></a:t>
            </a:r>
            <a:r>
              <a:rPr sz="1500" spc="-135" dirty="0">
                <a:latin typeface="Times New Roman"/>
                <a:cs typeface="Times New Roman"/>
              </a:rPr>
              <a:t> </a:t>
            </a:r>
            <a:r>
              <a:rPr sz="1500" spc="10" dirty="0">
                <a:latin typeface="Symbol"/>
                <a:cs typeface="Symbol"/>
              </a:rPr>
              <a:t></a:t>
            </a:r>
            <a:r>
              <a:rPr sz="1500" dirty="0">
                <a:latin typeface="Times New Roman"/>
                <a:cs typeface="Times New Roman"/>
              </a:rPr>
              <a:t>	</a:t>
            </a:r>
            <a:r>
              <a:rPr sz="1500" i="1" spc="100" dirty="0">
                <a:latin typeface="Times New Roman"/>
                <a:cs typeface="Times New Roman"/>
              </a:rPr>
              <a:t>C</a:t>
            </a:r>
            <a:r>
              <a:rPr sz="2925" spc="-232" baseline="1424" dirty="0">
                <a:latin typeface="Symbol"/>
                <a:cs typeface="Symbol"/>
              </a:rPr>
              <a:t></a:t>
            </a:r>
            <a:endParaRPr sz="2925" baseline="1424">
              <a:latin typeface="Symbol"/>
              <a:cs typeface="Symbol"/>
            </a:endParaRPr>
          </a:p>
        </p:txBody>
      </p:sp>
      <p:sp>
        <p:nvSpPr>
          <p:cNvPr id="38" name="object 38"/>
          <p:cNvSpPr txBox="1"/>
          <p:nvPr/>
        </p:nvSpPr>
        <p:spPr>
          <a:xfrm>
            <a:off x="4647029" y="3515179"/>
            <a:ext cx="1035685" cy="328930"/>
          </a:xfrm>
          <a:prstGeom prst="rect">
            <a:avLst/>
          </a:prstGeom>
        </p:spPr>
        <p:txBody>
          <a:bodyPr vert="horz" wrap="square" lIns="0" tIns="17780" rIns="0" bIns="0" rtlCol="0">
            <a:spAutoFit/>
          </a:bodyPr>
          <a:lstStyle/>
          <a:p>
            <a:pPr marL="12700">
              <a:spcBef>
                <a:spcPts val="140"/>
              </a:spcBef>
              <a:tabLst>
                <a:tab pos="331470" algn="l"/>
              </a:tabLst>
            </a:pPr>
            <a:r>
              <a:rPr sz="1500" spc="5" dirty="0">
                <a:latin typeface="Symbol"/>
                <a:cs typeface="Symbol"/>
              </a:rPr>
              <a:t></a:t>
            </a:r>
            <a:r>
              <a:rPr sz="1500" spc="5" dirty="0">
                <a:latin typeface="Times New Roman"/>
                <a:cs typeface="Times New Roman"/>
              </a:rPr>
              <a:t>	</a:t>
            </a:r>
            <a:r>
              <a:rPr sz="1500" i="1" spc="100" dirty="0">
                <a:latin typeface="Times New Roman"/>
                <a:cs typeface="Times New Roman"/>
              </a:rPr>
              <a:t>C</a:t>
            </a:r>
            <a:r>
              <a:rPr sz="2925" spc="-277" baseline="1424" dirty="0">
                <a:latin typeface="Symbol"/>
                <a:cs typeface="Symbol"/>
              </a:rPr>
              <a:t></a:t>
            </a:r>
            <a:r>
              <a:rPr sz="1500" i="1" spc="70" dirty="0">
                <a:latin typeface="Times New Roman"/>
                <a:cs typeface="Times New Roman"/>
              </a:rPr>
              <a:t>n</a:t>
            </a:r>
            <a:r>
              <a:rPr sz="2925" spc="-397" baseline="1424" dirty="0">
                <a:latin typeface="Symbol"/>
                <a:cs typeface="Symbol"/>
              </a:rPr>
              <a:t></a:t>
            </a:r>
            <a:r>
              <a:rPr sz="1500" i="1" spc="90" dirty="0">
                <a:latin typeface="Times New Roman"/>
                <a:cs typeface="Times New Roman"/>
              </a:rPr>
              <a:t>π</a:t>
            </a:r>
            <a:r>
              <a:rPr sz="2925" spc="-277" baseline="1424" dirty="0">
                <a:latin typeface="Symbol"/>
                <a:cs typeface="Symbol"/>
              </a:rPr>
              <a:t></a:t>
            </a:r>
            <a:r>
              <a:rPr sz="1500" i="1" spc="65" dirty="0">
                <a:latin typeface="Times New Roman"/>
                <a:cs typeface="Times New Roman"/>
              </a:rPr>
              <a:t>n</a:t>
            </a:r>
            <a:r>
              <a:rPr sz="2925" spc="-232" baseline="1424" dirty="0">
                <a:latin typeface="Symbol"/>
                <a:cs typeface="Symbol"/>
              </a:rPr>
              <a:t></a:t>
            </a:r>
            <a:endParaRPr sz="2925" baseline="1424">
              <a:latin typeface="Symbol"/>
              <a:cs typeface="Symbol"/>
            </a:endParaRPr>
          </a:p>
        </p:txBody>
      </p:sp>
      <p:sp>
        <p:nvSpPr>
          <p:cNvPr id="39" name="object 39"/>
          <p:cNvSpPr txBox="1"/>
          <p:nvPr/>
        </p:nvSpPr>
        <p:spPr>
          <a:xfrm>
            <a:off x="3800672" y="3512090"/>
            <a:ext cx="803910" cy="328930"/>
          </a:xfrm>
          <a:prstGeom prst="rect">
            <a:avLst/>
          </a:prstGeom>
        </p:spPr>
        <p:txBody>
          <a:bodyPr vert="horz" wrap="square" lIns="0" tIns="17780" rIns="0" bIns="0" rtlCol="0">
            <a:spAutoFit/>
          </a:bodyPr>
          <a:lstStyle/>
          <a:p>
            <a:pPr marL="12700">
              <a:spcBef>
                <a:spcPts val="140"/>
              </a:spcBef>
            </a:pPr>
            <a:r>
              <a:rPr sz="1500" i="1" spc="70" dirty="0">
                <a:latin typeface="Times New Roman"/>
                <a:cs typeface="Times New Roman"/>
              </a:rPr>
              <a:t>n</a:t>
            </a:r>
            <a:r>
              <a:rPr sz="1950" spc="-260" dirty="0">
                <a:latin typeface="Symbol"/>
                <a:cs typeface="Symbol"/>
              </a:rPr>
              <a:t></a:t>
            </a:r>
            <a:r>
              <a:rPr sz="1500" i="1" spc="85" dirty="0">
                <a:latin typeface="Times New Roman"/>
                <a:cs typeface="Times New Roman"/>
              </a:rPr>
              <a:t>π</a:t>
            </a:r>
            <a:r>
              <a:rPr sz="1950" spc="-185" dirty="0">
                <a:latin typeface="Symbol"/>
                <a:cs typeface="Symbol"/>
              </a:rPr>
              <a:t></a:t>
            </a:r>
            <a:r>
              <a:rPr sz="1500" i="1" spc="70" dirty="0">
                <a:latin typeface="Times New Roman"/>
                <a:cs typeface="Times New Roman"/>
              </a:rPr>
              <a:t>n</a:t>
            </a:r>
            <a:r>
              <a:rPr sz="1950" spc="-145" dirty="0">
                <a:latin typeface="Symbol"/>
                <a:cs typeface="Symbol"/>
              </a:rPr>
              <a:t></a:t>
            </a:r>
            <a:r>
              <a:rPr sz="1500" i="1" spc="135" dirty="0">
                <a:latin typeface="Times New Roman"/>
                <a:cs typeface="Times New Roman"/>
              </a:rPr>
              <a:t>+</a:t>
            </a:r>
            <a:r>
              <a:rPr sz="1500" i="1" spc="10" dirty="0">
                <a:latin typeface="Times New Roman"/>
                <a:cs typeface="Times New Roman"/>
              </a:rPr>
              <a:t>Q</a:t>
            </a:r>
            <a:endParaRPr sz="1500">
              <a:latin typeface="Times New Roman"/>
              <a:cs typeface="Times New Roman"/>
            </a:endParaRPr>
          </a:p>
        </p:txBody>
      </p:sp>
      <p:sp>
        <p:nvSpPr>
          <p:cNvPr id="40" name="object 40"/>
          <p:cNvSpPr txBox="1"/>
          <p:nvPr/>
        </p:nvSpPr>
        <p:spPr>
          <a:xfrm>
            <a:off x="2332665" y="3458774"/>
            <a:ext cx="1522730" cy="389255"/>
          </a:xfrm>
          <a:prstGeom prst="rect">
            <a:avLst/>
          </a:prstGeom>
        </p:spPr>
        <p:txBody>
          <a:bodyPr vert="horz" wrap="square" lIns="0" tIns="16510" rIns="0" bIns="0" rtlCol="0">
            <a:spAutoFit/>
          </a:bodyPr>
          <a:lstStyle/>
          <a:p>
            <a:pPr marL="99695">
              <a:lnSpc>
                <a:spcPts val="575"/>
              </a:lnSpc>
              <a:spcBef>
                <a:spcPts val="130"/>
              </a:spcBef>
              <a:tabLst>
                <a:tab pos="1167765" algn="l"/>
              </a:tabLst>
            </a:pPr>
            <a:r>
              <a:rPr sz="850" i="1" spc="20" dirty="0">
                <a:latin typeface="Times New Roman"/>
                <a:cs typeface="Times New Roman"/>
              </a:rPr>
              <a:t>N	N</a:t>
            </a:r>
            <a:endParaRPr sz="850">
              <a:latin typeface="Times New Roman"/>
              <a:cs typeface="Times New Roman"/>
            </a:endParaRPr>
          </a:p>
          <a:p>
            <a:pPr marL="38100">
              <a:lnSpc>
                <a:spcPts val="2255"/>
              </a:lnSpc>
            </a:pPr>
            <a:r>
              <a:rPr sz="3375" spc="240" baseline="-8641" dirty="0">
                <a:latin typeface="Symbol"/>
                <a:cs typeface="Symbol"/>
              </a:rPr>
              <a:t></a:t>
            </a:r>
            <a:r>
              <a:rPr sz="1500" i="1" spc="100" dirty="0">
                <a:latin typeface="Times New Roman"/>
                <a:cs typeface="Times New Roman"/>
              </a:rPr>
              <a:t>C</a:t>
            </a:r>
            <a:r>
              <a:rPr sz="1950" spc="-185" dirty="0">
                <a:latin typeface="Symbol"/>
                <a:cs typeface="Symbol"/>
              </a:rPr>
              <a:t></a:t>
            </a:r>
            <a:r>
              <a:rPr sz="1500" i="1" spc="70" dirty="0">
                <a:latin typeface="Times New Roman"/>
                <a:cs typeface="Times New Roman"/>
              </a:rPr>
              <a:t>n</a:t>
            </a:r>
            <a:r>
              <a:rPr sz="1950" spc="-265" dirty="0">
                <a:latin typeface="Symbol"/>
                <a:cs typeface="Symbol"/>
              </a:rPr>
              <a:t></a:t>
            </a:r>
            <a:r>
              <a:rPr sz="1500" i="1" spc="85" dirty="0">
                <a:latin typeface="Times New Roman"/>
                <a:cs typeface="Times New Roman"/>
              </a:rPr>
              <a:t>π</a:t>
            </a:r>
            <a:r>
              <a:rPr sz="1950" spc="-185" dirty="0">
                <a:latin typeface="Symbol"/>
                <a:cs typeface="Symbol"/>
              </a:rPr>
              <a:t></a:t>
            </a:r>
            <a:r>
              <a:rPr sz="1500" i="1" spc="70" dirty="0">
                <a:latin typeface="Times New Roman"/>
                <a:cs typeface="Times New Roman"/>
              </a:rPr>
              <a:t>n</a:t>
            </a:r>
            <a:r>
              <a:rPr sz="1950" spc="-145" dirty="0">
                <a:latin typeface="Symbol"/>
                <a:cs typeface="Symbol"/>
              </a:rPr>
              <a:t></a:t>
            </a:r>
            <a:r>
              <a:rPr sz="1500" i="1" spc="10" dirty="0">
                <a:latin typeface="Times New Roman"/>
                <a:cs typeface="Times New Roman"/>
              </a:rPr>
              <a:t>+</a:t>
            </a:r>
            <a:r>
              <a:rPr sz="1500" i="1" spc="-210" dirty="0">
                <a:latin typeface="Times New Roman"/>
                <a:cs typeface="Times New Roman"/>
              </a:rPr>
              <a:t> </a:t>
            </a:r>
            <a:r>
              <a:rPr sz="3375" spc="22" baseline="-8641" dirty="0">
                <a:latin typeface="Symbol"/>
                <a:cs typeface="Symbol"/>
              </a:rPr>
              <a:t></a:t>
            </a:r>
            <a:r>
              <a:rPr sz="3375" spc="-555" baseline="-8641" dirty="0">
                <a:latin typeface="Times New Roman"/>
                <a:cs typeface="Times New Roman"/>
              </a:rPr>
              <a:t> </a:t>
            </a:r>
            <a:r>
              <a:rPr sz="1500" i="1" spc="60" dirty="0">
                <a:latin typeface="Times New Roman"/>
                <a:cs typeface="Times New Roman"/>
              </a:rPr>
              <a:t>ε</a:t>
            </a:r>
            <a:r>
              <a:rPr sz="1950" spc="-155" dirty="0">
                <a:latin typeface="Symbol"/>
                <a:cs typeface="Symbol"/>
              </a:rPr>
              <a:t></a:t>
            </a:r>
            <a:endParaRPr sz="1950">
              <a:latin typeface="Symbol"/>
              <a:cs typeface="Symbol"/>
            </a:endParaRPr>
          </a:p>
        </p:txBody>
      </p:sp>
      <p:sp>
        <p:nvSpPr>
          <p:cNvPr id="41" name="object 41"/>
          <p:cNvSpPr txBox="1"/>
          <p:nvPr/>
        </p:nvSpPr>
        <p:spPr>
          <a:xfrm>
            <a:off x="8210223" y="3758624"/>
            <a:ext cx="462915" cy="244939"/>
          </a:xfrm>
          <a:prstGeom prst="rect">
            <a:avLst/>
          </a:prstGeom>
        </p:spPr>
        <p:txBody>
          <a:bodyPr vert="horz" wrap="square" lIns="0" tIns="13970" rIns="0" bIns="0" rtlCol="0">
            <a:spAutoFit/>
          </a:bodyPr>
          <a:lstStyle/>
          <a:p>
            <a:pPr marL="12700">
              <a:spcBef>
                <a:spcPts val="110"/>
              </a:spcBef>
              <a:tabLst>
                <a:tab pos="273050" algn="l"/>
              </a:tabLst>
            </a:pPr>
            <a:r>
              <a:rPr sz="1500" spc="5" dirty="0">
                <a:latin typeface="Symbol"/>
                <a:cs typeface="Symbol"/>
              </a:rPr>
              <a:t></a:t>
            </a:r>
            <a:r>
              <a:rPr sz="1500" spc="5" dirty="0">
                <a:latin typeface="Times New Roman"/>
                <a:cs typeface="Times New Roman"/>
              </a:rPr>
              <a:t>	</a:t>
            </a:r>
            <a:r>
              <a:rPr sz="850" i="1" spc="-15" dirty="0">
                <a:latin typeface="Times New Roman"/>
                <a:cs typeface="Times New Roman"/>
              </a:rPr>
              <a:t>n</a:t>
            </a:r>
            <a:r>
              <a:rPr sz="850" i="1" spc="-45" dirty="0">
                <a:latin typeface="Times New Roman"/>
                <a:cs typeface="Times New Roman"/>
              </a:rPr>
              <a:t>=</a:t>
            </a:r>
            <a:r>
              <a:rPr sz="850" spc="15" dirty="0">
                <a:latin typeface="Times New Roman"/>
                <a:cs typeface="Times New Roman"/>
              </a:rPr>
              <a:t>1</a:t>
            </a:r>
            <a:endParaRPr sz="850">
              <a:latin typeface="Times New Roman"/>
              <a:cs typeface="Times New Roman"/>
            </a:endParaRPr>
          </a:p>
        </p:txBody>
      </p:sp>
      <p:sp>
        <p:nvSpPr>
          <p:cNvPr id="42" name="object 42"/>
          <p:cNvSpPr txBox="1"/>
          <p:nvPr/>
        </p:nvSpPr>
        <p:spPr>
          <a:xfrm>
            <a:off x="7198613" y="3758624"/>
            <a:ext cx="3155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r>
              <a:rPr sz="1500" spc="-65" dirty="0">
                <a:latin typeface="Times New Roman"/>
                <a:cs typeface="Times New Roman"/>
              </a:rPr>
              <a:t> </a:t>
            </a:r>
            <a:r>
              <a:rPr sz="850" i="1" spc="-15" dirty="0">
                <a:latin typeface="Times New Roman"/>
                <a:cs typeface="Times New Roman"/>
              </a:rPr>
              <a:t>n</a:t>
            </a:r>
            <a:r>
              <a:rPr sz="850" i="1" spc="-45" dirty="0">
                <a:latin typeface="Times New Roman"/>
                <a:cs typeface="Times New Roman"/>
              </a:rPr>
              <a:t>=</a:t>
            </a:r>
            <a:r>
              <a:rPr sz="850" spc="15" dirty="0">
                <a:latin typeface="Times New Roman"/>
                <a:cs typeface="Times New Roman"/>
              </a:rPr>
              <a:t>1</a:t>
            </a:r>
            <a:endParaRPr sz="850">
              <a:latin typeface="Times New Roman"/>
              <a:cs typeface="Times New Roman"/>
            </a:endParaRPr>
          </a:p>
        </p:txBody>
      </p:sp>
      <p:sp>
        <p:nvSpPr>
          <p:cNvPr id="43" name="object 43"/>
          <p:cNvSpPr txBox="1"/>
          <p:nvPr/>
        </p:nvSpPr>
        <p:spPr>
          <a:xfrm>
            <a:off x="7098916" y="3576237"/>
            <a:ext cx="1383030" cy="244939"/>
          </a:xfrm>
          <a:prstGeom prst="rect">
            <a:avLst/>
          </a:prstGeom>
        </p:spPr>
        <p:txBody>
          <a:bodyPr vert="horz" wrap="square" lIns="0" tIns="13970" rIns="0" bIns="0" rtlCol="0">
            <a:spAutoFit/>
          </a:bodyPr>
          <a:lstStyle/>
          <a:p>
            <a:pPr marL="38100">
              <a:spcBef>
                <a:spcPts val="110"/>
              </a:spcBef>
              <a:tabLst>
                <a:tab pos="431165" algn="l"/>
              </a:tabLst>
            </a:pPr>
            <a:r>
              <a:rPr sz="1275" spc="22" baseline="-22875" dirty="0">
                <a:latin typeface="Times New Roman"/>
                <a:cs typeface="Times New Roman"/>
              </a:rPr>
              <a:t>0</a:t>
            </a:r>
            <a:r>
              <a:rPr sz="1275" spc="-104" baseline="-22875" dirty="0">
                <a:latin typeface="Times New Roman"/>
                <a:cs typeface="Times New Roman"/>
              </a:rPr>
              <a:t> </a:t>
            </a:r>
            <a:r>
              <a:rPr sz="1500" spc="5" dirty="0">
                <a:latin typeface="Symbol"/>
                <a:cs typeface="Symbol"/>
              </a:rPr>
              <a:t></a:t>
            </a:r>
            <a:r>
              <a:rPr sz="1500" spc="5" dirty="0">
                <a:latin typeface="Times New Roman"/>
                <a:cs typeface="Times New Roman"/>
              </a:rPr>
              <a:t>	</a:t>
            </a:r>
            <a:r>
              <a:rPr sz="1500" i="1" spc="10" dirty="0">
                <a:latin typeface="Times New Roman"/>
                <a:cs typeface="Times New Roman"/>
              </a:rPr>
              <a:t>C</a:t>
            </a:r>
            <a:r>
              <a:rPr sz="1500" i="1" spc="165" dirty="0">
                <a:latin typeface="Times New Roman"/>
                <a:cs typeface="Times New Roman"/>
              </a:rPr>
              <a:t> </a:t>
            </a:r>
            <a:r>
              <a:rPr sz="1500" i="1" spc="5" dirty="0">
                <a:latin typeface="Times New Roman"/>
                <a:cs typeface="Times New Roman"/>
              </a:rPr>
              <a:t>n</a:t>
            </a:r>
            <a:r>
              <a:rPr sz="1500" i="1" spc="65" dirty="0">
                <a:latin typeface="Times New Roman"/>
                <a:cs typeface="Times New Roman"/>
              </a:rPr>
              <a:t> </a:t>
            </a:r>
            <a:r>
              <a:rPr sz="1500" i="1" spc="5" dirty="0">
                <a:latin typeface="Times New Roman"/>
                <a:cs typeface="Times New Roman"/>
              </a:rPr>
              <a:t>π</a:t>
            </a:r>
            <a:r>
              <a:rPr sz="1500" i="1" spc="160" dirty="0">
                <a:latin typeface="Times New Roman"/>
                <a:cs typeface="Times New Roman"/>
              </a:rPr>
              <a:t> </a:t>
            </a:r>
            <a:r>
              <a:rPr sz="1500" i="1" spc="5" dirty="0">
                <a:latin typeface="Times New Roman"/>
                <a:cs typeface="Times New Roman"/>
              </a:rPr>
              <a:t>n</a:t>
            </a:r>
            <a:r>
              <a:rPr sz="1500" i="1" spc="185" dirty="0">
                <a:latin typeface="Times New Roman"/>
                <a:cs typeface="Times New Roman"/>
              </a:rPr>
              <a:t> </a:t>
            </a:r>
            <a:r>
              <a:rPr sz="1500" spc="70" dirty="0">
                <a:latin typeface="Symbol"/>
                <a:cs typeface="Symbol"/>
              </a:rPr>
              <a:t></a:t>
            </a:r>
            <a:r>
              <a:rPr sz="1500" i="1" spc="70" dirty="0">
                <a:latin typeface="Times New Roman"/>
                <a:cs typeface="Times New Roman"/>
              </a:rPr>
              <a:t>+</a:t>
            </a:r>
            <a:endParaRPr sz="1500">
              <a:latin typeface="Times New Roman"/>
              <a:cs typeface="Times New Roman"/>
            </a:endParaRPr>
          </a:p>
        </p:txBody>
      </p:sp>
      <p:sp>
        <p:nvSpPr>
          <p:cNvPr id="44" name="object 44"/>
          <p:cNvSpPr txBox="1"/>
          <p:nvPr/>
        </p:nvSpPr>
        <p:spPr>
          <a:xfrm>
            <a:off x="5658638" y="3758624"/>
            <a:ext cx="462915" cy="244939"/>
          </a:xfrm>
          <a:prstGeom prst="rect">
            <a:avLst/>
          </a:prstGeom>
        </p:spPr>
        <p:txBody>
          <a:bodyPr vert="horz" wrap="square" lIns="0" tIns="13970" rIns="0" bIns="0" rtlCol="0">
            <a:spAutoFit/>
          </a:bodyPr>
          <a:lstStyle/>
          <a:p>
            <a:pPr marL="12700">
              <a:spcBef>
                <a:spcPts val="110"/>
              </a:spcBef>
              <a:tabLst>
                <a:tab pos="273050" algn="l"/>
              </a:tabLst>
            </a:pPr>
            <a:r>
              <a:rPr sz="1500" spc="5" dirty="0">
                <a:latin typeface="Symbol"/>
                <a:cs typeface="Symbol"/>
              </a:rPr>
              <a:t></a:t>
            </a:r>
            <a:r>
              <a:rPr sz="1500" spc="5" dirty="0">
                <a:latin typeface="Times New Roman"/>
                <a:cs typeface="Times New Roman"/>
              </a:rPr>
              <a:t>	</a:t>
            </a:r>
            <a:r>
              <a:rPr sz="850" i="1" spc="-15" dirty="0">
                <a:latin typeface="Times New Roman"/>
                <a:cs typeface="Times New Roman"/>
              </a:rPr>
              <a:t>n</a:t>
            </a:r>
            <a:r>
              <a:rPr sz="850" i="1" spc="-45" dirty="0">
                <a:latin typeface="Times New Roman"/>
                <a:cs typeface="Times New Roman"/>
              </a:rPr>
              <a:t>=</a:t>
            </a:r>
            <a:r>
              <a:rPr sz="850" spc="15" dirty="0">
                <a:latin typeface="Times New Roman"/>
                <a:cs typeface="Times New Roman"/>
              </a:rPr>
              <a:t>1</a:t>
            </a:r>
            <a:endParaRPr sz="850">
              <a:latin typeface="Times New Roman"/>
              <a:cs typeface="Times New Roman"/>
            </a:endParaRPr>
          </a:p>
        </p:txBody>
      </p:sp>
      <p:sp>
        <p:nvSpPr>
          <p:cNvPr id="45" name="object 45"/>
          <p:cNvSpPr txBox="1"/>
          <p:nvPr/>
        </p:nvSpPr>
        <p:spPr>
          <a:xfrm>
            <a:off x="4647029" y="3758624"/>
            <a:ext cx="315595" cy="244939"/>
          </a:xfrm>
          <a:prstGeom prst="rect">
            <a:avLst/>
          </a:prstGeom>
        </p:spPr>
        <p:txBody>
          <a:bodyPr vert="horz" wrap="square" lIns="0" tIns="13970" rIns="0" bIns="0" rtlCol="0">
            <a:spAutoFit/>
          </a:bodyPr>
          <a:lstStyle/>
          <a:p>
            <a:pPr marL="12700">
              <a:spcBef>
                <a:spcPts val="110"/>
              </a:spcBef>
            </a:pPr>
            <a:r>
              <a:rPr sz="1500" spc="5" dirty="0">
                <a:latin typeface="Symbol"/>
                <a:cs typeface="Symbol"/>
              </a:rPr>
              <a:t></a:t>
            </a:r>
            <a:r>
              <a:rPr sz="1500" spc="-65" dirty="0">
                <a:latin typeface="Times New Roman"/>
                <a:cs typeface="Times New Roman"/>
              </a:rPr>
              <a:t> </a:t>
            </a:r>
            <a:r>
              <a:rPr sz="850" i="1" spc="-15" dirty="0">
                <a:latin typeface="Times New Roman"/>
                <a:cs typeface="Times New Roman"/>
              </a:rPr>
              <a:t>n</a:t>
            </a:r>
            <a:r>
              <a:rPr sz="850" i="1" spc="-45" dirty="0">
                <a:latin typeface="Times New Roman"/>
                <a:cs typeface="Times New Roman"/>
              </a:rPr>
              <a:t>=</a:t>
            </a:r>
            <a:r>
              <a:rPr sz="850" spc="15" dirty="0">
                <a:latin typeface="Times New Roman"/>
                <a:cs typeface="Times New Roman"/>
              </a:rPr>
              <a:t>1</a:t>
            </a:r>
            <a:endParaRPr sz="850">
              <a:latin typeface="Times New Roman"/>
              <a:cs typeface="Times New Roman"/>
            </a:endParaRPr>
          </a:p>
        </p:txBody>
      </p:sp>
      <p:sp>
        <p:nvSpPr>
          <p:cNvPr id="46" name="object 46"/>
          <p:cNvSpPr txBox="1"/>
          <p:nvPr/>
        </p:nvSpPr>
        <p:spPr>
          <a:xfrm>
            <a:off x="4572732" y="3525617"/>
            <a:ext cx="387985" cy="370205"/>
          </a:xfrm>
          <a:prstGeom prst="rect">
            <a:avLst/>
          </a:prstGeom>
        </p:spPr>
        <p:txBody>
          <a:bodyPr vert="horz" wrap="square" lIns="0" tIns="13970" rIns="0" bIns="0" rtlCol="0">
            <a:spAutoFit/>
          </a:bodyPr>
          <a:lstStyle/>
          <a:p>
            <a:pPr marL="12700">
              <a:spcBef>
                <a:spcPts val="110"/>
              </a:spcBef>
            </a:pPr>
            <a:r>
              <a:rPr sz="850" spc="15" dirty="0">
                <a:latin typeface="Times New Roman"/>
                <a:cs typeface="Times New Roman"/>
              </a:rPr>
              <a:t>0  </a:t>
            </a:r>
            <a:r>
              <a:rPr sz="850" spc="145" dirty="0">
                <a:latin typeface="Times New Roman"/>
                <a:cs typeface="Times New Roman"/>
              </a:rPr>
              <a:t> </a:t>
            </a:r>
            <a:r>
              <a:rPr sz="3375" spc="-1687" baseline="1234" dirty="0">
                <a:latin typeface="Symbol"/>
                <a:cs typeface="Symbol"/>
              </a:rPr>
              <a:t></a:t>
            </a:r>
            <a:endParaRPr sz="3375" baseline="1234">
              <a:latin typeface="Symbol"/>
              <a:cs typeface="Symbol"/>
            </a:endParaRPr>
          </a:p>
        </p:txBody>
      </p:sp>
      <p:sp>
        <p:nvSpPr>
          <p:cNvPr id="47" name="object 47"/>
          <p:cNvSpPr txBox="1"/>
          <p:nvPr/>
        </p:nvSpPr>
        <p:spPr>
          <a:xfrm>
            <a:off x="2376735" y="3836284"/>
            <a:ext cx="1271270" cy="147476"/>
          </a:xfrm>
          <a:prstGeom prst="rect">
            <a:avLst/>
          </a:prstGeom>
        </p:spPr>
        <p:txBody>
          <a:bodyPr vert="horz" wrap="square" lIns="0" tIns="16510" rIns="0" bIns="0" rtlCol="0">
            <a:spAutoFit/>
          </a:bodyPr>
          <a:lstStyle/>
          <a:p>
            <a:pPr marL="12700">
              <a:spcBef>
                <a:spcPts val="130"/>
              </a:spcBef>
              <a:tabLst>
                <a:tab pos="1081405" algn="l"/>
              </a:tabLst>
            </a:pPr>
            <a:r>
              <a:rPr sz="850" i="1" spc="-15" dirty="0">
                <a:latin typeface="Times New Roman"/>
                <a:cs typeface="Times New Roman"/>
              </a:rPr>
              <a:t>n</a:t>
            </a:r>
            <a:r>
              <a:rPr sz="850" i="1" spc="-45" dirty="0">
                <a:latin typeface="Times New Roman"/>
                <a:cs typeface="Times New Roman"/>
              </a:rPr>
              <a:t>=</a:t>
            </a:r>
            <a:r>
              <a:rPr sz="850" spc="15" dirty="0">
                <a:latin typeface="Times New Roman"/>
                <a:cs typeface="Times New Roman"/>
              </a:rPr>
              <a:t>1</a:t>
            </a:r>
            <a:r>
              <a:rPr sz="850" dirty="0">
                <a:latin typeface="Times New Roman"/>
                <a:cs typeface="Times New Roman"/>
              </a:rPr>
              <a:t>	</a:t>
            </a:r>
            <a:r>
              <a:rPr sz="850" i="1" spc="-15" dirty="0">
                <a:latin typeface="Times New Roman"/>
                <a:cs typeface="Times New Roman"/>
              </a:rPr>
              <a:t>n</a:t>
            </a:r>
            <a:r>
              <a:rPr sz="850" i="1" spc="-45" dirty="0">
                <a:latin typeface="Times New Roman"/>
                <a:cs typeface="Times New Roman"/>
              </a:rPr>
              <a:t>=</a:t>
            </a:r>
            <a:r>
              <a:rPr sz="850" spc="15" dirty="0">
                <a:latin typeface="Times New Roman"/>
                <a:cs typeface="Times New Roman"/>
              </a:rPr>
              <a:t>1</a:t>
            </a:r>
            <a:endParaRPr sz="850">
              <a:latin typeface="Times New Roman"/>
              <a:cs typeface="Times New Roman"/>
            </a:endParaRPr>
          </a:p>
        </p:txBody>
      </p:sp>
      <p:sp>
        <p:nvSpPr>
          <p:cNvPr id="48" name="object 48"/>
          <p:cNvSpPr txBox="1"/>
          <p:nvPr/>
        </p:nvSpPr>
        <p:spPr>
          <a:xfrm>
            <a:off x="5459505" y="2578173"/>
            <a:ext cx="100965" cy="147476"/>
          </a:xfrm>
          <a:prstGeom prst="rect">
            <a:avLst/>
          </a:prstGeom>
        </p:spPr>
        <p:txBody>
          <a:bodyPr vert="horz" wrap="square" lIns="0" tIns="16510" rIns="0" bIns="0" rtlCol="0">
            <a:spAutoFit/>
          </a:bodyPr>
          <a:lstStyle/>
          <a:p>
            <a:pPr marL="12700">
              <a:spcBef>
                <a:spcPts val="130"/>
              </a:spcBef>
            </a:pPr>
            <a:r>
              <a:rPr sz="850" i="1" spc="20" dirty="0">
                <a:latin typeface="Times New Roman"/>
                <a:cs typeface="Times New Roman"/>
              </a:rPr>
              <a:t>N</a:t>
            </a:r>
            <a:endParaRPr sz="850">
              <a:latin typeface="Times New Roman"/>
              <a:cs typeface="Times New Roman"/>
            </a:endParaRPr>
          </a:p>
        </p:txBody>
      </p:sp>
      <p:sp>
        <p:nvSpPr>
          <p:cNvPr id="49" name="object 49"/>
          <p:cNvSpPr txBox="1"/>
          <p:nvPr/>
        </p:nvSpPr>
        <p:spPr>
          <a:xfrm>
            <a:off x="7250589" y="2305768"/>
            <a:ext cx="100965" cy="147476"/>
          </a:xfrm>
          <a:prstGeom prst="rect">
            <a:avLst/>
          </a:prstGeom>
        </p:spPr>
        <p:txBody>
          <a:bodyPr vert="horz" wrap="square" lIns="0" tIns="16510" rIns="0" bIns="0" rtlCol="0">
            <a:spAutoFit/>
          </a:bodyPr>
          <a:lstStyle/>
          <a:p>
            <a:pPr marL="12700">
              <a:spcBef>
                <a:spcPts val="130"/>
              </a:spcBef>
            </a:pPr>
            <a:r>
              <a:rPr sz="850" i="1" spc="20" dirty="0">
                <a:latin typeface="Times New Roman"/>
                <a:cs typeface="Times New Roman"/>
              </a:rPr>
              <a:t>N</a:t>
            </a:r>
            <a:endParaRPr sz="850">
              <a:latin typeface="Times New Roman"/>
              <a:cs typeface="Times New Roman"/>
            </a:endParaRPr>
          </a:p>
        </p:txBody>
      </p:sp>
      <p:sp>
        <p:nvSpPr>
          <p:cNvPr id="50" name="object 50"/>
          <p:cNvSpPr txBox="1"/>
          <p:nvPr/>
        </p:nvSpPr>
        <p:spPr>
          <a:xfrm>
            <a:off x="5910176" y="2225790"/>
            <a:ext cx="307975" cy="244939"/>
          </a:xfrm>
          <a:prstGeom prst="rect">
            <a:avLst/>
          </a:prstGeom>
        </p:spPr>
        <p:txBody>
          <a:bodyPr vert="horz" wrap="square" lIns="0" tIns="13970" rIns="0" bIns="0" rtlCol="0">
            <a:spAutoFit/>
          </a:bodyPr>
          <a:lstStyle/>
          <a:p>
            <a:pPr marL="38100">
              <a:spcBef>
                <a:spcPts val="110"/>
              </a:spcBef>
            </a:pPr>
            <a:r>
              <a:rPr sz="2250" spc="7" baseline="-22222" dirty="0">
                <a:latin typeface="Symbol"/>
                <a:cs typeface="Symbol"/>
              </a:rPr>
              <a:t></a:t>
            </a:r>
            <a:r>
              <a:rPr sz="2250" spc="307" baseline="-22222" dirty="0">
                <a:latin typeface="Times New Roman"/>
                <a:cs typeface="Times New Roman"/>
              </a:rPr>
              <a:t> </a:t>
            </a:r>
            <a:r>
              <a:rPr sz="850" i="1" spc="20" dirty="0">
                <a:latin typeface="Times New Roman"/>
                <a:cs typeface="Times New Roman"/>
              </a:rPr>
              <a:t>N</a:t>
            </a:r>
            <a:endParaRPr sz="850">
              <a:latin typeface="Times New Roman"/>
              <a:cs typeface="Times New Roman"/>
            </a:endParaRPr>
          </a:p>
        </p:txBody>
      </p:sp>
      <p:sp>
        <p:nvSpPr>
          <p:cNvPr id="51" name="object 51"/>
          <p:cNvSpPr txBox="1"/>
          <p:nvPr/>
        </p:nvSpPr>
        <p:spPr>
          <a:xfrm>
            <a:off x="4441678" y="2578173"/>
            <a:ext cx="100965" cy="147476"/>
          </a:xfrm>
          <a:prstGeom prst="rect">
            <a:avLst/>
          </a:prstGeom>
        </p:spPr>
        <p:txBody>
          <a:bodyPr vert="horz" wrap="square" lIns="0" tIns="16510" rIns="0" bIns="0" rtlCol="0">
            <a:spAutoFit/>
          </a:bodyPr>
          <a:lstStyle/>
          <a:p>
            <a:pPr marL="12700">
              <a:spcBef>
                <a:spcPts val="130"/>
              </a:spcBef>
            </a:pPr>
            <a:r>
              <a:rPr sz="850" i="1" spc="20" dirty="0">
                <a:latin typeface="Times New Roman"/>
                <a:cs typeface="Times New Roman"/>
              </a:rPr>
              <a:t>N</a:t>
            </a:r>
            <a:endParaRPr sz="850">
              <a:latin typeface="Times New Roman"/>
              <a:cs typeface="Times New Roman"/>
            </a:endParaRPr>
          </a:p>
        </p:txBody>
      </p:sp>
      <p:sp>
        <p:nvSpPr>
          <p:cNvPr id="52" name="object 52"/>
          <p:cNvSpPr txBox="1"/>
          <p:nvPr/>
        </p:nvSpPr>
        <p:spPr>
          <a:xfrm>
            <a:off x="3373230" y="2578173"/>
            <a:ext cx="100965" cy="147476"/>
          </a:xfrm>
          <a:prstGeom prst="rect">
            <a:avLst/>
          </a:prstGeom>
        </p:spPr>
        <p:txBody>
          <a:bodyPr vert="horz" wrap="square" lIns="0" tIns="16510" rIns="0" bIns="0" rtlCol="0">
            <a:spAutoFit/>
          </a:bodyPr>
          <a:lstStyle/>
          <a:p>
            <a:pPr marL="12700">
              <a:spcBef>
                <a:spcPts val="130"/>
              </a:spcBef>
            </a:pPr>
            <a:r>
              <a:rPr sz="850" i="1" spc="20" dirty="0">
                <a:latin typeface="Times New Roman"/>
                <a:cs typeface="Times New Roman"/>
              </a:rPr>
              <a:t>N</a:t>
            </a:r>
            <a:endParaRPr sz="850">
              <a:latin typeface="Times New Roman"/>
              <a:cs typeface="Times New Roman"/>
            </a:endParaRPr>
          </a:p>
        </p:txBody>
      </p:sp>
      <p:sp>
        <p:nvSpPr>
          <p:cNvPr id="53" name="object 53"/>
          <p:cNvSpPr txBox="1"/>
          <p:nvPr/>
        </p:nvSpPr>
        <p:spPr>
          <a:xfrm>
            <a:off x="6691772" y="1709943"/>
            <a:ext cx="100965" cy="147476"/>
          </a:xfrm>
          <a:prstGeom prst="rect">
            <a:avLst/>
          </a:prstGeom>
        </p:spPr>
        <p:txBody>
          <a:bodyPr vert="horz" wrap="square" lIns="0" tIns="16510" rIns="0" bIns="0" rtlCol="0">
            <a:spAutoFit/>
          </a:bodyPr>
          <a:lstStyle/>
          <a:p>
            <a:pPr marL="12700">
              <a:spcBef>
                <a:spcPts val="130"/>
              </a:spcBef>
            </a:pPr>
            <a:r>
              <a:rPr sz="850" i="1" spc="20" dirty="0">
                <a:latin typeface="Times New Roman"/>
                <a:cs typeface="Times New Roman"/>
              </a:rPr>
              <a:t>N</a:t>
            </a:r>
            <a:endParaRPr sz="850">
              <a:latin typeface="Times New Roman"/>
              <a:cs typeface="Times New Roman"/>
            </a:endParaRPr>
          </a:p>
        </p:txBody>
      </p:sp>
      <p:sp>
        <p:nvSpPr>
          <p:cNvPr id="54" name="object 54"/>
          <p:cNvSpPr txBox="1"/>
          <p:nvPr/>
        </p:nvSpPr>
        <p:spPr>
          <a:xfrm>
            <a:off x="7933285" y="1763244"/>
            <a:ext cx="647700" cy="328930"/>
          </a:xfrm>
          <a:prstGeom prst="rect">
            <a:avLst/>
          </a:prstGeom>
        </p:spPr>
        <p:txBody>
          <a:bodyPr vert="horz" wrap="square" lIns="0" tIns="17780" rIns="0" bIns="0" rtlCol="0">
            <a:spAutoFit/>
          </a:bodyPr>
          <a:lstStyle/>
          <a:p>
            <a:pPr marL="12700">
              <a:spcBef>
                <a:spcPts val="140"/>
              </a:spcBef>
            </a:pPr>
            <a:r>
              <a:rPr sz="1500" i="1" spc="65" dirty="0">
                <a:latin typeface="Times New Roman"/>
                <a:cs typeface="Times New Roman"/>
              </a:rPr>
              <a:t>n</a:t>
            </a:r>
            <a:r>
              <a:rPr sz="1950" spc="-260" dirty="0">
                <a:latin typeface="Symbol"/>
                <a:cs typeface="Symbol"/>
              </a:rPr>
              <a:t></a:t>
            </a:r>
            <a:r>
              <a:rPr sz="1500" i="1" spc="85" dirty="0">
                <a:latin typeface="Times New Roman"/>
                <a:cs typeface="Times New Roman"/>
              </a:rPr>
              <a:t>π</a:t>
            </a:r>
            <a:r>
              <a:rPr sz="1950" spc="-185" dirty="0">
                <a:latin typeface="Symbol"/>
                <a:cs typeface="Symbol"/>
              </a:rPr>
              <a:t></a:t>
            </a:r>
            <a:r>
              <a:rPr sz="1500" i="1" spc="70" dirty="0">
                <a:latin typeface="Times New Roman"/>
                <a:cs typeface="Times New Roman"/>
              </a:rPr>
              <a:t>n</a:t>
            </a:r>
            <a:r>
              <a:rPr sz="1950" spc="-145" dirty="0">
                <a:latin typeface="Symbol"/>
                <a:cs typeface="Symbol"/>
              </a:rPr>
              <a:t></a:t>
            </a:r>
            <a:r>
              <a:rPr sz="1500" i="1" spc="10" dirty="0">
                <a:latin typeface="Times New Roman"/>
                <a:cs typeface="Times New Roman"/>
              </a:rPr>
              <a:t>+</a:t>
            </a:r>
            <a:endParaRPr sz="1500">
              <a:latin typeface="Times New Roman"/>
              <a:cs typeface="Times New Roman"/>
            </a:endParaRPr>
          </a:p>
        </p:txBody>
      </p:sp>
      <p:sp>
        <p:nvSpPr>
          <p:cNvPr id="55" name="object 55"/>
          <p:cNvSpPr txBox="1"/>
          <p:nvPr/>
        </p:nvSpPr>
        <p:spPr>
          <a:xfrm>
            <a:off x="6944156" y="1763244"/>
            <a:ext cx="1017905" cy="328930"/>
          </a:xfrm>
          <a:prstGeom prst="rect">
            <a:avLst/>
          </a:prstGeom>
        </p:spPr>
        <p:txBody>
          <a:bodyPr vert="horz" wrap="square" lIns="0" tIns="17780" rIns="0" bIns="0" rtlCol="0">
            <a:spAutoFit/>
          </a:bodyPr>
          <a:lstStyle/>
          <a:p>
            <a:pPr marL="12700">
              <a:spcBef>
                <a:spcPts val="140"/>
              </a:spcBef>
            </a:pPr>
            <a:r>
              <a:rPr sz="1500" i="1" spc="100" dirty="0">
                <a:latin typeface="Times New Roman"/>
                <a:cs typeface="Times New Roman"/>
              </a:rPr>
              <a:t>C</a:t>
            </a:r>
            <a:r>
              <a:rPr sz="1950" spc="-180" dirty="0">
                <a:latin typeface="Symbol"/>
                <a:cs typeface="Symbol"/>
              </a:rPr>
              <a:t></a:t>
            </a:r>
            <a:r>
              <a:rPr sz="1500" i="1" spc="65" dirty="0">
                <a:latin typeface="Times New Roman"/>
                <a:cs typeface="Times New Roman"/>
              </a:rPr>
              <a:t>n</a:t>
            </a:r>
            <a:r>
              <a:rPr sz="1950" spc="-260" dirty="0">
                <a:latin typeface="Symbol"/>
                <a:cs typeface="Symbol"/>
              </a:rPr>
              <a:t></a:t>
            </a:r>
            <a:r>
              <a:rPr sz="1500" i="1" spc="85" dirty="0">
                <a:latin typeface="Times New Roman"/>
                <a:cs typeface="Times New Roman"/>
              </a:rPr>
              <a:t>π</a:t>
            </a:r>
            <a:r>
              <a:rPr sz="1950" spc="-185" dirty="0">
                <a:latin typeface="Symbol"/>
                <a:cs typeface="Symbol"/>
              </a:rPr>
              <a:t></a:t>
            </a:r>
            <a:r>
              <a:rPr sz="1500" i="1" spc="70" dirty="0">
                <a:latin typeface="Times New Roman"/>
                <a:cs typeface="Times New Roman"/>
              </a:rPr>
              <a:t>n</a:t>
            </a:r>
            <a:r>
              <a:rPr sz="1950" spc="-145" dirty="0">
                <a:latin typeface="Symbol"/>
                <a:cs typeface="Symbol"/>
              </a:rPr>
              <a:t></a:t>
            </a:r>
            <a:r>
              <a:rPr sz="1500" i="1" spc="10" dirty="0">
                <a:latin typeface="Times New Roman"/>
                <a:cs typeface="Times New Roman"/>
              </a:rPr>
              <a:t>+</a:t>
            </a:r>
            <a:r>
              <a:rPr sz="1500" i="1" spc="-200" dirty="0">
                <a:latin typeface="Times New Roman"/>
                <a:cs typeface="Times New Roman"/>
              </a:rPr>
              <a:t> </a:t>
            </a:r>
            <a:r>
              <a:rPr sz="1500" i="1" spc="60" dirty="0">
                <a:latin typeface="Times New Roman"/>
                <a:cs typeface="Times New Roman"/>
              </a:rPr>
              <a:t>ε</a:t>
            </a:r>
            <a:r>
              <a:rPr sz="1950" spc="-155" dirty="0">
                <a:latin typeface="Symbol"/>
                <a:cs typeface="Symbol"/>
              </a:rPr>
              <a:t></a:t>
            </a:r>
            <a:endParaRPr sz="1950">
              <a:latin typeface="Symbol"/>
              <a:cs typeface="Symbol"/>
            </a:endParaRPr>
          </a:p>
        </p:txBody>
      </p:sp>
      <p:sp>
        <p:nvSpPr>
          <p:cNvPr id="56" name="object 56"/>
          <p:cNvSpPr txBox="1"/>
          <p:nvPr/>
        </p:nvSpPr>
        <p:spPr>
          <a:xfrm>
            <a:off x="6648565" y="2007394"/>
            <a:ext cx="305435" cy="244939"/>
          </a:xfrm>
          <a:prstGeom prst="rect">
            <a:avLst/>
          </a:prstGeom>
        </p:spPr>
        <p:txBody>
          <a:bodyPr vert="horz" wrap="square" lIns="0" tIns="13970" rIns="0" bIns="0" rtlCol="0">
            <a:spAutoFit/>
          </a:bodyPr>
          <a:lstStyle/>
          <a:p>
            <a:pPr marL="12700">
              <a:spcBef>
                <a:spcPts val="110"/>
              </a:spcBef>
            </a:pPr>
            <a:r>
              <a:rPr sz="850" i="1" spc="-15" dirty="0">
                <a:latin typeface="Times New Roman"/>
                <a:cs typeface="Times New Roman"/>
              </a:rPr>
              <a:t>n</a:t>
            </a:r>
            <a:r>
              <a:rPr sz="850" i="1" spc="-45" dirty="0">
                <a:latin typeface="Times New Roman"/>
                <a:cs typeface="Times New Roman"/>
              </a:rPr>
              <a:t>=</a:t>
            </a:r>
            <a:r>
              <a:rPr sz="850" spc="15" dirty="0">
                <a:latin typeface="Times New Roman"/>
                <a:cs typeface="Times New Roman"/>
              </a:rPr>
              <a:t>1 </a:t>
            </a:r>
            <a:r>
              <a:rPr sz="2250" spc="7" baseline="3703" dirty="0">
                <a:latin typeface="Symbol"/>
                <a:cs typeface="Symbol"/>
              </a:rPr>
              <a:t></a:t>
            </a:r>
            <a:endParaRPr sz="2250" baseline="3703">
              <a:latin typeface="Symbol"/>
              <a:cs typeface="Symbol"/>
            </a:endParaRPr>
          </a:p>
        </p:txBody>
      </p:sp>
      <p:sp>
        <p:nvSpPr>
          <p:cNvPr id="57" name="object 57"/>
          <p:cNvSpPr txBox="1"/>
          <p:nvPr/>
        </p:nvSpPr>
        <p:spPr>
          <a:xfrm>
            <a:off x="4239037" y="1709943"/>
            <a:ext cx="100965" cy="147476"/>
          </a:xfrm>
          <a:prstGeom prst="rect">
            <a:avLst/>
          </a:prstGeom>
        </p:spPr>
        <p:txBody>
          <a:bodyPr vert="horz" wrap="square" lIns="0" tIns="16510" rIns="0" bIns="0" rtlCol="0">
            <a:spAutoFit/>
          </a:bodyPr>
          <a:lstStyle/>
          <a:p>
            <a:pPr marL="12700">
              <a:spcBef>
                <a:spcPts val="130"/>
              </a:spcBef>
            </a:pPr>
            <a:r>
              <a:rPr sz="850" i="1" spc="20" dirty="0">
                <a:latin typeface="Times New Roman"/>
                <a:cs typeface="Times New Roman"/>
              </a:rPr>
              <a:t>N</a:t>
            </a:r>
            <a:endParaRPr sz="850">
              <a:latin typeface="Times New Roman"/>
              <a:cs typeface="Times New Roman"/>
            </a:endParaRPr>
          </a:p>
        </p:txBody>
      </p:sp>
      <p:sp>
        <p:nvSpPr>
          <p:cNvPr id="58" name="object 58"/>
          <p:cNvSpPr txBox="1"/>
          <p:nvPr/>
        </p:nvSpPr>
        <p:spPr>
          <a:xfrm>
            <a:off x="3331219" y="1952271"/>
            <a:ext cx="100965" cy="147476"/>
          </a:xfrm>
          <a:prstGeom prst="rect">
            <a:avLst/>
          </a:prstGeom>
        </p:spPr>
        <p:txBody>
          <a:bodyPr vert="horz" wrap="square" lIns="0" tIns="16510" rIns="0" bIns="0" rtlCol="0">
            <a:spAutoFit/>
          </a:bodyPr>
          <a:lstStyle/>
          <a:p>
            <a:pPr marL="12700">
              <a:spcBef>
                <a:spcPts val="130"/>
              </a:spcBef>
            </a:pPr>
            <a:r>
              <a:rPr sz="850" i="1" spc="20" dirty="0">
                <a:latin typeface="Times New Roman"/>
                <a:cs typeface="Times New Roman"/>
              </a:rPr>
              <a:t>w</a:t>
            </a:r>
            <a:endParaRPr sz="850">
              <a:latin typeface="Times New Roman"/>
              <a:cs typeface="Times New Roman"/>
            </a:endParaRPr>
          </a:p>
        </p:txBody>
      </p:sp>
      <p:sp>
        <p:nvSpPr>
          <p:cNvPr id="59" name="object 59"/>
          <p:cNvSpPr txBox="1"/>
          <p:nvPr/>
        </p:nvSpPr>
        <p:spPr>
          <a:xfrm>
            <a:off x="3506627" y="1763244"/>
            <a:ext cx="656590" cy="328930"/>
          </a:xfrm>
          <a:prstGeom prst="rect">
            <a:avLst/>
          </a:prstGeom>
        </p:spPr>
        <p:txBody>
          <a:bodyPr vert="horz" wrap="square" lIns="0" tIns="17780" rIns="0" bIns="0" rtlCol="0">
            <a:spAutoFit/>
          </a:bodyPr>
          <a:lstStyle/>
          <a:p>
            <a:pPr marL="12700">
              <a:spcBef>
                <a:spcPts val="140"/>
              </a:spcBef>
            </a:pPr>
            <a:r>
              <a:rPr sz="1500" i="1" spc="65" dirty="0">
                <a:latin typeface="Times New Roman"/>
                <a:cs typeface="Times New Roman"/>
              </a:rPr>
              <a:t>n</a:t>
            </a:r>
            <a:r>
              <a:rPr sz="1950" spc="-260" dirty="0">
                <a:latin typeface="Symbol"/>
                <a:cs typeface="Symbol"/>
              </a:rPr>
              <a:t></a:t>
            </a:r>
            <a:r>
              <a:rPr sz="1500" i="1" spc="85" dirty="0">
                <a:latin typeface="Times New Roman"/>
                <a:cs typeface="Times New Roman"/>
              </a:rPr>
              <a:t>π</a:t>
            </a:r>
            <a:r>
              <a:rPr sz="1950" spc="-185" dirty="0">
                <a:latin typeface="Symbol"/>
                <a:cs typeface="Symbol"/>
              </a:rPr>
              <a:t></a:t>
            </a:r>
            <a:r>
              <a:rPr sz="1500" i="1" spc="70" dirty="0">
                <a:latin typeface="Times New Roman"/>
                <a:cs typeface="Times New Roman"/>
              </a:rPr>
              <a:t>n</a:t>
            </a:r>
            <a:r>
              <a:rPr sz="1950" spc="-75" dirty="0">
                <a:latin typeface="Symbol"/>
                <a:cs typeface="Symbol"/>
              </a:rPr>
              <a:t></a:t>
            </a:r>
            <a:r>
              <a:rPr sz="1500" i="1" spc="10" dirty="0">
                <a:latin typeface="Times New Roman"/>
                <a:cs typeface="Times New Roman"/>
              </a:rPr>
              <a:t>=</a:t>
            </a:r>
            <a:endParaRPr sz="1500">
              <a:latin typeface="Times New Roman"/>
              <a:cs typeface="Times New Roman"/>
            </a:endParaRPr>
          </a:p>
        </p:txBody>
      </p:sp>
      <p:sp>
        <p:nvSpPr>
          <p:cNvPr id="60" name="object 60"/>
          <p:cNvSpPr txBox="1"/>
          <p:nvPr/>
        </p:nvSpPr>
        <p:spPr>
          <a:xfrm>
            <a:off x="2601423" y="1709944"/>
            <a:ext cx="959485" cy="389255"/>
          </a:xfrm>
          <a:prstGeom prst="rect">
            <a:avLst/>
          </a:prstGeom>
        </p:spPr>
        <p:txBody>
          <a:bodyPr vert="horz" wrap="square" lIns="0" tIns="16510" rIns="0" bIns="0" rtlCol="0">
            <a:spAutoFit/>
          </a:bodyPr>
          <a:lstStyle/>
          <a:p>
            <a:pPr marR="62230" algn="ctr">
              <a:lnSpc>
                <a:spcPts val="575"/>
              </a:lnSpc>
              <a:spcBef>
                <a:spcPts val="130"/>
              </a:spcBef>
            </a:pPr>
            <a:r>
              <a:rPr sz="850" i="1" spc="20" dirty="0">
                <a:latin typeface="Times New Roman"/>
                <a:cs typeface="Times New Roman"/>
              </a:rPr>
              <a:t>N</a:t>
            </a:r>
            <a:endParaRPr sz="850">
              <a:latin typeface="Times New Roman"/>
              <a:cs typeface="Times New Roman"/>
            </a:endParaRPr>
          </a:p>
          <a:p>
            <a:pPr marL="38100">
              <a:lnSpc>
                <a:spcPts val="2255"/>
              </a:lnSpc>
            </a:pPr>
            <a:r>
              <a:rPr sz="1500" i="1" spc="60" dirty="0">
                <a:latin typeface="Times New Roman"/>
                <a:cs typeface="Times New Roman"/>
              </a:rPr>
              <a:t>r'=</a:t>
            </a:r>
            <a:r>
              <a:rPr sz="1500" i="1" spc="-80" dirty="0">
                <a:latin typeface="Times New Roman"/>
                <a:cs typeface="Times New Roman"/>
              </a:rPr>
              <a:t> </a:t>
            </a:r>
            <a:r>
              <a:rPr sz="3375" spc="60" baseline="-8641" dirty="0">
                <a:latin typeface="Symbol"/>
                <a:cs typeface="Symbol"/>
              </a:rPr>
              <a:t></a:t>
            </a:r>
            <a:r>
              <a:rPr sz="1500" i="1" spc="40" dirty="0">
                <a:latin typeface="Times New Roman"/>
                <a:cs typeface="Times New Roman"/>
              </a:rPr>
              <a:t>C' </a:t>
            </a:r>
            <a:r>
              <a:rPr sz="1500" i="1" spc="130" dirty="0">
                <a:latin typeface="Times New Roman"/>
                <a:cs typeface="Times New Roman"/>
              </a:rPr>
              <a:t> </a:t>
            </a:r>
            <a:r>
              <a:rPr sz="1950" spc="-155" dirty="0">
                <a:latin typeface="Symbol"/>
                <a:cs typeface="Symbol"/>
              </a:rPr>
              <a:t></a:t>
            </a:r>
            <a:endParaRPr sz="1950">
              <a:latin typeface="Symbol"/>
              <a:cs typeface="Symbol"/>
            </a:endParaRPr>
          </a:p>
        </p:txBody>
      </p:sp>
      <p:sp>
        <p:nvSpPr>
          <p:cNvPr id="61" name="object 61"/>
          <p:cNvSpPr txBox="1"/>
          <p:nvPr/>
        </p:nvSpPr>
        <p:spPr>
          <a:xfrm>
            <a:off x="2953152" y="2087372"/>
            <a:ext cx="201930" cy="147476"/>
          </a:xfrm>
          <a:prstGeom prst="rect">
            <a:avLst/>
          </a:prstGeom>
        </p:spPr>
        <p:txBody>
          <a:bodyPr vert="horz" wrap="square" lIns="0" tIns="16510" rIns="0" bIns="0" rtlCol="0">
            <a:spAutoFit/>
          </a:bodyPr>
          <a:lstStyle/>
          <a:p>
            <a:pPr marL="12700">
              <a:spcBef>
                <a:spcPts val="130"/>
              </a:spcBef>
            </a:pPr>
            <a:r>
              <a:rPr sz="850" i="1" spc="-20" dirty="0">
                <a:latin typeface="Times New Roman"/>
                <a:cs typeface="Times New Roman"/>
              </a:rPr>
              <a:t>n</a:t>
            </a:r>
            <a:r>
              <a:rPr sz="850" i="1" spc="-45" dirty="0">
                <a:latin typeface="Times New Roman"/>
                <a:cs typeface="Times New Roman"/>
              </a:rPr>
              <a:t>=</a:t>
            </a:r>
            <a:r>
              <a:rPr sz="850" spc="15" dirty="0">
                <a:latin typeface="Times New Roman"/>
                <a:cs typeface="Times New Roman"/>
              </a:rPr>
              <a:t>1</a:t>
            </a:r>
            <a:endParaRPr sz="850">
              <a:latin typeface="Times New Roman"/>
              <a:cs typeface="Times New Roman"/>
            </a:endParaRPr>
          </a:p>
        </p:txBody>
      </p:sp>
      <p:sp>
        <p:nvSpPr>
          <p:cNvPr id="62" name="object 62"/>
          <p:cNvSpPr txBox="1"/>
          <p:nvPr/>
        </p:nvSpPr>
        <p:spPr>
          <a:xfrm>
            <a:off x="8220745" y="2692548"/>
            <a:ext cx="155575" cy="244939"/>
          </a:xfrm>
          <a:prstGeom prst="rect">
            <a:avLst/>
          </a:prstGeom>
        </p:spPr>
        <p:txBody>
          <a:bodyPr vert="horz" wrap="square" lIns="0" tIns="13970" rIns="0" bIns="0" rtlCol="0">
            <a:spAutoFit/>
          </a:bodyPr>
          <a:lstStyle/>
          <a:p>
            <a:pPr marL="12700">
              <a:spcBef>
                <a:spcPts val="110"/>
              </a:spcBef>
            </a:pPr>
            <a:r>
              <a:rPr sz="1500" i="1" spc="10" dirty="0">
                <a:latin typeface="Times New Roman"/>
                <a:cs typeface="Times New Roman"/>
              </a:rPr>
              <a:t>=</a:t>
            </a:r>
            <a:endParaRPr sz="1500">
              <a:latin typeface="Times New Roman"/>
              <a:cs typeface="Times New Roman"/>
            </a:endParaRPr>
          </a:p>
        </p:txBody>
      </p:sp>
      <p:sp>
        <p:nvSpPr>
          <p:cNvPr id="63" name="object 63"/>
          <p:cNvSpPr txBox="1"/>
          <p:nvPr/>
        </p:nvSpPr>
        <p:spPr>
          <a:xfrm>
            <a:off x="6841800" y="2842094"/>
            <a:ext cx="154305" cy="244939"/>
          </a:xfrm>
          <a:prstGeom prst="rect">
            <a:avLst/>
          </a:prstGeom>
        </p:spPr>
        <p:txBody>
          <a:bodyPr vert="horz" wrap="square" lIns="0" tIns="13970" rIns="0" bIns="0" rtlCol="0">
            <a:spAutoFit/>
          </a:bodyPr>
          <a:lstStyle/>
          <a:p>
            <a:pPr marL="12700">
              <a:spcBef>
                <a:spcPts val="110"/>
              </a:spcBef>
            </a:pPr>
            <a:r>
              <a:rPr sz="1500" i="1" spc="10" dirty="0">
                <a:latin typeface="Times New Roman"/>
                <a:cs typeface="Times New Roman"/>
              </a:rPr>
              <a:t>N</a:t>
            </a:r>
            <a:endParaRPr sz="1500">
              <a:latin typeface="Times New Roman"/>
              <a:cs typeface="Times New Roman"/>
            </a:endParaRPr>
          </a:p>
        </p:txBody>
      </p:sp>
      <p:sp>
        <p:nvSpPr>
          <p:cNvPr id="64" name="object 64"/>
          <p:cNvSpPr txBox="1"/>
          <p:nvPr/>
        </p:nvSpPr>
        <p:spPr>
          <a:xfrm>
            <a:off x="7613939" y="2359465"/>
            <a:ext cx="516255" cy="328930"/>
          </a:xfrm>
          <a:prstGeom prst="rect">
            <a:avLst/>
          </a:prstGeom>
        </p:spPr>
        <p:txBody>
          <a:bodyPr vert="horz" wrap="square" lIns="0" tIns="17780" rIns="0" bIns="0" rtlCol="0">
            <a:spAutoFit/>
          </a:bodyPr>
          <a:lstStyle/>
          <a:p>
            <a:pPr marL="12700">
              <a:spcBef>
                <a:spcPts val="140"/>
              </a:spcBef>
            </a:pPr>
            <a:r>
              <a:rPr sz="1500" i="1" spc="65" dirty="0">
                <a:latin typeface="Times New Roman"/>
                <a:cs typeface="Times New Roman"/>
              </a:rPr>
              <a:t>n</a:t>
            </a:r>
            <a:r>
              <a:rPr sz="1950" spc="-260" dirty="0">
                <a:latin typeface="Symbol"/>
                <a:cs typeface="Symbol"/>
              </a:rPr>
              <a:t></a:t>
            </a:r>
            <a:r>
              <a:rPr sz="1500" i="1" spc="85" dirty="0">
                <a:latin typeface="Times New Roman"/>
                <a:cs typeface="Times New Roman"/>
              </a:rPr>
              <a:t>π</a:t>
            </a:r>
            <a:r>
              <a:rPr sz="1950" spc="-185" dirty="0">
                <a:latin typeface="Symbol"/>
                <a:cs typeface="Symbol"/>
              </a:rPr>
              <a:t></a:t>
            </a:r>
            <a:r>
              <a:rPr sz="1500" i="1" spc="70" dirty="0">
                <a:latin typeface="Times New Roman"/>
                <a:cs typeface="Times New Roman"/>
              </a:rPr>
              <a:t>n</a:t>
            </a:r>
            <a:r>
              <a:rPr sz="1950" spc="-155" dirty="0">
                <a:latin typeface="Symbol"/>
                <a:cs typeface="Symbol"/>
              </a:rPr>
              <a:t></a:t>
            </a:r>
            <a:endParaRPr sz="1950">
              <a:latin typeface="Symbol"/>
              <a:cs typeface="Symbol"/>
            </a:endParaRPr>
          </a:p>
        </p:txBody>
      </p:sp>
      <p:sp>
        <p:nvSpPr>
          <p:cNvPr id="65" name="object 65"/>
          <p:cNvSpPr txBox="1"/>
          <p:nvPr/>
        </p:nvSpPr>
        <p:spPr>
          <a:xfrm>
            <a:off x="6455330" y="2362174"/>
            <a:ext cx="1187450" cy="328930"/>
          </a:xfrm>
          <a:prstGeom prst="rect">
            <a:avLst/>
          </a:prstGeom>
        </p:spPr>
        <p:txBody>
          <a:bodyPr vert="horz" wrap="square" lIns="0" tIns="17780" rIns="0" bIns="0" rtlCol="0">
            <a:spAutoFit/>
          </a:bodyPr>
          <a:lstStyle/>
          <a:p>
            <a:pPr marL="12700">
              <a:spcBef>
                <a:spcPts val="140"/>
              </a:spcBef>
              <a:tabLst>
                <a:tab pos="970915" algn="l"/>
              </a:tabLst>
            </a:pPr>
            <a:r>
              <a:rPr sz="1500" i="1" spc="70" dirty="0">
                <a:latin typeface="Times New Roman"/>
                <a:cs typeface="Times New Roman"/>
              </a:rPr>
              <a:t>n</a:t>
            </a:r>
            <a:r>
              <a:rPr sz="2925" spc="-397" baseline="1424" dirty="0">
                <a:latin typeface="Symbol"/>
                <a:cs typeface="Symbol"/>
              </a:rPr>
              <a:t></a:t>
            </a:r>
            <a:r>
              <a:rPr sz="1500" i="1" spc="90" dirty="0">
                <a:latin typeface="Times New Roman"/>
                <a:cs typeface="Times New Roman"/>
              </a:rPr>
              <a:t>π</a:t>
            </a:r>
            <a:r>
              <a:rPr sz="2925" spc="-277" baseline="1424" dirty="0">
                <a:latin typeface="Symbol"/>
                <a:cs typeface="Symbol"/>
              </a:rPr>
              <a:t></a:t>
            </a:r>
            <a:r>
              <a:rPr sz="1500" i="1" spc="70" dirty="0">
                <a:latin typeface="Times New Roman"/>
                <a:cs typeface="Times New Roman"/>
              </a:rPr>
              <a:t>n</a:t>
            </a:r>
            <a:r>
              <a:rPr sz="2925" spc="-217" baseline="1424" dirty="0">
                <a:latin typeface="Symbol"/>
                <a:cs typeface="Symbol"/>
              </a:rPr>
              <a:t></a:t>
            </a:r>
            <a:r>
              <a:rPr sz="1500" spc="5" dirty="0">
                <a:latin typeface="Symbol"/>
                <a:cs typeface="Symbol"/>
              </a:rPr>
              <a:t></a:t>
            </a:r>
            <a:r>
              <a:rPr sz="1500" spc="-135" dirty="0">
                <a:latin typeface="Times New Roman"/>
                <a:cs typeface="Times New Roman"/>
              </a:rPr>
              <a:t> </a:t>
            </a:r>
            <a:r>
              <a:rPr sz="1500" spc="10" dirty="0">
                <a:latin typeface="Symbol"/>
                <a:cs typeface="Symbol"/>
              </a:rPr>
              <a:t></a:t>
            </a:r>
            <a:r>
              <a:rPr sz="1500" dirty="0">
                <a:latin typeface="Times New Roman"/>
                <a:cs typeface="Times New Roman"/>
              </a:rPr>
              <a:t>	</a:t>
            </a:r>
            <a:r>
              <a:rPr sz="1500" i="1" spc="100" dirty="0">
                <a:latin typeface="Times New Roman"/>
                <a:cs typeface="Times New Roman"/>
              </a:rPr>
              <a:t>C</a:t>
            </a:r>
            <a:r>
              <a:rPr sz="2925" spc="-232" baseline="1424" dirty="0">
                <a:latin typeface="Symbol"/>
                <a:cs typeface="Symbol"/>
              </a:rPr>
              <a:t></a:t>
            </a:r>
            <a:endParaRPr sz="2925" baseline="1424">
              <a:latin typeface="Symbol"/>
              <a:cs typeface="Symbol"/>
            </a:endParaRPr>
          </a:p>
        </p:txBody>
      </p:sp>
      <p:sp>
        <p:nvSpPr>
          <p:cNvPr id="66" name="object 66"/>
          <p:cNvSpPr txBox="1"/>
          <p:nvPr/>
        </p:nvSpPr>
        <p:spPr>
          <a:xfrm>
            <a:off x="5728311" y="2362174"/>
            <a:ext cx="756285" cy="328930"/>
          </a:xfrm>
          <a:prstGeom prst="rect">
            <a:avLst/>
          </a:prstGeom>
        </p:spPr>
        <p:txBody>
          <a:bodyPr vert="horz" wrap="square" lIns="0" tIns="17780" rIns="0" bIns="0" rtlCol="0">
            <a:spAutoFit/>
          </a:bodyPr>
          <a:lstStyle/>
          <a:p>
            <a:pPr marL="12700">
              <a:spcBef>
                <a:spcPts val="140"/>
              </a:spcBef>
              <a:tabLst>
                <a:tab pos="539115" algn="l"/>
              </a:tabLst>
            </a:pPr>
            <a:r>
              <a:rPr sz="1500" i="1" spc="10" dirty="0">
                <a:latin typeface="Times New Roman"/>
                <a:cs typeface="Times New Roman"/>
              </a:rPr>
              <a:t>Q</a:t>
            </a:r>
            <a:r>
              <a:rPr sz="1500" i="1" spc="160" dirty="0">
                <a:latin typeface="Times New Roman"/>
                <a:cs typeface="Times New Roman"/>
              </a:rPr>
              <a:t> </a:t>
            </a:r>
            <a:r>
              <a:rPr sz="1500" spc="5" dirty="0">
                <a:latin typeface="Symbol"/>
                <a:cs typeface="Symbol"/>
              </a:rPr>
              <a:t></a:t>
            </a:r>
            <a:r>
              <a:rPr sz="1500" dirty="0">
                <a:latin typeface="Times New Roman"/>
                <a:cs typeface="Times New Roman"/>
              </a:rPr>
              <a:t>	</a:t>
            </a:r>
            <a:r>
              <a:rPr sz="1500" i="1" spc="100" dirty="0">
                <a:latin typeface="Times New Roman"/>
                <a:cs typeface="Times New Roman"/>
              </a:rPr>
              <a:t>C</a:t>
            </a:r>
            <a:r>
              <a:rPr sz="2925" spc="-232" baseline="1424" dirty="0">
                <a:latin typeface="Symbol"/>
                <a:cs typeface="Symbol"/>
              </a:rPr>
              <a:t></a:t>
            </a:r>
            <a:endParaRPr sz="2925" baseline="1424">
              <a:latin typeface="Symbol"/>
              <a:cs typeface="Symbol"/>
            </a:endParaRPr>
          </a:p>
        </p:txBody>
      </p:sp>
      <p:sp>
        <p:nvSpPr>
          <p:cNvPr id="67" name="object 67"/>
          <p:cNvSpPr txBox="1"/>
          <p:nvPr/>
        </p:nvSpPr>
        <p:spPr>
          <a:xfrm>
            <a:off x="4754008" y="2631490"/>
            <a:ext cx="647700" cy="328930"/>
          </a:xfrm>
          <a:prstGeom prst="rect">
            <a:avLst/>
          </a:prstGeom>
        </p:spPr>
        <p:txBody>
          <a:bodyPr vert="horz" wrap="square" lIns="0" tIns="17780" rIns="0" bIns="0" rtlCol="0">
            <a:spAutoFit/>
          </a:bodyPr>
          <a:lstStyle/>
          <a:p>
            <a:pPr marL="12700">
              <a:spcBef>
                <a:spcPts val="140"/>
              </a:spcBef>
            </a:pPr>
            <a:r>
              <a:rPr sz="1500" i="1" spc="70" dirty="0">
                <a:latin typeface="Times New Roman"/>
                <a:cs typeface="Times New Roman"/>
              </a:rPr>
              <a:t>n</a:t>
            </a:r>
            <a:r>
              <a:rPr sz="1950" spc="-265" dirty="0">
                <a:latin typeface="Symbol"/>
                <a:cs typeface="Symbol"/>
              </a:rPr>
              <a:t></a:t>
            </a:r>
            <a:r>
              <a:rPr sz="1500" i="1" spc="90" dirty="0">
                <a:latin typeface="Times New Roman"/>
                <a:cs typeface="Times New Roman"/>
              </a:rPr>
              <a:t>π</a:t>
            </a:r>
            <a:r>
              <a:rPr sz="1950" spc="-185" dirty="0">
                <a:latin typeface="Symbol"/>
                <a:cs typeface="Symbol"/>
              </a:rPr>
              <a:t></a:t>
            </a:r>
            <a:r>
              <a:rPr sz="1500" i="1" spc="70" dirty="0">
                <a:latin typeface="Times New Roman"/>
                <a:cs typeface="Times New Roman"/>
              </a:rPr>
              <a:t>n</a:t>
            </a:r>
            <a:r>
              <a:rPr sz="1950" spc="-145" dirty="0">
                <a:latin typeface="Symbol"/>
                <a:cs typeface="Symbol"/>
              </a:rPr>
              <a:t></a:t>
            </a:r>
            <a:r>
              <a:rPr sz="1500" i="1" spc="10" dirty="0">
                <a:latin typeface="Times New Roman"/>
                <a:cs typeface="Times New Roman"/>
              </a:rPr>
              <a:t>+</a:t>
            </a:r>
            <a:endParaRPr sz="1500">
              <a:latin typeface="Times New Roman"/>
              <a:cs typeface="Times New Roman"/>
            </a:endParaRPr>
          </a:p>
        </p:txBody>
      </p:sp>
      <p:sp>
        <p:nvSpPr>
          <p:cNvPr id="68" name="object 68"/>
          <p:cNvSpPr txBox="1"/>
          <p:nvPr/>
        </p:nvSpPr>
        <p:spPr>
          <a:xfrm>
            <a:off x="3536186" y="2631490"/>
            <a:ext cx="1247140" cy="328930"/>
          </a:xfrm>
          <a:prstGeom prst="rect">
            <a:avLst/>
          </a:prstGeom>
        </p:spPr>
        <p:txBody>
          <a:bodyPr vert="horz" wrap="square" lIns="0" tIns="17780" rIns="0" bIns="0" rtlCol="0">
            <a:spAutoFit/>
          </a:bodyPr>
          <a:lstStyle/>
          <a:p>
            <a:pPr marL="12700">
              <a:spcBef>
                <a:spcPts val="140"/>
              </a:spcBef>
              <a:tabLst>
                <a:tab pos="1087120" algn="l"/>
              </a:tabLst>
            </a:pPr>
            <a:r>
              <a:rPr sz="1500" i="1" spc="95" dirty="0">
                <a:latin typeface="Times New Roman"/>
                <a:cs typeface="Times New Roman"/>
              </a:rPr>
              <a:t>C</a:t>
            </a:r>
            <a:r>
              <a:rPr sz="1950" spc="-180" dirty="0">
                <a:latin typeface="Symbol"/>
                <a:cs typeface="Symbol"/>
              </a:rPr>
              <a:t></a:t>
            </a:r>
            <a:r>
              <a:rPr sz="1500" i="1" spc="65" dirty="0">
                <a:latin typeface="Times New Roman"/>
                <a:cs typeface="Times New Roman"/>
              </a:rPr>
              <a:t>n</a:t>
            </a:r>
            <a:r>
              <a:rPr sz="1950" spc="-260" dirty="0">
                <a:latin typeface="Symbol"/>
                <a:cs typeface="Symbol"/>
              </a:rPr>
              <a:t></a:t>
            </a:r>
            <a:r>
              <a:rPr sz="1500" i="1" spc="85" dirty="0">
                <a:latin typeface="Times New Roman"/>
                <a:cs typeface="Times New Roman"/>
              </a:rPr>
              <a:t>π</a:t>
            </a:r>
            <a:r>
              <a:rPr sz="1950" spc="-185" dirty="0">
                <a:latin typeface="Symbol"/>
                <a:cs typeface="Symbol"/>
              </a:rPr>
              <a:t></a:t>
            </a:r>
            <a:r>
              <a:rPr sz="1500" i="1" spc="70" dirty="0">
                <a:latin typeface="Times New Roman"/>
                <a:cs typeface="Times New Roman"/>
              </a:rPr>
              <a:t>n</a:t>
            </a:r>
            <a:r>
              <a:rPr sz="1950" spc="-145" dirty="0">
                <a:latin typeface="Symbol"/>
                <a:cs typeface="Symbol"/>
              </a:rPr>
              <a:t></a:t>
            </a:r>
            <a:r>
              <a:rPr sz="1500" i="1" spc="10" dirty="0">
                <a:latin typeface="Times New Roman"/>
                <a:cs typeface="Times New Roman"/>
              </a:rPr>
              <a:t>+</a:t>
            </a:r>
            <a:r>
              <a:rPr sz="1500" i="1" dirty="0">
                <a:latin typeface="Times New Roman"/>
                <a:cs typeface="Times New Roman"/>
              </a:rPr>
              <a:t>	</a:t>
            </a:r>
            <a:r>
              <a:rPr sz="1500" i="1" spc="60" dirty="0">
                <a:latin typeface="Times New Roman"/>
                <a:cs typeface="Times New Roman"/>
              </a:rPr>
              <a:t>ε</a:t>
            </a:r>
            <a:r>
              <a:rPr sz="1950" spc="-155" dirty="0">
                <a:latin typeface="Symbol"/>
                <a:cs typeface="Symbol"/>
              </a:rPr>
              <a:t></a:t>
            </a:r>
            <a:endParaRPr sz="1950">
              <a:latin typeface="Symbol"/>
              <a:cs typeface="Symbol"/>
            </a:endParaRPr>
          </a:p>
        </p:txBody>
      </p:sp>
      <p:sp>
        <p:nvSpPr>
          <p:cNvPr id="69" name="object 69"/>
          <p:cNvSpPr txBox="1"/>
          <p:nvPr/>
        </p:nvSpPr>
        <p:spPr>
          <a:xfrm>
            <a:off x="8906791" y="1824302"/>
            <a:ext cx="155575" cy="244939"/>
          </a:xfrm>
          <a:prstGeom prst="rect">
            <a:avLst/>
          </a:prstGeom>
        </p:spPr>
        <p:txBody>
          <a:bodyPr vert="horz" wrap="square" lIns="0" tIns="13970" rIns="0" bIns="0" rtlCol="0">
            <a:spAutoFit/>
          </a:bodyPr>
          <a:lstStyle/>
          <a:p>
            <a:pPr marL="12700">
              <a:spcBef>
                <a:spcPts val="110"/>
              </a:spcBef>
            </a:pPr>
            <a:r>
              <a:rPr sz="1500" i="1" spc="10" dirty="0">
                <a:latin typeface="Times New Roman"/>
                <a:cs typeface="Times New Roman"/>
              </a:rPr>
              <a:t>=</a:t>
            </a:r>
            <a:endParaRPr sz="1500">
              <a:latin typeface="Times New Roman"/>
              <a:cs typeface="Times New Roman"/>
            </a:endParaRPr>
          </a:p>
        </p:txBody>
      </p:sp>
      <p:sp>
        <p:nvSpPr>
          <p:cNvPr id="70" name="object 70"/>
          <p:cNvSpPr txBox="1"/>
          <p:nvPr/>
        </p:nvSpPr>
        <p:spPr>
          <a:xfrm>
            <a:off x="8589626" y="1839823"/>
            <a:ext cx="343535" cy="244939"/>
          </a:xfrm>
          <a:prstGeom prst="rect">
            <a:avLst/>
          </a:prstGeom>
        </p:spPr>
        <p:txBody>
          <a:bodyPr vert="horz" wrap="square" lIns="0" tIns="13970" rIns="0" bIns="0" rtlCol="0">
            <a:spAutoFit/>
          </a:bodyPr>
          <a:lstStyle/>
          <a:p>
            <a:pPr marL="38100">
              <a:spcBef>
                <a:spcPts val="110"/>
              </a:spcBef>
            </a:pPr>
            <a:r>
              <a:rPr sz="2250" i="1" spc="15" baseline="-38888" dirty="0">
                <a:latin typeface="Times New Roman"/>
                <a:cs typeface="Times New Roman"/>
              </a:rPr>
              <a:t>N</a:t>
            </a:r>
            <a:r>
              <a:rPr sz="2250" i="1" spc="104" baseline="-38888" dirty="0">
                <a:latin typeface="Times New Roman"/>
                <a:cs typeface="Times New Roman"/>
              </a:rPr>
              <a:t> </a:t>
            </a:r>
            <a:r>
              <a:rPr sz="1500" spc="5" dirty="0">
                <a:latin typeface="Symbol"/>
                <a:cs typeface="Symbol"/>
              </a:rPr>
              <a:t></a:t>
            </a:r>
            <a:endParaRPr sz="1500">
              <a:latin typeface="Symbol"/>
              <a:cs typeface="Symbol"/>
            </a:endParaRPr>
          </a:p>
        </p:txBody>
      </p:sp>
      <p:sp>
        <p:nvSpPr>
          <p:cNvPr id="71" name="object 71"/>
          <p:cNvSpPr txBox="1"/>
          <p:nvPr/>
        </p:nvSpPr>
        <p:spPr>
          <a:xfrm>
            <a:off x="8608807" y="1703297"/>
            <a:ext cx="118110" cy="244939"/>
          </a:xfrm>
          <a:prstGeom prst="rect">
            <a:avLst/>
          </a:prstGeom>
        </p:spPr>
        <p:txBody>
          <a:bodyPr vert="horz" wrap="square" lIns="0" tIns="13970" rIns="0" bIns="0" rtlCol="0">
            <a:spAutoFit/>
          </a:bodyPr>
          <a:lstStyle/>
          <a:p>
            <a:pPr marL="12700">
              <a:spcBef>
                <a:spcPts val="110"/>
              </a:spcBef>
            </a:pPr>
            <a:r>
              <a:rPr sz="1500" i="1" spc="5" dirty="0">
                <a:latin typeface="Times New Roman"/>
                <a:cs typeface="Times New Roman"/>
              </a:rPr>
              <a:t>ρ</a:t>
            </a:r>
            <a:endParaRPr sz="1500">
              <a:latin typeface="Times New Roman"/>
              <a:cs typeface="Times New Roman"/>
            </a:endParaRPr>
          </a:p>
        </p:txBody>
      </p:sp>
      <p:sp>
        <p:nvSpPr>
          <p:cNvPr id="72" name="object 72"/>
          <p:cNvSpPr txBox="1"/>
          <p:nvPr/>
        </p:nvSpPr>
        <p:spPr>
          <a:xfrm>
            <a:off x="5045773" y="1703297"/>
            <a:ext cx="118110" cy="244939"/>
          </a:xfrm>
          <a:prstGeom prst="rect">
            <a:avLst/>
          </a:prstGeom>
        </p:spPr>
        <p:txBody>
          <a:bodyPr vert="horz" wrap="square" lIns="0" tIns="13970" rIns="0" bIns="0" rtlCol="0">
            <a:spAutoFit/>
          </a:bodyPr>
          <a:lstStyle/>
          <a:p>
            <a:pPr marL="12700">
              <a:spcBef>
                <a:spcPts val="110"/>
              </a:spcBef>
            </a:pPr>
            <a:r>
              <a:rPr sz="1500" i="1" spc="5" dirty="0">
                <a:latin typeface="Times New Roman"/>
                <a:cs typeface="Times New Roman"/>
              </a:rPr>
              <a:t>ρ</a:t>
            </a:r>
            <a:endParaRPr sz="1500">
              <a:latin typeface="Times New Roman"/>
              <a:cs typeface="Times New Roman"/>
            </a:endParaRPr>
          </a:p>
        </p:txBody>
      </p:sp>
      <p:sp>
        <p:nvSpPr>
          <p:cNvPr id="73" name="object 73"/>
          <p:cNvSpPr txBox="1"/>
          <p:nvPr/>
        </p:nvSpPr>
        <p:spPr>
          <a:xfrm>
            <a:off x="4491899" y="1763245"/>
            <a:ext cx="2124075" cy="473271"/>
          </a:xfrm>
          <a:prstGeom prst="rect">
            <a:avLst/>
          </a:prstGeom>
        </p:spPr>
        <p:txBody>
          <a:bodyPr vert="horz" wrap="square" lIns="0" tIns="128905" rIns="0" bIns="0" rtlCol="0">
            <a:spAutoFit/>
          </a:bodyPr>
          <a:lstStyle/>
          <a:p>
            <a:pPr marL="572770" marR="5080" indent="-560705">
              <a:lnSpc>
                <a:spcPct val="62500"/>
              </a:lnSpc>
              <a:spcBef>
                <a:spcPts val="1015"/>
              </a:spcBef>
              <a:tabLst>
                <a:tab pos="770890" algn="l"/>
              </a:tabLst>
            </a:pPr>
            <a:r>
              <a:rPr sz="1500" i="1" spc="100" dirty="0">
                <a:latin typeface="Times New Roman"/>
                <a:cs typeface="Times New Roman"/>
              </a:rPr>
              <a:t>C</a:t>
            </a:r>
            <a:r>
              <a:rPr sz="1950" spc="-185" dirty="0">
                <a:latin typeface="Symbol"/>
                <a:cs typeface="Symbol"/>
              </a:rPr>
              <a:t></a:t>
            </a:r>
            <a:r>
              <a:rPr sz="1500" i="1" spc="70" dirty="0">
                <a:latin typeface="Times New Roman"/>
                <a:cs typeface="Times New Roman"/>
              </a:rPr>
              <a:t>n</a:t>
            </a:r>
            <a:r>
              <a:rPr sz="1950" spc="-145" dirty="0">
                <a:latin typeface="Symbol"/>
                <a:cs typeface="Symbol"/>
              </a:rPr>
              <a:t></a:t>
            </a:r>
            <a:r>
              <a:rPr sz="1500" i="1" spc="10" dirty="0">
                <a:latin typeface="Times New Roman"/>
                <a:cs typeface="Times New Roman"/>
              </a:rPr>
              <a:t>+</a:t>
            </a:r>
            <a:r>
              <a:rPr sz="1500" i="1" dirty="0">
                <a:latin typeface="Times New Roman"/>
                <a:cs typeface="Times New Roman"/>
              </a:rPr>
              <a:t>		</a:t>
            </a:r>
            <a:r>
              <a:rPr sz="1500" i="1" spc="90" dirty="0">
                <a:latin typeface="Times New Roman"/>
                <a:cs typeface="Times New Roman"/>
              </a:rPr>
              <a:t>π</a:t>
            </a:r>
            <a:r>
              <a:rPr sz="1950" spc="-185" dirty="0">
                <a:latin typeface="Symbol"/>
                <a:cs typeface="Symbol"/>
              </a:rPr>
              <a:t></a:t>
            </a:r>
            <a:r>
              <a:rPr sz="1500" i="1" spc="70" dirty="0">
                <a:latin typeface="Times New Roman"/>
                <a:cs typeface="Times New Roman"/>
              </a:rPr>
              <a:t>n</a:t>
            </a:r>
            <a:r>
              <a:rPr sz="1950" spc="-145" dirty="0">
                <a:latin typeface="Symbol"/>
                <a:cs typeface="Symbol"/>
              </a:rPr>
              <a:t></a:t>
            </a:r>
            <a:r>
              <a:rPr sz="1500" i="1" spc="185" dirty="0">
                <a:latin typeface="Times New Roman"/>
                <a:cs typeface="Times New Roman"/>
              </a:rPr>
              <a:t>+</a:t>
            </a:r>
            <a:r>
              <a:rPr sz="1500" i="1" spc="65" dirty="0">
                <a:latin typeface="Times New Roman"/>
                <a:cs typeface="Times New Roman"/>
              </a:rPr>
              <a:t>ε</a:t>
            </a:r>
            <a:r>
              <a:rPr sz="1950" spc="-185" dirty="0">
                <a:latin typeface="Symbol"/>
                <a:cs typeface="Symbol"/>
              </a:rPr>
              <a:t></a:t>
            </a:r>
            <a:r>
              <a:rPr sz="1500" i="1" spc="65" dirty="0">
                <a:latin typeface="Times New Roman"/>
                <a:cs typeface="Times New Roman"/>
              </a:rPr>
              <a:t>n</a:t>
            </a:r>
            <a:r>
              <a:rPr sz="1950" spc="-145" dirty="0">
                <a:latin typeface="Symbol"/>
                <a:cs typeface="Symbol"/>
              </a:rPr>
              <a:t></a:t>
            </a:r>
            <a:r>
              <a:rPr sz="2250" spc="-157" baseline="-3703" dirty="0">
                <a:latin typeface="Symbol"/>
                <a:cs typeface="Symbol"/>
              </a:rPr>
              <a:t></a:t>
            </a:r>
            <a:r>
              <a:rPr sz="1500" i="1" spc="85" dirty="0">
                <a:latin typeface="Times New Roman"/>
                <a:cs typeface="Times New Roman"/>
              </a:rPr>
              <a:t>π</a:t>
            </a:r>
            <a:r>
              <a:rPr sz="1950" spc="-185" dirty="0">
                <a:latin typeface="Symbol"/>
                <a:cs typeface="Symbol"/>
              </a:rPr>
              <a:t></a:t>
            </a:r>
            <a:r>
              <a:rPr sz="1500" i="1" spc="70" dirty="0">
                <a:latin typeface="Times New Roman"/>
                <a:cs typeface="Times New Roman"/>
              </a:rPr>
              <a:t>n</a:t>
            </a:r>
            <a:r>
              <a:rPr sz="1950" spc="-75" dirty="0">
                <a:latin typeface="Symbol"/>
                <a:cs typeface="Symbol"/>
              </a:rPr>
              <a:t></a:t>
            </a:r>
            <a:r>
              <a:rPr sz="1500" i="1" spc="5" dirty="0">
                <a:latin typeface="Times New Roman"/>
                <a:cs typeface="Times New Roman"/>
              </a:rPr>
              <a:t>=  </a:t>
            </a:r>
            <a:r>
              <a:rPr sz="1500" i="1" spc="10" dirty="0">
                <a:latin typeface="Times New Roman"/>
                <a:cs typeface="Times New Roman"/>
              </a:rPr>
              <a:t>N</a:t>
            </a:r>
            <a:endParaRPr sz="1500">
              <a:latin typeface="Times New Roman"/>
              <a:cs typeface="Times New Roman"/>
            </a:endParaRPr>
          </a:p>
        </p:txBody>
      </p:sp>
      <p:sp>
        <p:nvSpPr>
          <p:cNvPr id="74" name="object 74"/>
          <p:cNvSpPr txBox="1"/>
          <p:nvPr/>
        </p:nvSpPr>
        <p:spPr>
          <a:xfrm>
            <a:off x="5416298" y="2774464"/>
            <a:ext cx="306070" cy="321883"/>
          </a:xfrm>
          <a:prstGeom prst="rect">
            <a:avLst/>
          </a:prstGeom>
        </p:spPr>
        <p:txBody>
          <a:bodyPr vert="horz" wrap="square" lIns="0" tIns="13970" rIns="0" bIns="0" rtlCol="0">
            <a:spAutoFit/>
          </a:bodyPr>
          <a:lstStyle/>
          <a:p>
            <a:pPr marR="5080" algn="r">
              <a:lnSpc>
                <a:spcPts val="1625"/>
              </a:lnSpc>
              <a:spcBef>
                <a:spcPts val="110"/>
              </a:spcBef>
            </a:pPr>
            <a:r>
              <a:rPr sz="1500" spc="5" dirty="0">
                <a:latin typeface="Symbol"/>
                <a:cs typeface="Symbol"/>
              </a:rPr>
              <a:t></a:t>
            </a:r>
            <a:endParaRPr sz="1500">
              <a:latin typeface="Symbol"/>
              <a:cs typeface="Symbol"/>
            </a:endParaRPr>
          </a:p>
          <a:p>
            <a:pPr marL="12700">
              <a:lnSpc>
                <a:spcPts val="844"/>
              </a:lnSpc>
            </a:pPr>
            <a:r>
              <a:rPr sz="850" i="1" spc="-15" dirty="0">
                <a:latin typeface="Times New Roman"/>
                <a:cs typeface="Times New Roman"/>
              </a:rPr>
              <a:t>n=</a:t>
            </a:r>
            <a:r>
              <a:rPr sz="850" spc="-15" dirty="0">
                <a:latin typeface="Times New Roman"/>
                <a:cs typeface="Times New Roman"/>
              </a:rPr>
              <a:t>1</a:t>
            </a:r>
            <a:endParaRPr sz="850">
              <a:latin typeface="Times New Roman"/>
              <a:cs typeface="Times New Roman"/>
            </a:endParaRPr>
          </a:p>
        </p:txBody>
      </p:sp>
      <p:sp>
        <p:nvSpPr>
          <p:cNvPr id="75" name="object 75"/>
          <p:cNvSpPr txBox="1"/>
          <p:nvPr/>
        </p:nvSpPr>
        <p:spPr>
          <a:xfrm>
            <a:off x="5721296" y="2605991"/>
            <a:ext cx="2402205" cy="244939"/>
          </a:xfrm>
          <a:prstGeom prst="rect">
            <a:avLst/>
          </a:prstGeom>
        </p:spPr>
        <p:txBody>
          <a:bodyPr vert="horz" wrap="square" lIns="0" tIns="13970" rIns="0" bIns="0" rtlCol="0">
            <a:spAutoFit/>
          </a:bodyPr>
          <a:lstStyle/>
          <a:p>
            <a:pPr marL="12700">
              <a:spcBef>
                <a:spcPts val="110"/>
              </a:spcBef>
              <a:tabLst>
                <a:tab pos="226695" algn="l"/>
                <a:tab pos="1238250" algn="l"/>
                <a:tab pos="1498600" algn="l"/>
                <a:tab pos="2388870" algn="l"/>
              </a:tabLst>
            </a:pPr>
            <a:r>
              <a:rPr sz="1500" u="sng" dirty="0">
                <a:uFill>
                  <a:solidFill>
                    <a:srgbClr val="000000"/>
                  </a:solidFill>
                </a:uFill>
                <a:latin typeface="Times New Roman"/>
                <a:cs typeface="Times New Roman"/>
              </a:rPr>
              <a:t> 	</a:t>
            </a:r>
            <a:r>
              <a:rPr sz="1500" u="sng" spc="5" dirty="0">
                <a:uFill>
                  <a:solidFill>
                    <a:srgbClr val="000000"/>
                  </a:solidFill>
                </a:uFill>
                <a:latin typeface="Symbol"/>
                <a:cs typeface="Symbol"/>
              </a:rPr>
              <a:t></a:t>
            </a:r>
            <a:r>
              <a:rPr sz="1500" u="sng" spc="-65" dirty="0">
                <a:uFill>
                  <a:solidFill>
                    <a:srgbClr val="000000"/>
                  </a:solidFill>
                </a:uFill>
                <a:latin typeface="Times New Roman"/>
                <a:cs typeface="Times New Roman"/>
              </a:rPr>
              <a:t> </a:t>
            </a:r>
            <a:r>
              <a:rPr sz="850" i="1" u="sng" spc="-15" dirty="0">
                <a:uFill>
                  <a:solidFill>
                    <a:srgbClr val="000000"/>
                  </a:solidFill>
                </a:uFill>
                <a:latin typeface="Times New Roman"/>
                <a:cs typeface="Times New Roman"/>
              </a:rPr>
              <a:t>n=</a:t>
            </a:r>
            <a:r>
              <a:rPr sz="850" u="sng" spc="-15" dirty="0">
                <a:uFill>
                  <a:solidFill>
                    <a:srgbClr val="000000"/>
                  </a:solidFill>
                </a:uFill>
                <a:latin typeface="Times New Roman"/>
                <a:cs typeface="Times New Roman"/>
              </a:rPr>
              <a:t>1	</a:t>
            </a:r>
            <a:r>
              <a:rPr sz="1500" u="sng" spc="5" dirty="0">
                <a:uFill>
                  <a:solidFill>
                    <a:srgbClr val="000000"/>
                  </a:solidFill>
                </a:uFill>
                <a:latin typeface="Symbol"/>
                <a:cs typeface="Symbol"/>
              </a:rPr>
              <a:t></a:t>
            </a:r>
            <a:r>
              <a:rPr sz="1500" u="sng" spc="5" dirty="0">
                <a:uFill>
                  <a:solidFill>
                    <a:srgbClr val="000000"/>
                  </a:solidFill>
                </a:uFill>
                <a:latin typeface="Times New Roman"/>
                <a:cs typeface="Times New Roman"/>
              </a:rPr>
              <a:t>	</a:t>
            </a:r>
            <a:r>
              <a:rPr sz="850" i="1" u="sng" spc="-15" dirty="0">
                <a:uFill>
                  <a:solidFill>
                    <a:srgbClr val="000000"/>
                  </a:solidFill>
                </a:uFill>
                <a:latin typeface="Times New Roman"/>
                <a:cs typeface="Times New Roman"/>
              </a:rPr>
              <a:t>n=</a:t>
            </a:r>
            <a:r>
              <a:rPr sz="850" u="sng" spc="-15" dirty="0">
                <a:uFill>
                  <a:solidFill>
                    <a:srgbClr val="000000"/>
                  </a:solidFill>
                </a:uFill>
                <a:latin typeface="Times New Roman"/>
                <a:cs typeface="Times New Roman"/>
              </a:rPr>
              <a:t>1	</a:t>
            </a:r>
            <a:endParaRPr sz="850">
              <a:latin typeface="Times New Roman"/>
              <a:cs typeface="Times New Roman"/>
            </a:endParaRPr>
          </a:p>
        </p:txBody>
      </p:sp>
      <p:sp>
        <p:nvSpPr>
          <p:cNvPr id="76" name="object 76"/>
          <p:cNvSpPr txBox="1"/>
          <p:nvPr/>
        </p:nvSpPr>
        <p:spPr>
          <a:xfrm>
            <a:off x="5861279" y="2372612"/>
            <a:ext cx="400685" cy="370205"/>
          </a:xfrm>
          <a:prstGeom prst="rect">
            <a:avLst/>
          </a:prstGeom>
        </p:spPr>
        <p:txBody>
          <a:bodyPr vert="horz" wrap="square" lIns="0" tIns="13970" rIns="0" bIns="0" rtlCol="0">
            <a:spAutoFit/>
          </a:bodyPr>
          <a:lstStyle/>
          <a:p>
            <a:pPr marL="12700">
              <a:spcBef>
                <a:spcPts val="110"/>
              </a:spcBef>
            </a:pPr>
            <a:r>
              <a:rPr sz="850" spc="15" dirty="0">
                <a:latin typeface="Times New Roman"/>
                <a:cs typeface="Times New Roman"/>
              </a:rPr>
              <a:t>0  </a:t>
            </a:r>
            <a:r>
              <a:rPr sz="850" spc="130" dirty="0">
                <a:latin typeface="Times New Roman"/>
                <a:cs typeface="Times New Roman"/>
              </a:rPr>
              <a:t> </a:t>
            </a:r>
            <a:r>
              <a:rPr sz="3375" spc="22" baseline="1234" dirty="0">
                <a:latin typeface="Symbol"/>
                <a:cs typeface="Symbol"/>
              </a:rPr>
              <a:t></a:t>
            </a:r>
            <a:endParaRPr sz="3375" baseline="1234">
              <a:latin typeface="Symbol"/>
              <a:cs typeface="Symbol"/>
            </a:endParaRPr>
          </a:p>
        </p:txBody>
      </p:sp>
      <p:sp>
        <p:nvSpPr>
          <p:cNvPr id="77" name="object 77"/>
          <p:cNvSpPr txBox="1"/>
          <p:nvPr/>
        </p:nvSpPr>
        <p:spPr>
          <a:xfrm>
            <a:off x="4379817" y="2641549"/>
            <a:ext cx="231775" cy="473709"/>
          </a:xfrm>
          <a:prstGeom prst="rect">
            <a:avLst/>
          </a:prstGeom>
        </p:spPr>
        <p:txBody>
          <a:bodyPr vert="horz" wrap="square" lIns="0" tIns="13970" rIns="0" bIns="0" rtlCol="0">
            <a:spAutoFit/>
          </a:bodyPr>
          <a:lstStyle/>
          <a:p>
            <a:pPr marL="12700">
              <a:lnSpc>
                <a:spcPts val="2595"/>
              </a:lnSpc>
              <a:spcBef>
                <a:spcPts val="110"/>
              </a:spcBef>
            </a:pPr>
            <a:r>
              <a:rPr sz="2250" spc="15" dirty="0">
                <a:latin typeface="Symbol"/>
                <a:cs typeface="Symbol"/>
              </a:rPr>
              <a:t></a:t>
            </a:r>
            <a:endParaRPr sz="2250">
              <a:latin typeface="Symbol"/>
              <a:cs typeface="Symbol"/>
            </a:endParaRPr>
          </a:p>
          <a:p>
            <a:pPr marL="31750">
              <a:lnSpc>
                <a:spcPts val="915"/>
              </a:lnSpc>
            </a:pPr>
            <a:r>
              <a:rPr sz="850" i="1" spc="-15" dirty="0">
                <a:latin typeface="Times New Roman"/>
                <a:cs typeface="Times New Roman"/>
              </a:rPr>
              <a:t>n=</a:t>
            </a:r>
            <a:r>
              <a:rPr sz="850" spc="-15" dirty="0">
                <a:latin typeface="Times New Roman"/>
                <a:cs typeface="Times New Roman"/>
              </a:rPr>
              <a:t>1</a:t>
            </a:r>
            <a:endParaRPr sz="850">
              <a:latin typeface="Times New Roman"/>
              <a:cs typeface="Times New Roman"/>
            </a:endParaRPr>
          </a:p>
        </p:txBody>
      </p:sp>
      <p:sp>
        <p:nvSpPr>
          <p:cNvPr id="78" name="object 78"/>
          <p:cNvSpPr txBox="1"/>
          <p:nvPr/>
        </p:nvSpPr>
        <p:spPr>
          <a:xfrm>
            <a:off x="3310987" y="2641549"/>
            <a:ext cx="231775" cy="473709"/>
          </a:xfrm>
          <a:prstGeom prst="rect">
            <a:avLst/>
          </a:prstGeom>
        </p:spPr>
        <p:txBody>
          <a:bodyPr vert="horz" wrap="square" lIns="0" tIns="13970" rIns="0" bIns="0" rtlCol="0">
            <a:spAutoFit/>
          </a:bodyPr>
          <a:lstStyle/>
          <a:p>
            <a:pPr marL="12700">
              <a:lnSpc>
                <a:spcPts val="2595"/>
              </a:lnSpc>
              <a:spcBef>
                <a:spcPts val="110"/>
              </a:spcBef>
            </a:pPr>
            <a:r>
              <a:rPr sz="2250" spc="15" dirty="0">
                <a:latin typeface="Symbol"/>
                <a:cs typeface="Symbol"/>
              </a:rPr>
              <a:t></a:t>
            </a:r>
            <a:endParaRPr sz="2250">
              <a:latin typeface="Symbol"/>
              <a:cs typeface="Symbol"/>
            </a:endParaRPr>
          </a:p>
          <a:p>
            <a:pPr marL="31750">
              <a:lnSpc>
                <a:spcPts val="915"/>
              </a:lnSpc>
            </a:pPr>
            <a:r>
              <a:rPr sz="850" i="1" spc="-15" dirty="0">
                <a:latin typeface="Times New Roman"/>
                <a:cs typeface="Times New Roman"/>
              </a:rPr>
              <a:t>n=</a:t>
            </a:r>
            <a:r>
              <a:rPr sz="850" spc="-15" dirty="0">
                <a:latin typeface="Times New Roman"/>
                <a:cs typeface="Times New Roman"/>
              </a:rPr>
              <a:t>1</a:t>
            </a:r>
            <a:endParaRPr sz="850">
              <a:latin typeface="Times New Roman"/>
              <a:cs typeface="Times New Roman"/>
            </a:endParaRPr>
          </a:p>
        </p:txBody>
      </p:sp>
      <p:sp>
        <p:nvSpPr>
          <p:cNvPr id="79" name="object 79"/>
          <p:cNvSpPr txBox="1"/>
          <p:nvPr/>
        </p:nvSpPr>
        <p:spPr>
          <a:xfrm>
            <a:off x="4195829" y="2007394"/>
            <a:ext cx="306070" cy="244939"/>
          </a:xfrm>
          <a:prstGeom prst="rect">
            <a:avLst/>
          </a:prstGeom>
        </p:spPr>
        <p:txBody>
          <a:bodyPr vert="horz" wrap="square" lIns="0" tIns="13970" rIns="0" bIns="0" rtlCol="0">
            <a:spAutoFit/>
          </a:bodyPr>
          <a:lstStyle/>
          <a:p>
            <a:pPr marL="12700">
              <a:spcBef>
                <a:spcPts val="110"/>
              </a:spcBef>
            </a:pPr>
            <a:r>
              <a:rPr sz="850" i="1" spc="-15" dirty="0">
                <a:latin typeface="Times New Roman"/>
                <a:cs typeface="Times New Roman"/>
              </a:rPr>
              <a:t>n</a:t>
            </a:r>
            <a:r>
              <a:rPr sz="850" i="1" spc="-45" dirty="0">
                <a:latin typeface="Times New Roman"/>
                <a:cs typeface="Times New Roman"/>
              </a:rPr>
              <a:t>=</a:t>
            </a:r>
            <a:r>
              <a:rPr sz="850" spc="15" dirty="0">
                <a:latin typeface="Times New Roman"/>
                <a:cs typeface="Times New Roman"/>
              </a:rPr>
              <a:t>1 </a:t>
            </a:r>
            <a:r>
              <a:rPr sz="2250" spc="7" baseline="3703" dirty="0">
                <a:latin typeface="Symbol"/>
                <a:cs typeface="Symbol"/>
              </a:rPr>
              <a:t></a:t>
            </a:r>
            <a:endParaRPr sz="2250" baseline="3703">
              <a:latin typeface="Symbol"/>
              <a:cs typeface="Symbol"/>
            </a:endParaRPr>
          </a:p>
        </p:txBody>
      </p:sp>
      <p:sp>
        <p:nvSpPr>
          <p:cNvPr id="80" name="object 80"/>
          <p:cNvSpPr txBox="1"/>
          <p:nvPr/>
        </p:nvSpPr>
        <p:spPr>
          <a:xfrm>
            <a:off x="8699526" y="1831265"/>
            <a:ext cx="81915" cy="147476"/>
          </a:xfrm>
          <a:prstGeom prst="rect">
            <a:avLst/>
          </a:prstGeom>
        </p:spPr>
        <p:txBody>
          <a:bodyPr vert="horz" wrap="square" lIns="0" tIns="16510" rIns="0" bIns="0" rtlCol="0">
            <a:spAutoFit/>
          </a:bodyPr>
          <a:lstStyle/>
          <a:p>
            <a:pPr marL="12700">
              <a:spcBef>
                <a:spcPts val="130"/>
              </a:spcBef>
            </a:pPr>
            <a:r>
              <a:rPr sz="850" spc="15" dirty="0">
                <a:latin typeface="Times New Roman"/>
                <a:cs typeface="Times New Roman"/>
              </a:rPr>
              <a:t>0</a:t>
            </a:r>
            <a:endParaRPr sz="850">
              <a:latin typeface="Times New Roman"/>
              <a:cs typeface="Times New Roman"/>
            </a:endParaRPr>
          </a:p>
        </p:txBody>
      </p:sp>
      <p:sp>
        <p:nvSpPr>
          <p:cNvPr id="81" name="object 81"/>
          <p:cNvSpPr txBox="1"/>
          <p:nvPr/>
        </p:nvSpPr>
        <p:spPr>
          <a:xfrm>
            <a:off x="5136332" y="1831265"/>
            <a:ext cx="81915" cy="147476"/>
          </a:xfrm>
          <a:prstGeom prst="rect">
            <a:avLst/>
          </a:prstGeom>
        </p:spPr>
        <p:txBody>
          <a:bodyPr vert="horz" wrap="square" lIns="0" tIns="16510" rIns="0" bIns="0" rtlCol="0">
            <a:spAutoFit/>
          </a:bodyPr>
          <a:lstStyle/>
          <a:p>
            <a:pPr marL="12700">
              <a:spcBef>
                <a:spcPts val="130"/>
              </a:spcBef>
            </a:pPr>
            <a:r>
              <a:rPr sz="850" spc="15" dirty="0">
                <a:latin typeface="Times New Roman"/>
                <a:cs typeface="Times New Roman"/>
              </a:rPr>
              <a:t>0</a:t>
            </a:r>
            <a:endParaRPr sz="850">
              <a:latin typeface="Times New Roman"/>
              <a:cs typeface="Times New Roman"/>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1217" y="183896"/>
            <a:ext cx="6356350" cy="330835"/>
          </a:xfrm>
          <a:prstGeom prst="rect">
            <a:avLst/>
          </a:prstGeom>
        </p:spPr>
        <p:txBody>
          <a:bodyPr vert="horz" wrap="square" lIns="0" tIns="12700" rIns="0" bIns="0" rtlCol="0">
            <a:spAutoFit/>
          </a:bodyPr>
          <a:lstStyle/>
          <a:p>
            <a:pPr marL="12700">
              <a:spcBef>
                <a:spcPts val="100"/>
              </a:spcBef>
            </a:pPr>
            <a:r>
              <a:rPr sz="2000" spc="-10" dirty="0">
                <a:latin typeface="Microsoft Sans Serif"/>
                <a:cs typeface="Microsoft Sans Serif"/>
              </a:rPr>
              <a:t>Рассмотрим</a:t>
            </a:r>
            <a:r>
              <a:rPr sz="2000" spc="-25" dirty="0">
                <a:latin typeface="Microsoft Sans Serif"/>
                <a:cs typeface="Microsoft Sans Serif"/>
              </a:rPr>
              <a:t> </a:t>
            </a:r>
            <a:r>
              <a:rPr sz="2000" dirty="0">
                <a:latin typeface="Microsoft Sans Serif"/>
                <a:cs typeface="Microsoft Sans Serif"/>
              </a:rPr>
              <a:t>область</a:t>
            </a:r>
            <a:r>
              <a:rPr sz="2000" spc="-10" dirty="0">
                <a:latin typeface="Microsoft Sans Serif"/>
                <a:cs typeface="Microsoft Sans Serif"/>
              </a:rPr>
              <a:t> принятия</a:t>
            </a:r>
            <a:r>
              <a:rPr sz="2000" spc="15" dirty="0">
                <a:latin typeface="Microsoft Sans Serif"/>
                <a:cs typeface="Microsoft Sans Serif"/>
              </a:rPr>
              <a:t> </a:t>
            </a:r>
            <a:r>
              <a:rPr sz="2000" spc="-5" dirty="0">
                <a:latin typeface="Microsoft Sans Serif"/>
                <a:cs typeface="Microsoft Sans Serif"/>
              </a:rPr>
              <a:t>решений</a:t>
            </a:r>
            <a:r>
              <a:rPr sz="2000" spc="-15" dirty="0">
                <a:latin typeface="Microsoft Sans Serif"/>
                <a:cs typeface="Microsoft Sans Serif"/>
              </a:rPr>
              <a:t> </a:t>
            </a:r>
            <a:r>
              <a:rPr sz="2000" dirty="0">
                <a:latin typeface="Microsoft Sans Serif"/>
                <a:cs typeface="Microsoft Sans Serif"/>
              </a:rPr>
              <a:t>о </a:t>
            </a:r>
            <a:r>
              <a:rPr sz="2000" spc="-5" dirty="0">
                <a:latin typeface="Microsoft Sans Serif"/>
                <a:cs typeface="Microsoft Sans Serif"/>
              </a:rPr>
              <a:t>символе</a:t>
            </a:r>
            <a:r>
              <a:rPr sz="2000" spc="5" dirty="0">
                <a:latin typeface="Microsoft Sans Serif"/>
                <a:cs typeface="Microsoft Sans Serif"/>
              </a:rPr>
              <a:t> </a:t>
            </a:r>
            <a:r>
              <a:rPr sz="2000" i="1" dirty="0">
                <a:latin typeface="Arial"/>
                <a:cs typeface="Arial"/>
              </a:rPr>
              <a:t>b:</a:t>
            </a:r>
            <a:endParaRPr sz="2000">
              <a:latin typeface="Arial"/>
              <a:cs typeface="Arial"/>
            </a:endParaRPr>
          </a:p>
        </p:txBody>
      </p:sp>
      <p:sp>
        <p:nvSpPr>
          <p:cNvPr id="3" name="object 3"/>
          <p:cNvSpPr txBox="1"/>
          <p:nvPr/>
        </p:nvSpPr>
        <p:spPr>
          <a:xfrm>
            <a:off x="9387585" y="5214367"/>
            <a:ext cx="478790" cy="330835"/>
          </a:xfrm>
          <a:prstGeom prst="rect">
            <a:avLst/>
          </a:prstGeom>
        </p:spPr>
        <p:txBody>
          <a:bodyPr vert="horz" wrap="square" lIns="0" tIns="12700" rIns="0" bIns="0" rtlCol="0">
            <a:spAutoFit/>
          </a:bodyPr>
          <a:lstStyle/>
          <a:p>
            <a:pPr marL="12700">
              <a:spcBef>
                <a:spcPts val="100"/>
              </a:spcBef>
            </a:pPr>
            <a:r>
              <a:rPr sz="2000" dirty="0">
                <a:latin typeface="Microsoft Sans Serif"/>
                <a:cs typeface="Microsoft Sans Serif"/>
              </a:rPr>
              <a:t>(57)</a:t>
            </a:r>
            <a:endParaRPr sz="2000">
              <a:latin typeface="Microsoft Sans Serif"/>
              <a:cs typeface="Microsoft Sans Serif"/>
            </a:endParaRPr>
          </a:p>
        </p:txBody>
      </p:sp>
      <p:sp>
        <p:nvSpPr>
          <p:cNvPr id="4" name="object 4"/>
          <p:cNvSpPr/>
          <p:nvPr/>
        </p:nvSpPr>
        <p:spPr>
          <a:xfrm>
            <a:off x="2152651" y="2276476"/>
            <a:ext cx="5882005" cy="1311275"/>
          </a:xfrm>
          <a:custGeom>
            <a:avLst/>
            <a:gdLst/>
            <a:ahLst/>
            <a:cxnLst/>
            <a:rect l="l" t="t" r="r" b="b"/>
            <a:pathLst>
              <a:path w="5882005" h="1311275">
                <a:moveTo>
                  <a:pt x="5881751" y="0"/>
                </a:moveTo>
                <a:lnTo>
                  <a:pt x="0" y="0"/>
                </a:lnTo>
                <a:lnTo>
                  <a:pt x="0" y="1311275"/>
                </a:lnTo>
                <a:lnTo>
                  <a:pt x="5881751" y="1311275"/>
                </a:lnTo>
                <a:lnTo>
                  <a:pt x="5881751" y="0"/>
                </a:lnTo>
                <a:close/>
              </a:path>
            </a:pathLst>
          </a:custGeom>
          <a:solidFill>
            <a:srgbClr val="FFFFFF"/>
          </a:solidFill>
        </p:spPr>
        <p:txBody>
          <a:bodyPr wrap="square" lIns="0" tIns="0" rIns="0" bIns="0" rtlCol="0"/>
          <a:lstStyle/>
          <a:p>
            <a:endParaRPr/>
          </a:p>
        </p:txBody>
      </p:sp>
      <p:sp>
        <p:nvSpPr>
          <p:cNvPr id="5" name="object 5"/>
          <p:cNvSpPr txBox="1"/>
          <p:nvPr/>
        </p:nvSpPr>
        <p:spPr>
          <a:xfrm>
            <a:off x="2007718" y="1842723"/>
            <a:ext cx="7630159" cy="3032125"/>
          </a:xfrm>
          <a:prstGeom prst="rect">
            <a:avLst/>
          </a:prstGeom>
        </p:spPr>
        <p:txBody>
          <a:bodyPr vert="horz" wrap="square" lIns="0" tIns="31115" rIns="0" bIns="0" rtlCol="0">
            <a:spAutoFit/>
          </a:bodyPr>
          <a:lstStyle/>
          <a:p>
            <a:pPr marL="76200">
              <a:spcBef>
                <a:spcPts val="245"/>
              </a:spcBef>
            </a:pPr>
            <a:r>
              <a:rPr sz="2000" i="1" spc="-5" dirty="0">
                <a:latin typeface="Arial"/>
                <a:cs typeface="Arial"/>
              </a:rPr>
              <a:t>Алгоритм </a:t>
            </a:r>
            <a:r>
              <a:rPr sz="2000" i="1" dirty="0">
                <a:latin typeface="Arial"/>
                <a:cs typeface="Arial"/>
              </a:rPr>
              <a:t>декодирования</a:t>
            </a:r>
            <a:r>
              <a:rPr sz="2000" i="1" spc="-45" dirty="0">
                <a:latin typeface="Arial"/>
                <a:cs typeface="Arial"/>
              </a:rPr>
              <a:t> </a:t>
            </a:r>
            <a:r>
              <a:rPr sz="2000" i="1" dirty="0">
                <a:latin typeface="Arial"/>
                <a:cs typeface="Arial"/>
              </a:rPr>
              <a:t>на</a:t>
            </a:r>
            <a:r>
              <a:rPr sz="2000" i="1" spc="-20" dirty="0">
                <a:latin typeface="Arial"/>
                <a:cs typeface="Arial"/>
              </a:rPr>
              <a:t> </a:t>
            </a:r>
            <a:r>
              <a:rPr sz="2000" i="1" spc="-5" dirty="0">
                <a:latin typeface="Arial"/>
                <a:cs typeface="Arial"/>
              </a:rPr>
              <a:t>примере</a:t>
            </a:r>
            <a:r>
              <a:rPr sz="2000" i="1" spc="-25" dirty="0">
                <a:latin typeface="Arial"/>
                <a:cs typeface="Arial"/>
              </a:rPr>
              <a:t> </a:t>
            </a:r>
            <a:r>
              <a:rPr sz="2000" i="1" dirty="0">
                <a:latin typeface="Arial"/>
                <a:cs typeface="Arial"/>
              </a:rPr>
              <a:t>заданных</a:t>
            </a:r>
            <a:r>
              <a:rPr sz="2000" i="1" spc="-40" dirty="0">
                <a:latin typeface="Arial"/>
                <a:cs typeface="Arial"/>
              </a:rPr>
              <a:t> </a:t>
            </a:r>
            <a:r>
              <a:rPr sz="2000" i="1" spc="-5" dirty="0">
                <a:latin typeface="Arial"/>
                <a:cs typeface="Arial"/>
              </a:rPr>
              <a:t>величин</a:t>
            </a:r>
            <a:r>
              <a:rPr sz="2000" i="1" spc="-10" dirty="0">
                <a:latin typeface="Arial"/>
                <a:cs typeface="Arial"/>
              </a:rPr>
              <a:t> </a:t>
            </a:r>
            <a:r>
              <a:rPr sz="2000" i="1" spc="-5" dirty="0">
                <a:latin typeface="Arial"/>
                <a:cs typeface="Arial"/>
              </a:rPr>
              <a:t>r’</a:t>
            </a:r>
            <a:r>
              <a:rPr sz="1950" i="1" spc="-7" baseline="-21367" dirty="0">
                <a:latin typeface="Arial"/>
                <a:cs typeface="Arial"/>
              </a:rPr>
              <a:t>1</a:t>
            </a:r>
            <a:r>
              <a:rPr sz="2000" i="1" spc="-5" dirty="0">
                <a:latin typeface="Arial"/>
                <a:cs typeface="Arial"/>
              </a:rPr>
              <a:t>,</a:t>
            </a:r>
            <a:r>
              <a:rPr sz="2000" i="1" spc="10" dirty="0">
                <a:latin typeface="Arial"/>
                <a:cs typeface="Arial"/>
              </a:rPr>
              <a:t> </a:t>
            </a:r>
            <a:r>
              <a:rPr sz="2000" i="1" spc="-5" dirty="0">
                <a:latin typeface="Arial"/>
                <a:cs typeface="Arial"/>
              </a:rPr>
              <a:t>r’</a:t>
            </a:r>
            <a:r>
              <a:rPr sz="1950" i="1" spc="-7" baseline="-21367" dirty="0">
                <a:latin typeface="Arial"/>
                <a:cs typeface="Arial"/>
              </a:rPr>
              <a:t>2</a:t>
            </a:r>
            <a:endParaRPr sz="1950" baseline="-21367">
              <a:latin typeface="Arial"/>
              <a:cs typeface="Arial"/>
            </a:endParaRPr>
          </a:p>
          <a:p>
            <a:pPr marL="168275">
              <a:lnSpc>
                <a:spcPts val="2660"/>
              </a:lnSpc>
              <a:spcBef>
                <a:spcPts val="185"/>
              </a:spcBef>
            </a:pPr>
            <a:r>
              <a:rPr sz="2250" spc="-240" dirty="0">
                <a:latin typeface="Symbol"/>
                <a:cs typeface="Symbol"/>
              </a:rPr>
              <a:t></a:t>
            </a:r>
            <a:r>
              <a:rPr sz="1700" i="1" spc="-40" dirty="0">
                <a:latin typeface="Times New Roman"/>
                <a:cs typeface="Times New Roman"/>
              </a:rPr>
              <a:t>Q</a:t>
            </a:r>
            <a:r>
              <a:rPr sz="1500" spc="7" baseline="-25000" dirty="0">
                <a:latin typeface="Times New Roman"/>
                <a:cs typeface="Times New Roman"/>
              </a:rPr>
              <a:t>0</a:t>
            </a:r>
            <a:r>
              <a:rPr sz="1500" spc="-104" baseline="-25000" dirty="0">
                <a:latin typeface="Times New Roman"/>
                <a:cs typeface="Times New Roman"/>
              </a:rPr>
              <a:t> </a:t>
            </a:r>
            <a:r>
              <a:rPr sz="2250" spc="-215" dirty="0">
                <a:latin typeface="Symbol"/>
                <a:cs typeface="Symbol"/>
              </a:rPr>
              <a:t></a:t>
            </a:r>
            <a:r>
              <a:rPr sz="1700" i="1" spc="55" dirty="0">
                <a:latin typeface="Times New Roman"/>
                <a:cs typeface="Times New Roman"/>
              </a:rPr>
              <a:t>r</a:t>
            </a:r>
            <a:r>
              <a:rPr sz="1700" i="1" spc="150" dirty="0">
                <a:latin typeface="Times New Roman"/>
                <a:cs typeface="Times New Roman"/>
              </a:rPr>
              <a:t>'</a:t>
            </a:r>
            <a:r>
              <a:rPr sz="2250" spc="-40" dirty="0">
                <a:latin typeface="Symbol"/>
                <a:cs typeface="Symbol"/>
              </a:rPr>
              <a:t></a:t>
            </a:r>
            <a:r>
              <a:rPr sz="1700" spc="20" dirty="0">
                <a:latin typeface="Symbol"/>
                <a:cs typeface="Symbol"/>
              </a:rPr>
              <a:t></a:t>
            </a:r>
            <a:r>
              <a:rPr sz="1700" spc="-145" dirty="0">
                <a:latin typeface="Times New Roman"/>
                <a:cs typeface="Times New Roman"/>
              </a:rPr>
              <a:t> </a:t>
            </a:r>
            <a:r>
              <a:rPr sz="1700" i="1" spc="55" dirty="0">
                <a:latin typeface="Times New Roman"/>
                <a:cs typeface="Times New Roman"/>
              </a:rPr>
              <a:t>r</a:t>
            </a:r>
            <a:r>
              <a:rPr sz="1700" i="1" spc="50" dirty="0">
                <a:latin typeface="Times New Roman"/>
                <a:cs typeface="Times New Roman"/>
              </a:rPr>
              <a:t>'</a:t>
            </a:r>
            <a:r>
              <a:rPr sz="2250" spc="55" dirty="0">
                <a:latin typeface="Symbol"/>
                <a:cs typeface="Symbol"/>
              </a:rPr>
              <a:t></a:t>
            </a:r>
            <a:r>
              <a:rPr sz="1700" i="1" spc="25" dirty="0">
                <a:latin typeface="Times New Roman"/>
                <a:cs typeface="Times New Roman"/>
              </a:rPr>
              <a:t>&lt;</a:t>
            </a:r>
            <a:r>
              <a:rPr sz="1700" i="1" spc="-195" dirty="0">
                <a:latin typeface="Times New Roman"/>
                <a:cs typeface="Times New Roman"/>
              </a:rPr>
              <a:t> </a:t>
            </a:r>
            <a:r>
              <a:rPr sz="2250" spc="-240" dirty="0">
                <a:latin typeface="Symbol"/>
                <a:cs typeface="Symbol"/>
              </a:rPr>
              <a:t></a:t>
            </a:r>
            <a:r>
              <a:rPr sz="1700" i="1" spc="-135" dirty="0">
                <a:latin typeface="Times New Roman"/>
                <a:cs typeface="Times New Roman"/>
              </a:rPr>
              <a:t>Q</a:t>
            </a:r>
            <a:r>
              <a:rPr sz="1500" spc="7" baseline="-25000" dirty="0">
                <a:latin typeface="Times New Roman"/>
                <a:cs typeface="Times New Roman"/>
              </a:rPr>
              <a:t>1</a:t>
            </a:r>
            <a:r>
              <a:rPr sz="1500" spc="-217" baseline="-25000" dirty="0">
                <a:latin typeface="Times New Roman"/>
                <a:cs typeface="Times New Roman"/>
              </a:rPr>
              <a:t> </a:t>
            </a:r>
            <a:r>
              <a:rPr sz="2250" spc="-215" dirty="0">
                <a:latin typeface="Symbol"/>
                <a:cs typeface="Symbol"/>
              </a:rPr>
              <a:t></a:t>
            </a:r>
            <a:r>
              <a:rPr sz="1700" i="1" spc="55" dirty="0">
                <a:latin typeface="Times New Roman"/>
                <a:cs typeface="Times New Roman"/>
              </a:rPr>
              <a:t>r</a:t>
            </a:r>
            <a:r>
              <a:rPr sz="1700" i="1" spc="150" dirty="0">
                <a:latin typeface="Times New Roman"/>
                <a:cs typeface="Times New Roman"/>
              </a:rPr>
              <a:t>'</a:t>
            </a:r>
            <a:r>
              <a:rPr sz="2250" spc="-35" dirty="0">
                <a:latin typeface="Symbol"/>
                <a:cs typeface="Symbol"/>
              </a:rPr>
              <a:t></a:t>
            </a:r>
            <a:r>
              <a:rPr sz="1700" spc="20" dirty="0">
                <a:latin typeface="Symbol"/>
                <a:cs typeface="Symbol"/>
              </a:rPr>
              <a:t></a:t>
            </a:r>
            <a:r>
              <a:rPr sz="1700" spc="-150" dirty="0">
                <a:latin typeface="Times New Roman"/>
                <a:cs typeface="Times New Roman"/>
              </a:rPr>
              <a:t> </a:t>
            </a:r>
            <a:r>
              <a:rPr sz="1700" i="1" spc="55" dirty="0">
                <a:latin typeface="Times New Roman"/>
                <a:cs typeface="Times New Roman"/>
              </a:rPr>
              <a:t>r</a:t>
            </a:r>
            <a:r>
              <a:rPr sz="1700" i="1" spc="50" dirty="0">
                <a:latin typeface="Times New Roman"/>
                <a:cs typeface="Times New Roman"/>
              </a:rPr>
              <a:t>'</a:t>
            </a:r>
            <a:r>
              <a:rPr sz="2250" spc="-110" dirty="0">
                <a:latin typeface="Symbol"/>
                <a:cs typeface="Symbol"/>
              </a:rPr>
              <a:t></a:t>
            </a:r>
            <a:r>
              <a:rPr sz="2250" spc="-340" dirty="0">
                <a:latin typeface="Times New Roman"/>
                <a:cs typeface="Times New Roman"/>
              </a:rPr>
              <a:t> </a:t>
            </a:r>
            <a:r>
              <a:rPr sz="1700" spc="35" dirty="0">
                <a:latin typeface="Symbol"/>
                <a:cs typeface="Symbol"/>
              </a:rPr>
              <a:t></a:t>
            </a:r>
            <a:r>
              <a:rPr sz="1700" spc="-100" dirty="0">
                <a:latin typeface="Times New Roman"/>
                <a:cs typeface="Times New Roman"/>
              </a:rPr>
              <a:t> </a:t>
            </a:r>
            <a:r>
              <a:rPr sz="1700" i="1" spc="245" dirty="0">
                <a:latin typeface="Times New Roman"/>
                <a:cs typeface="Times New Roman"/>
              </a:rPr>
              <a:t>b</a:t>
            </a:r>
            <a:r>
              <a:rPr sz="1700" i="1" spc="25" dirty="0">
                <a:latin typeface="Times New Roman"/>
                <a:cs typeface="Times New Roman"/>
              </a:rPr>
              <a:t>=</a:t>
            </a:r>
            <a:r>
              <a:rPr sz="1700" i="1" spc="-95" dirty="0">
                <a:latin typeface="Times New Roman"/>
                <a:cs typeface="Times New Roman"/>
              </a:rPr>
              <a:t> </a:t>
            </a:r>
            <a:r>
              <a:rPr sz="1700" spc="15" dirty="0">
                <a:latin typeface="Times New Roman"/>
                <a:cs typeface="Times New Roman"/>
              </a:rPr>
              <a:t>0</a:t>
            </a:r>
            <a:endParaRPr sz="1700">
              <a:latin typeface="Times New Roman"/>
              <a:cs typeface="Times New Roman"/>
            </a:endParaRPr>
          </a:p>
          <a:p>
            <a:pPr marL="168275">
              <a:lnSpc>
                <a:spcPts val="2625"/>
              </a:lnSpc>
            </a:pPr>
            <a:r>
              <a:rPr sz="2250" spc="-240" dirty="0">
                <a:latin typeface="Symbol"/>
                <a:cs typeface="Symbol"/>
              </a:rPr>
              <a:t></a:t>
            </a:r>
            <a:r>
              <a:rPr sz="1700" i="1" spc="-40" dirty="0">
                <a:latin typeface="Times New Roman"/>
                <a:cs typeface="Times New Roman"/>
              </a:rPr>
              <a:t>Q</a:t>
            </a:r>
            <a:r>
              <a:rPr sz="1500" spc="7" baseline="-25000" dirty="0">
                <a:latin typeface="Times New Roman"/>
                <a:cs typeface="Times New Roman"/>
              </a:rPr>
              <a:t>0</a:t>
            </a:r>
            <a:r>
              <a:rPr sz="1500" spc="-104" baseline="-25000" dirty="0">
                <a:latin typeface="Times New Roman"/>
                <a:cs typeface="Times New Roman"/>
              </a:rPr>
              <a:t> </a:t>
            </a:r>
            <a:r>
              <a:rPr sz="2250" spc="-215" dirty="0">
                <a:latin typeface="Symbol"/>
                <a:cs typeface="Symbol"/>
              </a:rPr>
              <a:t></a:t>
            </a:r>
            <a:r>
              <a:rPr sz="1700" i="1" spc="55" dirty="0">
                <a:latin typeface="Times New Roman"/>
                <a:cs typeface="Times New Roman"/>
              </a:rPr>
              <a:t>r</a:t>
            </a:r>
            <a:r>
              <a:rPr sz="1700" i="1" spc="150" dirty="0">
                <a:latin typeface="Times New Roman"/>
                <a:cs typeface="Times New Roman"/>
              </a:rPr>
              <a:t>'</a:t>
            </a:r>
            <a:r>
              <a:rPr sz="2250" spc="-40" dirty="0">
                <a:latin typeface="Symbol"/>
                <a:cs typeface="Symbol"/>
              </a:rPr>
              <a:t></a:t>
            </a:r>
            <a:r>
              <a:rPr sz="1700" spc="20" dirty="0">
                <a:latin typeface="Symbol"/>
                <a:cs typeface="Symbol"/>
              </a:rPr>
              <a:t></a:t>
            </a:r>
            <a:r>
              <a:rPr sz="1700" spc="-145" dirty="0">
                <a:latin typeface="Times New Roman"/>
                <a:cs typeface="Times New Roman"/>
              </a:rPr>
              <a:t> </a:t>
            </a:r>
            <a:r>
              <a:rPr sz="1700" i="1" spc="55" dirty="0">
                <a:latin typeface="Times New Roman"/>
                <a:cs typeface="Times New Roman"/>
              </a:rPr>
              <a:t>r</a:t>
            </a:r>
            <a:r>
              <a:rPr sz="1700" i="1" spc="50" dirty="0">
                <a:latin typeface="Times New Roman"/>
                <a:cs typeface="Times New Roman"/>
              </a:rPr>
              <a:t>'</a:t>
            </a:r>
            <a:r>
              <a:rPr sz="2250" spc="-110" dirty="0">
                <a:latin typeface="Symbol"/>
                <a:cs typeface="Symbol"/>
              </a:rPr>
              <a:t></a:t>
            </a:r>
            <a:r>
              <a:rPr sz="2250" spc="-320" dirty="0">
                <a:latin typeface="Times New Roman"/>
                <a:cs typeface="Times New Roman"/>
              </a:rPr>
              <a:t> </a:t>
            </a:r>
            <a:r>
              <a:rPr sz="1700" spc="20" dirty="0">
                <a:latin typeface="Symbol"/>
                <a:cs typeface="Symbol"/>
              </a:rPr>
              <a:t></a:t>
            </a:r>
            <a:r>
              <a:rPr sz="1700" spc="-105" dirty="0">
                <a:latin typeface="Times New Roman"/>
                <a:cs typeface="Times New Roman"/>
              </a:rPr>
              <a:t> </a:t>
            </a:r>
            <a:r>
              <a:rPr sz="2250" spc="-245" dirty="0">
                <a:latin typeface="Symbol"/>
                <a:cs typeface="Symbol"/>
              </a:rPr>
              <a:t></a:t>
            </a:r>
            <a:r>
              <a:rPr sz="1700" i="1" spc="-135" dirty="0">
                <a:latin typeface="Times New Roman"/>
                <a:cs typeface="Times New Roman"/>
              </a:rPr>
              <a:t>Q</a:t>
            </a:r>
            <a:r>
              <a:rPr sz="1500" spc="7" baseline="-25000" dirty="0">
                <a:latin typeface="Times New Roman"/>
                <a:cs typeface="Times New Roman"/>
              </a:rPr>
              <a:t>1</a:t>
            </a:r>
            <a:r>
              <a:rPr sz="1500" spc="-217" baseline="-25000" dirty="0">
                <a:latin typeface="Times New Roman"/>
                <a:cs typeface="Times New Roman"/>
              </a:rPr>
              <a:t> </a:t>
            </a:r>
            <a:r>
              <a:rPr sz="2250" spc="-215" dirty="0">
                <a:latin typeface="Symbol"/>
                <a:cs typeface="Symbol"/>
              </a:rPr>
              <a:t></a:t>
            </a:r>
            <a:r>
              <a:rPr sz="1700" i="1" spc="55" dirty="0">
                <a:latin typeface="Times New Roman"/>
                <a:cs typeface="Times New Roman"/>
              </a:rPr>
              <a:t>r</a:t>
            </a:r>
            <a:r>
              <a:rPr sz="1700" i="1" spc="145" dirty="0">
                <a:latin typeface="Times New Roman"/>
                <a:cs typeface="Times New Roman"/>
              </a:rPr>
              <a:t>'</a:t>
            </a:r>
            <a:r>
              <a:rPr sz="2250" spc="-35" dirty="0">
                <a:latin typeface="Symbol"/>
                <a:cs typeface="Symbol"/>
              </a:rPr>
              <a:t></a:t>
            </a:r>
            <a:r>
              <a:rPr sz="1700" spc="20" dirty="0">
                <a:latin typeface="Symbol"/>
                <a:cs typeface="Symbol"/>
              </a:rPr>
              <a:t></a:t>
            </a:r>
            <a:r>
              <a:rPr sz="1700" spc="-145" dirty="0">
                <a:latin typeface="Times New Roman"/>
                <a:cs typeface="Times New Roman"/>
              </a:rPr>
              <a:t> </a:t>
            </a:r>
            <a:r>
              <a:rPr sz="1700" i="1" spc="55" dirty="0">
                <a:latin typeface="Times New Roman"/>
                <a:cs typeface="Times New Roman"/>
              </a:rPr>
              <a:t>r'</a:t>
            </a:r>
            <a:r>
              <a:rPr sz="2250" spc="-110" dirty="0">
                <a:latin typeface="Symbol"/>
                <a:cs typeface="Symbol"/>
              </a:rPr>
              <a:t></a:t>
            </a:r>
            <a:r>
              <a:rPr sz="2250" spc="-345" dirty="0">
                <a:latin typeface="Times New Roman"/>
                <a:cs typeface="Times New Roman"/>
              </a:rPr>
              <a:t> </a:t>
            </a:r>
            <a:r>
              <a:rPr sz="1700" spc="35" dirty="0">
                <a:latin typeface="Symbol"/>
                <a:cs typeface="Symbol"/>
              </a:rPr>
              <a:t></a:t>
            </a:r>
            <a:r>
              <a:rPr sz="1700" spc="-100" dirty="0">
                <a:latin typeface="Times New Roman"/>
                <a:cs typeface="Times New Roman"/>
              </a:rPr>
              <a:t> </a:t>
            </a:r>
            <a:r>
              <a:rPr sz="1700" i="1" spc="245" dirty="0">
                <a:latin typeface="Times New Roman"/>
                <a:cs typeface="Times New Roman"/>
              </a:rPr>
              <a:t>b</a:t>
            </a:r>
            <a:r>
              <a:rPr sz="1700" i="1" spc="25" dirty="0">
                <a:latin typeface="Times New Roman"/>
                <a:cs typeface="Times New Roman"/>
              </a:rPr>
              <a:t>=</a:t>
            </a:r>
            <a:r>
              <a:rPr sz="1700" i="1" spc="-254" dirty="0">
                <a:latin typeface="Times New Roman"/>
                <a:cs typeface="Times New Roman"/>
              </a:rPr>
              <a:t> </a:t>
            </a:r>
            <a:r>
              <a:rPr sz="1700" spc="15" dirty="0">
                <a:latin typeface="Times New Roman"/>
                <a:cs typeface="Times New Roman"/>
              </a:rPr>
              <a:t>1</a:t>
            </a:r>
            <a:endParaRPr sz="1700">
              <a:latin typeface="Times New Roman"/>
              <a:cs typeface="Times New Roman"/>
            </a:endParaRPr>
          </a:p>
          <a:p>
            <a:pPr marL="177800">
              <a:lnSpc>
                <a:spcPts val="2625"/>
              </a:lnSpc>
            </a:pPr>
            <a:r>
              <a:rPr sz="1700" i="1" spc="55" dirty="0">
                <a:latin typeface="Times New Roman"/>
                <a:cs typeface="Times New Roman"/>
              </a:rPr>
              <a:t>r</a:t>
            </a:r>
            <a:r>
              <a:rPr sz="1700" i="1" spc="-100" dirty="0">
                <a:latin typeface="Times New Roman"/>
                <a:cs typeface="Times New Roman"/>
              </a:rPr>
              <a:t>'</a:t>
            </a:r>
            <a:r>
              <a:rPr sz="1500" spc="7" baseline="-25000" dirty="0">
                <a:latin typeface="Times New Roman"/>
                <a:cs typeface="Times New Roman"/>
              </a:rPr>
              <a:t>1</a:t>
            </a:r>
            <a:r>
              <a:rPr sz="1500" spc="-7" baseline="-25000" dirty="0">
                <a:latin typeface="Times New Roman"/>
                <a:cs typeface="Times New Roman"/>
              </a:rPr>
              <a:t> </a:t>
            </a:r>
            <a:r>
              <a:rPr sz="1700" i="1" spc="10" dirty="0">
                <a:latin typeface="Times New Roman"/>
                <a:cs typeface="Times New Roman"/>
              </a:rPr>
              <a:t>:</a:t>
            </a:r>
            <a:r>
              <a:rPr sz="1700" i="1" spc="-175" dirty="0">
                <a:latin typeface="Times New Roman"/>
                <a:cs typeface="Times New Roman"/>
              </a:rPr>
              <a:t> </a:t>
            </a:r>
            <a:r>
              <a:rPr sz="1700" i="1" spc="-40" dirty="0">
                <a:latin typeface="Times New Roman"/>
                <a:cs typeface="Times New Roman"/>
              </a:rPr>
              <a:t>Q</a:t>
            </a:r>
            <a:r>
              <a:rPr sz="1500" spc="7" baseline="-25000" dirty="0">
                <a:latin typeface="Times New Roman"/>
                <a:cs typeface="Times New Roman"/>
              </a:rPr>
              <a:t>0</a:t>
            </a:r>
            <a:r>
              <a:rPr sz="1500" spc="-104" baseline="-25000" dirty="0">
                <a:latin typeface="Times New Roman"/>
                <a:cs typeface="Times New Roman"/>
              </a:rPr>
              <a:t> </a:t>
            </a:r>
            <a:r>
              <a:rPr sz="2250" spc="-215" dirty="0">
                <a:latin typeface="Symbol"/>
                <a:cs typeface="Symbol"/>
              </a:rPr>
              <a:t></a:t>
            </a:r>
            <a:r>
              <a:rPr sz="1700" i="1" spc="55" dirty="0">
                <a:latin typeface="Times New Roman"/>
                <a:cs typeface="Times New Roman"/>
              </a:rPr>
              <a:t>r</a:t>
            </a:r>
            <a:r>
              <a:rPr sz="1700" i="1" spc="-100" dirty="0">
                <a:latin typeface="Times New Roman"/>
                <a:cs typeface="Times New Roman"/>
              </a:rPr>
              <a:t>'</a:t>
            </a:r>
            <a:r>
              <a:rPr sz="1500" spc="7" baseline="-25000" dirty="0">
                <a:latin typeface="Times New Roman"/>
                <a:cs typeface="Times New Roman"/>
              </a:rPr>
              <a:t>1</a:t>
            </a:r>
            <a:r>
              <a:rPr sz="1500" spc="-127" baseline="-25000" dirty="0">
                <a:latin typeface="Times New Roman"/>
                <a:cs typeface="Times New Roman"/>
              </a:rPr>
              <a:t> </a:t>
            </a:r>
            <a:r>
              <a:rPr sz="2250" spc="-90" dirty="0">
                <a:latin typeface="Symbol"/>
                <a:cs typeface="Symbol"/>
              </a:rPr>
              <a:t></a:t>
            </a:r>
            <a:r>
              <a:rPr sz="1700" i="1" spc="25" dirty="0">
                <a:latin typeface="Times New Roman"/>
                <a:cs typeface="Times New Roman"/>
              </a:rPr>
              <a:t>=</a:t>
            </a:r>
            <a:r>
              <a:rPr sz="1700" i="1" spc="40" dirty="0">
                <a:latin typeface="Times New Roman"/>
                <a:cs typeface="Times New Roman"/>
              </a:rPr>
              <a:t> </a:t>
            </a:r>
            <a:r>
              <a:rPr sz="1700" i="1" spc="20" dirty="0">
                <a:latin typeface="Times New Roman"/>
                <a:cs typeface="Times New Roman"/>
              </a:rPr>
              <a:t>Δ</a:t>
            </a:r>
            <a:r>
              <a:rPr sz="1700" i="1" spc="-240" dirty="0">
                <a:latin typeface="Times New Roman"/>
                <a:cs typeface="Times New Roman"/>
              </a:rPr>
              <a:t> </a:t>
            </a:r>
            <a:r>
              <a:rPr sz="1700" spc="10" dirty="0">
                <a:latin typeface="Times New Roman"/>
                <a:cs typeface="Times New Roman"/>
              </a:rPr>
              <a:t>/</a:t>
            </a:r>
            <a:r>
              <a:rPr sz="1700" spc="-130" dirty="0">
                <a:latin typeface="Times New Roman"/>
                <a:cs typeface="Times New Roman"/>
              </a:rPr>
              <a:t> </a:t>
            </a:r>
            <a:r>
              <a:rPr sz="1700" spc="5" dirty="0">
                <a:latin typeface="Times New Roman"/>
                <a:cs typeface="Times New Roman"/>
              </a:rPr>
              <a:t>2,</a:t>
            </a:r>
            <a:r>
              <a:rPr sz="1700" spc="-165" dirty="0">
                <a:latin typeface="Times New Roman"/>
                <a:cs typeface="Times New Roman"/>
              </a:rPr>
              <a:t> </a:t>
            </a:r>
            <a:r>
              <a:rPr sz="1700" i="1" spc="-135" dirty="0">
                <a:latin typeface="Times New Roman"/>
                <a:cs typeface="Times New Roman"/>
              </a:rPr>
              <a:t>Q</a:t>
            </a:r>
            <a:r>
              <a:rPr sz="1500" spc="7" baseline="-25000" dirty="0">
                <a:latin typeface="Times New Roman"/>
                <a:cs typeface="Times New Roman"/>
              </a:rPr>
              <a:t>1</a:t>
            </a:r>
            <a:r>
              <a:rPr sz="1500" spc="-217" baseline="-25000" dirty="0">
                <a:latin typeface="Times New Roman"/>
                <a:cs typeface="Times New Roman"/>
              </a:rPr>
              <a:t> </a:t>
            </a:r>
            <a:r>
              <a:rPr sz="2250" spc="-215" dirty="0">
                <a:latin typeface="Symbol"/>
                <a:cs typeface="Symbol"/>
              </a:rPr>
              <a:t></a:t>
            </a:r>
            <a:r>
              <a:rPr sz="1700" i="1" spc="55" dirty="0">
                <a:latin typeface="Times New Roman"/>
                <a:cs typeface="Times New Roman"/>
              </a:rPr>
              <a:t>r</a:t>
            </a:r>
            <a:r>
              <a:rPr sz="1700" i="1" spc="-95" dirty="0">
                <a:latin typeface="Times New Roman"/>
                <a:cs typeface="Times New Roman"/>
              </a:rPr>
              <a:t>'</a:t>
            </a:r>
            <a:r>
              <a:rPr sz="1500" spc="7" baseline="-25000" dirty="0">
                <a:latin typeface="Times New Roman"/>
                <a:cs typeface="Times New Roman"/>
              </a:rPr>
              <a:t>1</a:t>
            </a:r>
            <a:r>
              <a:rPr sz="1500" spc="-127" baseline="-25000" dirty="0">
                <a:latin typeface="Times New Roman"/>
                <a:cs typeface="Times New Roman"/>
              </a:rPr>
              <a:t> </a:t>
            </a:r>
            <a:r>
              <a:rPr sz="2250" spc="-90" dirty="0">
                <a:latin typeface="Symbol"/>
                <a:cs typeface="Symbol"/>
              </a:rPr>
              <a:t></a:t>
            </a:r>
            <a:r>
              <a:rPr sz="1700" i="1" spc="25" dirty="0">
                <a:latin typeface="Times New Roman"/>
                <a:cs typeface="Times New Roman"/>
              </a:rPr>
              <a:t>=</a:t>
            </a:r>
            <a:r>
              <a:rPr sz="1700" i="1" spc="-65" dirty="0">
                <a:latin typeface="Times New Roman"/>
                <a:cs typeface="Times New Roman"/>
              </a:rPr>
              <a:t> </a:t>
            </a:r>
            <a:r>
              <a:rPr sz="1700" spc="165" dirty="0">
                <a:latin typeface="Symbol"/>
                <a:cs typeface="Symbol"/>
              </a:rPr>
              <a:t></a:t>
            </a:r>
            <a:r>
              <a:rPr sz="1700" i="1" spc="20" dirty="0">
                <a:latin typeface="Times New Roman"/>
                <a:cs typeface="Times New Roman"/>
              </a:rPr>
              <a:t>Δ</a:t>
            </a:r>
            <a:r>
              <a:rPr sz="1700" i="1" spc="-235" dirty="0">
                <a:latin typeface="Times New Roman"/>
                <a:cs typeface="Times New Roman"/>
              </a:rPr>
              <a:t> </a:t>
            </a:r>
            <a:r>
              <a:rPr sz="1700" spc="10" dirty="0">
                <a:latin typeface="Times New Roman"/>
                <a:cs typeface="Times New Roman"/>
              </a:rPr>
              <a:t>/</a:t>
            </a:r>
            <a:r>
              <a:rPr sz="1700" spc="-135" dirty="0">
                <a:latin typeface="Times New Roman"/>
                <a:cs typeface="Times New Roman"/>
              </a:rPr>
              <a:t> </a:t>
            </a:r>
            <a:r>
              <a:rPr sz="1700" spc="5" dirty="0">
                <a:latin typeface="Times New Roman"/>
                <a:cs typeface="Times New Roman"/>
              </a:rPr>
              <a:t>2,</a:t>
            </a:r>
            <a:r>
              <a:rPr sz="1700" spc="-185" dirty="0">
                <a:latin typeface="Times New Roman"/>
                <a:cs typeface="Times New Roman"/>
              </a:rPr>
              <a:t> </a:t>
            </a:r>
            <a:r>
              <a:rPr sz="2250" spc="-80" dirty="0">
                <a:latin typeface="Symbol"/>
                <a:cs typeface="Symbol"/>
              </a:rPr>
              <a:t></a:t>
            </a:r>
            <a:r>
              <a:rPr sz="1700" i="1" spc="20" dirty="0">
                <a:latin typeface="Times New Roman"/>
                <a:cs typeface="Times New Roman"/>
              </a:rPr>
              <a:t>Δ</a:t>
            </a:r>
            <a:r>
              <a:rPr sz="1700" i="1" spc="-235" dirty="0">
                <a:latin typeface="Times New Roman"/>
                <a:cs typeface="Times New Roman"/>
              </a:rPr>
              <a:t> </a:t>
            </a:r>
            <a:r>
              <a:rPr sz="1700" spc="10" dirty="0">
                <a:latin typeface="Times New Roman"/>
                <a:cs typeface="Times New Roman"/>
              </a:rPr>
              <a:t>/</a:t>
            </a:r>
            <a:r>
              <a:rPr sz="1700" spc="-135" dirty="0">
                <a:latin typeface="Times New Roman"/>
                <a:cs typeface="Times New Roman"/>
              </a:rPr>
              <a:t> </a:t>
            </a:r>
            <a:r>
              <a:rPr sz="1700" spc="15" dirty="0">
                <a:latin typeface="Times New Roman"/>
                <a:cs typeface="Times New Roman"/>
              </a:rPr>
              <a:t>2</a:t>
            </a:r>
            <a:r>
              <a:rPr sz="1700" spc="-165" dirty="0">
                <a:latin typeface="Times New Roman"/>
                <a:cs typeface="Times New Roman"/>
              </a:rPr>
              <a:t> </a:t>
            </a:r>
            <a:r>
              <a:rPr sz="1700" spc="20" dirty="0">
                <a:latin typeface="Symbol"/>
                <a:cs typeface="Symbol"/>
              </a:rPr>
              <a:t></a:t>
            </a:r>
            <a:r>
              <a:rPr sz="1700" spc="-145" dirty="0">
                <a:latin typeface="Times New Roman"/>
                <a:cs typeface="Times New Roman"/>
              </a:rPr>
              <a:t> </a:t>
            </a:r>
            <a:r>
              <a:rPr sz="1700" i="1" spc="55" dirty="0">
                <a:latin typeface="Times New Roman"/>
                <a:cs typeface="Times New Roman"/>
              </a:rPr>
              <a:t>r</a:t>
            </a:r>
            <a:r>
              <a:rPr sz="1700" i="1" spc="-95" dirty="0">
                <a:latin typeface="Times New Roman"/>
                <a:cs typeface="Times New Roman"/>
              </a:rPr>
              <a:t>'</a:t>
            </a:r>
            <a:r>
              <a:rPr sz="1500" spc="104" baseline="-25000" dirty="0">
                <a:latin typeface="Times New Roman"/>
                <a:cs typeface="Times New Roman"/>
              </a:rPr>
              <a:t>1</a:t>
            </a:r>
            <a:r>
              <a:rPr sz="2250" spc="55" dirty="0">
                <a:latin typeface="Symbol"/>
                <a:cs typeface="Symbol"/>
              </a:rPr>
              <a:t></a:t>
            </a:r>
            <a:r>
              <a:rPr sz="1700" i="1" spc="25" dirty="0">
                <a:latin typeface="Times New Roman"/>
                <a:cs typeface="Times New Roman"/>
              </a:rPr>
              <a:t>&lt;</a:t>
            </a:r>
            <a:r>
              <a:rPr sz="1700" i="1" spc="-190" dirty="0">
                <a:latin typeface="Times New Roman"/>
                <a:cs typeface="Times New Roman"/>
              </a:rPr>
              <a:t> </a:t>
            </a:r>
            <a:r>
              <a:rPr sz="2250" spc="-185" dirty="0">
                <a:latin typeface="Symbol"/>
                <a:cs typeface="Symbol"/>
              </a:rPr>
              <a:t></a:t>
            </a:r>
            <a:r>
              <a:rPr sz="1700" spc="20" dirty="0">
                <a:latin typeface="Symbol"/>
                <a:cs typeface="Symbol"/>
              </a:rPr>
              <a:t></a:t>
            </a:r>
            <a:r>
              <a:rPr sz="1700" spc="-35" dirty="0">
                <a:latin typeface="Times New Roman"/>
                <a:cs typeface="Times New Roman"/>
              </a:rPr>
              <a:t> </a:t>
            </a:r>
            <a:r>
              <a:rPr sz="1700" i="1" spc="20" dirty="0">
                <a:latin typeface="Times New Roman"/>
                <a:cs typeface="Times New Roman"/>
              </a:rPr>
              <a:t>Δ</a:t>
            </a:r>
            <a:r>
              <a:rPr sz="1700" i="1" spc="-240" dirty="0">
                <a:latin typeface="Times New Roman"/>
                <a:cs typeface="Times New Roman"/>
              </a:rPr>
              <a:t> </a:t>
            </a:r>
            <a:r>
              <a:rPr sz="1700" spc="10" dirty="0">
                <a:latin typeface="Times New Roman"/>
                <a:cs typeface="Times New Roman"/>
              </a:rPr>
              <a:t>/</a:t>
            </a:r>
            <a:r>
              <a:rPr sz="1700" spc="-130" dirty="0">
                <a:latin typeface="Times New Roman"/>
                <a:cs typeface="Times New Roman"/>
              </a:rPr>
              <a:t> </a:t>
            </a:r>
            <a:r>
              <a:rPr sz="1700" spc="15" dirty="0">
                <a:latin typeface="Times New Roman"/>
                <a:cs typeface="Times New Roman"/>
              </a:rPr>
              <a:t>2</a:t>
            </a:r>
            <a:r>
              <a:rPr sz="1700" spc="-170" dirty="0">
                <a:latin typeface="Times New Roman"/>
                <a:cs typeface="Times New Roman"/>
              </a:rPr>
              <a:t> </a:t>
            </a:r>
            <a:r>
              <a:rPr sz="1700" spc="20" dirty="0">
                <a:latin typeface="Symbol"/>
                <a:cs typeface="Symbol"/>
              </a:rPr>
              <a:t></a:t>
            </a:r>
            <a:r>
              <a:rPr sz="1700" spc="-145" dirty="0">
                <a:latin typeface="Times New Roman"/>
                <a:cs typeface="Times New Roman"/>
              </a:rPr>
              <a:t> </a:t>
            </a:r>
            <a:r>
              <a:rPr sz="1700" i="1" spc="55" dirty="0">
                <a:latin typeface="Times New Roman"/>
                <a:cs typeface="Times New Roman"/>
              </a:rPr>
              <a:t>r</a:t>
            </a:r>
            <a:r>
              <a:rPr sz="1700" i="1" spc="-95" dirty="0">
                <a:latin typeface="Times New Roman"/>
                <a:cs typeface="Times New Roman"/>
              </a:rPr>
              <a:t>'</a:t>
            </a:r>
            <a:r>
              <a:rPr sz="1500" spc="104" baseline="-25000" dirty="0">
                <a:latin typeface="Times New Roman"/>
                <a:cs typeface="Times New Roman"/>
              </a:rPr>
              <a:t>1</a:t>
            </a:r>
            <a:r>
              <a:rPr sz="2250" spc="-110" dirty="0">
                <a:latin typeface="Symbol"/>
                <a:cs typeface="Symbol"/>
              </a:rPr>
              <a:t></a:t>
            </a:r>
            <a:r>
              <a:rPr sz="2250" spc="-345" dirty="0">
                <a:latin typeface="Times New Roman"/>
                <a:cs typeface="Times New Roman"/>
              </a:rPr>
              <a:t> </a:t>
            </a:r>
            <a:r>
              <a:rPr sz="1700" spc="35" dirty="0">
                <a:latin typeface="Symbol"/>
                <a:cs typeface="Symbol"/>
              </a:rPr>
              <a:t></a:t>
            </a:r>
            <a:r>
              <a:rPr sz="1700" spc="-100" dirty="0">
                <a:latin typeface="Times New Roman"/>
                <a:cs typeface="Times New Roman"/>
              </a:rPr>
              <a:t> </a:t>
            </a:r>
            <a:r>
              <a:rPr sz="1700" i="1" spc="245" dirty="0">
                <a:latin typeface="Times New Roman"/>
                <a:cs typeface="Times New Roman"/>
              </a:rPr>
              <a:t>b</a:t>
            </a:r>
            <a:r>
              <a:rPr sz="1700" i="1" spc="25" dirty="0">
                <a:latin typeface="Times New Roman"/>
                <a:cs typeface="Times New Roman"/>
              </a:rPr>
              <a:t>=</a:t>
            </a:r>
            <a:r>
              <a:rPr sz="1700" i="1" spc="-95" dirty="0">
                <a:latin typeface="Times New Roman"/>
                <a:cs typeface="Times New Roman"/>
              </a:rPr>
              <a:t> </a:t>
            </a:r>
            <a:r>
              <a:rPr sz="1700" spc="15" dirty="0">
                <a:latin typeface="Times New Roman"/>
                <a:cs typeface="Times New Roman"/>
              </a:rPr>
              <a:t>0</a:t>
            </a:r>
            <a:endParaRPr sz="1700">
              <a:latin typeface="Times New Roman"/>
              <a:cs typeface="Times New Roman"/>
            </a:endParaRPr>
          </a:p>
          <a:p>
            <a:pPr marL="177800">
              <a:lnSpc>
                <a:spcPts val="2660"/>
              </a:lnSpc>
            </a:pPr>
            <a:r>
              <a:rPr sz="1700" i="1" spc="55" dirty="0">
                <a:latin typeface="Times New Roman"/>
                <a:cs typeface="Times New Roman"/>
              </a:rPr>
              <a:t>r</a:t>
            </a:r>
            <a:r>
              <a:rPr sz="1700" i="1" spc="15" dirty="0">
                <a:latin typeface="Times New Roman"/>
                <a:cs typeface="Times New Roman"/>
              </a:rPr>
              <a:t>'</a:t>
            </a:r>
            <a:r>
              <a:rPr sz="1500" spc="7" baseline="-25000" dirty="0">
                <a:latin typeface="Times New Roman"/>
                <a:cs typeface="Times New Roman"/>
              </a:rPr>
              <a:t>2</a:t>
            </a:r>
            <a:r>
              <a:rPr sz="1500" spc="104" baseline="-25000" dirty="0">
                <a:latin typeface="Times New Roman"/>
                <a:cs typeface="Times New Roman"/>
              </a:rPr>
              <a:t> </a:t>
            </a:r>
            <a:r>
              <a:rPr sz="1700" i="1" spc="10" dirty="0">
                <a:latin typeface="Times New Roman"/>
                <a:cs typeface="Times New Roman"/>
              </a:rPr>
              <a:t>:</a:t>
            </a:r>
            <a:r>
              <a:rPr sz="1700" i="1" spc="-175" dirty="0">
                <a:latin typeface="Times New Roman"/>
                <a:cs typeface="Times New Roman"/>
              </a:rPr>
              <a:t> </a:t>
            </a:r>
            <a:r>
              <a:rPr sz="1700" i="1" spc="-40" dirty="0">
                <a:latin typeface="Times New Roman"/>
                <a:cs typeface="Times New Roman"/>
              </a:rPr>
              <a:t>Q</a:t>
            </a:r>
            <a:r>
              <a:rPr sz="1500" spc="7" baseline="-25000" dirty="0">
                <a:latin typeface="Times New Roman"/>
                <a:cs typeface="Times New Roman"/>
              </a:rPr>
              <a:t>0</a:t>
            </a:r>
            <a:r>
              <a:rPr sz="1500" spc="-104" baseline="-25000" dirty="0">
                <a:latin typeface="Times New Roman"/>
                <a:cs typeface="Times New Roman"/>
              </a:rPr>
              <a:t> </a:t>
            </a:r>
            <a:r>
              <a:rPr sz="2250" spc="-215" dirty="0">
                <a:latin typeface="Symbol"/>
                <a:cs typeface="Symbol"/>
              </a:rPr>
              <a:t></a:t>
            </a:r>
            <a:r>
              <a:rPr sz="1700" i="1" spc="55" dirty="0">
                <a:latin typeface="Times New Roman"/>
                <a:cs typeface="Times New Roman"/>
              </a:rPr>
              <a:t>r</a:t>
            </a:r>
            <a:r>
              <a:rPr sz="1700" i="1" spc="15" dirty="0">
                <a:latin typeface="Times New Roman"/>
                <a:cs typeface="Times New Roman"/>
              </a:rPr>
              <a:t>'</a:t>
            </a:r>
            <a:r>
              <a:rPr sz="1500" spc="7" baseline="-25000" dirty="0">
                <a:latin typeface="Times New Roman"/>
                <a:cs typeface="Times New Roman"/>
              </a:rPr>
              <a:t>2</a:t>
            </a:r>
            <a:r>
              <a:rPr sz="1500" spc="-15" baseline="-25000" dirty="0">
                <a:latin typeface="Times New Roman"/>
                <a:cs typeface="Times New Roman"/>
              </a:rPr>
              <a:t> </a:t>
            </a:r>
            <a:r>
              <a:rPr sz="2250" spc="-90" dirty="0">
                <a:latin typeface="Symbol"/>
                <a:cs typeface="Symbol"/>
              </a:rPr>
              <a:t></a:t>
            </a:r>
            <a:r>
              <a:rPr sz="1700" i="1" spc="25" dirty="0">
                <a:latin typeface="Times New Roman"/>
                <a:cs typeface="Times New Roman"/>
              </a:rPr>
              <a:t>=</a:t>
            </a:r>
            <a:r>
              <a:rPr sz="1700" i="1" spc="40" dirty="0">
                <a:latin typeface="Times New Roman"/>
                <a:cs typeface="Times New Roman"/>
              </a:rPr>
              <a:t> </a:t>
            </a:r>
            <a:r>
              <a:rPr sz="1700" i="1" spc="20" dirty="0">
                <a:latin typeface="Times New Roman"/>
                <a:cs typeface="Times New Roman"/>
              </a:rPr>
              <a:t>Δ</a:t>
            </a:r>
            <a:r>
              <a:rPr sz="1700" i="1" spc="-240" dirty="0">
                <a:latin typeface="Times New Roman"/>
                <a:cs typeface="Times New Roman"/>
              </a:rPr>
              <a:t> </a:t>
            </a:r>
            <a:r>
              <a:rPr sz="1700" spc="10" dirty="0">
                <a:latin typeface="Times New Roman"/>
                <a:cs typeface="Times New Roman"/>
              </a:rPr>
              <a:t>/</a:t>
            </a:r>
            <a:r>
              <a:rPr sz="1700" spc="-130" dirty="0">
                <a:latin typeface="Times New Roman"/>
                <a:cs typeface="Times New Roman"/>
              </a:rPr>
              <a:t> </a:t>
            </a:r>
            <a:r>
              <a:rPr sz="1700" spc="5" dirty="0">
                <a:latin typeface="Times New Roman"/>
                <a:cs typeface="Times New Roman"/>
              </a:rPr>
              <a:t>2,</a:t>
            </a:r>
            <a:r>
              <a:rPr sz="1700" spc="-165" dirty="0">
                <a:latin typeface="Times New Roman"/>
                <a:cs typeface="Times New Roman"/>
              </a:rPr>
              <a:t> </a:t>
            </a:r>
            <a:r>
              <a:rPr sz="1700" i="1" spc="-135" dirty="0">
                <a:latin typeface="Times New Roman"/>
                <a:cs typeface="Times New Roman"/>
              </a:rPr>
              <a:t>Q</a:t>
            </a:r>
            <a:r>
              <a:rPr sz="1500" spc="7" baseline="-25000" dirty="0">
                <a:latin typeface="Times New Roman"/>
                <a:cs typeface="Times New Roman"/>
              </a:rPr>
              <a:t>1</a:t>
            </a:r>
            <a:r>
              <a:rPr sz="1500" spc="-217" baseline="-25000" dirty="0">
                <a:latin typeface="Times New Roman"/>
                <a:cs typeface="Times New Roman"/>
              </a:rPr>
              <a:t> </a:t>
            </a:r>
            <a:r>
              <a:rPr sz="2250" spc="-215" dirty="0">
                <a:latin typeface="Symbol"/>
                <a:cs typeface="Symbol"/>
              </a:rPr>
              <a:t></a:t>
            </a:r>
            <a:r>
              <a:rPr sz="1700" i="1" spc="55" dirty="0">
                <a:latin typeface="Times New Roman"/>
                <a:cs typeface="Times New Roman"/>
              </a:rPr>
              <a:t>r</a:t>
            </a:r>
            <a:r>
              <a:rPr sz="1700" i="1" spc="15" dirty="0">
                <a:latin typeface="Times New Roman"/>
                <a:cs typeface="Times New Roman"/>
              </a:rPr>
              <a:t>'</a:t>
            </a:r>
            <a:r>
              <a:rPr sz="1500" spc="7" baseline="-25000" dirty="0">
                <a:latin typeface="Times New Roman"/>
                <a:cs typeface="Times New Roman"/>
              </a:rPr>
              <a:t>2</a:t>
            </a:r>
            <a:r>
              <a:rPr sz="1500" spc="-22" baseline="-25000" dirty="0">
                <a:latin typeface="Times New Roman"/>
                <a:cs typeface="Times New Roman"/>
              </a:rPr>
              <a:t> </a:t>
            </a:r>
            <a:r>
              <a:rPr sz="2250" spc="-90" dirty="0">
                <a:latin typeface="Symbol"/>
                <a:cs typeface="Symbol"/>
              </a:rPr>
              <a:t></a:t>
            </a:r>
            <a:r>
              <a:rPr sz="1700" i="1" spc="25" dirty="0">
                <a:latin typeface="Times New Roman"/>
                <a:cs typeface="Times New Roman"/>
              </a:rPr>
              <a:t>=</a:t>
            </a:r>
            <a:r>
              <a:rPr sz="1700" i="1" spc="-65" dirty="0">
                <a:latin typeface="Times New Roman"/>
                <a:cs typeface="Times New Roman"/>
              </a:rPr>
              <a:t> </a:t>
            </a:r>
            <a:r>
              <a:rPr sz="1700" spc="165" dirty="0">
                <a:latin typeface="Symbol"/>
                <a:cs typeface="Symbol"/>
              </a:rPr>
              <a:t></a:t>
            </a:r>
            <a:r>
              <a:rPr sz="1700" i="1" spc="20" dirty="0">
                <a:latin typeface="Times New Roman"/>
                <a:cs typeface="Times New Roman"/>
              </a:rPr>
              <a:t>Δ</a:t>
            </a:r>
            <a:r>
              <a:rPr sz="1700" i="1" spc="-240" dirty="0">
                <a:latin typeface="Times New Roman"/>
                <a:cs typeface="Times New Roman"/>
              </a:rPr>
              <a:t> </a:t>
            </a:r>
            <a:r>
              <a:rPr sz="1700" spc="10" dirty="0">
                <a:latin typeface="Times New Roman"/>
                <a:cs typeface="Times New Roman"/>
              </a:rPr>
              <a:t>/</a:t>
            </a:r>
            <a:r>
              <a:rPr sz="1700" spc="-130" dirty="0">
                <a:latin typeface="Times New Roman"/>
                <a:cs typeface="Times New Roman"/>
              </a:rPr>
              <a:t> </a:t>
            </a:r>
            <a:r>
              <a:rPr sz="1700" spc="5" dirty="0">
                <a:latin typeface="Times New Roman"/>
                <a:cs typeface="Times New Roman"/>
              </a:rPr>
              <a:t>2,</a:t>
            </a:r>
            <a:r>
              <a:rPr sz="1700" spc="-185" dirty="0">
                <a:latin typeface="Times New Roman"/>
                <a:cs typeface="Times New Roman"/>
              </a:rPr>
              <a:t> </a:t>
            </a:r>
            <a:r>
              <a:rPr sz="2250" spc="-80" dirty="0">
                <a:latin typeface="Symbol"/>
                <a:cs typeface="Symbol"/>
              </a:rPr>
              <a:t></a:t>
            </a:r>
            <a:r>
              <a:rPr sz="1700" i="1" spc="20" dirty="0">
                <a:latin typeface="Times New Roman"/>
                <a:cs typeface="Times New Roman"/>
              </a:rPr>
              <a:t>Δ</a:t>
            </a:r>
            <a:r>
              <a:rPr sz="1700" i="1" spc="-235" dirty="0">
                <a:latin typeface="Times New Roman"/>
                <a:cs typeface="Times New Roman"/>
              </a:rPr>
              <a:t> </a:t>
            </a:r>
            <a:r>
              <a:rPr sz="1700" spc="10" dirty="0">
                <a:latin typeface="Times New Roman"/>
                <a:cs typeface="Times New Roman"/>
              </a:rPr>
              <a:t>/</a:t>
            </a:r>
            <a:r>
              <a:rPr sz="1700" spc="-135" dirty="0">
                <a:latin typeface="Times New Roman"/>
                <a:cs typeface="Times New Roman"/>
              </a:rPr>
              <a:t> </a:t>
            </a:r>
            <a:r>
              <a:rPr sz="1700" spc="15" dirty="0">
                <a:latin typeface="Times New Roman"/>
                <a:cs typeface="Times New Roman"/>
              </a:rPr>
              <a:t>2</a:t>
            </a:r>
            <a:r>
              <a:rPr sz="1700" spc="-165" dirty="0">
                <a:latin typeface="Times New Roman"/>
                <a:cs typeface="Times New Roman"/>
              </a:rPr>
              <a:t> </a:t>
            </a:r>
            <a:r>
              <a:rPr sz="1700" spc="20" dirty="0">
                <a:latin typeface="Symbol"/>
                <a:cs typeface="Symbol"/>
              </a:rPr>
              <a:t></a:t>
            </a:r>
            <a:r>
              <a:rPr sz="1700" spc="-145" dirty="0">
                <a:latin typeface="Times New Roman"/>
                <a:cs typeface="Times New Roman"/>
              </a:rPr>
              <a:t> </a:t>
            </a:r>
            <a:r>
              <a:rPr sz="1700" i="1" spc="55" dirty="0">
                <a:latin typeface="Times New Roman"/>
                <a:cs typeface="Times New Roman"/>
              </a:rPr>
              <a:t>r</a:t>
            </a:r>
            <a:r>
              <a:rPr sz="1700" i="1" spc="15" dirty="0">
                <a:latin typeface="Times New Roman"/>
                <a:cs typeface="Times New Roman"/>
              </a:rPr>
              <a:t>'</a:t>
            </a:r>
            <a:r>
              <a:rPr sz="1500" spc="7" baseline="-25000" dirty="0">
                <a:latin typeface="Times New Roman"/>
                <a:cs typeface="Times New Roman"/>
              </a:rPr>
              <a:t>2</a:t>
            </a:r>
            <a:r>
              <a:rPr sz="1500" spc="-165" baseline="-25000" dirty="0">
                <a:latin typeface="Times New Roman"/>
                <a:cs typeface="Times New Roman"/>
              </a:rPr>
              <a:t> </a:t>
            </a:r>
            <a:r>
              <a:rPr sz="2250" spc="55" dirty="0">
                <a:latin typeface="Symbol"/>
                <a:cs typeface="Symbol"/>
              </a:rPr>
              <a:t></a:t>
            </a:r>
            <a:r>
              <a:rPr sz="1700" i="1" spc="25" dirty="0">
                <a:latin typeface="Times New Roman"/>
                <a:cs typeface="Times New Roman"/>
              </a:rPr>
              <a:t>&gt;</a:t>
            </a:r>
            <a:r>
              <a:rPr sz="1700" i="1" spc="-190" dirty="0">
                <a:latin typeface="Times New Roman"/>
                <a:cs typeface="Times New Roman"/>
              </a:rPr>
              <a:t> </a:t>
            </a:r>
            <a:r>
              <a:rPr sz="2250" spc="-185" dirty="0">
                <a:latin typeface="Symbol"/>
                <a:cs typeface="Symbol"/>
              </a:rPr>
              <a:t></a:t>
            </a:r>
            <a:r>
              <a:rPr sz="1700" spc="20" dirty="0">
                <a:latin typeface="Symbol"/>
                <a:cs typeface="Symbol"/>
              </a:rPr>
              <a:t></a:t>
            </a:r>
            <a:r>
              <a:rPr sz="1700" spc="-35" dirty="0">
                <a:latin typeface="Times New Roman"/>
                <a:cs typeface="Times New Roman"/>
              </a:rPr>
              <a:t> </a:t>
            </a:r>
            <a:r>
              <a:rPr sz="1700" i="1" spc="20" dirty="0">
                <a:latin typeface="Times New Roman"/>
                <a:cs typeface="Times New Roman"/>
              </a:rPr>
              <a:t>Δ</a:t>
            </a:r>
            <a:r>
              <a:rPr sz="1700" i="1" spc="-240" dirty="0">
                <a:latin typeface="Times New Roman"/>
                <a:cs typeface="Times New Roman"/>
              </a:rPr>
              <a:t> </a:t>
            </a:r>
            <a:r>
              <a:rPr sz="1700" spc="10" dirty="0">
                <a:latin typeface="Times New Roman"/>
                <a:cs typeface="Times New Roman"/>
              </a:rPr>
              <a:t>/</a:t>
            </a:r>
            <a:r>
              <a:rPr sz="1700" spc="-135" dirty="0">
                <a:latin typeface="Times New Roman"/>
                <a:cs typeface="Times New Roman"/>
              </a:rPr>
              <a:t> </a:t>
            </a:r>
            <a:r>
              <a:rPr sz="1700" spc="15" dirty="0">
                <a:latin typeface="Times New Roman"/>
                <a:cs typeface="Times New Roman"/>
              </a:rPr>
              <a:t>2</a:t>
            </a:r>
            <a:r>
              <a:rPr sz="1700" spc="-170" dirty="0">
                <a:latin typeface="Times New Roman"/>
                <a:cs typeface="Times New Roman"/>
              </a:rPr>
              <a:t> </a:t>
            </a:r>
            <a:r>
              <a:rPr sz="1700" spc="20" dirty="0">
                <a:latin typeface="Symbol"/>
                <a:cs typeface="Symbol"/>
              </a:rPr>
              <a:t></a:t>
            </a:r>
            <a:r>
              <a:rPr sz="1700" spc="-145" dirty="0">
                <a:latin typeface="Times New Roman"/>
                <a:cs typeface="Times New Roman"/>
              </a:rPr>
              <a:t> </a:t>
            </a:r>
            <a:r>
              <a:rPr sz="1700" i="1" spc="55" dirty="0">
                <a:latin typeface="Times New Roman"/>
                <a:cs typeface="Times New Roman"/>
              </a:rPr>
              <a:t>r</a:t>
            </a:r>
            <a:r>
              <a:rPr sz="1700" i="1" spc="20" dirty="0">
                <a:latin typeface="Times New Roman"/>
                <a:cs typeface="Times New Roman"/>
              </a:rPr>
              <a:t>'</a:t>
            </a:r>
            <a:r>
              <a:rPr sz="1500" spc="7" baseline="-25000" dirty="0">
                <a:latin typeface="Times New Roman"/>
                <a:cs typeface="Times New Roman"/>
              </a:rPr>
              <a:t>2</a:t>
            </a:r>
            <a:r>
              <a:rPr sz="1500" spc="-165" baseline="-25000" dirty="0">
                <a:latin typeface="Times New Roman"/>
                <a:cs typeface="Times New Roman"/>
              </a:rPr>
              <a:t> </a:t>
            </a:r>
            <a:r>
              <a:rPr sz="2250" spc="-110" dirty="0">
                <a:latin typeface="Symbol"/>
                <a:cs typeface="Symbol"/>
              </a:rPr>
              <a:t></a:t>
            </a:r>
            <a:r>
              <a:rPr sz="2250" spc="-340" dirty="0">
                <a:latin typeface="Times New Roman"/>
                <a:cs typeface="Times New Roman"/>
              </a:rPr>
              <a:t> </a:t>
            </a:r>
            <a:r>
              <a:rPr sz="1700" spc="35" dirty="0">
                <a:latin typeface="Symbol"/>
                <a:cs typeface="Symbol"/>
              </a:rPr>
              <a:t></a:t>
            </a:r>
            <a:r>
              <a:rPr sz="1700" spc="-100" dirty="0">
                <a:latin typeface="Times New Roman"/>
                <a:cs typeface="Times New Roman"/>
              </a:rPr>
              <a:t> </a:t>
            </a:r>
            <a:r>
              <a:rPr sz="1700" i="1" spc="245" dirty="0">
                <a:latin typeface="Times New Roman"/>
                <a:cs typeface="Times New Roman"/>
              </a:rPr>
              <a:t>b</a:t>
            </a:r>
            <a:r>
              <a:rPr sz="1700" i="1" spc="25" dirty="0">
                <a:latin typeface="Times New Roman"/>
                <a:cs typeface="Times New Roman"/>
              </a:rPr>
              <a:t>=</a:t>
            </a:r>
            <a:r>
              <a:rPr sz="1700" i="1" spc="-254" dirty="0">
                <a:latin typeface="Times New Roman"/>
                <a:cs typeface="Times New Roman"/>
              </a:rPr>
              <a:t> </a:t>
            </a:r>
            <a:r>
              <a:rPr sz="1700" spc="15" dirty="0">
                <a:latin typeface="Times New Roman"/>
                <a:cs typeface="Times New Roman"/>
              </a:rPr>
              <a:t>1</a:t>
            </a:r>
            <a:endParaRPr sz="1700">
              <a:latin typeface="Times New Roman"/>
              <a:cs typeface="Times New Roman"/>
            </a:endParaRPr>
          </a:p>
          <a:p>
            <a:pPr marL="76200">
              <a:spcBef>
                <a:spcPts val="50"/>
              </a:spcBef>
            </a:pPr>
            <a:r>
              <a:rPr sz="2000" i="1" dirty="0">
                <a:latin typeface="Arial"/>
                <a:cs typeface="Arial"/>
              </a:rPr>
              <a:t>Вывод:</a:t>
            </a:r>
            <a:endParaRPr sz="2000">
              <a:latin typeface="Arial"/>
              <a:cs typeface="Arial"/>
            </a:endParaRPr>
          </a:p>
          <a:p>
            <a:pPr marL="418465" marR="178435">
              <a:lnSpc>
                <a:spcPct val="110000"/>
              </a:lnSpc>
            </a:pPr>
            <a:r>
              <a:rPr sz="2000" spc="-5" dirty="0">
                <a:latin typeface="Microsoft Sans Serif"/>
                <a:cs typeface="Microsoft Sans Serif"/>
              </a:rPr>
              <a:t>Заштрихованные </a:t>
            </a:r>
            <a:r>
              <a:rPr sz="2000" dirty="0">
                <a:latin typeface="Microsoft Sans Serif"/>
                <a:cs typeface="Microsoft Sans Serif"/>
              </a:rPr>
              <a:t>области </a:t>
            </a:r>
            <a:r>
              <a:rPr sz="2000" spc="5" dirty="0">
                <a:latin typeface="Microsoft Sans Serif"/>
                <a:cs typeface="Microsoft Sans Serif"/>
              </a:rPr>
              <a:t>(</a:t>
            </a:r>
            <a:r>
              <a:rPr sz="2000" i="1" spc="5" dirty="0">
                <a:latin typeface="Arial"/>
                <a:cs typeface="Arial"/>
              </a:rPr>
              <a:t>P</a:t>
            </a:r>
            <a:r>
              <a:rPr sz="2000" spc="5" dirty="0">
                <a:latin typeface="Microsoft Sans Serif"/>
                <a:cs typeface="Microsoft Sans Serif"/>
              </a:rPr>
              <a:t>) </a:t>
            </a:r>
            <a:r>
              <a:rPr sz="2000" spc="-5" dirty="0">
                <a:latin typeface="Microsoft Sans Serif"/>
                <a:cs typeface="Microsoft Sans Serif"/>
              </a:rPr>
              <a:t>соответствуют решению </a:t>
            </a:r>
            <a:r>
              <a:rPr sz="2000" i="1" dirty="0">
                <a:latin typeface="Arial"/>
                <a:cs typeface="Arial"/>
              </a:rPr>
              <a:t>b</a:t>
            </a:r>
            <a:r>
              <a:rPr sz="2000" dirty="0">
                <a:latin typeface="Microsoft Sans Serif"/>
                <a:cs typeface="Microsoft Sans Serif"/>
              </a:rPr>
              <a:t>=0, </a:t>
            </a:r>
            <a:r>
              <a:rPr sz="2000" spc="-520" dirty="0">
                <a:latin typeface="Microsoft Sans Serif"/>
                <a:cs typeface="Microsoft Sans Serif"/>
              </a:rPr>
              <a:t> </a:t>
            </a:r>
            <a:r>
              <a:rPr sz="2000" dirty="0">
                <a:latin typeface="Microsoft Sans Serif"/>
                <a:cs typeface="Microsoft Sans Serif"/>
              </a:rPr>
              <a:t>а</a:t>
            </a:r>
            <a:r>
              <a:rPr sz="2000" spc="20" dirty="0">
                <a:latin typeface="Microsoft Sans Serif"/>
                <a:cs typeface="Microsoft Sans Serif"/>
              </a:rPr>
              <a:t> </a:t>
            </a:r>
            <a:r>
              <a:rPr sz="2000" spc="-5" dirty="0">
                <a:latin typeface="Microsoft Sans Serif"/>
                <a:cs typeface="Microsoft Sans Serif"/>
              </a:rPr>
              <a:t>не</a:t>
            </a:r>
            <a:r>
              <a:rPr sz="2000" dirty="0">
                <a:latin typeface="Microsoft Sans Serif"/>
                <a:cs typeface="Microsoft Sans Serif"/>
              </a:rPr>
              <a:t> </a:t>
            </a:r>
            <a:r>
              <a:rPr sz="2000" spc="-10" dirty="0">
                <a:latin typeface="Microsoft Sans Serif"/>
                <a:cs typeface="Microsoft Sans Serif"/>
              </a:rPr>
              <a:t>заштрихованные</a:t>
            </a:r>
            <a:r>
              <a:rPr sz="2000" spc="-20" dirty="0">
                <a:latin typeface="Microsoft Sans Serif"/>
                <a:cs typeface="Microsoft Sans Serif"/>
              </a:rPr>
              <a:t> </a:t>
            </a:r>
            <a:r>
              <a:rPr sz="2000" i="1" dirty="0">
                <a:latin typeface="Arial"/>
                <a:cs typeface="Arial"/>
              </a:rPr>
              <a:t>b</a:t>
            </a:r>
            <a:r>
              <a:rPr sz="2000" dirty="0">
                <a:latin typeface="Microsoft Sans Serif"/>
                <a:cs typeface="Microsoft Sans Serif"/>
              </a:rPr>
              <a:t>=1</a:t>
            </a:r>
            <a:endParaRPr sz="2000">
              <a:latin typeface="Microsoft Sans Serif"/>
              <a:cs typeface="Microsoft Sans Serif"/>
            </a:endParaRPr>
          </a:p>
          <a:p>
            <a:pPr marL="418465">
              <a:spcBef>
                <a:spcPts val="240"/>
              </a:spcBef>
            </a:pPr>
            <a:r>
              <a:rPr sz="2000" spc="-10" dirty="0">
                <a:latin typeface="Microsoft Sans Serif"/>
                <a:cs typeface="Microsoft Sans Serif"/>
              </a:rPr>
              <a:t>Потому </a:t>
            </a:r>
            <a:r>
              <a:rPr sz="2000" spc="-15" dirty="0">
                <a:latin typeface="Microsoft Sans Serif"/>
                <a:cs typeface="Microsoft Sans Serif"/>
              </a:rPr>
              <a:t>при</a:t>
            </a:r>
            <a:r>
              <a:rPr sz="2000" spc="10" dirty="0">
                <a:latin typeface="Microsoft Sans Serif"/>
                <a:cs typeface="Microsoft Sans Serif"/>
              </a:rPr>
              <a:t> </a:t>
            </a:r>
            <a:r>
              <a:rPr sz="2000" spc="-10" dirty="0">
                <a:latin typeface="Microsoft Sans Serif"/>
                <a:cs typeface="Microsoft Sans Serif"/>
              </a:rPr>
              <a:t>вложении</a:t>
            </a:r>
            <a:r>
              <a:rPr sz="2000" spc="-30" dirty="0">
                <a:latin typeface="Microsoft Sans Serif"/>
                <a:cs typeface="Microsoft Sans Serif"/>
              </a:rPr>
              <a:t> </a:t>
            </a:r>
            <a:r>
              <a:rPr sz="2000" spc="-5" dirty="0">
                <a:latin typeface="Microsoft Sans Serif"/>
                <a:cs typeface="Microsoft Sans Serif"/>
              </a:rPr>
              <a:t>символа</a:t>
            </a:r>
            <a:r>
              <a:rPr sz="2000" spc="-15" dirty="0">
                <a:latin typeface="Microsoft Sans Serif"/>
                <a:cs typeface="Microsoft Sans Serif"/>
              </a:rPr>
              <a:t> </a:t>
            </a:r>
            <a:r>
              <a:rPr sz="2000" i="1" dirty="0">
                <a:latin typeface="Arial"/>
                <a:cs typeface="Arial"/>
              </a:rPr>
              <a:t>b</a:t>
            </a:r>
            <a:r>
              <a:rPr sz="2000" dirty="0">
                <a:latin typeface="Microsoft Sans Serif"/>
                <a:cs typeface="Microsoft Sans Serif"/>
              </a:rPr>
              <a:t>=0,</a:t>
            </a:r>
            <a:endParaRPr sz="2000">
              <a:latin typeface="Microsoft Sans Serif"/>
              <a:cs typeface="Microsoft Sans Serif"/>
            </a:endParaRPr>
          </a:p>
        </p:txBody>
      </p:sp>
      <p:sp>
        <p:nvSpPr>
          <p:cNvPr id="6" name="object 6"/>
          <p:cNvSpPr txBox="1"/>
          <p:nvPr/>
        </p:nvSpPr>
        <p:spPr>
          <a:xfrm>
            <a:off x="5750036" y="5570026"/>
            <a:ext cx="116839" cy="235321"/>
          </a:xfrm>
          <a:prstGeom prst="rect">
            <a:avLst/>
          </a:prstGeom>
        </p:spPr>
        <p:txBody>
          <a:bodyPr vert="horz" wrap="square" lIns="0" tIns="12065" rIns="0" bIns="0" rtlCol="0">
            <a:spAutoFit/>
          </a:bodyPr>
          <a:lstStyle/>
          <a:p>
            <a:pPr marL="12700">
              <a:spcBef>
                <a:spcPts val="95"/>
              </a:spcBef>
            </a:pPr>
            <a:r>
              <a:rPr sz="1450" dirty="0">
                <a:latin typeface="Symbol"/>
                <a:cs typeface="Symbol"/>
              </a:rPr>
              <a:t></a:t>
            </a:r>
            <a:endParaRPr sz="1450">
              <a:latin typeface="Symbol"/>
              <a:cs typeface="Symbol"/>
            </a:endParaRPr>
          </a:p>
        </p:txBody>
      </p:sp>
      <p:sp>
        <p:nvSpPr>
          <p:cNvPr id="7" name="object 7"/>
          <p:cNvSpPr txBox="1"/>
          <p:nvPr/>
        </p:nvSpPr>
        <p:spPr>
          <a:xfrm>
            <a:off x="5750036" y="5687558"/>
            <a:ext cx="116839" cy="235321"/>
          </a:xfrm>
          <a:prstGeom prst="rect">
            <a:avLst/>
          </a:prstGeom>
        </p:spPr>
        <p:txBody>
          <a:bodyPr vert="horz" wrap="square" lIns="0" tIns="12065" rIns="0" bIns="0" rtlCol="0">
            <a:spAutoFit/>
          </a:bodyPr>
          <a:lstStyle/>
          <a:p>
            <a:pPr marL="12700">
              <a:spcBef>
                <a:spcPts val="95"/>
              </a:spcBef>
            </a:pPr>
            <a:r>
              <a:rPr sz="1450" dirty="0">
                <a:latin typeface="Symbol"/>
                <a:cs typeface="Symbol"/>
              </a:rPr>
              <a:t></a:t>
            </a:r>
            <a:endParaRPr sz="1450">
              <a:latin typeface="Symbol"/>
              <a:cs typeface="Symbol"/>
            </a:endParaRPr>
          </a:p>
        </p:txBody>
      </p:sp>
      <p:sp>
        <p:nvSpPr>
          <p:cNvPr id="8" name="object 8"/>
          <p:cNvSpPr txBox="1"/>
          <p:nvPr/>
        </p:nvSpPr>
        <p:spPr>
          <a:xfrm>
            <a:off x="5750036" y="5393931"/>
            <a:ext cx="116839" cy="235321"/>
          </a:xfrm>
          <a:prstGeom prst="rect">
            <a:avLst/>
          </a:prstGeom>
        </p:spPr>
        <p:txBody>
          <a:bodyPr vert="horz" wrap="square" lIns="0" tIns="12065" rIns="0" bIns="0" rtlCol="0">
            <a:spAutoFit/>
          </a:bodyPr>
          <a:lstStyle/>
          <a:p>
            <a:pPr marL="12700">
              <a:spcBef>
                <a:spcPts val="95"/>
              </a:spcBef>
            </a:pPr>
            <a:r>
              <a:rPr sz="1450" dirty="0">
                <a:latin typeface="Symbol"/>
                <a:cs typeface="Symbol"/>
              </a:rPr>
              <a:t></a:t>
            </a:r>
            <a:endParaRPr sz="1450">
              <a:latin typeface="Symbol"/>
              <a:cs typeface="Symbol"/>
            </a:endParaRPr>
          </a:p>
        </p:txBody>
      </p:sp>
      <p:sp>
        <p:nvSpPr>
          <p:cNvPr id="9" name="object 9"/>
          <p:cNvSpPr txBox="1"/>
          <p:nvPr/>
        </p:nvSpPr>
        <p:spPr>
          <a:xfrm>
            <a:off x="3924938" y="5570026"/>
            <a:ext cx="116839" cy="235321"/>
          </a:xfrm>
          <a:prstGeom prst="rect">
            <a:avLst/>
          </a:prstGeom>
        </p:spPr>
        <p:txBody>
          <a:bodyPr vert="horz" wrap="square" lIns="0" tIns="12065" rIns="0" bIns="0" rtlCol="0">
            <a:spAutoFit/>
          </a:bodyPr>
          <a:lstStyle/>
          <a:p>
            <a:pPr marL="12700">
              <a:spcBef>
                <a:spcPts val="95"/>
              </a:spcBef>
            </a:pPr>
            <a:r>
              <a:rPr sz="1450" dirty="0">
                <a:latin typeface="Symbol"/>
                <a:cs typeface="Symbol"/>
              </a:rPr>
              <a:t></a:t>
            </a:r>
            <a:endParaRPr sz="1450">
              <a:latin typeface="Symbol"/>
              <a:cs typeface="Symbol"/>
            </a:endParaRPr>
          </a:p>
        </p:txBody>
      </p:sp>
      <p:sp>
        <p:nvSpPr>
          <p:cNvPr id="10" name="object 10"/>
          <p:cNvSpPr txBox="1"/>
          <p:nvPr/>
        </p:nvSpPr>
        <p:spPr>
          <a:xfrm>
            <a:off x="3924938" y="5687558"/>
            <a:ext cx="116839" cy="235321"/>
          </a:xfrm>
          <a:prstGeom prst="rect">
            <a:avLst/>
          </a:prstGeom>
        </p:spPr>
        <p:txBody>
          <a:bodyPr vert="horz" wrap="square" lIns="0" tIns="12065" rIns="0" bIns="0" rtlCol="0">
            <a:spAutoFit/>
          </a:bodyPr>
          <a:lstStyle/>
          <a:p>
            <a:pPr marL="12700">
              <a:spcBef>
                <a:spcPts val="95"/>
              </a:spcBef>
            </a:pPr>
            <a:r>
              <a:rPr sz="1450" dirty="0">
                <a:latin typeface="Symbol"/>
                <a:cs typeface="Symbol"/>
              </a:rPr>
              <a:t></a:t>
            </a:r>
            <a:endParaRPr sz="1450">
              <a:latin typeface="Symbol"/>
              <a:cs typeface="Symbol"/>
            </a:endParaRPr>
          </a:p>
        </p:txBody>
      </p:sp>
      <p:sp>
        <p:nvSpPr>
          <p:cNvPr id="11" name="object 11"/>
          <p:cNvSpPr txBox="1"/>
          <p:nvPr/>
        </p:nvSpPr>
        <p:spPr>
          <a:xfrm>
            <a:off x="3924937" y="5100658"/>
            <a:ext cx="1942464" cy="235321"/>
          </a:xfrm>
          <a:prstGeom prst="rect">
            <a:avLst/>
          </a:prstGeom>
        </p:spPr>
        <p:txBody>
          <a:bodyPr vert="horz" wrap="square" lIns="0" tIns="12065" rIns="0" bIns="0" rtlCol="0">
            <a:spAutoFit/>
          </a:bodyPr>
          <a:lstStyle/>
          <a:p>
            <a:pPr marL="12700">
              <a:spcBef>
                <a:spcPts val="95"/>
              </a:spcBef>
              <a:tabLst>
                <a:tab pos="1837689" algn="l"/>
              </a:tabLst>
            </a:pPr>
            <a:r>
              <a:rPr sz="1450" dirty="0">
                <a:latin typeface="Symbol"/>
                <a:cs typeface="Symbol"/>
              </a:rPr>
              <a:t></a:t>
            </a:r>
            <a:r>
              <a:rPr sz="1450" dirty="0">
                <a:latin typeface="Times New Roman"/>
                <a:cs typeface="Times New Roman"/>
              </a:rPr>
              <a:t>	</a:t>
            </a:r>
            <a:r>
              <a:rPr sz="1450" dirty="0">
                <a:latin typeface="Symbol"/>
                <a:cs typeface="Symbol"/>
              </a:rPr>
              <a:t></a:t>
            </a:r>
            <a:endParaRPr sz="1450">
              <a:latin typeface="Symbol"/>
              <a:cs typeface="Symbol"/>
            </a:endParaRPr>
          </a:p>
        </p:txBody>
      </p:sp>
      <p:sp>
        <p:nvSpPr>
          <p:cNvPr id="12" name="object 12"/>
          <p:cNvSpPr txBox="1"/>
          <p:nvPr/>
        </p:nvSpPr>
        <p:spPr>
          <a:xfrm>
            <a:off x="4255652" y="5637765"/>
            <a:ext cx="511175" cy="235321"/>
          </a:xfrm>
          <a:prstGeom prst="rect">
            <a:avLst/>
          </a:prstGeom>
        </p:spPr>
        <p:txBody>
          <a:bodyPr vert="horz" wrap="square" lIns="0" tIns="12065" rIns="0" bIns="0" rtlCol="0">
            <a:spAutoFit/>
          </a:bodyPr>
          <a:lstStyle/>
          <a:p>
            <a:pPr marL="12700">
              <a:spcBef>
                <a:spcPts val="95"/>
              </a:spcBef>
            </a:pPr>
            <a:r>
              <a:rPr sz="1450" i="1" dirty="0">
                <a:latin typeface="Times New Roman"/>
                <a:cs typeface="Times New Roman"/>
              </a:rPr>
              <a:t>i</a:t>
            </a:r>
            <a:r>
              <a:rPr sz="1450" i="1" spc="-140" dirty="0">
                <a:latin typeface="Times New Roman"/>
                <a:cs typeface="Times New Roman"/>
              </a:rPr>
              <a:t> </a:t>
            </a:r>
            <a:r>
              <a:rPr sz="1450" i="1" dirty="0">
                <a:latin typeface="Times New Roman"/>
                <a:cs typeface="Times New Roman"/>
              </a:rPr>
              <a:t>=</a:t>
            </a:r>
            <a:r>
              <a:rPr sz="1450" i="1" spc="-70" dirty="0">
                <a:latin typeface="Times New Roman"/>
                <a:cs typeface="Times New Roman"/>
              </a:rPr>
              <a:t> </a:t>
            </a:r>
            <a:r>
              <a:rPr sz="1450" spc="35" dirty="0">
                <a:latin typeface="Symbol"/>
                <a:cs typeface="Symbol"/>
              </a:rPr>
              <a:t></a:t>
            </a:r>
            <a:endParaRPr sz="1450">
              <a:latin typeface="Symbol"/>
              <a:cs typeface="Symbol"/>
            </a:endParaRPr>
          </a:p>
        </p:txBody>
      </p:sp>
      <p:sp>
        <p:nvSpPr>
          <p:cNvPr id="13" name="object 13"/>
          <p:cNvSpPr txBox="1"/>
          <p:nvPr/>
        </p:nvSpPr>
        <p:spPr>
          <a:xfrm>
            <a:off x="4428452" y="5087481"/>
            <a:ext cx="157480" cy="235321"/>
          </a:xfrm>
          <a:prstGeom prst="rect">
            <a:avLst/>
          </a:prstGeom>
        </p:spPr>
        <p:txBody>
          <a:bodyPr vert="horz" wrap="square" lIns="0" tIns="12065" rIns="0" bIns="0" rtlCol="0">
            <a:spAutoFit/>
          </a:bodyPr>
          <a:lstStyle/>
          <a:p>
            <a:pPr marL="12700">
              <a:spcBef>
                <a:spcPts val="95"/>
              </a:spcBef>
            </a:pPr>
            <a:r>
              <a:rPr sz="1450" dirty="0">
                <a:latin typeface="Symbol"/>
                <a:cs typeface="Symbol"/>
              </a:rPr>
              <a:t></a:t>
            </a:r>
            <a:endParaRPr sz="1450">
              <a:latin typeface="Symbol"/>
              <a:cs typeface="Symbol"/>
            </a:endParaRPr>
          </a:p>
        </p:txBody>
      </p:sp>
      <p:sp>
        <p:nvSpPr>
          <p:cNvPr id="14" name="object 14"/>
          <p:cNvSpPr txBox="1"/>
          <p:nvPr/>
        </p:nvSpPr>
        <p:spPr>
          <a:xfrm>
            <a:off x="3899537" y="5256629"/>
            <a:ext cx="427990" cy="235321"/>
          </a:xfrm>
          <a:prstGeom prst="rect">
            <a:avLst/>
          </a:prstGeom>
        </p:spPr>
        <p:txBody>
          <a:bodyPr vert="horz" wrap="square" lIns="0" tIns="12065" rIns="0" bIns="0" rtlCol="0">
            <a:spAutoFit/>
          </a:bodyPr>
          <a:lstStyle/>
          <a:p>
            <a:pPr marL="38100">
              <a:spcBef>
                <a:spcPts val="95"/>
              </a:spcBef>
              <a:tabLst>
                <a:tab pos="257175" algn="l"/>
              </a:tabLst>
            </a:pPr>
            <a:r>
              <a:rPr sz="1450" dirty="0">
                <a:latin typeface="Symbol"/>
                <a:cs typeface="Symbol"/>
              </a:rPr>
              <a:t></a:t>
            </a:r>
            <a:r>
              <a:rPr sz="1450" dirty="0">
                <a:latin typeface="Times New Roman"/>
                <a:cs typeface="Times New Roman"/>
              </a:rPr>
              <a:t>	</a:t>
            </a:r>
            <a:r>
              <a:rPr sz="2175" baseline="-32567" dirty="0">
                <a:latin typeface="Symbol"/>
                <a:cs typeface="Symbol"/>
              </a:rPr>
              <a:t></a:t>
            </a:r>
            <a:endParaRPr sz="2175" baseline="-32567">
              <a:latin typeface="Symbol"/>
              <a:cs typeface="Symbol"/>
            </a:endParaRPr>
          </a:p>
        </p:txBody>
      </p:sp>
      <p:sp>
        <p:nvSpPr>
          <p:cNvPr id="15" name="object 15"/>
          <p:cNvSpPr txBox="1"/>
          <p:nvPr/>
        </p:nvSpPr>
        <p:spPr>
          <a:xfrm>
            <a:off x="4706136" y="5303497"/>
            <a:ext cx="1186180" cy="316865"/>
          </a:xfrm>
          <a:prstGeom prst="rect">
            <a:avLst/>
          </a:prstGeom>
        </p:spPr>
        <p:txBody>
          <a:bodyPr vert="horz" wrap="square" lIns="0" tIns="13335" rIns="0" bIns="0" rtlCol="0">
            <a:spAutoFit/>
          </a:bodyPr>
          <a:lstStyle/>
          <a:p>
            <a:pPr marL="38100">
              <a:spcBef>
                <a:spcPts val="105"/>
              </a:spcBef>
            </a:pPr>
            <a:r>
              <a:rPr sz="1900" spc="-185" dirty="0">
                <a:latin typeface="Symbol"/>
                <a:cs typeface="Symbol"/>
              </a:rPr>
              <a:t></a:t>
            </a:r>
            <a:r>
              <a:rPr sz="1450" spc="100" dirty="0">
                <a:latin typeface="Times New Roman"/>
                <a:cs typeface="Times New Roman"/>
              </a:rPr>
              <a:t>2</a:t>
            </a:r>
            <a:r>
              <a:rPr sz="1450" i="1" spc="-20" dirty="0">
                <a:latin typeface="Times New Roman"/>
                <a:cs typeface="Times New Roman"/>
              </a:rPr>
              <a:t>Δ</a:t>
            </a:r>
            <a:r>
              <a:rPr sz="1450" i="1" spc="-45" dirty="0">
                <a:latin typeface="Times New Roman"/>
                <a:cs typeface="Times New Roman"/>
              </a:rPr>
              <a:t>i</a:t>
            </a:r>
            <a:r>
              <a:rPr sz="1450" i="1" dirty="0">
                <a:latin typeface="Times New Roman"/>
                <a:cs typeface="Times New Roman"/>
              </a:rPr>
              <a:t>,</a:t>
            </a:r>
            <a:r>
              <a:rPr sz="1450" i="1" spc="-150" dirty="0">
                <a:latin typeface="Times New Roman"/>
                <a:cs typeface="Times New Roman"/>
              </a:rPr>
              <a:t> </a:t>
            </a:r>
            <a:r>
              <a:rPr sz="1450" i="1" spc="-55" dirty="0">
                <a:latin typeface="Times New Roman"/>
                <a:cs typeface="Times New Roman"/>
              </a:rPr>
              <a:t>Δ</a:t>
            </a:r>
            <a:r>
              <a:rPr sz="1900" spc="-185" dirty="0">
                <a:latin typeface="Symbol"/>
                <a:cs typeface="Symbol"/>
              </a:rPr>
              <a:t></a:t>
            </a:r>
            <a:r>
              <a:rPr sz="1450" spc="-15" dirty="0">
                <a:latin typeface="Times New Roman"/>
                <a:cs typeface="Times New Roman"/>
              </a:rPr>
              <a:t>2</a:t>
            </a:r>
            <a:r>
              <a:rPr sz="1450" dirty="0">
                <a:latin typeface="Times New Roman"/>
                <a:cs typeface="Times New Roman"/>
              </a:rPr>
              <a:t>i</a:t>
            </a:r>
            <a:r>
              <a:rPr sz="1450" spc="-229" dirty="0">
                <a:latin typeface="Times New Roman"/>
                <a:cs typeface="Times New Roman"/>
              </a:rPr>
              <a:t> </a:t>
            </a:r>
            <a:r>
              <a:rPr sz="1450" i="1" spc="5" dirty="0">
                <a:latin typeface="Times New Roman"/>
                <a:cs typeface="Times New Roman"/>
              </a:rPr>
              <a:t>+</a:t>
            </a:r>
            <a:r>
              <a:rPr sz="1450" spc="-80" dirty="0">
                <a:latin typeface="Times New Roman"/>
                <a:cs typeface="Times New Roman"/>
              </a:rPr>
              <a:t>1</a:t>
            </a:r>
            <a:r>
              <a:rPr sz="1900" spc="-220" dirty="0">
                <a:latin typeface="Symbol"/>
                <a:cs typeface="Symbol"/>
              </a:rPr>
              <a:t></a:t>
            </a:r>
            <a:r>
              <a:rPr sz="1900" spc="-235" dirty="0">
                <a:latin typeface="Symbol"/>
                <a:cs typeface="Symbol"/>
              </a:rPr>
              <a:t></a:t>
            </a:r>
            <a:r>
              <a:rPr sz="2175" baseline="32567" dirty="0">
                <a:latin typeface="Symbol"/>
                <a:cs typeface="Symbol"/>
              </a:rPr>
              <a:t></a:t>
            </a:r>
            <a:endParaRPr sz="2175" baseline="32567">
              <a:latin typeface="Symbol"/>
              <a:cs typeface="Symbol"/>
            </a:endParaRPr>
          </a:p>
        </p:txBody>
      </p:sp>
      <p:sp>
        <p:nvSpPr>
          <p:cNvPr id="16" name="object 16"/>
          <p:cNvSpPr txBox="1"/>
          <p:nvPr/>
        </p:nvSpPr>
        <p:spPr>
          <a:xfrm>
            <a:off x="2493847" y="5362445"/>
            <a:ext cx="2100580" cy="235321"/>
          </a:xfrm>
          <a:prstGeom prst="rect">
            <a:avLst/>
          </a:prstGeom>
        </p:spPr>
        <p:txBody>
          <a:bodyPr vert="horz" wrap="square" lIns="0" tIns="12065" rIns="0" bIns="0" rtlCol="0">
            <a:spAutoFit/>
          </a:bodyPr>
          <a:lstStyle/>
          <a:p>
            <a:pPr marL="38100">
              <a:spcBef>
                <a:spcPts val="95"/>
              </a:spcBef>
              <a:tabLst>
                <a:tab pos="1927860" algn="l"/>
              </a:tabLst>
            </a:pPr>
            <a:r>
              <a:rPr sz="1450" i="1" dirty="0">
                <a:latin typeface="Times New Roman"/>
                <a:cs typeface="Times New Roman"/>
              </a:rPr>
              <a:t>P</a:t>
            </a:r>
            <a:r>
              <a:rPr sz="1450" i="1" spc="-155" dirty="0">
                <a:latin typeface="Times New Roman"/>
                <a:cs typeface="Times New Roman"/>
              </a:rPr>
              <a:t> </a:t>
            </a:r>
            <a:r>
              <a:rPr sz="1450" i="1" dirty="0">
                <a:latin typeface="Times New Roman"/>
                <a:cs typeface="Times New Roman"/>
              </a:rPr>
              <a:t>=</a:t>
            </a:r>
            <a:r>
              <a:rPr sz="1450" i="1" spc="-25" dirty="0">
                <a:latin typeface="Times New Roman"/>
                <a:cs typeface="Times New Roman"/>
              </a:rPr>
              <a:t> </a:t>
            </a:r>
            <a:r>
              <a:rPr sz="1450" i="1" spc="10" dirty="0">
                <a:latin typeface="Times New Roman"/>
                <a:cs typeface="Times New Roman"/>
              </a:rPr>
              <a:t>Pr{r</a:t>
            </a:r>
            <a:r>
              <a:rPr sz="1450" spc="10" dirty="0">
                <a:latin typeface="Times New Roman"/>
                <a:cs typeface="Times New Roman"/>
              </a:rPr>
              <a:t>'</a:t>
            </a:r>
            <a:r>
              <a:rPr sz="1450" spc="10" dirty="0">
                <a:latin typeface="Symbol"/>
                <a:cs typeface="Symbol"/>
              </a:rPr>
              <a:t></a:t>
            </a:r>
            <a:r>
              <a:rPr sz="1450" spc="-140" dirty="0">
                <a:latin typeface="Times New Roman"/>
                <a:cs typeface="Times New Roman"/>
              </a:rPr>
              <a:t> </a:t>
            </a:r>
            <a:r>
              <a:rPr sz="1450" i="1" spc="-25" dirty="0">
                <a:latin typeface="Times New Roman"/>
                <a:cs typeface="Times New Roman"/>
              </a:rPr>
              <a:t>P}</a:t>
            </a:r>
            <a:r>
              <a:rPr sz="1450" i="1" spc="-190" dirty="0">
                <a:latin typeface="Times New Roman"/>
                <a:cs typeface="Times New Roman"/>
              </a:rPr>
              <a:t> </a:t>
            </a:r>
            <a:r>
              <a:rPr sz="1450" i="1" dirty="0">
                <a:latin typeface="Times New Roman"/>
                <a:cs typeface="Times New Roman"/>
              </a:rPr>
              <a:t>=</a:t>
            </a:r>
            <a:r>
              <a:rPr sz="1450" i="1" spc="-25" dirty="0">
                <a:latin typeface="Times New Roman"/>
                <a:cs typeface="Times New Roman"/>
              </a:rPr>
              <a:t> Pr</a:t>
            </a:r>
            <a:r>
              <a:rPr sz="1450" i="1" spc="-220" dirty="0">
                <a:latin typeface="Times New Roman"/>
                <a:cs typeface="Times New Roman"/>
              </a:rPr>
              <a:t> </a:t>
            </a:r>
            <a:r>
              <a:rPr sz="2175" spc="15" baseline="-9578" dirty="0">
                <a:latin typeface="Symbol"/>
                <a:cs typeface="Symbol"/>
              </a:rPr>
              <a:t></a:t>
            </a:r>
            <a:r>
              <a:rPr sz="1450" i="1" spc="10" dirty="0">
                <a:latin typeface="Times New Roman"/>
                <a:cs typeface="Times New Roman"/>
              </a:rPr>
              <a:t>r'	</a:t>
            </a:r>
            <a:r>
              <a:rPr sz="1450" i="1" dirty="0">
                <a:latin typeface="Times New Roman"/>
                <a:cs typeface="Times New Roman"/>
              </a:rPr>
              <a:t>U</a:t>
            </a:r>
            <a:endParaRPr sz="1450">
              <a:latin typeface="Times New Roman"/>
              <a:cs typeface="Times New Roman"/>
            </a:endParaRPr>
          </a:p>
        </p:txBody>
      </p:sp>
      <p:grpSp>
        <p:nvGrpSpPr>
          <p:cNvPr id="17" name="object 17"/>
          <p:cNvGrpSpPr/>
          <p:nvPr/>
        </p:nvGrpSpPr>
        <p:grpSpPr>
          <a:xfrm>
            <a:off x="2421306" y="818769"/>
            <a:ext cx="5832475" cy="838200"/>
            <a:chOff x="897305" y="818769"/>
            <a:chExt cx="5832475" cy="838200"/>
          </a:xfrm>
        </p:grpSpPr>
        <p:sp>
          <p:nvSpPr>
            <p:cNvPr id="18" name="object 18"/>
            <p:cNvSpPr/>
            <p:nvPr/>
          </p:nvSpPr>
          <p:spPr>
            <a:xfrm>
              <a:off x="897305" y="1549019"/>
              <a:ext cx="5832475" cy="103505"/>
            </a:xfrm>
            <a:custGeom>
              <a:avLst/>
              <a:gdLst/>
              <a:ahLst/>
              <a:cxnLst/>
              <a:rect l="l" t="t" r="r" b="b"/>
              <a:pathLst>
                <a:path w="5832475" h="103505">
                  <a:moveTo>
                    <a:pt x="5743524" y="0"/>
                  </a:moveTo>
                  <a:lnTo>
                    <a:pt x="5739587" y="1015"/>
                  </a:lnTo>
                  <a:lnTo>
                    <a:pt x="5736031" y="7111"/>
                  </a:lnTo>
                  <a:lnTo>
                    <a:pt x="5737047" y="10921"/>
                  </a:lnTo>
                  <a:lnTo>
                    <a:pt x="5796042" y="45335"/>
                  </a:lnTo>
                  <a:lnTo>
                    <a:pt x="5819597" y="45338"/>
                  </a:lnTo>
                  <a:lnTo>
                    <a:pt x="5819597" y="58038"/>
                  </a:lnTo>
                  <a:lnTo>
                    <a:pt x="5796047" y="58038"/>
                  </a:lnTo>
                  <a:lnTo>
                    <a:pt x="5737047" y="92455"/>
                  </a:lnTo>
                  <a:lnTo>
                    <a:pt x="5736031" y="96265"/>
                  </a:lnTo>
                  <a:lnTo>
                    <a:pt x="5739587" y="102361"/>
                  </a:lnTo>
                  <a:lnTo>
                    <a:pt x="5743524" y="103377"/>
                  </a:lnTo>
                  <a:lnTo>
                    <a:pt x="5746445" y="101600"/>
                  </a:lnTo>
                  <a:lnTo>
                    <a:pt x="5821263" y="58038"/>
                  </a:lnTo>
                  <a:lnTo>
                    <a:pt x="5819597" y="58038"/>
                  </a:lnTo>
                  <a:lnTo>
                    <a:pt x="5821269" y="58035"/>
                  </a:lnTo>
                  <a:lnTo>
                    <a:pt x="5832170" y="51688"/>
                  </a:lnTo>
                  <a:lnTo>
                    <a:pt x="5743524" y="0"/>
                  </a:lnTo>
                  <a:close/>
                </a:path>
                <a:path w="5832475" h="103505">
                  <a:moveTo>
                    <a:pt x="5806933" y="51688"/>
                  </a:moveTo>
                  <a:lnTo>
                    <a:pt x="5796053" y="58035"/>
                  </a:lnTo>
                  <a:lnTo>
                    <a:pt x="5819597" y="58038"/>
                  </a:lnTo>
                  <a:lnTo>
                    <a:pt x="5819597" y="57150"/>
                  </a:lnTo>
                  <a:lnTo>
                    <a:pt x="5816295" y="57150"/>
                  </a:lnTo>
                  <a:lnTo>
                    <a:pt x="5806933" y="51688"/>
                  </a:lnTo>
                  <a:close/>
                </a:path>
                <a:path w="5832475" h="103505">
                  <a:moveTo>
                    <a:pt x="0" y="44576"/>
                  </a:moveTo>
                  <a:lnTo>
                    <a:pt x="0" y="57276"/>
                  </a:lnTo>
                  <a:lnTo>
                    <a:pt x="5796053" y="58035"/>
                  </a:lnTo>
                  <a:lnTo>
                    <a:pt x="5806933" y="51688"/>
                  </a:lnTo>
                  <a:lnTo>
                    <a:pt x="5796042" y="45335"/>
                  </a:lnTo>
                  <a:lnTo>
                    <a:pt x="0" y="44576"/>
                  </a:lnTo>
                  <a:close/>
                </a:path>
                <a:path w="5832475" h="103505">
                  <a:moveTo>
                    <a:pt x="5816295" y="46227"/>
                  </a:moveTo>
                  <a:lnTo>
                    <a:pt x="5806933" y="51688"/>
                  </a:lnTo>
                  <a:lnTo>
                    <a:pt x="5816295" y="57150"/>
                  </a:lnTo>
                  <a:lnTo>
                    <a:pt x="5816295" y="46227"/>
                  </a:lnTo>
                  <a:close/>
                </a:path>
                <a:path w="5832475" h="103505">
                  <a:moveTo>
                    <a:pt x="5819597" y="46227"/>
                  </a:moveTo>
                  <a:lnTo>
                    <a:pt x="5816295" y="46227"/>
                  </a:lnTo>
                  <a:lnTo>
                    <a:pt x="5816295" y="57150"/>
                  </a:lnTo>
                  <a:lnTo>
                    <a:pt x="5819597" y="57150"/>
                  </a:lnTo>
                  <a:lnTo>
                    <a:pt x="5819597" y="46227"/>
                  </a:lnTo>
                  <a:close/>
                </a:path>
                <a:path w="5832475" h="103505">
                  <a:moveTo>
                    <a:pt x="5796042" y="45335"/>
                  </a:moveTo>
                  <a:lnTo>
                    <a:pt x="5806933" y="51688"/>
                  </a:lnTo>
                  <a:lnTo>
                    <a:pt x="5816295" y="46227"/>
                  </a:lnTo>
                  <a:lnTo>
                    <a:pt x="5819597" y="46227"/>
                  </a:lnTo>
                  <a:lnTo>
                    <a:pt x="5819597" y="45338"/>
                  </a:lnTo>
                  <a:lnTo>
                    <a:pt x="5796042" y="45335"/>
                  </a:lnTo>
                  <a:close/>
                </a:path>
              </a:pathLst>
            </a:custGeom>
            <a:solidFill>
              <a:srgbClr val="000000"/>
            </a:solidFill>
          </p:spPr>
          <p:txBody>
            <a:bodyPr wrap="square" lIns="0" tIns="0" rIns="0" bIns="0" rtlCol="0"/>
            <a:lstStyle/>
            <a:p>
              <a:endParaRPr/>
            </a:p>
          </p:txBody>
        </p:sp>
        <p:pic>
          <p:nvPicPr>
            <p:cNvPr id="19" name="object 19"/>
            <p:cNvPicPr/>
            <p:nvPr/>
          </p:nvPicPr>
          <p:blipFill>
            <a:blip r:embed="rId2" cstate="print"/>
            <a:stretch>
              <a:fillRect/>
            </a:stretch>
          </p:blipFill>
          <p:spPr>
            <a:xfrm>
              <a:off x="2919094" y="1417104"/>
              <a:ext cx="728052" cy="185762"/>
            </a:xfrm>
            <a:prstGeom prst="rect">
              <a:avLst/>
            </a:prstGeom>
          </p:spPr>
        </p:pic>
        <p:sp>
          <p:nvSpPr>
            <p:cNvPr id="20" name="object 20"/>
            <p:cNvSpPr/>
            <p:nvPr/>
          </p:nvSpPr>
          <p:spPr>
            <a:xfrm>
              <a:off x="2919094" y="1417104"/>
              <a:ext cx="728345" cy="186055"/>
            </a:xfrm>
            <a:custGeom>
              <a:avLst/>
              <a:gdLst/>
              <a:ahLst/>
              <a:cxnLst/>
              <a:rect l="l" t="t" r="r" b="b"/>
              <a:pathLst>
                <a:path w="728345" h="186055">
                  <a:moveTo>
                    <a:pt x="0" y="185762"/>
                  </a:moveTo>
                  <a:lnTo>
                    <a:pt x="728052" y="185762"/>
                  </a:lnTo>
                  <a:lnTo>
                    <a:pt x="728052" y="0"/>
                  </a:lnTo>
                  <a:lnTo>
                    <a:pt x="0" y="0"/>
                  </a:lnTo>
                  <a:lnTo>
                    <a:pt x="0" y="185762"/>
                  </a:lnTo>
                  <a:close/>
                </a:path>
              </a:pathLst>
            </a:custGeom>
            <a:ln w="9525">
              <a:solidFill>
                <a:srgbClr val="000000"/>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4368419" y="1417104"/>
              <a:ext cx="728052" cy="185762"/>
            </a:xfrm>
            <a:prstGeom prst="rect">
              <a:avLst/>
            </a:prstGeom>
          </p:spPr>
        </p:pic>
        <p:sp>
          <p:nvSpPr>
            <p:cNvPr id="22" name="object 22"/>
            <p:cNvSpPr/>
            <p:nvPr/>
          </p:nvSpPr>
          <p:spPr>
            <a:xfrm>
              <a:off x="4368419" y="1417104"/>
              <a:ext cx="728345" cy="186055"/>
            </a:xfrm>
            <a:custGeom>
              <a:avLst/>
              <a:gdLst/>
              <a:ahLst/>
              <a:cxnLst/>
              <a:rect l="l" t="t" r="r" b="b"/>
              <a:pathLst>
                <a:path w="728345" h="186055">
                  <a:moveTo>
                    <a:pt x="0" y="185762"/>
                  </a:moveTo>
                  <a:lnTo>
                    <a:pt x="728052" y="185762"/>
                  </a:lnTo>
                  <a:lnTo>
                    <a:pt x="728052" y="0"/>
                  </a:lnTo>
                  <a:lnTo>
                    <a:pt x="0" y="0"/>
                  </a:lnTo>
                  <a:lnTo>
                    <a:pt x="0" y="185762"/>
                  </a:lnTo>
                  <a:close/>
                </a:path>
              </a:pathLst>
            </a:custGeom>
            <a:ln w="9525">
              <a:solidFill>
                <a:srgbClr val="000000"/>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2476690" y="1542732"/>
              <a:ext cx="123190" cy="95122"/>
            </a:xfrm>
            <a:prstGeom prst="rect">
              <a:avLst/>
            </a:prstGeom>
          </p:spPr>
        </p:pic>
        <p:pic>
          <p:nvPicPr>
            <p:cNvPr id="24" name="object 24"/>
            <p:cNvPicPr/>
            <p:nvPr/>
          </p:nvPicPr>
          <p:blipFill>
            <a:blip r:embed="rId5" cstate="print"/>
            <a:stretch>
              <a:fillRect/>
            </a:stretch>
          </p:blipFill>
          <p:spPr>
            <a:xfrm>
              <a:off x="3938587" y="1545526"/>
              <a:ext cx="123189" cy="95250"/>
            </a:xfrm>
            <a:prstGeom prst="rect">
              <a:avLst/>
            </a:prstGeom>
          </p:spPr>
        </p:pic>
        <p:pic>
          <p:nvPicPr>
            <p:cNvPr id="25" name="object 25"/>
            <p:cNvPicPr/>
            <p:nvPr/>
          </p:nvPicPr>
          <p:blipFill>
            <a:blip r:embed="rId5" cstate="print"/>
            <a:stretch>
              <a:fillRect/>
            </a:stretch>
          </p:blipFill>
          <p:spPr>
            <a:xfrm>
              <a:off x="5375592" y="1545526"/>
              <a:ext cx="123190" cy="95250"/>
            </a:xfrm>
            <a:prstGeom prst="rect">
              <a:avLst/>
            </a:prstGeom>
          </p:spPr>
        </p:pic>
        <p:pic>
          <p:nvPicPr>
            <p:cNvPr id="26" name="object 26"/>
            <p:cNvPicPr/>
            <p:nvPr/>
          </p:nvPicPr>
          <p:blipFill>
            <a:blip r:embed="rId6" cstate="print"/>
            <a:stretch>
              <a:fillRect/>
            </a:stretch>
          </p:blipFill>
          <p:spPr>
            <a:xfrm>
              <a:off x="3157918" y="1535493"/>
              <a:ext cx="146177" cy="112522"/>
            </a:xfrm>
            <a:prstGeom prst="rect">
              <a:avLst/>
            </a:prstGeom>
          </p:spPr>
        </p:pic>
        <p:pic>
          <p:nvPicPr>
            <p:cNvPr id="27" name="object 27"/>
            <p:cNvPicPr/>
            <p:nvPr/>
          </p:nvPicPr>
          <p:blipFill>
            <a:blip r:embed="rId7" cstate="print"/>
            <a:stretch>
              <a:fillRect/>
            </a:stretch>
          </p:blipFill>
          <p:spPr>
            <a:xfrm>
              <a:off x="4646485" y="1544129"/>
              <a:ext cx="146176" cy="112522"/>
            </a:xfrm>
            <a:prstGeom prst="rect">
              <a:avLst/>
            </a:prstGeom>
          </p:spPr>
        </p:pic>
        <p:pic>
          <p:nvPicPr>
            <p:cNvPr id="28" name="object 28"/>
            <p:cNvPicPr/>
            <p:nvPr/>
          </p:nvPicPr>
          <p:blipFill>
            <a:blip r:embed="rId8" cstate="print"/>
            <a:stretch>
              <a:fillRect/>
            </a:stretch>
          </p:blipFill>
          <p:spPr>
            <a:xfrm>
              <a:off x="6116002" y="1543367"/>
              <a:ext cx="146176" cy="112522"/>
            </a:xfrm>
            <a:prstGeom prst="rect">
              <a:avLst/>
            </a:prstGeom>
          </p:spPr>
        </p:pic>
        <p:sp>
          <p:nvSpPr>
            <p:cNvPr id="29" name="object 29"/>
            <p:cNvSpPr/>
            <p:nvPr/>
          </p:nvSpPr>
          <p:spPr>
            <a:xfrm>
              <a:off x="4316602" y="818769"/>
              <a:ext cx="103505" cy="781685"/>
            </a:xfrm>
            <a:custGeom>
              <a:avLst/>
              <a:gdLst/>
              <a:ahLst/>
              <a:cxnLst/>
              <a:rect l="l" t="t" r="r" b="b"/>
              <a:pathLst>
                <a:path w="103504" h="781685">
                  <a:moveTo>
                    <a:pt x="51836" y="25186"/>
                  </a:moveTo>
                  <a:lnTo>
                    <a:pt x="45438" y="36136"/>
                  </a:lnTo>
                  <a:lnTo>
                    <a:pt x="44576" y="781176"/>
                  </a:lnTo>
                  <a:lnTo>
                    <a:pt x="57276" y="781176"/>
                  </a:lnTo>
                  <a:lnTo>
                    <a:pt x="58138" y="36037"/>
                  </a:lnTo>
                  <a:lnTo>
                    <a:pt x="51836" y="25186"/>
                  </a:lnTo>
                  <a:close/>
                </a:path>
                <a:path w="103504" h="781685">
                  <a:moveTo>
                    <a:pt x="59136" y="12572"/>
                  </a:moveTo>
                  <a:lnTo>
                    <a:pt x="58166" y="12572"/>
                  </a:lnTo>
                  <a:lnTo>
                    <a:pt x="58196" y="36136"/>
                  </a:lnTo>
                  <a:lnTo>
                    <a:pt x="92456" y="95122"/>
                  </a:lnTo>
                  <a:lnTo>
                    <a:pt x="96393" y="96138"/>
                  </a:lnTo>
                  <a:lnTo>
                    <a:pt x="102488" y="92582"/>
                  </a:lnTo>
                  <a:lnTo>
                    <a:pt x="103505" y="88645"/>
                  </a:lnTo>
                  <a:lnTo>
                    <a:pt x="101653" y="85597"/>
                  </a:lnTo>
                  <a:lnTo>
                    <a:pt x="59136" y="12572"/>
                  </a:lnTo>
                  <a:close/>
                </a:path>
                <a:path w="103504" h="781685">
                  <a:moveTo>
                    <a:pt x="51816" y="0"/>
                  </a:moveTo>
                  <a:lnTo>
                    <a:pt x="1700" y="85725"/>
                  </a:lnTo>
                  <a:lnTo>
                    <a:pt x="0" y="88518"/>
                  </a:lnTo>
                  <a:lnTo>
                    <a:pt x="1016" y="92455"/>
                  </a:lnTo>
                  <a:lnTo>
                    <a:pt x="7112" y="96011"/>
                  </a:lnTo>
                  <a:lnTo>
                    <a:pt x="11049" y="94995"/>
                  </a:lnTo>
                  <a:lnTo>
                    <a:pt x="45438" y="36136"/>
                  </a:lnTo>
                  <a:lnTo>
                    <a:pt x="45466" y="12572"/>
                  </a:lnTo>
                  <a:lnTo>
                    <a:pt x="59136" y="12572"/>
                  </a:lnTo>
                  <a:lnTo>
                    <a:pt x="51816" y="0"/>
                  </a:lnTo>
                  <a:close/>
                </a:path>
                <a:path w="103504" h="781685">
                  <a:moveTo>
                    <a:pt x="58166" y="12572"/>
                  </a:moveTo>
                  <a:lnTo>
                    <a:pt x="45466" y="12572"/>
                  </a:lnTo>
                  <a:lnTo>
                    <a:pt x="45438" y="36136"/>
                  </a:lnTo>
                  <a:lnTo>
                    <a:pt x="51836" y="25186"/>
                  </a:lnTo>
                  <a:lnTo>
                    <a:pt x="46355" y="15747"/>
                  </a:lnTo>
                  <a:lnTo>
                    <a:pt x="58162" y="15747"/>
                  </a:lnTo>
                  <a:lnTo>
                    <a:pt x="58166" y="12572"/>
                  </a:lnTo>
                  <a:close/>
                </a:path>
                <a:path w="103504" h="781685">
                  <a:moveTo>
                    <a:pt x="58162" y="15747"/>
                  </a:moveTo>
                  <a:lnTo>
                    <a:pt x="46355" y="15747"/>
                  </a:lnTo>
                  <a:lnTo>
                    <a:pt x="57276" y="15875"/>
                  </a:lnTo>
                  <a:lnTo>
                    <a:pt x="51836" y="25186"/>
                  </a:lnTo>
                  <a:lnTo>
                    <a:pt x="58138" y="36037"/>
                  </a:lnTo>
                  <a:lnTo>
                    <a:pt x="58162" y="15747"/>
                  </a:lnTo>
                  <a:close/>
                </a:path>
                <a:path w="103504" h="781685">
                  <a:moveTo>
                    <a:pt x="46355" y="15747"/>
                  </a:moveTo>
                  <a:lnTo>
                    <a:pt x="51836" y="25186"/>
                  </a:lnTo>
                  <a:lnTo>
                    <a:pt x="57276" y="15875"/>
                  </a:lnTo>
                  <a:lnTo>
                    <a:pt x="46355" y="15747"/>
                  </a:lnTo>
                  <a:close/>
                </a:path>
              </a:pathLst>
            </a:custGeom>
            <a:solidFill>
              <a:srgbClr val="000000"/>
            </a:solidFill>
          </p:spPr>
          <p:txBody>
            <a:bodyPr wrap="square" lIns="0" tIns="0" rIns="0" bIns="0" rtlCol="0"/>
            <a:lstStyle/>
            <a:p>
              <a:endParaRPr/>
            </a:p>
          </p:txBody>
        </p:sp>
      </p:grpSp>
      <p:sp>
        <p:nvSpPr>
          <p:cNvPr id="30" name="object 30"/>
          <p:cNvSpPr txBox="1"/>
          <p:nvPr/>
        </p:nvSpPr>
        <p:spPr>
          <a:xfrm>
            <a:off x="8208010" y="1494282"/>
            <a:ext cx="121285" cy="197490"/>
          </a:xfrm>
          <a:prstGeom prst="rect">
            <a:avLst/>
          </a:prstGeom>
        </p:spPr>
        <p:txBody>
          <a:bodyPr vert="horz" wrap="square" lIns="0" tIns="12700" rIns="0" bIns="0" rtlCol="0">
            <a:spAutoFit/>
          </a:bodyPr>
          <a:lstStyle/>
          <a:p>
            <a:pPr marL="12700">
              <a:spcBef>
                <a:spcPts val="100"/>
              </a:spcBef>
            </a:pPr>
            <a:r>
              <a:rPr sz="1200" spc="40" dirty="0">
                <a:latin typeface="Microsoft Sans Serif"/>
                <a:cs typeface="Microsoft Sans Serif"/>
              </a:rPr>
              <a:t>r’</a:t>
            </a:r>
            <a:endParaRPr sz="1200">
              <a:latin typeface="Microsoft Sans Serif"/>
              <a:cs typeface="Microsoft Sans Serif"/>
            </a:endParaRPr>
          </a:p>
        </p:txBody>
      </p:sp>
      <p:sp>
        <p:nvSpPr>
          <p:cNvPr id="31" name="object 31"/>
          <p:cNvSpPr txBox="1"/>
          <p:nvPr/>
        </p:nvSpPr>
        <p:spPr>
          <a:xfrm>
            <a:off x="4395342" y="1615185"/>
            <a:ext cx="3505200" cy="197490"/>
          </a:xfrm>
          <a:prstGeom prst="rect">
            <a:avLst/>
          </a:prstGeom>
        </p:spPr>
        <p:txBody>
          <a:bodyPr vert="horz" wrap="square" lIns="0" tIns="12700" rIns="0" bIns="0" rtlCol="0">
            <a:spAutoFit/>
          </a:bodyPr>
          <a:lstStyle/>
          <a:p>
            <a:pPr marL="50800">
              <a:spcBef>
                <a:spcPts val="100"/>
              </a:spcBef>
              <a:tabLst>
                <a:tab pos="773430" algn="l"/>
                <a:tab pos="1399540" algn="l"/>
                <a:tab pos="1730375" algn="l"/>
                <a:tab pos="2347595" algn="l"/>
                <a:tab pos="3155315" algn="l"/>
              </a:tabLst>
            </a:pPr>
            <a:r>
              <a:rPr sz="1200" dirty="0">
                <a:latin typeface="Microsoft Sans Serif"/>
                <a:cs typeface="Microsoft Sans Serif"/>
              </a:rPr>
              <a:t>-3/2</a:t>
            </a:r>
            <a:r>
              <a:rPr sz="1200" dirty="0">
                <a:latin typeface="Times New Roman"/>
                <a:cs typeface="Times New Roman"/>
              </a:rPr>
              <a:t>Δ	</a:t>
            </a:r>
            <a:r>
              <a:rPr baseline="4629" dirty="0">
                <a:latin typeface="Microsoft Sans Serif"/>
                <a:cs typeface="Microsoft Sans Serif"/>
              </a:rPr>
              <a:t>-1/2</a:t>
            </a:r>
            <a:r>
              <a:rPr baseline="4629" dirty="0">
                <a:latin typeface="Times New Roman"/>
                <a:cs typeface="Times New Roman"/>
              </a:rPr>
              <a:t>Δ	</a:t>
            </a:r>
            <a:r>
              <a:rPr spc="-7" baseline="11574" dirty="0">
                <a:latin typeface="Microsoft Sans Serif"/>
                <a:cs typeface="Microsoft Sans Serif"/>
              </a:rPr>
              <a:t>0	</a:t>
            </a:r>
            <a:r>
              <a:rPr spc="-7" baseline="2314" dirty="0">
                <a:latin typeface="Times New Roman"/>
                <a:cs typeface="Times New Roman"/>
              </a:rPr>
              <a:t>Δ</a:t>
            </a:r>
            <a:r>
              <a:rPr spc="-7" baseline="2314" dirty="0">
                <a:latin typeface="Microsoft Sans Serif"/>
                <a:cs typeface="Microsoft Sans Serif"/>
              </a:rPr>
              <a:t>/2	</a:t>
            </a:r>
            <a:r>
              <a:rPr baseline="6944" dirty="0">
                <a:latin typeface="Microsoft Sans Serif"/>
                <a:cs typeface="Microsoft Sans Serif"/>
              </a:rPr>
              <a:t>3/2</a:t>
            </a:r>
            <a:r>
              <a:rPr baseline="6944" dirty="0">
                <a:latin typeface="Times New Roman"/>
                <a:cs typeface="Times New Roman"/>
              </a:rPr>
              <a:t>Δ	</a:t>
            </a:r>
            <a:r>
              <a:rPr baseline="4629" dirty="0">
                <a:latin typeface="Microsoft Sans Serif"/>
                <a:cs typeface="Microsoft Sans Serif"/>
              </a:rPr>
              <a:t>5/2</a:t>
            </a:r>
            <a:r>
              <a:rPr baseline="4629" dirty="0">
                <a:latin typeface="Times New Roman"/>
                <a:cs typeface="Times New Roman"/>
              </a:rPr>
              <a:t>Δ</a:t>
            </a:r>
            <a:endParaRPr baseline="4629">
              <a:latin typeface="Times New Roman"/>
              <a:cs typeface="Times New Roman"/>
            </a:endParaRPr>
          </a:p>
        </p:txBody>
      </p:sp>
      <p:sp>
        <p:nvSpPr>
          <p:cNvPr id="32" name="object 32"/>
          <p:cNvSpPr/>
          <p:nvPr/>
        </p:nvSpPr>
        <p:spPr>
          <a:xfrm>
            <a:off x="4576826" y="1025397"/>
            <a:ext cx="1501140" cy="389890"/>
          </a:xfrm>
          <a:custGeom>
            <a:avLst/>
            <a:gdLst/>
            <a:ahLst/>
            <a:cxnLst/>
            <a:rect l="l" t="t" r="r" b="b"/>
            <a:pathLst>
              <a:path w="1501139" h="389890">
                <a:moveTo>
                  <a:pt x="486283" y="18034"/>
                </a:moveTo>
                <a:lnTo>
                  <a:pt x="478663" y="7874"/>
                </a:lnTo>
                <a:lnTo>
                  <a:pt x="24930" y="349885"/>
                </a:lnTo>
                <a:lnTo>
                  <a:pt x="50038" y="290068"/>
                </a:lnTo>
                <a:lnTo>
                  <a:pt x="51308" y="286893"/>
                </a:lnTo>
                <a:lnTo>
                  <a:pt x="49784" y="283210"/>
                </a:lnTo>
                <a:lnTo>
                  <a:pt x="46609" y="281813"/>
                </a:lnTo>
                <a:lnTo>
                  <a:pt x="43307" y="280416"/>
                </a:lnTo>
                <a:lnTo>
                  <a:pt x="39624" y="281940"/>
                </a:lnTo>
                <a:lnTo>
                  <a:pt x="38227" y="285242"/>
                </a:lnTo>
                <a:lnTo>
                  <a:pt x="20078" y="328599"/>
                </a:lnTo>
                <a:lnTo>
                  <a:pt x="20078" y="361442"/>
                </a:lnTo>
                <a:lnTo>
                  <a:pt x="9271" y="362712"/>
                </a:lnTo>
                <a:lnTo>
                  <a:pt x="20078" y="361442"/>
                </a:lnTo>
                <a:lnTo>
                  <a:pt x="20078" y="328599"/>
                </a:lnTo>
                <a:lnTo>
                  <a:pt x="0" y="376555"/>
                </a:lnTo>
                <a:lnTo>
                  <a:pt x="20548" y="374142"/>
                </a:lnTo>
                <a:lnTo>
                  <a:pt x="101854" y="364617"/>
                </a:lnTo>
                <a:lnTo>
                  <a:pt x="104394" y="361442"/>
                </a:lnTo>
                <a:lnTo>
                  <a:pt x="103886" y="357886"/>
                </a:lnTo>
                <a:lnTo>
                  <a:pt x="103505" y="354457"/>
                </a:lnTo>
                <a:lnTo>
                  <a:pt x="100330" y="351917"/>
                </a:lnTo>
                <a:lnTo>
                  <a:pt x="96901" y="352425"/>
                </a:lnTo>
                <a:lnTo>
                  <a:pt x="32639" y="359968"/>
                </a:lnTo>
                <a:lnTo>
                  <a:pt x="486283" y="18034"/>
                </a:lnTo>
                <a:close/>
              </a:path>
              <a:path w="1501139" h="389890">
                <a:moveTo>
                  <a:pt x="1501013" y="377317"/>
                </a:moveTo>
                <a:lnTo>
                  <a:pt x="1442466" y="297434"/>
                </a:lnTo>
                <a:lnTo>
                  <a:pt x="1440434" y="294513"/>
                </a:lnTo>
                <a:lnTo>
                  <a:pt x="1436370" y="293878"/>
                </a:lnTo>
                <a:lnTo>
                  <a:pt x="1433576" y="296037"/>
                </a:lnTo>
                <a:lnTo>
                  <a:pt x="1430782" y="298069"/>
                </a:lnTo>
                <a:lnTo>
                  <a:pt x="1430147" y="302006"/>
                </a:lnTo>
                <a:lnTo>
                  <a:pt x="1432179" y="304927"/>
                </a:lnTo>
                <a:lnTo>
                  <a:pt x="1470520" y="357174"/>
                </a:lnTo>
                <a:lnTo>
                  <a:pt x="650367" y="0"/>
                </a:lnTo>
                <a:lnTo>
                  <a:pt x="645287" y="11684"/>
                </a:lnTo>
                <a:lnTo>
                  <a:pt x="1465453" y="368744"/>
                </a:lnTo>
                <a:lnTo>
                  <a:pt x="1397635" y="376682"/>
                </a:lnTo>
                <a:lnTo>
                  <a:pt x="1395095" y="379857"/>
                </a:lnTo>
                <a:lnTo>
                  <a:pt x="1395603" y="383413"/>
                </a:lnTo>
                <a:lnTo>
                  <a:pt x="1395984" y="386842"/>
                </a:lnTo>
                <a:lnTo>
                  <a:pt x="1399159" y="389382"/>
                </a:lnTo>
                <a:lnTo>
                  <a:pt x="1402588" y="388874"/>
                </a:lnTo>
                <a:lnTo>
                  <a:pt x="1494523" y="378079"/>
                </a:lnTo>
                <a:lnTo>
                  <a:pt x="1501013" y="377317"/>
                </a:lnTo>
                <a:close/>
              </a:path>
            </a:pathLst>
          </a:custGeom>
          <a:solidFill>
            <a:srgbClr val="000000"/>
          </a:solidFill>
        </p:spPr>
        <p:txBody>
          <a:bodyPr wrap="square" lIns="0" tIns="0" rIns="0" bIns="0" rtlCol="0"/>
          <a:lstStyle/>
          <a:p>
            <a:endParaRPr/>
          </a:p>
        </p:txBody>
      </p:sp>
      <p:sp>
        <p:nvSpPr>
          <p:cNvPr id="33" name="object 33"/>
          <p:cNvSpPr txBox="1"/>
          <p:nvPr/>
        </p:nvSpPr>
        <p:spPr>
          <a:xfrm>
            <a:off x="5008627" y="851661"/>
            <a:ext cx="127635" cy="197490"/>
          </a:xfrm>
          <a:prstGeom prst="rect">
            <a:avLst/>
          </a:prstGeom>
        </p:spPr>
        <p:txBody>
          <a:bodyPr vert="horz" wrap="square" lIns="0" tIns="12700" rIns="0" bIns="0" rtlCol="0">
            <a:spAutoFit/>
          </a:bodyPr>
          <a:lstStyle/>
          <a:p>
            <a:pPr marL="12700">
              <a:spcBef>
                <a:spcPts val="100"/>
              </a:spcBef>
            </a:pPr>
            <a:r>
              <a:rPr sz="1200" dirty="0">
                <a:latin typeface="Microsoft Sans Serif"/>
                <a:cs typeface="Microsoft Sans Serif"/>
              </a:rPr>
              <a:t>P</a:t>
            </a:r>
            <a:endParaRPr sz="1200">
              <a:latin typeface="Microsoft Sans Serif"/>
              <a:cs typeface="Microsoft Sans Serif"/>
            </a:endParaRPr>
          </a:p>
        </p:txBody>
      </p:sp>
      <p:sp>
        <p:nvSpPr>
          <p:cNvPr id="34" name="object 34"/>
          <p:cNvSpPr/>
          <p:nvPr/>
        </p:nvSpPr>
        <p:spPr>
          <a:xfrm>
            <a:off x="5275199" y="1063370"/>
            <a:ext cx="1688464" cy="553720"/>
          </a:xfrm>
          <a:custGeom>
            <a:avLst/>
            <a:gdLst/>
            <a:ahLst/>
            <a:cxnLst/>
            <a:rect l="l" t="t" r="r" b="b"/>
            <a:pathLst>
              <a:path w="1688464" h="553719">
                <a:moveTo>
                  <a:pt x="1633855" y="12065"/>
                </a:moveTo>
                <a:lnTo>
                  <a:pt x="1630045" y="0"/>
                </a:lnTo>
                <a:lnTo>
                  <a:pt x="32473" y="514489"/>
                </a:lnTo>
                <a:lnTo>
                  <a:pt x="75692" y="466344"/>
                </a:lnTo>
                <a:lnTo>
                  <a:pt x="77978" y="463677"/>
                </a:lnTo>
                <a:lnTo>
                  <a:pt x="77724" y="459613"/>
                </a:lnTo>
                <a:lnTo>
                  <a:pt x="75184" y="457327"/>
                </a:lnTo>
                <a:lnTo>
                  <a:pt x="72517" y="455041"/>
                </a:lnTo>
                <a:lnTo>
                  <a:pt x="68580" y="455168"/>
                </a:lnTo>
                <a:lnTo>
                  <a:pt x="0" y="531622"/>
                </a:lnTo>
                <a:lnTo>
                  <a:pt x="100203" y="553593"/>
                </a:lnTo>
                <a:lnTo>
                  <a:pt x="103632" y="551434"/>
                </a:lnTo>
                <a:lnTo>
                  <a:pt x="105156" y="544576"/>
                </a:lnTo>
                <a:lnTo>
                  <a:pt x="102997" y="541274"/>
                </a:lnTo>
                <a:lnTo>
                  <a:pt x="69075" y="533781"/>
                </a:lnTo>
                <a:lnTo>
                  <a:pt x="36385" y="526567"/>
                </a:lnTo>
                <a:lnTo>
                  <a:pt x="13970" y="533781"/>
                </a:lnTo>
                <a:lnTo>
                  <a:pt x="19481" y="532003"/>
                </a:lnTo>
                <a:lnTo>
                  <a:pt x="36385" y="526567"/>
                </a:lnTo>
                <a:lnTo>
                  <a:pt x="1633855" y="12065"/>
                </a:lnTo>
                <a:close/>
              </a:path>
              <a:path w="1688464" h="553719">
                <a:moveTo>
                  <a:pt x="1688465" y="53848"/>
                </a:moveTo>
                <a:lnTo>
                  <a:pt x="1676781" y="48895"/>
                </a:lnTo>
                <a:lnTo>
                  <a:pt x="1485506" y="495134"/>
                </a:lnTo>
                <a:lnTo>
                  <a:pt x="1477518" y="431038"/>
                </a:lnTo>
                <a:lnTo>
                  <a:pt x="1477137" y="427482"/>
                </a:lnTo>
                <a:lnTo>
                  <a:pt x="1473962" y="425069"/>
                </a:lnTo>
                <a:lnTo>
                  <a:pt x="1466977" y="425831"/>
                </a:lnTo>
                <a:lnTo>
                  <a:pt x="1464564" y="429006"/>
                </a:lnTo>
                <a:lnTo>
                  <a:pt x="1464945" y="432562"/>
                </a:lnTo>
                <a:lnTo>
                  <a:pt x="1477137" y="530860"/>
                </a:lnTo>
                <a:lnTo>
                  <a:pt x="1489290" y="521843"/>
                </a:lnTo>
                <a:lnTo>
                  <a:pt x="1556766" y="471805"/>
                </a:lnTo>
                <a:lnTo>
                  <a:pt x="1559560" y="469773"/>
                </a:lnTo>
                <a:lnTo>
                  <a:pt x="1560195" y="465836"/>
                </a:lnTo>
                <a:lnTo>
                  <a:pt x="1558036" y="463042"/>
                </a:lnTo>
                <a:lnTo>
                  <a:pt x="1556004" y="460121"/>
                </a:lnTo>
                <a:lnTo>
                  <a:pt x="1552067" y="459613"/>
                </a:lnTo>
                <a:lnTo>
                  <a:pt x="1549273" y="461645"/>
                </a:lnTo>
                <a:lnTo>
                  <a:pt x="1497152" y="500316"/>
                </a:lnTo>
                <a:lnTo>
                  <a:pt x="1688465" y="53848"/>
                </a:lnTo>
                <a:close/>
              </a:path>
            </a:pathLst>
          </a:custGeom>
          <a:solidFill>
            <a:srgbClr val="000000"/>
          </a:solidFill>
        </p:spPr>
        <p:txBody>
          <a:bodyPr wrap="square" lIns="0" tIns="0" rIns="0" bIns="0" rtlCol="0"/>
          <a:lstStyle/>
          <a:p>
            <a:endParaRPr/>
          </a:p>
        </p:txBody>
      </p:sp>
      <p:sp>
        <p:nvSpPr>
          <p:cNvPr id="35" name="object 35"/>
          <p:cNvSpPr txBox="1"/>
          <p:nvPr/>
        </p:nvSpPr>
        <p:spPr>
          <a:xfrm>
            <a:off x="6891274" y="877570"/>
            <a:ext cx="144145" cy="197490"/>
          </a:xfrm>
          <a:prstGeom prst="rect">
            <a:avLst/>
          </a:prstGeom>
        </p:spPr>
        <p:txBody>
          <a:bodyPr vert="horz" wrap="square" lIns="0" tIns="12700" rIns="0" bIns="0" rtlCol="0">
            <a:spAutoFit/>
          </a:bodyPr>
          <a:lstStyle/>
          <a:p>
            <a:pPr marL="12700">
              <a:spcBef>
                <a:spcPts val="100"/>
              </a:spcBef>
            </a:pPr>
            <a:r>
              <a:rPr sz="1200" dirty="0">
                <a:latin typeface="Microsoft Sans Serif"/>
                <a:cs typeface="Microsoft Sans Serif"/>
              </a:rPr>
              <a:t>Q</a:t>
            </a:r>
            <a:endParaRPr sz="1200">
              <a:latin typeface="Microsoft Sans Serif"/>
              <a:cs typeface="Microsoft Sans Serif"/>
            </a:endParaRPr>
          </a:p>
        </p:txBody>
      </p:sp>
      <p:grpSp>
        <p:nvGrpSpPr>
          <p:cNvPr id="36" name="object 36"/>
          <p:cNvGrpSpPr/>
          <p:nvPr/>
        </p:nvGrpSpPr>
        <p:grpSpPr>
          <a:xfrm>
            <a:off x="5316347" y="734569"/>
            <a:ext cx="1425575" cy="921385"/>
            <a:chOff x="3792346" y="734568"/>
            <a:chExt cx="1425575" cy="921385"/>
          </a:xfrm>
        </p:grpSpPr>
        <p:sp>
          <p:nvSpPr>
            <p:cNvPr id="37" name="object 37"/>
            <p:cNvSpPr/>
            <p:nvPr/>
          </p:nvSpPr>
          <p:spPr>
            <a:xfrm>
              <a:off x="4160138" y="1555368"/>
              <a:ext cx="389890" cy="95885"/>
            </a:xfrm>
            <a:custGeom>
              <a:avLst/>
              <a:gdLst/>
              <a:ahLst/>
              <a:cxnLst/>
              <a:rect l="l" t="t" r="r" b="b"/>
              <a:pathLst>
                <a:path w="389889" h="95885">
                  <a:moveTo>
                    <a:pt x="10540" y="0"/>
                  </a:moveTo>
                  <a:lnTo>
                    <a:pt x="71755" y="79882"/>
                  </a:lnTo>
                </a:path>
                <a:path w="389889" h="95885">
                  <a:moveTo>
                    <a:pt x="0" y="69850"/>
                  </a:moveTo>
                  <a:lnTo>
                    <a:pt x="82169" y="7873"/>
                  </a:lnTo>
                </a:path>
                <a:path w="389889" h="95885">
                  <a:moveTo>
                    <a:pt x="318262" y="15875"/>
                  </a:moveTo>
                  <a:lnTo>
                    <a:pt x="379349" y="95757"/>
                  </a:lnTo>
                </a:path>
                <a:path w="389889" h="95885">
                  <a:moveTo>
                    <a:pt x="307721" y="85725"/>
                  </a:moveTo>
                  <a:lnTo>
                    <a:pt x="389889" y="23748"/>
                  </a:lnTo>
                </a:path>
              </a:pathLst>
            </a:custGeom>
            <a:ln w="9525">
              <a:solidFill>
                <a:srgbClr val="000000"/>
              </a:solidFill>
            </a:ln>
          </p:spPr>
          <p:txBody>
            <a:bodyPr wrap="square" lIns="0" tIns="0" rIns="0" bIns="0" rtlCol="0"/>
            <a:lstStyle/>
            <a:p>
              <a:endParaRPr/>
            </a:p>
          </p:txBody>
        </p:sp>
        <p:sp>
          <p:nvSpPr>
            <p:cNvPr id="38" name="object 38"/>
            <p:cNvSpPr/>
            <p:nvPr/>
          </p:nvSpPr>
          <p:spPr>
            <a:xfrm>
              <a:off x="4009643" y="741934"/>
              <a:ext cx="203835" cy="806450"/>
            </a:xfrm>
            <a:custGeom>
              <a:avLst/>
              <a:gdLst/>
              <a:ahLst/>
              <a:cxnLst/>
              <a:rect l="l" t="t" r="r" b="b"/>
              <a:pathLst>
                <a:path w="203835" h="806450">
                  <a:moveTo>
                    <a:pt x="107695" y="721105"/>
                  </a:moveTo>
                  <a:lnTo>
                    <a:pt x="105028" y="723391"/>
                  </a:lnTo>
                  <a:lnTo>
                    <a:pt x="102488" y="725677"/>
                  </a:lnTo>
                  <a:lnTo>
                    <a:pt x="102234" y="729741"/>
                  </a:lnTo>
                  <a:lnTo>
                    <a:pt x="104520" y="732408"/>
                  </a:lnTo>
                  <a:lnTo>
                    <a:pt x="170560" y="806195"/>
                  </a:lnTo>
                  <a:lnTo>
                    <a:pt x="174313" y="795146"/>
                  </a:lnTo>
                  <a:lnTo>
                    <a:pt x="161925" y="795146"/>
                  </a:lnTo>
                  <a:lnTo>
                    <a:pt x="157242" y="772228"/>
                  </a:lnTo>
                  <a:lnTo>
                    <a:pt x="114045" y="723900"/>
                  </a:lnTo>
                  <a:lnTo>
                    <a:pt x="111632" y="721232"/>
                  </a:lnTo>
                  <a:lnTo>
                    <a:pt x="107695" y="721105"/>
                  </a:lnTo>
                  <a:close/>
                </a:path>
                <a:path w="203835" h="806450">
                  <a:moveTo>
                    <a:pt x="157242" y="772228"/>
                  </a:moveTo>
                  <a:lnTo>
                    <a:pt x="161925" y="795146"/>
                  </a:lnTo>
                  <a:lnTo>
                    <a:pt x="174370" y="792606"/>
                  </a:lnTo>
                  <a:lnTo>
                    <a:pt x="174215" y="791844"/>
                  </a:lnTo>
                  <a:lnTo>
                    <a:pt x="162051" y="791844"/>
                  </a:lnTo>
                  <a:lnTo>
                    <a:pt x="165550" y="781522"/>
                  </a:lnTo>
                  <a:lnTo>
                    <a:pt x="157242" y="772228"/>
                  </a:lnTo>
                  <a:close/>
                </a:path>
                <a:path w="203835" h="806450">
                  <a:moveTo>
                    <a:pt x="195071" y="703199"/>
                  </a:moveTo>
                  <a:lnTo>
                    <a:pt x="191515" y="704976"/>
                  </a:lnTo>
                  <a:lnTo>
                    <a:pt x="190372" y="708278"/>
                  </a:lnTo>
                  <a:lnTo>
                    <a:pt x="169640" y="769453"/>
                  </a:lnTo>
                  <a:lnTo>
                    <a:pt x="174370" y="792606"/>
                  </a:lnTo>
                  <a:lnTo>
                    <a:pt x="161925" y="795146"/>
                  </a:lnTo>
                  <a:lnTo>
                    <a:pt x="174313" y="795146"/>
                  </a:lnTo>
                  <a:lnTo>
                    <a:pt x="202437" y="712342"/>
                  </a:lnTo>
                  <a:lnTo>
                    <a:pt x="203580" y="709040"/>
                  </a:lnTo>
                  <a:lnTo>
                    <a:pt x="201802" y="705485"/>
                  </a:lnTo>
                  <a:lnTo>
                    <a:pt x="198373" y="704341"/>
                  </a:lnTo>
                  <a:lnTo>
                    <a:pt x="195071" y="703199"/>
                  </a:lnTo>
                  <a:close/>
                </a:path>
                <a:path w="203835" h="806450">
                  <a:moveTo>
                    <a:pt x="165550" y="781522"/>
                  </a:moveTo>
                  <a:lnTo>
                    <a:pt x="162051" y="791844"/>
                  </a:lnTo>
                  <a:lnTo>
                    <a:pt x="172846" y="789686"/>
                  </a:lnTo>
                  <a:lnTo>
                    <a:pt x="165550" y="781522"/>
                  </a:lnTo>
                  <a:close/>
                </a:path>
                <a:path w="203835" h="806450">
                  <a:moveTo>
                    <a:pt x="169640" y="769453"/>
                  </a:moveTo>
                  <a:lnTo>
                    <a:pt x="165550" y="781522"/>
                  </a:lnTo>
                  <a:lnTo>
                    <a:pt x="172846" y="789686"/>
                  </a:lnTo>
                  <a:lnTo>
                    <a:pt x="162051" y="791844"/>
                  </a:lnTo>
                  <a:lnTo>
                    <a:pt x="174215" y="791844"/>
                  </a:lnTo>
                  <a:lnTo>
                    <a:pt x="169640" y="769453"/>
                  </a:lnTo>
                  <a:close/>
                </a:path>
                <a:path w="203835" h="806450">
                  <a:moveTo>
                    <a:pt x="12445" y="0"/>
                  </a:moveTo>
                  <a:lnTo>
                    <a:pt x="0" y="2539"/>
                  </a:lnTo>
                  <a:lnTo>
                    <a:pt x="157242" y="772228"/>
                  </a:lnTo>
                  <a:lnTo>
                    <a:pt x="165550" y="781522"/>
                  </a:lnTo>
                  <a:lnTo>
                    <a:pt x="169640" y="769453"/>
                  </a:lnTo>
                  <a:lnTo>
                    <a:pt x="12445" y="0"/>
                  </a:lnTo>
                  <a:close/>
                </a:path>
              </a:pathLst>
            </a:custGeom>
            <a:solidFill>
              <a:srgbClr val="000000"/>
            </a:solidFill>
          </p:spPr>
          <p:txBody>
            <a:bodyPr wrap="square" lIns="0" tIns="0" rIns="0" bIns="0" rtlCol="0"/>
            <a:lstStyle/>
            <a:p>
              <a:endParaRPr/>
            </a:p>
          </p:txBody>
        </p:sp>
        <p:sp>
          <p:nvSpPr>
            <p:cNvPr id="39" name="object 39"/>
            <p:cNvSpPr/>
            <p:nvPr/>
          </p:nvSpPr>
          <p:spPr>
            <a:xfrm>
              <a:off x="3792346" y="744601"/>
              <a:ext cx="215265" cy="0"/>
            </a:xfrm>
            <a:custGeom>
              <a:avLst/>
              <a:gdLst/>
              <a:ahLst/>
              <a:cxnLst/>
              <a:rect l="l" t="t" r="r" b="b"/>
              <a:pathLst>
                <a:path w="215264">
                  <a:moveTo>
                    <a:pt x="215011" y="0"/>
                  </a:moveTo>
                  <a:lnTo>
                    <a:pt x="0" y="0"/>
                  </a:lnTo>
                </a:path>
              </a:pathLst>
            </a:custGeom>
            <a:ln w="9525">
              <a:solidFill>
                <a:srgbClr val="000000"/>
              </a:solidFill>
            </a:ln>
          </p:spPr>
          <p:txBody>
            <a:bodyPr wrap="square" lIns="0" tIns="0" rIns="0" bIns="0" rtlCol="0"/>
            <a:lstStyle/>
            <a:p>
              <a:endParaRPr/>
            </a:p>
          </p:txBody>
        </p:sp>
        <p:sp>
          <p:nvSpPr>
            <p:cNvPr id="40" name="object 40"/>
            <p:cNvSpPr/>
            <p:nvPr/>
          </p:nvSpPr>
          <p:spPr>
            <a:xfrm>
              <a:off x="4514849" y="734568"/>
              <a:ext cx="423545" cy="822960"/>
            </a:xfrm>
            <a:custGeom>
              <a:avLst/>
              <a:gdLst/>
              <a:ahLst/>
              <a:cxnLst/>
              <a:rect l="l" t="t" r="r" b="b"/>
              <a:pathLst>
                <a:path w="423545" h="822960">
                  <a:moveTo>
                    <a:pt x="9651" y="717042"/>
                  </a:moveTo>
                  <a:lnTo>
                    <a:pt x="2666" y="717550"/>
                  </a:lnTo>
                  <a:lnTo>
                    <a:pt x="0" y="720598"/>
                  </a:lnTo>
                  <a:lnTo>
                    <a:pt x="126" y="724027"/>
                  </a:lnTo>
                  <a:lnTo>
                    <a:pt x="6476" y="822960"/>
                  </a:lnTo>
                  <a:lnTo>
                    <a:pt x="19325" y="814578"/>
                  </a:lnTo>
                  <a:lnTo>
                    <a:pt x="17779" y="814578"/>
                  </a:lnTo>
                  <a:lnTo>
                    <a:pt x="6476" y="808863"/>
                  </a:lnTo>
                  <a:lnTo>
                    <a:pt x="16935" y="787981"/>
                  </a:lnTo>
                  <a:lnTo>
                    <a:pt x="12826" y="723265"/>
                  </a:lnTo>
                  <a:lnTo>
                    <a:pt x="12573" y="719709"/>
                  </a:lnTo>
                  <a:lnTo>
                    <a:pt x="9651" y="717042"/>
                  </a:lnTo>
                  <a:close/>
                </a:path>
                <a:path w="423545" h="822960">
                  <a:moveTo>
                    <a:pt x="16935" y="787981"/>
                  </a:moveTo>
                  <a:lnTo>
                    <a:pt x="6476" y="808863"/>
                  </a:lnTo>
                  <a:lnTo>
                    <a:pt x="17779" y="814578"/>
                  </a:lnTo>
                  <a:lnTo>
                    <a:pt x="19434" y="811276"/>
                  </a:lnTo>
                  <a:lnTo>
                    <a:pt x="18414" y="811276"/>
                  </a:lnTo>
                  <a:lnTo>
                    <a:pt x="8636" y="806323"/>
                  </a:lnTo>
                  <a:lnTo>
                    <a:pt x="17724" y="800404"/>
                  </a:lnTo>
                  <a:lnTo>
                    <a:pt x="16935" y="787981"/>
                  </a:lnTo>
                  <a:close/>
                </a:path>
                <a:path w="423545" h="822960">
                  <a:moveTo>
                    <a:pt x="85471" y="756285"/>
                  </a:moveTo>
                  <a:lnTo>
                    <a:pt x="28347" y="793486"/>
                  </a:lnTo>
                  <a:lnTo>
                    <a:pt x="17779" y="814578"/>
                  </a:lnTo>
                  <a:lnTo>
                    <a:pt x="19325" y="814578"/>
                  </a:lnTo>
                  <a:lnTo>
                    <a:pt x="89408" y="768858"/>
                  </a:lnTo>
                  <a:lnTo>
                    <a:pt x="92455" y="766826"/>
                  </a:lnTo>
                  <a:lnTo>
                    <a:pt x="93217" y="762889"/>
                  </a:lnTo>
                  <a:lnTo>
                    <a:pt x="89408" y="757047"/>
                  </a:lnTo>
                  <a:lnTo>
                    <a:pt x="85471" y="756285"/>
                  </a:lnTo>
                  <a:close/>
                </a:path>
                <a:path w="423545" h="822960">
                  <a:moveTo>
                    <a:pt x="17724" y="800404"/>
                  </a:moveTo>
                  <a:lnTo>
                    <a:pt x="8636" y="806323"/>
                  </a:lnTo>
                  <a:lnTo>
                    <a:pt x="18414" y="811276"/>
                  </a:lnTo>
                  <a:lnTo>
                    <a:pt x="17724" y="800404"/>
                  </a:lnTo>
                  <a:close/>
                </a:path>
                <a:path w="423545" h="822960">
                  <a:moveTo>
                    <a:pt x="28347" y="793486"/>
                  </a:moveTo>
                  <a:lnTo>
                    <a:pt x="17724" y="800404"/>
                  </a:lnTo>
                  <a:lnTo>
                    <a:pt x="18414" y="811276"/>
                  </a:lnTo>
                  <a:lnTo>
                    <a:pt x="19434" y="811276"/>
                  </a:lnTo>
                  <a:lnTo>
                    <a:pt x="28347" y="793486"/>
                  </a:lnTo>
                  <a:close/>
                </a:path>
                <a:path w="423545" h="822960">
                  <a:moveTo>
                    <a:pt x="411607" y="0"/>
                  </a:moveTo>
                  <a:lnTo>
                    <a:pt x="16935" y="787981"/>
                  </a:lnTo>
                  <a:lnTo>
                    <a:pt x="17724" y="800404"/>
                  </a:lnTo>
                  <a:lnTo>
                    <a:pt x="28347" y="793486"/>
                  </a:lnTo>
                  <a:lnTo>
                    <a:pt x="423037" y="5715"/>
                  </a:lnTo>
                  <a:lnTo>
                    <a:pt x="411607" y="0"/>
                  </a:lnTo>
                  <a:close/>
                </a:path>
              </a:pathLst>
            </a:custGeom>
            <a:solidFill>
              <a:srgbClr val="000000"/>
            </a:solidFill>
          </p:spPr>
          <p:txBody>
            <a:bodyPr wrap="square" lIns="0" tIns="0" rIns="0" bIns="0" rtlCol="0"/>
            <a:lstStyle/>
            <a:p>
              <a:endParaRPr/>
            </a:p>
          </p:txBody>
        </p:sp>
        <p:sp>
          <p:nvSpPr>
            <p:cNvPr id="41" name="object 41"/>
            <p:cNvSpPr/>
            <p:nvPr/>
          </p:nvSpPr>
          <p:spPr>
            <a:xfrm>
              <a:off x="4940807" y="743966"/>
              <a:ext cx="277495" cy="0"/>
            </a:xfrm>
            <a:custGeom>
              <a:avLst/>
              <a:gdLst/>
              <a:ahLst/>
              <a:cxnLst/>
              <a:rect l="l" t="t" r="r" b="b"/>
              <a:pathLst>
                <a:path w="277495">
                  <a:moveTo>
                    <a:pt x="0" y="0"/>
                  </a:moveTo>
                  <a:lnTo>
                    <a:pt x="277113" y="0"/>
                  </a:lnTo>
                </a:path>
              </a:pathLst>
            </a:custGeom>
            <a:ln w="9525">
              <a:solidFill>
                <a:srgbClr val="000000"/>
              </a:solidFill>
            </a:ln>
          </p:spPr>
          <p:txBody>
            <a:bodyPr wrap="square" lIns="0" tIns="0" rIns="0" bIns="0" rtlCol="0"/>
            <a:lstStyle/>
            <a:p>
              <a:endParaRPr/>
            </a:p>
          </p:txBody>
        </p:sp>
      </p:grpSp>
      <p:sp>
        <p:nvSpPr>
          <p:cNvPr id="42" name="object 42"/>
          <p:cNvSpPr txBox="1"/>
          <p:nvPr/>
        </p:nvSpPr>
        <p:spPr>
          <a:xfrm>
            <a:off x="5202046" y="503935"/>
            <a:ext cx="217170" cy="197490"/>
          </a:xfrm>
          <a:prstGeom prst="rect">
            <a:avLst/>
          </a:prstGeom>
        </p:spPr>
        <p:txBody>
          <a:bodyPr vert="horz" wrap="square" lIns="0" tIns="12700" rIns="0" bIns="0" rtlCol="0">
            <a:spAutoFit/>
          </a:bodyPr>
          <a:lstStyle/>
          <a:p>
            <a:pPr marL="38100">
              <a:spcBef>
                <a:spcPts val="100"/>
              </a:spcBef>
            </a:pPr>
            <a:r>
              <a:rPr sz="1200" i="1" spc="-5" dirty="0">
                <a:latin typeface="Arial"/>
                <a:cs typeface="Arial"/>
              </a:rPr>
              <a:t>r</a:t>
            </a:r>
            <a:r>
              <a:rPr sz="1200" i="1" spc="-7" baseline="-20833" dirty="0">
                <a:latin typeface="Arial"/>
                <a:cs typeface="Arial"/>
              </a:rPr>
              <a:t>2</a:t>
            </a:r>
            <a:r>
              <a:rPr sz="1200" i="1" spc="-5" dirty="0">
                <a:latin typeface="Arial"/>
                <a:cs typeface="Arial"/>
              </a:rPr>
              <a:t>‘</a:t>
            </a:r>
            <a:endParaRPr sz="1200">
              <a:latin typeface="Arial"/>
              <a:cs typeface="Arial"/>
            </a:endParaRPr>
          </a:p>
        </p:txBody>
      </p:sp>
      <p:sp>
        <p:nvSpPr>
          <p:cNvPr id="44" name="object 44"/>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38100">
              <a:lnSpc>
                <a:spcPts val="1650"/>
              </a:lnSpc>
            </a:pPr>
            <a:fld id="{81D60167-4931-47E6-BA6A-407CBD079E47}" type="slidenum">
              <a:rPr dirty="0"/>
              <a:pPr marL="38100">
                <a:lnSpc>
                  <a:spcPts val="1650"/>
                </a:lnSpc>
              </a:pPr>
              <a:t>193</a:t>
            </a:fld>
            <a:endParaRPr dirty="0"/>
          </a:p>
        </p:txBody>
      </p:sp>
      <p:sp>
        <p:nvSpPr>
          <p:cNvPr id="43" name="object 43"/>
          <p:cNvSpPr txBox="1"/>
          <p:nvPr/>
        </p:nvSpPr>
        <p:spPr>
          <a:xfrm>
            <a:off x="6397752" y="488060"/>
            <a:ext cx="217170" cy="197490"/>
          </a:xfrm>
          <a:prstGeom prst="rect">
            <a:avLst/>
          </a:prstGeom>
        </p:spPr>
        <p:txBody>
          <a:bodyPr vert="horz" wrap="square" lIns="0" tIns="12700" rIns="0" bIns="0" rtlCol="0">
            <a:spAutoFit/>
          </a:bodyPr>
          <a:lstStyle/>
          <a:p>
            <a:pPr marL="38100">
              <a:spcBef>
                <a:spcPts val="100"/>
              </a:spcBef>
            </a:pPr>
            <a:r>
              <a:rPr sz="1200" i="1" spc="-5" dirty="0">
                <a:latin typeface="Arial"/>
                <a:cs typeface="Arial"/>
              </a:rPr>
              <a:t>r</a:t>
            </a:r>
            <a:r>
              <a:rPr sz="1200" i="1" spc="-7" baseline="-20833" dirty="0">
                <a:latin typeface="Arial"/>
                <a:cs typeface="Arial"/>
              </a:rPr>
              <a:t>1</a:t>
            </a:r>
            <a:r>
              <a:rPr sz="1200" i="1" spc="-5" dirty="0">
                <a:latin typeface="Arial"/>
                <a:cs typeface="Arial"/>
              </a:rPr>
              <a:t>‘</a:t>
            </a:r>
            <a:endParaRPr sz="1200">
              <a:latin typeface="Arial"/>
              <a:cs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76409" y="2118182"/>
            <a:ext cx="478790" cy="331470"/>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(58)</a:t>
            </a:r>
            <a:endParaRPr sz="2000">
              <a:latin typeface="Microsoft Sans Serif"/>
              <a:cs typeface="Microsoft Sans Serif"/>
            </a:endParaRPr>
          </a:p>
        </p:txBody>
      </p:sp>
      <p:sp>
        <p:nvSpPr>
          <p:cNvPr id="3" name="object 3"/>
          <p:cNvSpPr txBox="1"/>
          <p:nvPr/>
        </p:nvSpPr>
        <p:spPr>
          <a:xfrm>
            <a:off x="9376409" y="2885059"/>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(59)</a:t>
            </a:r>
            <a:endParaRPr sz="2000">
              <a:latin typeface="Microsoft Sans Serif"/>
              <a:cs typeface="Microsoft Sans Serif"/>
            </a:endParaRPr>
          </a:p>
        </p:txBody>
      </p:sp>
      <p:sp>
        <p:nvSpPr>
          <p:cNvPr id="4" name="object 4"/>
          <p:cNvSpPr txBox="1"/>
          <p:nvPr/>
        </p:nvSpPr>
        <p:spPr>
          <a:xfrm>
            <a:off x="9376409" y="4421581"/>
            <a:ext cx="478790" cy="331470"/>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(60)</a:t>
            </a:r>
            <a:endParaRPr sz="2000">
              <a:latin typeface="Microsoft Sans Serif"/>
              <a:cs typeface="Microsoft Sans Serif"/>
            </a:endParaRPr>
          </a:p>
        </p:txBody>
      </p:sp>
      <p:sp>
        <p:nvSpPr>
          <p:cNvPr id="5" name="object 5"/>
          <p:cNvSpPr txBox="1"/>
          <p:nvPr/>
        </p:nvSpPr>
        <p:spPr>
          <a:xfrm>
            <a:off x="2059941" y="5153406"/>
            <a:ext cx="6485255" cy="330835"/>
          </a:xfrm>
          <a:prstGeom prst="rect">
            <a:avLst/>
          </a:prstGeom>
        </p:spPr>
        <p:txBody>
          <a:bodyPr vert="horz" wrap="square" lIns="0" tIns="12700" rIns="0" bIns="0" rtlCol="0">
            <a:spAutoFit/>
          </a:bodyPr>
          <a:lstStyle/>
          <a:p>
            <a:pPr marL="12700">
              <a:spcBef>
                <a:spcPts val="100"/>
              </a:spcBef>
            </a:pPr>
            <a:r>
              <a:rPr sz="2000" spc="-5" dirty="0">
                <a:latin typeface="Microsoft Sans Serif"/>
                <a:cs typeface="Microsoft Sans Serif"/>
              </a:rPr>
              <a:t>Принебрегая</a:t>
            </a:r>
            <a:r>
              <a:rPr sz="2000" spc="-25" dirty="0">
                <a:latin typeface="Microsoft Sans Serif"/>
                <a:cs typeface="Microsoft Sans Serif"/>
              </a:rPr>
              <a:t> </a:t>
            </a:r>
            <a:r>
              <a:rPr sz="2000" spc="-20" dirty="0">
                <a:latin typeface="Microsoft Sans Serif"/>
                <a:cs typeface="Microsoft Sans Serif"/>
              </a:rPr>
              <a:t>«боковыми</a:t>
            </a:r>
            <a:r>
              <a:rPr sz="2000" spc="-5" dirty="0">
                <a:latin typeface="Microsoft Sans Serif"/>
                <a:cs typeface="Microsoft Sans Serif"/>
              </a:rPr>
              <a:t> </a:t>
            </a:r>
            <a:r>
              <a:rPr sz="2000" spc="-20" dirty="0">
                <a:latin typeface="Microsoft Sans Serif"/>
                <a:cs typeface="Microsoft Sans Serif"/>
              </a:rPr>
              <a:t>лепестками»</a:t>
            </a:r>
            <a:r>
              <a:rPr sz="2000" spc="-5" dirty="0">
                <a:latin typeface="Microsoft Sans Serif"/>
                <a:cs typeface="Microsoft Sans Serif"/>
              </a:rPr>
              <a:t> </a:t>
            </a:r>
            <a:r>
              <a:rPr sz="2000" dirty="0">
                <a:latin typeface="Microsoft Sans Serif"/>
                <a:cs typeface="Microsoft Sans Serif"/>
              </a:rPr>
              <a:t>в</a:t>
            </a:r>
            <a:r>
              <a:rPr sz="2000" spc="10" dirty="0">
                <a:latin typeface="Microsoft Sans Serif"/>
                <a:cs typeface="Microsoft Sans Serif"/>
              </a:rPr>
              <a:t> </a:t>
            </a:r>
            <a:r>
              <a:rPr sz="2000" dirty="0">
                <a:latin typeface="Microsoft Sans Serif"/>
                <a:cs typeface="Microsoft Sans Serif"/>
              </a:rPr>
              <a:t>(60),</a:t>
            </a:r>
            <a:r>
              <a:rPr sz="2000" spc="-20" dirty="0">
                <a:latin typeface="Microsoft Sans Serif"/>
                <a:cs typeface="Microsoft Sans Serif"/>
              </a:rPr>
              <a:t> </a:t>
            </a:r>
            <a:r>
              <a:rPr sz="2000" spc="-15" dirty="0">
                <a:latin typeface="Microsoft Sans Serif"/>
                <a:cs typeface="Microsoft Sans Serif"/>
              </a:rPr>
              <a:t>получим:</a:t>
            </a:r>
            <a:endParaRPr sz="2000">
              <a:latin typeface="Microsoft Sans Serif"/>
              <a:cs typeface="Microsoft Sans Serif"/>
            </a:endParaRPr>
          </a:p>
        </p:txBody>
      </p:sp>
      <p:sp>
        <p:nvSpPr>
          <p:cNvPr id="6" name="object 6"/>
          <p:cNvSpPr txBox="1"/>
          <p:nvPr/>
        </p:nvSpPr>
        <p:spPr>
          <a:xfrm>
            <a:off x="9376409" y="5703824"/>
            <a:ext cx="478790" cy="330835"/>
          </a:xfrm>
          <a:prstGeom prst="rect">
            <a:avLst/>
          </a:prstGeom>
        </p:spPr>
        <p:txBody>
          <a:bodyPr vert="horz" wrap="square" lIns="0" tIns="12700" rIns="0" bIns="0" rtlCol="0">
            <a:spAutoFit/>
          </a:bodyPr>
          <a:lstStyle/>
          <a:p>
            <a:pPr marL="12700">
              <a:spcBef>
                <a:spcPts val="100"/>
              </a:spcBef>
            </a:pPr>
            <a:r>
              <a:rPr sz="2000" dirty="0">
                <a:latin typeface="Microsoft Sans Serif"/>
                <a:cs typeface="Microsoft Sans Serif"/>
              </a:rPr>
              <a:t>(61)</a:t>
            </a:r>
            <a:endParaRPr sz="2000">
              <a:latin typeface="Microsoft Sans Serif"/>
              <a:cs typeface="Microsoft Sans Serif"/>
            </a:endParaRPr>
          </a:p>
        </p:txBody>
      </p:sp>
      <p:sp>
        <p:nvSpPr>
          <p:cNvPr id="7" name="object 7"/>
          <p:cNvSpPr txBox="1"/>
          <p:nvPr/>
        </p:nvSpPr>
        <p:spPr>
          <a:xfrm>
            <a:off x="2555243" y="320891"/>
            <a:ext cx="179705" cy="300355"/>
          </a:xfrm>
          <a:prstGeom prst="rect">
            <a:avLst/>
          </a:prstGeom>
        </p:spPr>
        <p:txBody>
          <a:bodyPr vert="horz" wrap="square" lIns="0" tIns="12700" rIns="0" bIns="0" rtlCol="0">
            <a:spAutoFit/>
          </a:bodyPr>
          <a:lstStyle/>
          <a:p>
            <a:pPr marL="12700">
              <a:spcBef>
                <a:spcPts val="100"/>
              </a:spcBef>
            </a:pPr>
            <a:r>
              <a:rPr spc="-900" dirty="0">
                <a:latin typeface="Symbol"/>
                <a:cs typeface="Symbol"/>
              </a:rPr>
              <a:t></a:t>
            </a:r>
            <a:endParaRPr>
              <a:latin typeface="Symbol"/>
              <a:cs typeface="Symbol"/>
            </a:endParaRPr>
          </a:p>
        </p:txBody>
      </p:sp>
      <p:sp>
        <p:nvSpPr>
          <p:cNvPr id="8" name="object 8"/>
          <p:cNvSpPr txBox="1"/>
          <p:nvPr/>
        </p:nvSpPr>
        <p:spPr>
          <a:xfrm>
            <a:off x="2479994" y="266631"/>
            <a:ext cx="85725" cy="197490"/>
          </a:xfrm>
          <a:prstGeom prst="rect">
            <a:avLst/>
          </a:prstGeom>
        </p:spPr>
        <p:txBody>
          <a:bodyPr vert="horz" wrap="square" lIns="0" tIns="12700" rIns="0" bIns="0" rtlCol="0">
            <a:spAutoFit/>
          </a:bodyPr>
          <a:lstStyle/>
          <a:p>
            <a:pPr marL="12700">
              <a:spcBef>
                <a:spcPts val="100"/>
              </a:spcBef>
            </a:pPr>
            <a:r>
              <a:rPr sz="1200" spc="10" dirty="0">
                <a:latin typeface="Symbol"/>
                <a:cs typeface="Symbol"/>
              </a:rPr>
              <a:t></a:t>
            </a:r>
            <a:endParaRPr sz="1200">
              <a:latin typeface="Symbol"/>
              <a:cs typeface="Symbol"/>
            </a:endParaRPr>
          </a:p>
        </p:txBody>
      </p:sp>
      <p:sp>
        <p:nvSpPr>
          <p:cNvPr id="9" name="object 9"/>
          <p:cNvSpPr txBox="1"/>
          <p:nvPr/>
        </p:nvSpPr>
        <p:spPr>
          <a:xfrm>
            <a:off x="2604578" y="270551"/>
            <a:ext cx="86360" cy="120546"/>
          </a:xfrm>
          <a:prstGeom prst="rect">
            <a:avLst/>
          </a:prstGeom>
        </p:spPr>
        <p:txBody>
          <a:bodyPr vert="horz" wrap="square" lIns="0" tIns="12700" rIns="0" bIns="0" rtlCol="0">
            <a:spAutoFit/>
          </a:bodyPr>
          <a:lstStyle/>
          <a:p>
            <a:pPr marL="12700">
              <a:spcBef>
                <a:spcPts val="100"/>
              </a:spcBef>
            </a:pPr>
            <a:r>
              <a:rPr sz="700" i="1" spc="10" dirty="0">
                <a:latin typeface="Times New Roman"/>
                <a:cs typeface="Times New Roman"/>
              </a:rPr>
              <a:t>N</a:t>
            </a:r>
            <a:endParaRPr sz="700">
              <a:latin typeface="Times New Roman"/>
              <a:cs typeface="Times New Roman"/>
            </a:endParaRPr>
          </a:p>
        </p:txBody>
      </p:sp>
      <p:sp>
        <p:nvSpPr>
          <p:cNvPr id="10" name="object 10"/>
          <p:cNvSpPr txBox="1"/>
          <p:nvPr/>
        </p:nvSpPr>
        <p:spPr>
          <a:xfrm>
            <a:off x="2807621" y="285632"/>
            <a:ext cx="1422400" cy="300355"/>
          </a:xfrm>
          <a:prstGeom prst="rect">
            <a:avLst/>
          </a:prstGeom>
        </p:spPr>
        <p:txBody>
          <a:bodyPr vert="horz" wrap="square" lIns="0" tIns="12700" rIns="0" bIns="0" rtlCol="0">
            <a:spAutoFit/>
          </a:bodyPr>
          <a:lstStyle/>
          <a:p>
            <a:pPr marL="50800">
              <a:spcBef>
                <a:spcPts val="100"/>
              </a:spcBef>
              <a:tabLst>
                <a:tab pos="681990" algn="l"/>
              </a:tabLst>
            </a:pPr>
            <a:r>
              <a:rPr sz="1550" spc="-114" dirty="0">
                <a:latin typeface="Symbol"/>
                <a:cs typeface="Symbol"/>
              </a:rPr>
              <a:t></a:t>
            </a:r>
            <a:r>
              <a:rPr sz="1550" spc="-114" dirty="0">
                <a:latin typeface="Times New Roman"/>
                <a:cs typeface="Times New Roman"/>
              </a:rPr>
              <a:t> </a:t>
            </a:r>
            <a:r>
              <a:rPr sz="1550" spc="-145" dirty="0">
                <a:latin typeface="Times New Roman"/>
                <a:cs typeface="Times New Roman"/>
              </a:rPr>
              <a:t> </a:t>
            </a:r>
            <a:r>
              <a:rPr sz="1550" spc="-114" dirty="0">
                <a:latin typeface="Symbol"/>
                <a:cs typeface="Symbol"/>
              </a:rPr>
              <a:t></a:t>
            </a:r>
            <a:r>
              <a:rPr sz="1550" dirty="0">
                <a:latin typeface="Times New Roman"/>
                <a:cs typeface="Times New Roman"/>
              </a:rPr>
              <a:t> </a:t>
            </a:r>
            <a:r>
              <a:rPr sz="1550" spc="-195" dirty="0">
                <a:latin typeface="Times New Roman"/>
                <a:cs typeface="Times New Roman"/>
              </a:rPr>
              <a:t> </a:t>
            </a:r>
            <a:r>
              <a:rPr sz="1550" spc="-114" dirty="0">
                <a:latin typeface="Symbol"/>
                <a:cs typeface="Symbol"/>
              </a:rPr>
              <a:t></a:t>
            </a:r>
            <a:r>
              <a:rPr sz="1550" dirty="0">
                <a:latin typeface="Times New Roman"/>
                <a:cs typeface="Times New Roman"/>
              </a:rPr>
              <a:t> </a:t>
            </a:r>
            <a:r>
              <a:rPr sz="1550" spc="-150" dirty="0">
                <a:latin typeface="Times New Roman"/>
                <a:cs typeface="Times New Roman"/>
              </a:rPr>
              <a:t> </a:t>
            </a:r>
            <a:r>
              <a:rPr sz="1550" spc="-114" dirty="0">
                <a:latin typeface="Symbol"/>
                <a:cs typeface="Symbol"/>
              </a:rPr>
              <a:t></a:t>
            </a:r>
            <a:r>
              <a:rPr spc="15" baseline="34722" dirty="0">
                <a:latin typeface="Symbol"/>
                <a:cs typeface="Symbol"/>
              </a:rPr>
              <a:t></a:t>
            </a:r>
            <a:r>
              <a:rPr baseline="34722" dirty="0">
                <a:latin typeface="Times New Roman"/>
                <a:cs typeface="Times New Roman"/>
              </a:rPr>
              <a:t>	</a:t>
            </a:r>
            <a:r>
              <a:rPr sz="2700" spc="-1350" baseline="-9259" dirty="0">
                <a:latin typeface="Symbol"/>
                <a:cs typeface="Symbol"/>
              </a:rPr>
              <a:t></a:t>
            </a:r>
            <a:r>
              <a:rPr sz="1050" i="1" spc="15" baseline="95238" dirty="0">
                <a:latin typeface="Times New Roman"/>
                <a:cs typeface="Times New Roman"/>
              </a:rPr>
              <a:t>N</a:t>
            </a:r>
            <a:r>
              <a:rPr sz="1050" i="1" baseline="95238" dirty="0">
                <a:latin typeface="Times New Roman"/>
                <a:cs typeface="Times New Roman"/>
              </a:rPr>
              <a:t>  </a:t>
            </a:r>
            <a:r>
              <a:rPr sz="1050" i="1" spc="75" baseline="95238" dirty="0">
                <a:latin typeface="Times New Roman"/>
                <a:cs typeface="Times New Roman"/>
              </a:rPr>
              <a:t> </a:t>
            </a:r>
            <a:r>
              <a:rPr sz="1200" i="1" spc="50" dirty="0">
                <a:latin typeface="Times New Roman"/>
                <a:cs typeface="Times New Roman"/>
              </a:rPr>
              <a:t>ε</a:t>
            </a:r>
            <a:r>
              <a:rPr sz="1550" spc="-145" dirty="0">
                <a:latin typeface="Symbol"/>
                <a:cs typeface="Symbol"/>
              </a:rPr>
              <a:t></a:t>
            </a:r>
            <a:r>
              <a:rPr sz="1200" i="1" spc="50" dirty="0">
                <a:latin typeface="Times New Roman"/>
                <a:cs typeface="Times New Roman"/>
              </a:rPr>
              <a:t>n</a:t>
            </a:r>
            <a:r>
              <a:rPr sz="1550" spc="-204" dirty="0">
                <a:latin typeface="Symbol"/>
                <a:cs typeface="Symbol"/>
              </a:rPr>
              <a:t></a:t>
            </a:r>
            <a:r>
              <a:rPr sz="1200" i="1" spc="65" dirty="0">
                <a:latin typeface="Times New Roman"/>
                <a:cs typeface="Times New Roman"/>
              </a:rPr>
              <a:t>π</a:t>
            </a:r>
            <a:r>
              <a:rPr sz="1550" spc="-145" dirty="0">
                <a:latin typeface="Symbol"/>
                <a:cs typeface="Symbol"/>
              </a:rPr>
              <a:t></a:t>
            </a:r>
            <a:r>
              <a:rPr sz="1200" i="1" spc="50" dirty="0">
                <a:latin typeface="Times New Roman"/>
                <a:cs typeface="Times New Roman"/>
              </a:rPr>
              <a:t>n</a:t>
            </a:r>
            <a:r>
              <a:rPr sz="1550" spc="-114" dirty="0">
                <a:latin typeface="Symbol"/>
                <a:cs typeface="Symbol"/>
              </a:rPr>
              <a:t></a:t>
            </a:r>
            <a:endParaRPr sz="1550">
              <a:latin typeface="Symbol"/>
              <a:cs typeface="Symbol"/>
            </a:endParaRPr>
          </a:p>
        </p:txBody>
      </p:sp>
      <p:sp>
        <p:nvSpPr>
          <p:cNvPr id="11" name="object 11"/>
          <p:cNvSpPr txBox="1"/>
          <p:nvPr/>
        </p:nvSpPr>
        <p:spPr>
          <a:xfrm>
            <a:off x="2074179" y="361880"/>
            <a:ext cx="379095" cy="197490"/>
          </a:xfrm>
          <a:prstGeom prst="rect">
            <a:avLst/>
          </a:prstGeom>
        </p:spPr>
        <p:txBody>
          <a:bodyPr vert="horz" wrap="square" lIns="0" tIns="12700" rIns="0" bIns="0" rtlCol="0">
            <a:spAutoFit/>
          </a:bodyPr>
          <a:lstStyle/>
          <a:p>
            <a:pPr marL="12700">
              <a:spcBef>
                <a:spcPts val="100"/>
              </a:spcBef>
            </a:pPr>
            <a:r>
              <a:rPr sz="1200" i="1" spc="30" dirty="0">
                <a:latin typeface="Times New Roman"/>
                <a:cs typeface="Times New Roman"/>
              </a:rPr>
              <a:t>r</a:t>
            </a:r>
            <a:r>
              <a:rPr sz="1200" i="1" spc="105" dirty="0">
                <a:latin typeface="Times New Roman"/>
                <a:cs typeface="Times New Roman"/>
              </a:rPr>
              <a:t>'</a:t>
            </a:r>
            <a:r>
              <a:rPr sz="1200" i="1" spc="15" dirty="0">
                <a:latin typeface="Times New Roman"/>
                <a:cs typeface="Times New Roman"/>
              </a:rPr>
              <a:t>=</a:t>
            </a:r>
            <a:r>
              <a:rPr sz="1200" i="1" spc="-100" dirty="0">
                <a:latin typeface="Times New Roman"/>
                <a:cs typeface="Times New Roman"/>
              </a:rPr>
              <a:t> </a:t>
            </a:r>
            <a:r>
              <a:rPr sz="1200" i="1" spc="15" dirty="0">
                <a:latin typeface="Times New Roman"/>
                <a:cs typeface="Times New Roman"/>
              </a:rPr>
              <a:t>Q</a:t>
            </a:r>
            <a:endParaRPr sz="1200">
              <a:latin typeface="Times New Roman"/>
              <a:cs typeface="Times New Roman"/>
            </a:endParaRPr>
          </a:p>
        </p:txBody>
      </p:sp>
      <p:sp>
        <p:nvSpPr>
          <p:cNvPr id="12" name="object 12"/>
          <p:cNvSpPr txBox="1"/>
          <p:nvPr/>
        </p:nvSpPr>
        <p:spPr>
          <a:xfrm>
            <a:off x="3285157" y="509555"/>
            <a:ext cx="374015" cy="197490"/>
          </a:xfrm>
          <a:prstGeom prst="rect">
            <a:avLst/>
          </a:prstGeom>
        </p:spPr>
        <p:txBody>
          <a:bodyPr vert="horz" wrap="square" lIns="0" tIns="12700" rIns="0" bIns="0" rtlCol="0">
            <a:spAutoFit/>
          </a:bodyPr>
          <a:lstStyle/>
          <a:p>
            <a:pPr marL="12700">
              <a:spcBef>
                <a:spcPts val="100"/>
              </a:spcBef>
              <a:tabLst>
                <a:tab pos="219710" algn="l"/>
              </a:tabLst>
            </a:pPr>
            <a:r>
              <a:rPr sz="1200" spc="10" dirty="0">
                <a:latin typeface="Symbol"/>
                <a:cs typeface="Symbol"/>
              </a:rPr>
              <a:t></a:t>
            </a:r>
            <a:r>
              <a:rPr sz="1200" spc="10" dirty="0">
                <a:latin typeface="Times New Roman"/>
                <a:cs typeface="Times New Roman"/>
              </a:rPr>
              <a:t>	</a:t>
            </a:r>
            <a:r>
              <a:rPr sz="700" i="1" spc="-25" dirty="0">
                <a:latin typeface="Times New Roman"/>
                <a:cs typeface="Times New Roman"/>
              </a:rPr>
              <a:t>n</a:t>
            </a:r>
            <a:r>
              <a:rPr sz="700" i="1" spc="-50" dirty="0">
                <a:latin typeface="Times New Roman"/>
                <a:cs typeface="Times New Roman"/>
              </a:rPr>
              <a:t>=</a:t>
            </a:r>
            <a:r>
              <a:rPr sz="700" spc="5" dirty="0">
                <a:latin typeface="Times New Roman"/>
                <a:cs typeface="Times New Roman"/>
              </a:rPr>
              <a:t>1</a:t>
            </a:r>
            <a:endParaRPr sz="700">
              <a:latin typeface="Times New Roman"/>
              <a:cs typeface="Times New Roman"/>
            </a:endParaRPr>
          </a:p>
        </p:txBody>
      </p:sp>
      <p:sp>
        <p:nvSpPr>
          <p:cNvPr id="13" name="object 13"/>
          <p:cNvSpPr txBox="1"/>
          <p:nvPr/>
        </p:nvSpPr>
        <p:spPr>
          <a:xfrm>
            <a:off x="2479994" y="509555"/>
            <a:ext cx="257175" cy="197490"/>
          </a:xfrm>
          <a:prstGeom prst="rect">
            <a:avLst/>
          </a:prstGeom>
        </p:spPr>
        <p:txBody>
          <a:bodyPr vert="horz" wrap="square" lIns="0" tIns="12700" rIns="0" bIns="0" rtlCol="0">
            <a:spAutoFit/>
          </a:bodyPr>
          <a:lstStyle/>
          <a:p>
            <a:pPr marL="12700">
              <a:spcBef>
                <a:spcPts val="100"/>
              </a:spcBef>
            </a:pPr>
            <a:r>
              <a:rPr sz="1200" spc="10" dirty="0">
                <a:latin typeface="Symbol"/>
                <a:cs typeface="Symbol"/>
              </a:rPr>
              <a:t></a:t>
            </a:r>
            <a:r>
              <a:rPr sz="1200" spc="-65" dirty="0">
                <a:latin typeface="Times New Roman"/>
                <a:cs typeface="Times New Roman"/>
              </a:rPr>
              <a:t> </a:t>
            </a:r>
            <a:r>
              <a:rPr sz="700" i="1" spc="-30" dirty="0">
                <a:latin typeface="Times New Roman"/>
                <a:cs typeface="Times New Roman"/>
              </a:rPr>
              <a:t>n</a:t>
            </a:r>
            <a:r>
              <a:rPr sz="700" i="1" spc="-50" dirty="0">
                <a:latin typeface="Times New Roman"/>
                <a:cs typeface="Times New Roman"/>
              </a:rPr>
              <a:t>=</a:t>
            </a:r>
            <a:r>
              <a:rPr sz="700" spc="5" dirty="0">
                <a:latin typeface="Times New Roman"/>
                <a:cs typeface="Times New Roman"/>
              </a:rPr>
              <a:t>1</a:t>
            </a:r>
            <a:endParaRPr sz="700">
              <a:latin typeface="Times New Roman"/>
              <a:cs typeface="Times New Roman"/>
            </a:endParaRPr>
          </a:p>
        </p:txBody>
      </p:sp>
      <p:sp>
        <p:nvSpPr>
          <p:cNvPr id="14" name="object 14"/>
          <p:cNvSpPr txBox="1"/>
          <p:nvPr/>
        </p:nvSpPr>
        <p:spPr>
          <a:xfrm>
            <a:off x="2395385" y="364289"/>
            <a:ext cx="1117600" cy="197490"/>
          </a:xfrm>
          <a:prstGeom prst="rect">
            <a:avLst/>
          </a:prstGeom>
        </p:spPr>
        <p:txBody>
          <a:bodyPr vert="horz" wrap="square" lIns="0" tIns="12700" rIns="0" bIns="0" rtlCol="0">
            <a:spAutoFit/>
          </a:bodyPr>
          <a:lstStyle/>
          <a:p>
            <a:pPr marL="38100">
              <a:spcBef>
                <a:spcPts val="100"/>
              </a:spcBef>
              <a:tabLst>
                <a:tab pos="351155" algn="l"/>
              </a:tabLst>
            </a:pPr>
            <a:r>
              <a:rPr sz="1050" spc="7" baseline="-23809" dirty="0">
                <a:latin typeface="Times New Roman"/>
                <a:cs typeface="Times New Roman"/>
              </a:rPr>
              <a:t>0</a:t>
            </a:r>
            <a:r>
              <a:rPr sz="1050" spc="-104" baseline="-23809" dirty="0">
                <a:latin typeface="Times New Roman"/>
                <a:cs typeface="Times New Roman"/>
              </a:rPr>
              <a:t> </a:t>
            </a:r>
            <a:r>
              <a:rPr sz="1200" spc="10" dirty="0">
                <a:latin typeface="Symbol"/>
                <a:cs typeface="Symbol"/>
              </a:rPr>
              <a:t></a:t>
            </a:r>
            <a:r>
              <a:rPr sz="1200" spc="10" dirty="0">
                <a:latin typeface="Times New Roman"/>
                <a:cs typeface="Times New Roman"/>
              </a:rPr>
              <a:t>	</a:t>
            </a:r>
            <a:r>
              <a:rPr sz="1200" i="1" spc="15" dirty="0">
                <a:latin typeface="Times New Roman"/>
                <a:cs typeface="Times New Roman"/>
              </a:rPr>
              <a:t>C</a:t>
            </a:r>
            <a:r>
              <a:rPr sz="1200" i="1" spc="114" dirty="0">
                <a:latin typeface="Times New Roman"/>
                <a:cs typeface="Times New Roman"/>
              </a:rPr>
              <a:t> </a:t>
            </a:r>
            <a:r>
              <a:rPr sz="1200" i="1" spc="10" dirty="0">
                <a:latin typeface="Times New Roman"/>
                <a:cs typeface="Times New Roman"/>
              </a:rPr>
              <a:t>n</a:t>
            </a:r>
            <a:r>
              <a:rPr sz="1200" i="1" spc="40" dirty="0">
                <a:latin typeface="Times New Roman"/>
                <a:cs typeface="Times New Roman"/>
              </a:rPr>
              <a:t> </a:t>
            </a:r>
            <a:r>
              <a:rPr sz="1200" i="1" spc="10" dirty="0">
                <a:latin typeface="Times New Roman"/>
                <a:cs typeface="Times New Roman"/>
              </a:rPr>
              <a:t>π</a:t>
            </a:r>
            <a:r>
              <a:rPr sz="1200" i="1" spc="114" dirty="0">
                <a:latin typeface="Times New Roman"/>
                <a:cs typeface="Times New Roman"/>
              </a:rPr>
              <a:t> </a:t>
            </a:r>
            <a:r>
              <a:rPr sz="1200" i="1" spc="10" dirty="0">
                <a:latin typeface="Times New Roman"/>
                <a:cs typeface="Times New Roman"/>
              </a:rPr>
              <a:t>n</a:t>
            </a:r>
            <a:r>
              <a:rPr sz="1200" i="1" spc="125" dirty="0">
                <a:latin typeface="Times New Roman"/>
                <a:cs typeface="Times New Roman"/>
              </a:rPr>
              <a:t> </a:t>
            </a:r>
            <a:r>
              <a:rPr sz="1200" spc="55" dirty="0">
                <a:latin typeface="Symbol"/>
                <a:cs typeface="Symbol"/>
              </a:rPr>
              <a:t></a:t>
            </a:r>
            <a:r>
              <a:rPr sz="1200" i="1" spc="55" dirty="0">
                <a:latin typeface="Times New Roman"/>
                <a:cs typeface="Times New Roman"/>
              </a:rPr>
              <a:t>+</a:t>
            </a:r>
            <a:endParaRPr sz="1200">
              <a:latin typeface="Times New Roman"/>
              <a:cs typeface="Times New Roman"/>
            </a:endParaRPr>
          </a:p>
        </p:txBody>
      </p:sp>
      <p:sp>
        <p:nvSpPr>
          <p:cNvPr id="15" name="object 15"/>
          <p:cNvSpPr txBox="1"/>
          <p:nvPr/>
        </p:nvSpPr>
        <p:spPr>
          <a:xfrm>
            <a:off x="5593779" y="1395597"/>
            <a:ext cx="431165" cy="197490"/>
          </a:xfrm>
          <a:prstGeom prst="rect">
            <a:avLst/>
          </a:prstGeom>
        </p:spPr>
        <p:txBody>
          <a:bodyPr vert="horz" wrap="square" lIns="0" tIns="12700" rIns="0" bIns="0" rtlCol="0">
            <a:spAutoFit/>
          </a:bodyPr>
          <a:lstStyle/>
          <a:p>
            <a:pPr marL="12700">
              <a:spcBef>
                <a:spcPts val="100"/>
              </a:spcBef>
            </a:pPr>
            <a:r>
              <a:rPr sz="1200" i="1" dirty="0">
                <a:latin typeface="Times New Roman"/>
                <a:cs typeface="Times New Roman"/>
              </a:rPr>
              <a:t>i</a:t>
            </a:r>
            <a:r>
              <a:rPr sz="1200" i="1" spc="-114" dirty="0">
                <a:latin typeface="Times New Roman"/>
                <a:cs typeface="Times New Roman"/>
              </a:rPr>
              <a:t> </a:t>
            </a:r>
            <a:r>
              <a:rPr sz="1200" i="1" spc="5" dirty="0">
                <a:latin typeface="Times New Roman"/>
                <a:cs typeface="Times New Roman"/>
              </a:rPr>
              <a:t>=</a:t>
            </a:r>
            <a:r>
              <a:rPr sz="1200" i="1" spc="-50" dirty="0">
                <a:latin typeface="Times New Roman"/>
                <a:cs typeface="Times New Roman"/>
              </a:rPr>
              <a:t> </a:t>
            </a:r>
            <a:r>
              <a:rPr sz="1200" spc="35" dirty="0">
                <a:latin typeface="Symbol"/>
                <a:cs typeface="Symbol"/>
              </a:rPr>
              <a:t></a:t>
            </a:r>
            <a:endParaRPr sz="1200">
              <a:latin typeface="Symbol"/>
              <a:cs typeface="Symbol"/>
            </a:endParaRPr>
          </a:p>
        </p:txBody>
      </p:sp>
      <p:sp>
        <p:nvSpPr>
          <p:cNvPr id="16" name="object 16"/>
          <p:cNvSpPr txBox="1"/>
          <p:nvPr/>
        </p:nvSpPr>
        <p:spPr>
          <a:xfrm>
            <a:off x="5737819" y="938246"/>
            <a:ext cx="135890" cy="197490"/>
          </a:xfrm>
          <a:prstGeom prst="rect">
            <a:avLst/>
          </a:prstGeom>
        </p:spPr>
        <p:txBody>
          <a:bodyPr vert="horz" wrap="square" lIns="0" tIns="12700" rIns="0" bIns="0" rtlCol="0">
            <a:spAutoFit/>
          </a:bodyPr>
          <a:lstStyle/>
          <a:p>
            <a:pPr marL="12700">
              <a:spcBef>
                <a:spcPts val="100"/>
              </a:spcBef>
            </a:pPr>
            <a:r>
              <a:rPr sz="1200" spc="5" dirty="0">
                <a:latin typeface="Symbol"/>
                <a:cs typeface="Symbol"/>
              </a:rPr>
              <a:t></a:t>
            </a:r>
            <a:endParaRPr sz="1200">
              <a:latin typeface="Symbol"/>
              <a:cs typeface="Symbol"/>
            </a:endParaRPr>
          </a:p>
        </p:txBody>
      </p:sp>
      <p:sp>
        <p:nvSpPr>
          <p:cNvPr id="17" name="object 17"/>
          <p:cNvSpPr txBox="1"/>
          <p:nvPr/>
        </p:nvSpPr>
        <p:spPr>
          <a:xfrm>
            <a:off x="4240346" y="1339383"/>
            <a:ext cx="152400" cy="354965"/>
          </a:xfrm>
          <a:prstGeom prst="rect">
            <a:avLst/>
          </a:prstGeom>
        </p:spPr>
        <p:txBody>
          <a:bodyPr vert="horz" wrap="square" lIns="0" tIns="12700" rIns="0" bIns="0" rtlCol="0">
            <a:spAutoFit/>
          </a:bodyPr>
          <a:lstStyle/>
          <a:p>
            <a:pPr marL="38100">
              <a:lnSpc>
                <a:spcPts val="1295"/>
              </a:lnSpc>
              <a:spcBef>
                <a:spcPts val="100"/>
              </a:spcBef>
            </a:pPr>
            <a:r>
              <a:rPr sz="1200" spc="5" dirty="0">
                <a:latin typeface="Symbol"/>
                <a:cs typeface="Symbol"/>
              </a:rPr>
              <a:t></a:t>
            </a:r>
            <a:endParaRPr sz="1200">
              <a:latin typeface="Symbol"/>
              <a:cs typeface="Symbol"/>
            </a:endParaRPr>
          </a:p>
          <a:p>
            <a:pPr marL="38100">
              <a:lnSpc>
                <a:spcPts val="1295"/>
              </a:lnSpc>
            </a:pPr>
            <a:r>
              <a:rPr sz="1200" spc="-295" dirty="0">
                <a:latin typeface="Symbol"/>
                <a:cs typeface="Symbol"/>
              </a:rPr>
              <a:t></a:t>
            </a:r>
            <a:r>
              <a:rPr spc="-442" baseline="-23148" dirty="0">
                <a:latin typeface="Symbol"/>
                <a:cs typeface="Symbol"/>
              </a:rPr>
              <a:t></a:t>
            </a:r>
            <a:endParaRPr baseline="-23148">
              <a:latin typeface="Symbol"/>
              <a:cs typeface="Symbol"/>
            </a:endParaRPr>
          </a:p>
        </p:txBody>
      </p:sp>
      <p:sp>
        <p:nvSpPr>
          <p:cNvPr id="18" name="object 18"/>
          <p:cNvSpPr txBox="1"/>
          <p:nvPr/>
        </p:nvSpPr>
        <p:spPr>
          <a:xfrm>
            <a:off x="4265746" y="1193038"/>
            <a:ext cx="101600" cy="197490"/>
          </a:xfrm>
          <a:prstGeom prst="rect">
            <a:avLst/>
          </a:prstGeom>
        </p:spPr>
        <p:txBody>
          <a:bodyPr vert="horz" wrap="square" lIns="0" tIns="12700" rIns="0" bIns="0" rtlCol="0">
            <a:spAutoFit/>
          </a:bodyPr>
          <a:lstStyle/>
          <a:p>
            <a:pPr marL="12700">
              <a:spcBef>
                <a:spcPts val="100"/>
              </a:spcBef>
            </a:pPr>
            <a:r>
              <a:rPr sz="1200" spc="5" dirty="0">
                <a:latin typeface="Symbol"/>
                <a:cs typeface="Symbol"/>
              </a:rPr>
              <a:t></a:t>
            </a:r>
            <a:endParaRPr sz="1200">
              <a:latin typeface="Symbol"/>
              <a:cs typeface="Symbol"/>
            </a:endParaRPr>
          </a:p>
        </p:txBody>
      </p:sp>
      <p:sp>
        <p:nvSpPr>
          <p:cNvPr id="19" name="object 19"/>
          <p:cNvSpPr txBox="1"/>
          <p:nvPr/>
        </p:nvSpPr>
        <p:spPr>
          <a:xfrm>
            <a:off x="4265746" y="837423"/>
            <a:ext cx="101600" cy="197490"/>
          </a:xfrm>
          <a:prstGeom prst="rect">
            <a:avLst/>
          </a:prstGeom>
        </p:spPr>
        <p:txBody>
          <a:bodyPr vert="horz" wrap="square" lIns="0" tIns="12700" rIns="0" bIns="0" rtlCol="0">
            <a:spAutoFit/>
          </a:bodyPr>
          <a:lstStyle/>
          <a:p>
            <a:pPr marL="12700">
              <a:spcBef>
                <a:spcPts val="100"/>
              </a:spcBef>
            </a:pPr>
            <a:r>
              <a:rPr sz="1200" spc="5" dirty="0">
                <a:latin typeface="Symbol"/>
                <a:cs typeface="Symbol"/>
              </a:rPr>
              <a:t></a:t>
            </a:r>
            <a:endParaRPr sz="1200">
              <a:latin typeface="Symbol"/>
              <a:cs typeface="Symbol"/>
            </a:endParaRPr>
          </a:p>
        </p:txBody>
      </p:sp>
      <p:sp>
        <p:nvSpPr>
          <p:cNvPr id="20" name="object 20"/>
          <p:cNvSpPr txBox="1"/>
          <p:nvPr/>
        </p:nvSpPr>
        <p:spPr>
          <a:xfrm>
            <a:off x="4240346" y="1118189"/>
            <a:ext cx="3425190" cy="255839"/>
          </a:xfrm>
          <a:prstGeom prst="rect">
            <a:avLst/>
          </a:prstGeom>
        </p:spPr>
        <p:txBody>
          <a:bodyPr vert="horz" wrap="square" lIns="0" tIns="17145" rIns="0" bIns="0" rtlCol="0">
            <a:spAutoFit/>
          </a:bodyPr>
          <a:lstStyle/>
          <a:p>
            <a:pPr marL="38100">
              <a:spcBef>
                <a:spcPts val="135"/>
              </a:spcBef>
              <a:tabLst>
                <a:tab pos="763270" algn="l"/>
                <a:tab pos="1762760" algn="l"/>
              </a:tabLst>
            </a:pPr>
            <a:r>
              <a:rPr spc="7" baseline="32407" dirty="0">
                <a:latin typeface="Symbol"/>
                <a:cs typeface="Symbol"/>
              </a:rPr>
              <a:t></a:t>
            </a:r>
            <a:r>
              <a:rPr spc="-142" baseline="32407" dirty="0">
                <a:latin typeface="Times New Roman"/>
                <a:cs typeface="Times New Roman"/>
              </a:rPr>
              <a:t> </a:t>
            </a:r>
            <a:r>
              <a:rPr sz="1200" spc="10" dirty="0">
                <a:latin typeface="Symbol"/>
                <a:cs typeface="Symbol"/>
              </a:rPr>
              <a:t></a:t>
            </a:r>
            <a:r>
              <a:rPr sz="1200" spc="35" dirty="0">
                <a:latin typeface="Times New Roman"/>
                <a:cs typeface="Times New Roman"/>
              </a:rPr>
              <a:t> </a:t>
            </a:r>
            <a:r>
              <a:rPr sz="1200" i="1" spc="135" dirty="0">
                <a:latin typeface="Times New Roman"/>
                <a:cs typeface="Times New Roman"/>
              </a:rPr>
              <a:t>Λ</a:t>
            </a:r>
            <a:r>
              <a:rPr sz="1200" i="1" spc="5" dirty="0">
                <a:latin typeface="Times New Roman"/>
                <a:cs typeface="Times New Roman"/>
              </a:rPr>
              <a:t>=</a:t>
            </a:r>
            <a:r>
              <a:rPr sz="1200" i="1" dirty="0">
                <a:latin typeface="Times New Roman"/>
                <a:cs typeface="Times New Roman"/>
              </a:rPr>
              <a:t>	</a:t>
            </a:r>
            <a:r>
              <a:rPr sz="1200" i="1" spc="45" dirty="0">
                <a:latin typeface="Times New Roman"/>
                <a:cs typeface="Times New Roman"/>
              </a:rPr>
              <a:t>ε</a:t>
            </a:r>
            <a:r>
              <a:rPr sz="1550" spc="-145" dirty="0">
                <a:latin typeface="Symbol"/>
                <a:cs typeface="Symbol"/>
              </a:rPr>
              <a:t></a:t>
            </a:r>
            <a:r>
              <a:rPr sz="1200" i="1" spc="55" dirty="0">
                <a:latin typeface="Times New Roman"/>
                <a:cs typeface="Times New Roman"/>
              </a:rPr>
              <a:t>n</a:t>
            </a:r>
            <a:r>
              <a:rPr sz="1550" spc="-204" dirty="0">
                <a:latin typeface="Symbol"/>
                <a:cs typeface="Symbol"/>
              </a:rPr>
              <a:t></a:t>
            </a:r>
            <a:r>
              <a:rPr sz="1200" i="1" spc="65" dirty="0">
                <a:latin typeface="Times New Roman"/>
                <a:cs typeface="Times New Roman"/>
              </a:rPr>
              <a:t>π</a:t>
            </a:r>
            <a:r>
              <a:rPr sz="1550" spc="-145" dirty="0">
                <a:latin typeface="Symbol"/>
                <a:cs typeface="Symbol"/>
              </a:rPr>
              <a:t></a:t>
            </a:r>
            <a:r>
              <a:rPr sz="1200" i="1" spc="50" dirty="0">
                <a:latin typeface="Times New Roman"/>
                <a:cs typeface="Times New Roman"/>
              </a:rPr>
              <a:t>n</a:t>
            </a:r>
            <a:r>
              <a:rPr sz="1550" spc="-80" dirty="0">
                <a:latin typeface="Symbol"/>
                <a:cs typeface="Symbol"/>
              </a:rPr>
              <a:t></a:t>
            </a:r>
            <a:r>
              <a:rPr sz="1200" spc="5" dirty="0">
                <a:latin typeface="Symbol"/>
                <a:cs typeface="Symbol"/>
              </a:rPr>
              <a:t></a:t>
            </a:r>
            <a:r>
              <a:rPr sz="1200" dirty="0">
                <a:latin typeface="Times New Roman"/>
                <a:cs typeface="Times New Roman"/>
              </a:rPr>
              <a:t>  </a:t>
            </a:r>
            <a:r>
              <a:rPr sz="1200" spc="-20" dirty="0">
                <a:latin typeface="Times New Roman"/>
                <a:cs typeface="Times New Roman"/>
              </a:rPr>
              <a:t> </a:t>
            </a:r>
            <a:r>
              <a:rPr sz="1200" i="1" spc="5" dirty="0">
                <a:latin typeface="Times New Roman"/>
                <a:cs typeface="Times New Roman"/>
              </a:rPr>
              <a:t>U</a:t>
            </a:r>
            <a:r>
              <a:rPr sz="1200" i="1" dirty="0">
                <a:latin typeface="Times New Roman"/>
                <a:cs typeface="Times New Roman"/>
              </a:rPr>
              <a:t>	</a:t>
            </a:r>
            <a:r>
              <a:rPr sz="1550" spc="-145" dirty="0">
                <a:latin typeface="Symbol"/>
                <a:cs typeface="Symbol"/>
              </a:rPr>
              <a:t></a:t>
            </a:r>
            <a:r>
              <a:rPr sz="1200" spc="90" dirty="0">
                <a:latin typeface="Times New Roman"/>
                <a:cs typeface="Times New Roman"/>
              </a:rPr>
              <a:t>2</a:t>
            </a:r>
            <a:r>
              <a:rPr sz="1200" i="1" spc="-10" dirty="0">
                <a:latin typeface="Times New Roman"/>
                <a:cs typeface="Times New Roman"/>
              </a:rPr>
              <a:t>Δ</a:t>
            </a:r>
            <a:r>
              <a:rPr sz="1200" i="1" dirty="0">
                <a:latin typeface="Times New Roman"/>
                <a:cs typeface="Times New Roman"/>
              </a:rPr>
              <a:t>i</a:t>
            </a:r>
            <a:r>
              <a:rPr sz="1200" i="1" spc="-160" dirty="0">
                <a:latin typeface="Times New Roman"/>
                <a:cs typeface="Times New Roman"/>
              </a:rPr>
              <a:t> </a:t>
            </a:r>
            <a:r>
              <a:rPr sz="1200" i="1" spc="5" dirty="0">
                <a:latin typeface="Times New Roman"/>
                <a:cs typeface="Times New Roman"/>
              </a:rPr>
              <a:t>+</a:t>
            </a:r>
            <a:r>
              <a:rPr sz="1200" i="1" spc="-90" dirty="0">
                <a:latin typeface="Times New Roman"/>
                <a:cs typeface="Times New Roman"/>
              </a:rPr>
              <a:t> </a:t>
            </a:r>
            <a:r>
              <a:rPr sz="1200" i="1" spc="5" dirty="0">
                <a:latin typeface="Times New Roman"/>
                <a:cs typeface="Times New Roman"/>
              </a:rPr>
              <a:t>Δ</a:t>
            </a:r>
            <a:r>
              <a:rPr sz="1200" i="1" spc="-170" dirty="0">
                <a:latin typeface="Times New Roman"/>
                <a:cs typeface="Times New Roman"/>
              </a:rPr>
              <a:t> </a:t>
            </a:r>
            <a:r>
              <a:rPr sz="1200" dirty="0">
                <a:latin typeface="Times New Roman"/>
                <a:cs typeface="Times New Roman"/>
              </a:rPr>
              <a:t>/</a:t>
            </a:r>
            <a:r>
              <a:rPr sz="1200" spc="-95" dirty="0">
                <a:latin typeface="Times New Roman"/>
                <a:cs typeface="Times New Roman"/>
              </a:rPr>
              <a:t> </a:t>
            </a:r>
            <a:r>
              <a:rPr sz="1200" spc="-5" dirty="0">
                <a:latin typeface="Times New Roman"/>
                <a:cs typeface="Times New Roman"/>
              </a:rPr>
              <a:t>2,</a:t>
            </a:r>
            <a:r>
              <a:rPr sz="1200" spc="90" dirty="0">
                <a:latin typeface="Times New Roman"/>
                <a:cs typeface="Times New Roman"/>
              </a:rPr>
              <a:t>2</a:t>
            </a:r>
            <a:r>
              <a:rPr sz="1200" i="1" spc="-10" dirty="0">
                <a:latin typeface="Times New Roman"/>
                <a:cs typeface="Times New Roman"/>
              </a:rPr>
              <a:t>Δ</a:t>
            </a:r>
            <a:r>
              <a:rPr sz="1200" i="1" dirty="0">
                <a:latin typeface="Times New Roman"/>
                <a:cs typeface="Times New Roman"/>
              </a:rPr>
              <a:t>i</a:t>
            </a:r>
            <a:r>
              <a:rPr sz="1200" i="1" spc="-160" dirty="0">
                <a:latin typeface="Times New Roman"/>
                <a:cs typeface="Times New Roman"/>
              </a:rPr>
              <a:t> </a:t>
            </a:r>
            <a:r>
              <a:rPr sz="1200" i="1" spc="105" dirty="0">
                <a:latin typeface="Times New Roman"/>
                <a:cs typeface="Times New Roman"/>
              </a:rPr>
              <a:t>+</a:t>
            </a:r>
            <a:r>
              <a:rPr sz="1200" spc="50" dirty="0">
                <a:latin typeface="Times New Roman"/>
                <a:cs typeface="Times New Roman"/>
              </a:rPr>
              <a:t>3</a:t>
            </a:r>
            <a:r>
              <a:rPr sz="1200" i="1" spc="5" dirty="0">
                <a:latin typeface="Times New Roman"/>
                <a:cs typeface="Times New Roman"/>
              </a:rPr>
              <a:t>Δ</a:t>
            </a:r>
            <a:r>
              <a:rPr sz="1200" i="1" spc="-170" dirty="0">
                <a:latin typeface="Times New Roman"/>
                <a:cs typeface="Times New Roman"/>
              </a:rPr>
              <a:t> </a:t>
            </a:r>
            <a:r>
              <a:rPr sz="1200" dirty="0">
                <a:latin typeface="Times New Roman"/>
                <a:cs typeface="Times New Roman"/>
              </a:rPr>
              <a:t>/</a:t>
            </a:r>
            <a:r>
              <a:rPr sz="1200" spc="-95" dirty="0">
                <a:latin typeface="Times New Roman"/>
                <a:cs typeface="Times New Roman"/>
              </a:rPr>
              <a:t> </a:t>
            </a:r>
            <a:r>
              <a:rPr sz="1200" spc="35" dirty="0">
                <a:latin typeface="Times New Roman"/>
                <a:cs typeface="Times New Roman"/>
              </a:rPr>
              <a:t>2</a:t>
            </a:r>
            <a:r>
              <a:rPr sz="1550" spc="15" dirty="0">
                <a:latin typeface="Symbol"/>
                <a:cs typeface="Symbol"/>
              </a:rPr>
              <a:t></a:t>
            </a:r>
            <a:r>
              <a:rPr sz="1200" spc="10" dirty="0">
                <a:latin typeface="Symbol"/>
                <a:cs typeface="Symbol"/>
              </a:rPr>
              <a:t></a:t>
            </a:r>
            <a:endParaRPr sz="1200">
              <a:latin typeface="Symbol"/>
              <a:cs typeface="Symbol"/>
            </a:endParaRPr>
          </a:p>
        </p:txBody>
      </p:sp>
      <p:sp>
        <p:nvSpPr>
          <p:cNvPr id="21" name="object 21"/>
          <p:cNvSpPr txBox="1"/>
          <p:nvPr/>
        </p:nvSpPr>
        <p:spPr>
          <a:xfrm>
            <a:off x="2999537" y="1512305"/>
            <a:ext cx="360045" cy="197490"/>
          </a:xfrm>
          <a:prstGeom prst="rect">
            <a:avLst/>
          </a:prstGeom>
        </p:spPr>
        <p:txBody>
          <a:bodyPr vert="horz" wrap="square" lIns="0" tIns="12700" rIns="0" bIns="0" rtlCol="0">
            <a:spAutoFit/>
          </a:bodyPr>
          <a:lstStyle/>
          <a:p>
            <a:pPr marL="12700">
              <a:spcBef>
                <a:spcPts val="100"/>
              </a:spcBef>
            </a:pPr>
            <a:r>
              <a:rPr sz="1200" i="1" spc="30" dirty="0">
                <a:latin typeface="Times New Roman"/>
                <a:cs typeface="Times New Roman"/>
              </a:rPr>
              <a:t>r</a:t>
            </a:r>
            <a:r>
              <a:rPr sz="1200" i="1" spc="80" dirty="0">
                <a:latin typeface="Times New Roman"/>
                <a:cs typeface="Times New Roman"/>
              </a:rPr>
              <a:t>'</a:t>
            </a:r>
            <a:r>
              <a:rPr sz="1200" spc="5" dirty="0">
                <a:latin typeface="Symbol"/>
                <a:cs typeface="Symbol"/>
              </a:rPr>
              <a:t></a:t>
            </a:r>
            <a:r>
              <a:rPr sz="1200" spc="-114" dirty="0">
                <a:latin typeface="Times New Roman"/>
                <a:cs typeface="Times New Roman"/>
              </a:rPr>
              <a:t> </a:t>
            </a:r>
            <a:r>
              <a:rPr sz="1200" i="1" spc="5" dirty="0">
                <a:latin typeface="Times New Roman"/>
                <a:cs typeface="Times New Roman"/>
              </a:rPr>
              <a:t>P</a:t>
            </a:r>
            <a:endParaRPr sz="1200">
              <a:latin typeface="Times New Roman"/>
              <a:cs typeface="Times New Roman"/>
            </a:endParaRPr>
          </a:p>
        </p:txBody>
      </p:sp>
      <p:sp>
        <p:nvSpPr>
          <p:cNvPr id="22" name="object 22"/>
          <p:cNvSpPr txBox="1"/>
          <p:nvPr/>
        </p:nvSpPr>
        <p:spPr>
          <a:xfrm>
            <a:off x="3591343" y="1006059"/>
            <a:ext cx="802005" cy="255839"/>
          </a:xfrm>
          <a:prstGeom prst="rect">
            <a:avLst/>
          </a:prstGeom>
        </p:spPr>
        <p:txBody>
          <a:bodyPr vert="horz" wrap="square" lIns="0" tIns="17145" rIns="0" bIns="0" rtlCol="0">
            <a:spAutoFit/>
          </a:bodyPr>
          <a:lstStyle/>
          <a:p>
            <a:pPr marL="38100">
              <a:spcBef>
                <a:spcPts val="135"/>
              </a:spcBef>
            </a:pPr>
            <a:r>
              <a:rPr sz="1200" i="1" spc="-40" dirty="0">
                <a:latin typeface="Times New Roman"/>
                <a:cs typeface="Times New Roman"/>
              </a:rPr>
              <a:t>Δ</a:t>
            </a:r>
            <a:r>
              <a:rPr sz="1550" spc="-145" dirty="0">
                <a:latin typeface="Symbol"/>
                <a:cs typeface="Symbol"/>
              </a:rPr>
              <a:t></a:t>
            </a:r>
            <a:r>
              <a:rPr sz="1200" spc="-5" dirty="0">
                <a:latin typeface="Times New Roman"/>
                <a:cs typeface="Times New Roman"/>
              </a:rPr>
              <a:t>2</a:t>
            </a:r>
            <a:r>
              <a:rPr sz="1200" dirty="0">
                <a:latin typeface="Times New Roman"/>
                <a:cs typeface="Times New Roman"/>
              </a:rPr>
              <a:t>i</a:t>
            </a:r>
            <a:r>
              <a:rPr sz="1200" spc="-190" dirty="0">
                <a:latin typeface="Times New Roman"/>
                <a:cs typeface="Times New Roman"/>
              </a:rPr>
              <a:t> </a:t>
            </a:r>
            <a:r>
              <a:rPr sz="1200" i="1" spc="10" dirty="0">
                <a:latin typeface="Times New Roman"/>
                <a:cs typeface="Times New Roman"/>
              </a:rPr>
              <a:t>+</a:t>
            </a:r>
            <a:r>
              <a:rPr sz="1200" spc="70" dirty="0">
                <a:latin typeface="Times New Roman"/>
                <a:cs typeface="Times New Roman"/>
              </a:rPr>
              <a:t>1</a:t>
            </a:r>
            <a:r>
              <a:rPr sz="1200" dirty="0">
                <a:latin typeface="Times New Roman"/>
                <a:cs typeface="Times New Roman"/>
              </a:rPr>
              <a:t>/</a:t>
            </a:r>
            <a:r>
              <a:rPr sz="1200" spc="-95" dirty="0">
                <a:latin typeface="Times New Roman"/>
                <a:cs typeface="Times New Roman"/>
              </a:rPr>
              <a:t> </a:t>
            </a:r>
            <a:r>
              <a:rPr sz="1200" spc="35" dirty="0">
                <a:latin typeface="Times New Roman"/>
                <a:cs typeface="Times New Roman"/>
              </a:rPr>
              <a:t>2</a:t>
            </a:r>
            <a:r>
              <a:rPr sz="1550" spc="-190" dirty="0">
                <a:latin typeface="Symbol"/>
                <a:cs typeface="Symbol"/>
              </a:rPr>
              <a:t></a:t>
            </a:r>
            <a:r>
              <a:rPr spc="7" baseline="25462" dirty="0">
                <a:latin typeface="Symbol"/>
                <a:cs typeface="Symbol"/>
              </a:rPr>
              <a:t></a:t>
            </a:r>
            <a:endParaRPr baseline="25462">
              <a:latin typeface="Symbol"/>
              <a:cs typeface="Symbol"/>
            </a:endParaRPr>
          </a:p>
        </p:txBody>
      </p:sp>
      <p:sp>
        <p:nvSpPr>
          <p:cNvPr id="23" name="object 23"/>
          <p:cNvSpPr txBox="1"/>
          <p:nvPr/>
        </p:nvSpPr>
        <p:spPr>
          <a:xfrm>
            <a:off x="3206919" y="1283779"/>
            <a:ext cx="431165" cy="197490"/>
          </a:xfrm>
          <a:prstGeom prst="rect">
            <a:avLst/>
          </a:prstGeom>
        </p:spPr>
        <p:txBody>
          <a:bodyPr vert="horz" wrap="square" lIns="0" tIns="12700" rIns="0" bIns="0" rtlCol="0">
            <a:spAutoFit/>
          </a:bodyPr>
          <a:lstStyle/>
          <a:p>
            <a:pPr marL="12700">
              <a:spcBef>
                <a:spcPts val="100"/>
              </a:spcBef>
            </a:pPr>
            <a:r>
              <a:rPr sz="1200" i="1" dirty="0">
                <a:latin typeface="Times New Roman"/>
                <a:cs typeface="Times New Roman"/>
              </a:rPr>
              <a:t>i</a:t>
            </a:r>
            <a:r>
              <a:rPr sz="1200" i="1" spc="-114" dirty="0">
                <a:latin typeface="Times New Roman"/>
                <a:cs typeface="Times New Roman"/>
              </a:rPr>
              <a:t> </a:t>
            </a:r>
            <a:r>
              <a:rPr sz="1200" i="1" spc="5" dirty="0">
                <a:latin typeface="Times New Roman"/>
                <a:cs typeface="Times New Roman"/>
              </a:rPr>
              <a:t>=</a:t>
            </a:r>
            <a:r>
              <a:rPr sz="1200" i="1" spc="-55" dirty="0">
                <a:latin typeface="Times New Roman"/>
                <a:cs typeface="Times New Roman"/>
              </a:rPr>
              <a:t> </a:t>
            </a:r>
            <a:r>
              <a:rPr sz="1200" spc="35" dirty="0">
                <a:latin typeface="Symbol"/>
                <a:cs typeface="Symbol"/>
              </a:rPr>
              <a:t></a:t>
            </a:r>
            <a:endParaRPr sz="1200">
              <a:latin typeface="Symbol"/>
              <a:cs typeface="Symbol"/>
            </a:endParaRPr>
          </a:p>
        </p:txBody>
      </p:sp>
      <p:sp>
        <p:nvSpPr>
          <p:cNvPr id="24" name="object 24"/>
          <p:cNvSpPr txBox="1"/>
          <p:nvPr/>
        </p:nvSpPr>
        <p:spPr>
          <a:xfrm>
            <a:off x="3351211" y="826428"/>
            <a:ext cx="135890" cy="197490"/>
          </a:xfrm>
          <a:prstGeom prst="rect">
            <a:avLst/>
          </a:prstGeom>
        </p:spPr>
        <p:txBody>
          <a:bodyPr vert="horz" wrap="square" lIns="0" tIns="12700" rIns="0" bIns="0" rtlCol="0">
            <a:spAutoFit/>
          </a:bodyPr>
          <a:lstStyle/>
          <a:p>
            <a:pPr marL="12700">
              <a:spcBef>
                <a:spcPts val="100"/>
              </a:spcBef>
            </a:pPr>
            <a:r>
              <a:rPr sz="1200" spc="5" dirty="0">
                <a:latin typeface="Symbol"/>
                <a:cs typeface="Symbol"/>
              </a:rPr>
              <a:t></a:t>
            </a:r>
            <a:endParaRPr sz="1200">
              <a:latin typeface="Symbol"/>
              <a:cs typeface="Symbol"/>
            </a:endParaRPr>
          </a:p>
        </p:txBody>
      </p:sp>
      <p:sp>
        <p:nvSpPr>
          <p:cNvPr id="25" name="object 25"/>
          <p:cNvSpPr txBox="1"/>
          <p:nvPr/>
        </p:nvSpPr>
        <p:spPr>
          <a:xfrm>
            <a:off x="3037858" y="1202819"/>
            <a:ext cx="85090" cy="197490"/>
          </a:xfrm>
          <a:prstGeom prst="rect">
            <a:avLst/>
          </a:prstGeom>
        </p:spPr>
        <p:txBody>
          <a:bodyPr vert="horz" wrap="square" lIns="0" tIns="12700" rIns="0" bIns="0" rtlCol="0">
            <a:spAutoFit/>
          </a:bodyPr>
          <a:lstStyle/>
          <a:p>
            <a:pPr marL="12700">
              <a:spcBef>
                <a:spcPts val="100"/>
              </a:spcBef>
            </a:pPr>
            <a:r>
              <a:rPr sz="1200" spc="5" dirty="0">
                <a:latin typeface="Symbol"/>
                <a:cs typeface="Symbol"/>
              </a:rPr>
              <a:t></a:t>
            </a:r>
            <a:endParaRPr sz="1200">
              <a:latin typeface="Symbol"/>
              <a:cs typeface="Symbol"/>
            </a:endParaRPr>
          </a:p>
        </p:txBody>
      </p:sp>
      <p:sp>
        <p:nvSpPr>
          <p:cNvPr id="26" name="object 26"/>
          <p:cNvSpPr txBox="1"/>
          <p:nvPr/>
        </p:nvSpPr>
        <p:spPr>
          <a:xfrm>
            <a:off x="3037858" y="959635"/>
            <a:ext cx="85090" cy="197490"/>
          </a:xfrm>
          <a:prstGeom prst="rect">
            <a:avLst/>
          </a:prstGeom>
        </p:spPr>
        <p:txBody>
          <a:bodyPr vert="horz" wrap="square" lIns="0" tIns="12700" rIns="0" bIns="0" rtlCol="0">
            <a:spAutoFit/>
          </a:bodyPr>
          <a:lstStyle/>
          <a:p>
            <a:pPr marL="12700">
              <a:spcBef>
                <a:spcPts val="100"/>
              </a:spcBef>
            </a:pPr>
            <a:r>
              <a:rPr sz="1200" spc="5" dirty="0">
                <a:latin typeface="Symbol"/>
                <a:cs typeface="Symbol"/>
              </a:rPr>
              <a:t></a:t>
            </a:r>
            <a:endParaRPr sz="1200">
              <a:latin typeface="Symbol"/>
              <a:cs typeface="Symbol"/>
            </a:endParaRPr>
          </a:p>
        </p:txBody>
      </p:sp>
      <p:sp>
        <p:nvSpPr>
          <p:cNvPr id="27" name="object 27"/>
          <p:cNvSpPr txBox="1"/>
          <p:nvPr/>
        </p:nvSpPr>
        <p:spPr>
          <a:xfrm>
            <a:off x="2234007" y="959635"/>
            <a:ext cx="85090" cy="197490"/>
          </a:xfrm>
          <a:prstGeom prst="rect">
            <a:avLst/>
          </a:prstGeom>
        </p:spPr>
        <p:txBody>
          <a:bodyPr vert="horz" wrap="square" lIns="0" tIns="12700" rIns="0" bIns="0" rtlCol="0">
            <a:spAutoFit/>
          </a:bodyPr>
          <a:lstStyle/>
          <a:p>
            <a:pPr marL="12700">
              <a:spcBef>
                <a:spcPts val="100"/>
              </a:spcBef>
            </a:pPr>
            <a:r>
              <a:rPr sz="1200" spc="5" dirty="0">
                <a:latin typeface="Symbol"/>
                <a:cs typeface="Symbol"/>
              </a:rPr>
              <a:t></a:t>
            </a:r>
            <a:endParaRPr sz="1200">
              <a:latin typeface="Symbol"/>
              <a:cs typeface="Symbol"/>
            </a:endParaRPr>
          </a:p>
        </p:txBody>
      </p:sp>
      <p:sp>
        <p:nvSpPr>
          <p:cNvPr id="28" name="object 28"/>
          <p:cNvSpPr txBox="1"/>
          <p:nvPr/>
        </p:nvSpPr>
        <p:spPr>
          <a:xfrm>
            <a:off x="2174981" y="1017065"/>
            <a:ext cx="324485" cy="299720"/>
          </a:xfrm>
          <a:prstGeom prst="rect">
            <a:avLst/>
          </a:prstGeom>
        </p:spPr>
        <p:txBody>
          <a:bodyPr vert="horz" wrap="square" lIns="0" tIns="12700" rIns="0" bIns="0" rtlCol="0">
            <a:spAutoFit/>
          </a:bodyPr>
          <a:lstStyle/>
          <a:p>
            <a:pPr marL="12700">
              <a:spcBef>
                <a:spcPts val="100"/>
              </a:spcBef>
            </a:pPr>
            <a:r>
              <a:rPr sz="700" dirty="0">
                <a:latin typeface="Times New Roman"/>
                <a:cs typeface="Times New Roman"/>
              </a:rPr>
              <a:t>0  </a:t>
            </a:r>
            <a:r>
              <a:rPr sz="700" spc="95" dirty="0">
                <a:latin typeface="Times New Roman"/>
                <a:cs typeface="Times New Roman"/>
              </a:rPr>
              <a:t> </a:t>
            </a:r>
            <a:r>
              <a:rPr spc="10" dirty="0">
                <a:latin typeface="Symbol"/>
                <a:cs typeface="Symbol"/>
              </a:rPr>
              <a:t></a:t>
            </a:r>
            <a:endParaRPr>
              <a:latin typeface="Symbol"/>
              <a:cs typeface="Symbol"/>
            </a:endParaRPr>
          </a:p>
        </p:txBody>
      </p:sp>
      <p:sp>
        <p:nvSpPr>
          <p:cNvPr id="29" name="object 29"/>
          <p:cNvSpPr txBox="1"/>
          <p:nvPr/>
        </p:nvSpPr>
        <p:spPr>
          <a:xfrm>
            <a:off x="2646911" y="1008501"/>
            <a:ext cx="826135" cy="255839"/>
          </a:xfrm>
          <a:prstGeom prst="rect">
            <a:avLst/>
          </a:prstGeom>
        </p:spPr>
        <p:txBody>
          <a:bodyPr vert="horz" wrap="square" lIns="0" tIns="17145" rIns="0" bIns="0" rtlCol="0">
            <a:spAutoFit/>
          </a:bodyPr>
          <a:lstStyle/>
          <a:p>
            <a:pPr marL="12700">
              <a:spcBef>
                <a:spcPts val="135"/>
              </a:spcBef>
            </a:pPr>
            <a:r>
              <a:rPr sz="1200" i="1" spc="-20" dirty="0">
                <a:latin typeface="Times New Roman"/>
                <a:cs typeface="Times New Roman"/>
              </a:rPr>
              <a:t>n</a:t>
            </a:r>
            <a:r>
              <a:rPr sz="1550" spc="-20" dirty="0">
                <a:latin typeface="Symbol"/>
                <a:cs typeface="Symbol"/>
              </a:rPr>
              <a:t></a:t>
            </a:r>
            <a:r>
              <a:rPr sz="1200" i="1" spc="-20" dirty="0">
                <a:latin typeface="Times New Roman"/>
                <a:cs typeface="Times New Roman"/>
              </a:rPr>
              <a:t>π</a:t>
            </a:r>
            <a:r>
              <a:rPr sz="1550" spc="-20" dirty="0">
                <a:latin typeface="Symbol"/>
                <a:cs typeface="Symbol"/>
              </a:rPr>
              <a:t></a:t>
            </a:r>
            <a:r>
              <a:rPr sz="1200" i="1" spc="-20" dirty="0">
                <a:latin typeface="Times New Roman"/>
                <a:cs typeface="Times New Roman"/>
              </a:rPr>
              <a:t>n</a:t>
            </a:r>
            <a:r>
              <a:rPr sz="1550" spc="-20" dirty="0">
                <a:latin typeface="Symbol"/>
                <a:cs typeface="Symbol"/>
              </a:rPr>
              <a:t></a:t>
            </a:r>
            <a:r>
              <a:rPr sz="1200" spc="-20" dirty="0">
                <a:latin typeface="Symbol"/>
                <a:cs typeface="Symbol"/>
              </a:rPr>
              <a:t></a:t>
            </a:r>
            <a:r>
              <a:rPr sz="1200" spc="505" dirty="0">
                <a:latin typeface="Times New Roman"/>
                <a:cs typeface="Times New Roman"/>
              </a:rPr>
              <a:t> </a:t>
            </a:r>
            <a:r>
              <a:rPr sz="1200" i="1" spc="5" dirty="0">
                <a:latin typeface="Times New Roman"/>
                <a:cs typeface="Times New Roman"/>
              </a:rPr>
              <a:t>U</a:t>
            </a:r>
            <a:endParaRPr sz="1200">
              <a:latin typeface="Times New Roman"/>
              <a:cs typeface="Times New Roman"/>
            </a:endParaRPr>
          </a:p>
        </p:txBody>
      </p:sp>
      <p:sp>
        <p:nvSpPr>
          <p:cNvPr id="30" name="object 30"/>
          <p:cNvSpPr txBox="1"/>
          <p:nvPr/>
        </p:nvSpPr>
        <p:spPr>
          <a:xfrm>
            <a:off x="2069284" y="1008501"/>
            <a:ext cx="606425" cy="255839"/>
          </a:xfrm>
          <a:prstGeom prst="rect">
            <a:avLst/>
          </a:prstGeom>
        </p:spPr>
        <p:txBody>
          <a:bodyPr vert="horz" wrap="square" lIns="0" tIns="17145" rIns="0" bIns="0" rtlCol="0">
            <a:spAutoFit/>
          </a:bodyPr>
          <a:lstStyle/>
          <a:p>
            <a:pPr marL="12700">
              <a:spcBef>
                <a:spcPts val="135"/>
              </a:spcBef>
              <a:tabLst>
                <a:tab pos="430530" algn="l"/>
              </a:tabLst>
            </a:pPr>
            <a:r>
              <a:rPr sz="1200" i="1" spc="5" dirty="0">
                <a:latin typeface="Times New Roman"/>
                <a:cs typeface="Times New Roman"/>
              </a:rPr>
              <a:t>Q</a:t>
            </a:r>
            <a:r>
              <a:rPr sz="1200" i="1" spc="120" dirty="0">
                <a:latin typeface="Times New Roman"/>
                <a:cs typeface="Times New Roman"/>
              </a:rPr>
              <a:t> </a:t>
            </a:r>
            <a:r>
              <a:rPr sz="1200" spc="5" dirty="0">
                <a:latin typeface="Symbol"/>
                <a:cs typeface="Symbol"/>
              </a:rPr>
              <a:t></a:t>
            </a:r>
            <a:r>
              <a:rPr sz="1200" dirty="0">
                <a:latin typeface="Times New Roman"/>
                <a:cs typeface="Times New Roman"/>
              </a:rPr>
              <a:t>	</a:t>
            </a:r>
            <a:r>
              <a:rPr sz="1200" i="1" spc="70" dirty="0">
                <a:latin typeface="Times New Roman"/>
                <a:cs typeface="Times New Roman"/>
              </a:rPr>
              <a:t>C</a:t>
            </a:r>
            <a:r>
              <a:rPr sz="1550" spc="-120" dirty="0">
                <a:latin typeface="Symbol"/>
                <a:cs typeface="Symbol"/>
              </a:rPr>
              <a:t></a:t>
            </a:r>
            <a:endParaRPr sz="1550">
              <a:latin typeface="Symbol"/>
              <a:cs typeface="Symbol"/>
            </a:endParaRPr>
          </a:p>
        </p:txBody>
      </p:sp>
      <p:sp>
        <p:nvSpPr>
          <p:cNvPr id="31" name="object 31"/>
          <p:cNvSpPr txBox="1"/>
          <p:nvPr/>
        </p:nvSpPr>
        <p:spPr>
          <a:xfrm>
            <a:off x="4856983" y="1075722"/>
            <a:ext cx="85725" cy="120546"/>
          </a:xfrm>
          <a:prstGeom prst="rect">
            <a:avLst/>
          </a:prstGeom>
        </p:spPr>
        <p:txBody>
          <a:bodyPr vert="horz" wrap="square" lIns="0" tIns="12700" rIns="0" bIns="0" rtlCol="0">
            <a:spAutoFit/>
          </a:bodyPr>
          <a:lstStyle/>
          <a:p>
            <a:pPr marL="12700">
              <a:spcBef>
                <a:spcPts val="100"/>
              </a:spcBef>
            </a:pPr>
            <a:r>
              <a:rPr sz="700" i="1" spc="5" dirty="0">
                <a:latin typeface="Times New Roman"/>
                <a:cs typeface="Times New Roman"/>
              </a:rPr>
              <a:t>N</a:t>
            </a:r>
            <a:endParaRPr sz="700">
              <a:latin typeface="Times New Roman"/>
              <a:cs typeface="Times New Roman"/>
            </a:endParaRPr>
          </a:p>
        </p:txBody>
      </p:sp>
      <p:sp>
        <p:nvSpPr>
          <p:cNvPr id="32" name="object 32"/>
          <p:cNvSpPr txBox="1"/>
          <p:nvPr/>
        </p:nvSpPr>
        <p:spPr>
          <a:xfrm>
            <a:off x="4807448" y="1126128"/>
            <a:ext cx="190500" cy="382270"/>
          </a:xfrm>
          <a:prstGeom prst="rect">
            <a:avLst/>
          </a:prstGeom>
        </p:spPr>
        <p:txBody>
          <a:bodyPr vert="horz" wrap="square" lIns="0" tIns="12700" rIns="0" bIns="0" rtlCol="0">
            <a:spAutoFit/>
          </a:bodyPr>
          <a:lstStyle/>
          <a:p>
            <a:pPr marL="12700">
              <a:lnSpc>
                <a:spcPts val="2065"/>
              </a:lnSpc>
              <a:spcBef>
                <a:spcPts val="100"/>
              </a:spcBef>
            </a:pPr>
            <a:r>
              <a:rPr spc="10" dirty="0">
                <a:latin typeface="Symbol"/>
                <a:cs typeface="Symbol"/>
              </a:rPr>
              <a:t></a:t>
            </a:r>
            <a:endParaRPr>
              <a:latin typeface="Symbol"/>
              <a:cs typeface="Symbol"/>
            </a:endParaRPr>
          </a:p>
          <a:p>
            <a:pPr marL="27305">
              <a:lnSpc>
                <a:spcPts val="745"/>
              </a:lnSpc>
            </a:pPr>
            <a:r>
              <a:rPr sz="700" i="1" spc="-25" dirty="0">
                <a:latin typeface="Times New Roman"/>
                <a:cs typeface="Times New Roman"/>
              </a:rPr>
              <a:t>n=</a:t>
            </a:r>
            <a:r>
              <a:rPr sz="700" spc="-25" dirty="0">
                <a:latin typeface="Times New Roman"/>
                <a:cs typeface="Times New Roman"/>
              </a:rPr>
              <a:t>1</a:t>
            </a:r>
            <a:endParaRPr sz="700">
              <a:latin typeface="Times New Roman"/>
              <a:cs typeface="Times New Roman"/>
            </a:endParaRPr>
          </a:p>
        </p:txBody>
      </p:sp>
      <p:sp>
        <p:nvSpPr>
          <p:cNvPr id="33" name="object 33"/>
          <p:cNvSpPr txBox="1"/>
          <p:nvPr/>
        </p:nvSpPr>
        <p:spPr>
          <a:xfrm>
            <a:off x="2358247" y="963591"/>
            <a:ext cx="85725" cy="120546"/>
          </a:xfrm>
          <a:prstGeom prst="rect">
            <a:avLst/>
          </a:prstGeom>
        </p:spPr>
        <p:txBody>
          <a:bodyPr vert="horz" wrap="square" lIns="0" tIns="12700" rIns="0" bIns="0" rtlCol="0">
            <a:spAutoFit/>
          </a:bodyPr>
          <a:lstStyle/>
          <a:p>
            <a:pPr marL="12700">
              <a:spcBef>
                <a:spcPts val="100"/>
              </a:spcBef>
            </a:pPr>
            <a:r>
              <a:rPr sz="700" i="1" spc="5" dirty="0">
                <a:latin typeface="Times New Roman"/>
                <a:cs typeface="Times New Roman"/>
              </a:rPr>
              <a:t>N</a:t>
            </a:r>
            <a:endParaRPr sz="700">
              <a:latin typeface="Times New Roman"/>
              <a:cs typeface="Times New Roman"/>
            </a:endParaRPr>
          </a:p>
        </p:txBody>
      </p:sp>
      <p:sp>
        <p:nvSpPr>
          <p:cNvPr id="34" name="object 34"/>
          <p:cNvSpPr txBox="1"/>
          <p:nvPr/>
        </p:nvSpPr>
        <p:spPr>
          <a:xfrm>
            <a:off x="2234007" y="1202819"/>
            <a:ext cx="256540" cy="197490"/>
          </a:xfrm>
          <a:prstGeom prst="rect">
            <a:avLst/>
          </a:prstGeom>
        </p:spPr>
        <p:txBody>
          <a:bodyPr vert="horz" wrap="square" lIns="0" tIns="12700" rIns="0" bIns="0" rtlCol="0">
            <a:spAutoFit/>
          </a:bodyPr>
          <a:lstStyle/>
          <a:p>
            <a:pPr marL="12700">
              <a:spcBef>
                <a:spcPts val="100"/>
              </a:spcBef>
            </a:pPr>
            <a:r>
              <a:rPr sz="1200" spc="5" dirty="0">
                <a:latin typeface="Symbol"/>
                <a:cs typeface="Symbol"/>
              </a:rPr>
              <a:t></a:t>
            </a:r>
            <a:r>
              <a:rPr sz="1200" spc="-60" dirty="0">
                <a:latin typeface="Times New Roman"/>
                <a:cs typeface="Times New Roman"/>
              </a:rPr>
              <a:t> </a:t>
            </a:r>
            <a:r>
              <a:rPr sz="700" i="1" spc="-30" dirty="0">
                <a:latin typeface="Times New Roman"/>
                <a:cs typeface="Times New Roman"/>
              </a:rPr>
              <a:t>n</a:t>
            </a:r>
            <a:r>
              <a:rPr sz="700" i="1" spc="-50" dirty="0">
                <a:latin typeface="Times New Roman"/>
                <a:cs typeface="Times New Roman"/>
              </a:rPr>
              <a:t>=</a:t>
            </a:r>
            <a:r>
              <a:rPr sz="700" dirty="0">
                <a:latin typeface="Times New Roman"/>
                <a:cs typeface="Times New Roman"/>
              </a:rPr>
              <a:t>1</a:t>
            </a:r>
            <a:endParaRPr sz="700">
              <a:latin typeface="Times New Roman"/>
              <a:cs typeface="Times New Roman"/>
            </a:endParaRPr>
          </a:p>
        </p:txBody>
      </p:sp>
      <p:sp>
        <p:nvSpPr>
          <p:cNvPr id="35" name="object 35"/>
          <p:cNvSpPr/>
          <p:nvPr/>
        </p:nvSpPr>
        <p:spPr>
          <a:xfrm>
            <a:off x="2063750" y="1700276"/>
            <a:ext cx="2520950" cy="812800"/>
          </a:xfrm>
          <a:custGeom>
            <a:avLst/>
            <a:gdLst/>
            <a:ahLst/>
            <a:cxnLst/>
            <a:rect l="l" t="t" r="r" b="b"/>
            <a:pathLst>
              <a:path w="2520950" h="812800">
                <a:moveTo>
                  <a:pt x="2520950" y="0"/>
                </a:moveTo>
                <a:lnTo>
                  <a:pt x="0" y="0"/>
                </a:lnTo>
                <a:lnTo>
                  <a:pt x="0" y="812800"/>
                </a:lnTo>
                <a:lnTo>
                  <a:pt x="2520950" y="812800"/>
                </a:lnTo>
                <a:lnTo>
                  <a:pt x="2520950" y="0"/>
                </a:lnTo>
                <a:close/>
              </a:path>
            </a:pathLst>
          </a:custGeom>
          <a:solidFill>
            <a:srgbClr val="FFFFFF"/>
          </a:solidFill>
        </p:spPr>
        <p:txBody>
          <a:bodyPr wrap="square" lIns="0" tIns="0" rIns="0" bIns="0" rtlCol="0"/>
          <a:lstStyle/>
          <a:p>
            <a:endParaRPr/>
          </a:p>
        </p:txBody>
      </p:sp>
      <p:sp>
        <p:nvSpPr>
          <p:cNvPr id="36" name="object 36"/>
          <p:cNvSpPr txBox="1"/>
          <p:nvPr/>
        </p:nvSpPr>
        <p:spPr>
          <a:xfrm>
            <a:off x="2331068" y="2239721"/>
            <a:ext cx="513715" cy="235962"/>
          </a:xfrm>
          <a:prstGeom prst="rect">
            <a:avLst/>
          </a:prstGeom>
        </p:spPr>
        <p:txBody>
          <a:bodyPr vert="horz" wrap="square" lIns="0" tIns="12700" rIns="0" bIns="0" rtlCol="0">
            <a:spAutoFit/>
          </a:bodyPr>
          <a:lstStyle/>
          <a:p>
            <a:pPr marL="12700">
              <a:spcBef>
                <a:spcPts val="100"/>
              </a:spcBef>
            </a:pPr>
            <a:r>
              <a:rPr sz="1450" i="1" dirty="0">
                <a:latin typeface="Times New Roman"/>
                <a:cs typeface="Times New Roman"/>
              </a:rPr>
              <a:t>i</a:t>
            </a:r>
            <a:r>
              <a:rPr sz="1450" i="1" spc="-140" dirty="0">
                <a:latin typeface="Times New Roman"/>
                <a:cs typeface="Times New Roman"/>
              </a:rPr>
              <a:t> </a:t>
            </a:r>
            <a:r>
              <a:rPr sz="1450" i="1" spc="5" dirty="0">
                <a:latin typeface="Times New Roman"/>
                <a:cs typeface="Times New Roman"/>
              </a:rPr>
              <a:t>=</a:t>
            </a:r>
            <a:r>
              <a:rPr sz="1450" i="1" spc="-65" dirty="0">
                <a:latin typeface="Times New Roman"/>
                <a:cs typeface="Times New Roman"/>
              </a:rPr>
              <a:t> </a:t>
            </a:r>
            <a:r>
              <a:rPr sz="1450" spc="40" dirty="0">
                <a:latin typeface="Symbol"/>
                <a:cs typeface="Symbol"/>
              </a:rPr>
              <a:t></a:t>
            </a:r>
            <a:endParaRPr sz="1450">
              <a:latin typeface="Symbol"/>
              <a:cs typeface="Symbol"/>
            </a:endParaRPr>
          </a:p>
        </p:txBody>
      </p:sp>
      <p:sp>
        <p:nvSpPr>
          <p:cNvPr id="37" name="object 37"/>
          <p:cNvSpPr txBox="1"/>
          <p:nvPr/>
        </p:nvSpPr>
        <p:spPr>
          <a:xfrm>
            <a:off x="2090311" y="1687583"/>
            <a:ext cx="2493010" cy="504433"/>
          </a:xfrm>
          <a:prstGeom prst="rect">
            <a:avLst/>
          </a:prstGeom>
        </p:spPr>
        <p:txBody>
          <a:bodyPr vert="horz" wrap="square" lIns="0" tIns="12700" rIns="0" bIns="0" rtlCol="0">
            <a:spAutoFit/>
          </a:bodyPr>
          <a:lstStyle/>
          <a:p>
            <a:pPr marL="426720">
              <a:lnSpc>
                <a:spcPts val="1730"/>
              </a:lnSpc>
              <a:spcBef>
                <a:spcPts val="100"/>
              </a:spcBef>
            </a:pPr>
            <a:r>
              <a:rPr sz="1450" spc="10" dirty="0">
                <a:latin typeface="Symbol"/>
                <a:cs typeface="Symbol"/>
              </a:rPr>
              <a:t></a:t>
            </a:r>
            <a:endParaRPr sz="1450">
              <a:latin typeface="Symbol"/>
              <a:cs typeface="Symbol"/>
            </a:endParaRPr>
          </a:p>
          <a:p>
            <a:pPr marL="12700">
              <a:lnSpc>
                <a:spcPts val="2270"/>
              </a:lnSpc>
              <a:tabLst>
                <a:tab pos="407670" algn="l"/>
                <a:tab pos="730885" algn="l"/>
              </a:tabLst>
            </a:pPr>
            <a:r>
              <a:rPr sz="1450" i="1" spc="5" dirty="0">
                <a:latin typeface="Times New Roman"/>
                <a:cs typeface="Times New Roman"/>
              </a:rPr>
              <a:t>Λ</a:t>
            </a:r>
            <a:r>
              <a:rPr sz="1450" i="1" spc="-235" dirty="0">
                <a:latin typeface="Times New Roman"/>
                <a:cs typeface="Times New Roman"/>
              </a:rPr>
              <a:t> </a:t>
            </a:r>
            <a:r>
              <a:rPr sz="1450" spc="10" dirty="0">
                <a:latin typeface="Symbol"/>
                <a:cs typeface="Symbol"/>
              </a:rPr>
              <a:t></a:t>
            </a:r>
            <a:r>
              <a:rPr sz="1450" dirty="0">
                <a:latin typeface="Times New Roman"/>
                <a:cs typeface="Times New Roman"/>
              </a:rPr>
              <a:t>	</a:t>
            </a:r>
            <a:r>
              <a:rPr sz="1450" i="1" spc="10" dirty="0">
                <a:latin typeface="Times New Roman"/>
                <a:cs typeface="Times New Roman"/>
              </a:rPr>
              <a:t>U</a:t>
            </a:r>
            <a:r>
              <a:rPr sz="1450" i="1" dirty="0">
                <a:latin typeface="Times New Roman"/>
                <a:cs typeface="Times New Roman"/>
              </a:rPr>
              <a:t>	</a:t>
            </a:r>
            <a:r>
              <a:rPr sz="1900" spc="-185" dirty="0">
                <a:latin typeface="Symbol"/>
                <a:cs typeface="Symbol"/>
              </a:rPr>
              <a:t></a:t>
            </a:r>
            <a:r>
              <a:rPr sz="1450" spc="105" dirty="0">
                <a:latin typeface="Times New Roman"/>
                <a:cs typeface="Times New Roman"/>
              </a:rPr>
              <a:t>2</a:t>
            </a:r>
            <a:r>
              <a:rPr sz="1450" i="1" spc="-15" dirty="0">
                <a:latin typeface="Times New Roman"/>
                <a:cs typeface="Times New Roman"/>
              </a:rPr>
              <a:t>Δ</a:t>
            </a:r>
            <a:r>
              <a:rPr sz="1450" i="1" dirty="0">
                <a:latin typeface="Times New Roman"/>
                <a:cs typeface="Times New Roman"/>
              </a:rPr>
              <a:t>i</a:t>
            </a:r>
            <a:r>
              <a:rPr sz="1450" i="1" spc="-190" dirty="0">
                <a:latin typeface="Times New Roman"/>
                <a:cs typeface="Times New Roman"/>
              </a:rPr>
              <a:t> </a:t>
            </a:r>
            <a:r>
              <a:rPr sz="1450" i="1" spc="5" dirty="0">
                <a:latin typeface="Times New Roman"/>
                <a:cs typeface="Times New Roman"/>
              </a:rPr>
              <a:t>+</a:t>
            </a:r>
            <a:r>
              <a:rPr sz="1450" i="1" spc="-114" dirty="0">
                <a:latin typeface="Times New Roman"/>
                <a:cs typeface="Times New Roman"/>
              </a:rPr>
              <a:t> </a:t>
            </a:r>
            <a:r>
              <a:rPr sz="1450" i="1" spc="5" dirty="0">
                <a:latin typeface="Times New Roman"/>
                <a:cs typeface="Times New Roman"/>
              </a:rPr>
              <a:t>Δ</a:t>
            </a:r>
            <a:r>
              <a:rPr sz="1450" i="1" spc="-204" dirty="0">
                <a:latin typeface="Times New Roman"/>
                <a:cs typeface="Times New Roman"/>
              </a:rPr>
              <a:t> </a:t>
            </a:r>
            <a:r>
              <a:rPr sz="1450" dirty="0">
                <a:latin typeface="Times New Roman"/>
                <a:cs typeface="Times New Roman"/>
              </a:rPr>
              <a:t>/</a:t>
            </a:r>
            <a:r>
              <a:rPr sz="1450" spc="-120" dirty="0">
                <a:latin typeface="Times New Roman"/>
                <a:cs typeface="Times New Roman"/>
              </a:rPr>
              <a:t> </a:t>
            </a:r>
            <a:r>
              <a:rPr sz="1450" spc="-5" dirty="0">
                <a:latin typeface="Times New Roman"/>
                <a:cs typeface="Times New Roman"/>
              </a:rPr>
              <a:t>2</a:t>
            </a:r>
            <a:r>
              <a:rPr sz="1450" dirty="0">
                <a:latin typeface="Times New Roman"/>
                <a:cs typeface="Times New Roman"/>
              </a:rPr>
              <a:t>,</a:t>
            </a:r>
            <a:r>
              <a:rPr sz="1450" spc="100" dirty="0">
                <a:latin typeface="Times New Roman"/>
                <a:cs typeface="Times New Roman"/>
              </a:rPr>
              <a:t>2</a:t>
            </a:r>
            <a:r>
              <a:rPr sz="1450" i="1" spc="-15" dirty="0">
                <a:latin typeface="Times New Roman"/>
                <a:cs typeface="Times New Roman"/>
              </a:rPr>
              <a:t>Δ</a:t>
            </a:r>
            <a:r>
              <a:rPr sz="1450" i="1" dirty="0">
                <a:latin typeface="Times New Roman"/>
                <a:cs typeface="Times New Roman"/>
              </a:rPr>
              <a:t>i</a:t>
            </a:r>
            <a:r>
              <a:rPr sz="1450" i="1" spc="-195" dirty="0">
                <a:latin typeface="Times New Roman"/>
                <a:cs typeface="Times New Roman"/>
              </a:rPr>
              <a:t> </a:t>
            </a:r>
            <a:r>
              <a:rPr sz="1450" i="1" spc="120" dirty="0">
                <a:latin typeface="Times New Roman"/>
                <a:cs typeface="Times New Roman"/>
              </a:rPr>
              <a:t>+</a:t>
            </a:r>
            <a:r>
              <a:rPr sz="1450" spc="60" dirty="0">
                <a:latin typeface="Times New Roman"/>
                <a:cs typeface="Times New Roman"/>
              </a:rPr>
              <a:t>3</a:t>
            </a:r>
            <a:r>
              <a:rPr sz="1450" i="1" spc="5" dirty="0">
                <a:latin typeface="Times New Roman"/>
                <a:cs typeface="Times New Roman"/>
              </a:rPr>
              <a:t>Δ</a:t>
            </a:r>
            <a:r>
              <a:rPr sz="1450" i="1" spc="-210" dirty="0">
                <a:latin typeface="Times New Roman"/>
                <a:cs typeface="Times New Roman"/>
              </a:rPr>
              <a:t> </a:t>
            </a:r>
            <a:r>
              <a:rPr sz="1450" dirty="0">
                <a:latin typeface="Times New Roman"/>
                <a:cs typeface="Times New Roman"/>
              </a:rPr>
              <a:t>/</a:t>
            </a:r>
            <a:r>
              <a:rPr sz="1450" spc="-120" dirty="0">
                <a:latin typeface="Times New Roman"/>
                <a:cs typeface="Times New Roman"/>
              </a:rPr>
              <a:t> </a:t>
            </a:r>
            <a:r>
              <a:rPr sz="1450" spc="35" dirty="0">
                <a:latin typeface="Times New Roman"/>
                <a:cs typeface="Times New Roman"/>
              </a:rPr>
              <a:t>2</a:t>
            </a:r>
            <a:r>
              <a:rPr sz="1900" spc="-155" dirty="0">
                <a:latin typeface="Symbol"/>
                <a:cs typeface="Symbol"/>
              </a:rPr>
              <a:t></a:t>
            </a:r>
            <a:endParaRPr sz="1900">
              <a:latin typeface="Symbol"/>
              <a:cs typeface="Symbol"/>
            </a:endParaRPr>
          </a:p>
        </p:txBody>
      </p:sp>
      <p:sp>
        <p:nvSpPr>
          <p:cNvPr id="38" name="object 38"/>
          <p:cNvSpPr txBox="1"/>
          <p:nvPr/>
        </p:nvSpPr>
        <p:spPr>
          <a:xfrm>
            <a:off x="3161746" y="2706886"/>
            <a:ext cx="92075" cy="165430"/>
          </a:xfrm>
          <a:prstGeom prst="rect">
            <a:avLst/>
          </a:prstGeom>
        </p:spPr>
        <p:txBody>
          <a:bodyPr vert="horz" wrap="square" lIns="0" tIns="11430" rIns="0" bIns="0" rtlCol="0">
            <a:spAutoFit/>
          </a:bodyPr>
          <a:lstStyle/>
          <a:p>
            <a:pPr marL="12700">
              <a:spcBef>
                <a:spcPts val="90"/>
              </a:spcBef>
            </a:pPr>
            <a:r>
              <a:rPr sz="1000" spc="20" dirty="0">
                <a:latin typeface="Times New Roman"/>
                <a:cs typeface="Times New Roman"/>
              </a:rPr>
              <a:t>2</a:t>
            </a:r>
            <a:endParaRPr sz="1000">
              <a:latin typeface="Times New Roman"/>
              <a:cs typeface="Times New Roman"/>
            </a:endParaRPr>
          </a:p>
        </p:txBody>
      </p:sp>
      <p:sp>
        <p:nvSpPr>
          <p:cNvPr id="39" name="object 39"/>
          <p:cNvSpPr txBox="1"/>
          <p:nvPr/>
        </p:nvSpPr>
        <p:spPr>
          <a:xfrm>
            <a:off x="3149877" y="2857559"/>
            <a:ext cx="78105" cy="165430"/>
          </a:xfrm>
          <a:prstGeom prst="rect">
            <a:avLst/>
          </a:prstGeom>
        </p:spPr>
        <p:txBody>
          <a:bodyPr vert="horz" wrap="square" lIns="0" tIns="11430" rIns="0" bIns="0" rtlCol="0">
            <a:spAutoFit/>
          </a:bodyPr>
          <a:lstStyle/>
          <a:p>
            <a:pPr marL="12700">
              <a:spcBef>
                <a:spcPts val="90"/>
              </a:spcBef>
            </a:pPr>
            <a:r>
              <a:rPr sz="1000" i="1" spc="15" dirty="0">
                <a:latin typeface="Times New Roman"/>
                <a:cs typeface="Times New Roman"/>
              </a:rPr>
              <a:t>ε</a:t>
            </a:r>
            <a:endParaRPr sz="1000">
              <a:latin typeface="Times New Roman"/>
              <a:cs typeface="Times New Roman"/>
            </a:endParaRPr>
          </a:p>
        </p:txBody>
      </p:sp>
      <p:sp>
        <p:nvSpPr>
          <p:cNvPr id="40" name="object 40"/>
          <p:cNvSpPr txBox="1"/>
          <p:nvPr/>
        </p:nvSpPr>
        <p:spPr>
          <a:xfrm>
            <a:off x="2098061" y="2581193"/>
            <a:ext cx="1264285" cy="443865"/>
          </a:xfrm>
          <a:prstGeom prst="rect">
            <a:avLst/>
          </a:prstGeom>
        </p:spPr>
        <p:txBody>
          <a:bodyPr vert="horz" wrap="square" lIns="0" tIns="11430" rIns="0" bIns="0" rtlCol="0">
            <a:spAutoFit/>
          </a:bodyPr>
          <a:lstStyle/>
          <a:p>
            <a:pPr marL="12700">
              <a:spcBef>
                <a:spcPts val="90"/>
              </a:spcBef>
              <a:tabLst>
                <a:tab pos="1176020" algn="l"/>
              </a:tabLst>
            </a:pPr>
            <a:r>
              <a:rPr sz="1700" i="1" spc="185" dirty="0">
                <a:latin typeface="Times New Roman"/>
                <a:cs typeface="Times New Roman"/>
              </a:rPr>
              <a:t>Λ</a:t>
            </a:r>
            <a:r>
              <a:rPr sz="1700" spc="65" dirty="0">
                <a:latin typeface="Symbol"/>
                <a:cs typeface="Symbol"/>
              </a:rPr>
              <a:t></a:t>
            </a:r>
            <a:r>
              <a:rPr sz="1700" spc="-165" dirty="0">
                <a:latin typeface="Times New Roman"/>
                <a:cs typeface="Times New Roman"/>
              </a:rPr>
              <a:t> </a:t>
            </a:r>
            <a:r>
              <a:rPr sz="1700" i="1" spc="60" dirty="0">
                <a:latin typeface="Times New Roman"/>
                <a:cs typeface="Times New Roman"/>
              </a:rPr>
              <a:t>N</a:t>
            </a:r>
            <a:r>
              <a:rPr sz="1700" i="1" spc="-270" dirty="0">
                <a:latin typeface="Times New Roman"/>
                <a:cs typeface="Times New Roman"/>
              </a:rPr>
              <a:t> </a:t>
            </a:r>
            <a:r>
              <a:rPr sz="2750" spc="-495" dirty="0">
                <a:latin typeface="Symbol"/>
                <a:cs typeface="Symbol"/>
              </a:rPr>
              <a:t></a:t>
            </a:r>
            <a:r>
              <a:rPr sz="1700" spc="10" dirty="0">
                <a:latin typeface="Times New Roman"/>
                <a:cs typeface="Times New Roman"/>
              </a:rPr>
              <a:t>0</a:t>
            </a:r>
            <a:r>
              <a:rPr sz="1700" spc="20" dirty="0">
                <a:latin typeface="Times New Roman"/>
                <a:cs typeface="Times New Roman"/>
              </a:rPr>
              <a:t>,</a:t>
            </a:r>
            <a:r>
              <a:rPr sz="1700" spc="-175" dirty="0">
                <a:latin typeface="Times New Roman"/>
                <a:cs typeface="Times New Roman"/>
              </a:rPr>
              <a:t> </a:t>
            </a:r>
            <a:r>
              <a:rPr sz="1700" i="1" spc="20" dirty="0">
                <a:latin typeface="Times New Roman"/>
                <a:cs typeface="Times New Roman"/>
              </a:rPr>
              <a:t>N</a:t>
            </a:r>
            <a:r>
              <a:rPr sz="1700" i="1" spc="45" dirty="0">
                <a:latin typeface="Times New Roman"/>
                <a:cs typeface="Times New Roman"/>
              </a:rPr>
              <a:t>σ</a:t>
            </a:r>
            <a:r>
              <a:rPr sz="1700" i="1" dirty="0">
                <a:latin typeface="Times New Roman"/>
                <a:cs typeface="Times New Roman"/>
              </a:rPr>
              <a:t>	</a:t>
            </a:r>
            <a:r>
              <a:rPr sz="2750" spc="-330" dirty="0">
                <a:latin typeface="Symbol"/>
                <a:cs typeface="Symbol"/>
              </a:rPr>
              <a:t></a:t>
            </a:r>
            <a:endParaRPr sz="2750">
              <a:latin typeface="Symbol"/>
              <a:cs typeface="Symbol"/>
            </a:endParaRPr>
          </a:p>
        </p:txBody>
      </p:sp>
      <p:grpSp>
        <p:nvGrpSpPr>
          <p:cNvPr id="41" name="object 41"/>
          <p:cNvGrpSpPr/>
          <p:nvPr/>
        </p:nvGrpSpPr>
        <p:grpSpPr>
          <a:xfrm>
            <a:off x="4151622" y="3621549"/>
            <a:ext cx="108585" cy="252095"/>
            <a:chOff x="2627621" y="3621548"/>
            <a:chExt cx="108585" cy="252095"/>
          </a:xfrm>
        </p:grpSpPr>
        <p:sp>
          <p:nvSpPr>
            <p:cNvPr id="42" name="object 42"/>
            <p:cNvSpPr/>
            <p:nvPr/>
          </p:nvSpPr>
          <p:spPr>
            <a:xfrm>
              <a:off x="2631311" y="3777916"/>
              <a:ext cx="22860" cy="13335"/>
            </a:xfrm>
            <a:custGeom>
              <a:avLst/>
              <a:gdLst/>
              <a:ahLst/>
              <a:cxnLst/>
              <a:rect l="l" t="t" r="r" b="b"/>
              <a:pathLst>
                <a:path w="22860" h="13335">
                  <a:moveTo>
                    <a:pt x="0" y="12990"/>
                  </a:moveTo>
                  <a:lnTo>
                    <a:pt x="22278" y="0"/>
                  </a:lnTo>
                </a:path>
              </a:pathLst>
            </a:custGeom>
            <a:ln w="7380">
              <a:solidFill>
                <a:srgbClr val="000000"/>
              </a:solidFill>
            </a:ln>
          </p:spPr>
          <p:txBody>
            <a:bodyPr wrap="square" lIns="0" tIns="0" rIns="0" bIns="0" rtlCol="0"/>
            <a:lstStyle/>
            <a:p>
              <a:endParaRPr/>
            </a:p>
          </p:txBody>
        </p:sp>
        <p:sp>
          <p:nvSpPr>
            <p:cNvPr id="43" name="object 43"/>
            <p:cNvSpPr/>
            <p:nvPr/>
          </p:nvSpPr>
          <p:spPr>
            <a:xfrm>
              <a:off x="2653590" y="3781786"/>
              <a:ext cx="32384" cy="85090"/>
            </a:xfrm>
            <a:custGeom>
              <a:avLst/>
              <a:gdLst/>
              <a:ahLst/>
              <a:cxnLst/>
              <a:rect l="l" t="t" r="r" b="b"/>
              <a:pathLst>
                <a:path w="32385" h="85089">
                  <a:moveTo>
                    <a:pt x="0" y="0"/>
                  </a:moveTo>
                  <a:lnTo>
                    <a:pt x="32115" y="84574"/>
                  </a:lnTo>
                </a:path>
              </a:pathLst>
            </a:custGeom>
            <a:ln w="14459">
              <a:solidFill>
                <a:srgbClr val="000000"/>
              </a:solidFill>
            </a:ln>
          </p:spPr>
          <p:txBody>
            <a:bodyPr wrap="square" lIns="0" tIns="0" rIns="0" bIns="0" rtlCol="0"/>
            <a:lstStyle/>
            <a:p>
              <a:endParaRPr/>
            </a:p>
          </p:txBody>
        </p:sp>
        <p:sp>
          <p:nvSpPr>
            <p:cNvPr id="44" name="object 44"/>
            <p:cNvSpPr/>
            <p:nvPr/>
          </p:nvSpPr>
          <p:spPr>
            <a:xfrm>
              <a:off x="2689612" y="3625253"/>
              <a:ext cx="43180" cy="241300"/>
            </a:xfrm>
            <a:custGeom>
              <a:avLst/>
              <a:gdLst/>
              <a:ahLst/>
              <a:cxnLst/>
              <a:rect l="l" t="t" r="r" b="b"/>
              <a:pathLst>
                <a:path w="43180" h="241300">
                  <a:moveTo>
                    <a:pt x="0" y="241107"/>
                  </a:moveTo>
                  <a:lnTo>
                    <a:pt x="42676" y="0"/>
                  </a:lnTo>
                </a:path>
              </a:pathLst>
            </a:custGeom>
            <a:ln w="7410">
              <a:solidFill>
                <a:srgbClr val="000000"/>
              </a:solidFill>
            </a:ln>
          </p:spPr>
          <p:txBody>
            <a:bodyPr wrap="square" lIns="0" tIns="0" rIns="0" bIns="0" rtlCol="0"/>
            <a:lstStyle/>
            <a:p>
              <a:endParaRPr/>
            </a:p>
          </p:txBody>
        </p:sp>
      </p:grpSp>
      <p:grpSp>
        <p:nvGrpSpPr>
          <p:cNvPr id="45" name="object 45"/>
          <p:cNvGrpSpPr/>
          <p:nvPr/>
        </p:nvGrpSpPr>
        <p:grpSpPr>
          <a:xfrm>
            <a:off x="5404862" y="3621549"/>
            <a:ext cx="107950" cy="252095"/>
            <a:chOff x="3880862" y="3621548"/>
            <a:chExt cx="107950" cy="252095"/>
          </a:xfrm>
        </p:grpSpPr>
        <p:sp>
          <p:nvSpPr>
            <p:cNvPr id="46" name="object 46"/>
            <p:cNvSpPr/>
            <p:nvPr/>
          </p:nvSpPr>
          <p:spPr>
            <a:xfrm>
              <a:off x="3884553" y="3777916"/>
              <a:ext cx="22860" cy="13335"/>
            </a:xfrm>
            <a:custGeom>
              <a:avLst/>
              <a:gdLst/>
              <a:ahLst/>
              <a:cxnLst/>
              <a:rect l="l" t="t" r="r" b="b"/>
              <a:pathLst>
                <a:path w="22860" h="13335">
                  <a:moveTo>
                    <a:pt x="0" y="12990"/>
                  </a:moveTo>
                  <a:lnTo>
                    <a:pt x="22278" y="0"/>
                  </a:lnTo>
                </a:path>
              </a:pathLst>
            </a:custGeom>
            <a:ln w="7380">
              <a:solidFill>
                <a:srgbClr val="000000"/>
              </a:solidFill>
            </a:ln>
          </p:spPr>
          <p:txBody>
            <a:bodyPr wrap="square" lIns="0" tIns="0" rIns="0" bIns="0" rtlCol="0"/>
            <a:lstStyle/>
            <a:p>
              <a:endParaRPr/>
            </a:p>
          </p:txBody>
        </p:sp>
        <p:sp>
          <p:nvSpPr>
            <p:cNvPr id="47" name="object 47"/>
            <p:cNvSpPr/>
            <p:nvPr/>
          </p:nvSpPr>
          <p:spPr>
            <a:xfrm>
              <a:off x="3906831" y="3781786"/>
              <a:ext cx="32384" cy="85090"/>
            </a:xfrm>
            <a:custGeom>
              <a:avLst/>
              <a:gdLst/>
              <a:ahLst/>
              <a:cxnLst/>
              <a:rect l="l" t="t" r="r" b="b"/>
              <a:pathLst>
                <a:path w="32385" h="85089">
                  <a:moveTo>
                    <a:pt x="0" y="0"/>
                  </a:moveTo>
                  <a:lnTo>
                    <a:pt x="32115" y="84574"/>
                  </a:lnTo>
                </a:path>
              </a:pathLst>
            </a:custGeom>
            <a:ln w="14459">
              <a:solidFill>
                <a:srgbClr val="000000"/>
              </a:solidFill>
            </a:ln>
          </p:spPr>
          <p:txBody>
            <a:bodyPr wrap="square" lIns="0" tIns="0" rIns="0" bIns="0" rtlCol="0"/>
            <a:lstStyle/>
            <a:p>
              <a:endParaRPr/>
            </a:p>
          </p:txBody>
        </p:sp>
        <p:sp>
          <p:nvSpPr>
            <p:cNvPr id="48" name="object 48"/>
            <p:cNvSpPr/>
            <p:nvPr/>
          </p:nvSpPr>
          <p:spPr>
            <a:xfrm>
              <a:off x="3942419" y="3625253"/>
              <a:ext cx="43180" cy="241300"/>
            </a:xfrm>
            <a:custGeom>
              <a:avLst/>
              <a:gdLst/>
              <a:ahLst/>
              <a:cxnLst/>
              <a:rect l="l" t="t" r="r" b="b"/>
              <a:pathLst>
                <a:path w="43179" h="241300">
                  <a:moveTo>
                    <a:pt x="0" y="241107"/>
                  </a:moveTo>
                  <a:lnTo>
                    <a:pt x="42676" y="0"/>
                  </a:lnTo>
                </a:path>
              </a:pathLst>
            </a:custGeom>
            <a:ln w="7410">
              <a:solidFill>
                <a:srgbClr val="000000"/>
              </a:solidFill>
            </a:ln>
          </p:spPr>
          <p:txBody>
            <a:bodyPr wrap="square" lIns="0" tIns="0" rIns="0" bIns="0" rtlCol="0"/>
            <a:lstStyle/>
            <a:p>
              <a:endParaRPr/>
            </a:p>
          </p:txBody>
        </p:sp>
      </p:grpSp>
      <p:grpSp>
        <p:nvGrpSpPr>
          <p:cNvPr id="49" name="object 49"/>
          <p:cNvGrpSpPr/>
          <p:nvPr/>
        </p:nvGrpSpPr>
        <p:grpSpPr>
          <a:xfrm>
            <a:off x="2715277" y="4299960"/>
            <a:ext cx="108585" cy="252095"/>
            <a:chOff x="1191276" y="4299959"/>
            <a:chExt cx="108585" cy="252095"/>
          </a:xfrm>
        </p:grpSpPr>
        <p:sp>
          <p:nvSpPr>
            <p:cNvPr id="50" name="object 50"/>
            <p:cNvSpPr/>
            <p:nvPr/>
          </p:nvSpPr>
          <p:spPr>
            <a:xfrm>
              <a:off x="1194967" y="4456687"/>
              <a:ext cx="22860" cy="12700"/>
            </a:xfrm>
            <a:custGeom>
              <a:avLst/>
              <a:gdLst/>
              <a:ahLst/>
              <a:cxnLst/>
              <a:rect l="l" t="t" r="r" b="b"/>
              <a:pathLst>
                <a:path w="22859" h="12700">
                  <a:moveTo>
                    <a:pt x="0" y="12627"/>
                  </a:moveTo>
                  <a:lnTo>
                    <a:pt x="22235" y="0"/>
                  </a:lnTo>
                </a:path>
              </a:pathLst>
            </a:custGeom>
            <a:ln w="7380">
              <a:solidFill>
                <a:srgbClr val="000000"/>
              </a:solidFill>
            </a:ln>
          </p:spPr>
          <p:txBody>
            <a:bodyPr wrap="square" lIns="0" tIns="0" rIns="0" bIns="0" rtlCol="0"/>
            <a:lstStyle/>
            <a:p>
              <a:endParaRPr/>
            </a:p>
          </p:txBody>
        </p:sp>
        <p:sp>
          <p:nvSpPr>
            <p:cNvPr id="51" name="object 51"/>
            <p:cNvSpPr/>
            <p:nvPr/>
          </p:nvSpPr>
          <p:spPr>
            <a:xfrm>
              <a:off x="1217202" y="4460190"/>
              <a:ext cx="32384" cy="85090"/>
            </a:xfrm>
            <a:custGeom>
              <a:avLst/>
              <a:gdLst/>
              <a:ahLst/>
              <a:cxnLst/>
              <a:rect l="l" t="t" r="r" b="b"/>
              <a:pathLst>
                <a:path w="32384" h="85089">
                  <a:moveTo>
                    <a:pt x="0" y="0"/>
                  </a:moveTo>
                  <a:lnTo>
                    <a:pt x="32115" y="84581"/>
                  </a:lnTo>
                </a:path>
              </a:pathLst>
            </a:custGeom>
            <a:ln w="14459">
              <a:solidFill>
                <a:srgbClr val="000000"/>
              </a:solidFill>
            </a:ln>
          </p:spPr>
          <p:txBody>
            <a:bodyPr wrap="square" lIns="0" tIns="0" rIns="0" bIns="0" rtlCol="0"/>
            <a:lstStyle/>
            <a:p>
              <a:endParaRPr/>
            </a:p>
          </p:txBody>
        </p:sp>
        <p:sp>
          <p:nvSpPr>
            <p:cNvPr id="52" name="object 52"/>
            <p:cNvSpPr/>
            <p:nvPr/>
          </p:nvSpPr>
          <p:spPr>
            <a:xfrm>
              <a:off x="1252847" y="4303664"/>
              <a:ext cx="43180" cy="241300"/>
            </a:xfrm>
            <a:custGeom>
              <a:avLst/>
              <a:gdLst/>
              <a:ahLst/>
              <a:cxnLst/>
              <a:rect l="l" t="t" r="r" b="b"/>
              <a:pathLst>
                <a:path w="43180" h="241300">
                  <a:moveTo>
                    <a:pt x="0" y="241107"/>
                  </a:moveTo>
                  <a:lnTo>
                    <a:pt x="42705" y="0"/>
                  </a:lnTo>
                </a:path>
              </a:pathLst>
            </a:custGeom>
            <a:ln w="7410">
              <a:solidFill>
                <a:srgbClr val="000000"/>
              </a:solidFill>
            </a:ln>
          </p:spPr>
          <p:txBody>
            <a:bodyPr wrap="square" lIns="0" tIns="0" rIns="0" bIns="0" rtlCol="0"/>
            <a:lstStyle/>
            <a:p>
              <a:endParaRPr/>
            </a:p>
          </p:txBody>
        </p:sp>
      </p:grpSp>
      <p:grpSp>
        <p:nvGrpSpPr>
          <p:cNvPr id="53" name="object 53"/>
          <p:cNvGrpSpPr/>
          <p:nvPr/>
        </p:nvGrpSpPr>
        <p:grpSpPr>
          <a:xfrm>
            <a:off x="3844207" y="4299960"/>
            <a:ext cx="108585" cy="252095"/>
            <a:chOff x="2320206" y="4299959"/>
            <a:chExt cx="108585" cy="252095"/>
          </a:xfrm>
        </p:grpSpPr>
        <p:sp>
          <p:nvSpPr>
            <p:cNvPr id="54" name="object 54"/>
            <p:cNvSpPr/>
            <p:nvPr/>
          </p:nvSpPr>
          <p:spPr>
            <a:xfrm>
              <a:off x="2323896" y="4456687"/>
              <a:ext cx="22860" cy="12700"/>
            </a:xfrm>
            <a:custGeom>
              <a:avLst/>
              <a:gdLst/>
              <a:ahLst/>
              <a:cxnLst/>
              <a:rect l="l" t="t" r="r" b="b"/>
              <a:pathLst>
                <a:path w="22860" h="12700">
                  <a:moveTo>
                    <a:pt x="0" y="12627"/>
                  </a:moveTo>
                  <a:lnTo>
                    <a:pt x="22278" y="0"/>
                  </a:lnTo>
                </a:path>
              </a:pathLst>
            </a:custGeom>
            <a:ln w="7380">
              <a:solidFill>
                <a:srgbClr val="000000"/>
              </a:solidFill>
            </a:ln>
          </p:spPr>
          <p:txBody>
            <a:bodyPr wrap="square" lIns="0" tIns="0" rIns="0" bIns="0" rtlCol="0"/>
            <a:lstStyle/>
            <a:p>
              <a:endParaRPr/>
            </a:p>
          </p:txBody>
        </p:sp>
        <p:sp>
          <p:nvSpPr>
            <p:cNvPr id="55" name="object 55"/>
            <p:cNvSpPr/>
            <p:nvPr/>
          </p:nvSpPr>
          <p:spPr>
            <a:xfrm>
              <a:off x="2346175" y="4460190"/>
              <a:ext cx="33020" cy="85090"/>
            </a:xfrm>
            <a:custGeom>
              <a:avLst/>
              <a:gdLst/>
              <a:ahLst/>
              <a:cxnLst/>
              <a:rect l="l" t="t" r="r" b="b"/>
              <a:pathLst>
                <a:path w="33019" h="85089">
                  <a:moveTo>
                    <a:pt x="0" y="0"/>
                  </a:moveTo>
                  <a:lnTo>
                    <a:pt x="32549" y="84581"/>
                  </a:lnTo>
                </a:path>
              </a:pathLst>
            </a:custGeom>
            <a:ln w="14459">
              <a:solidFill>
                <a:srgbClr val="000000"/>
              </a:solidFill>
            </a:ln>
          </p:spPr>
          <p:txBody>
            <a:bodyPr wrap="square" lIns="0" tIns="0" rIns="0" bIns="0" rtlCol="0"/>
            <a:lstStyle/>
            <a:p>
              <a:endParaRPr/>
            </a:p>
          </p:txBody>
        </p:sp>
        <p:sp>
          <p:nvSpPr>
            <p:cNvPr id="56" name="object 56"/>
            <p:cNvSpPr/>
            <p:nvPr/>
          </p:nvSpPr>
          <p:spPr>
            <a:xfrm>
              <a:off x="2382197" y="4303664"/>
              <a:ext cx="43180" cy="241300"/>
            </a:xfrm>
            <a:custGeom>
              <a:avLst/>
              <a:gdLst/>
              <a:ahLst/>
              <a:cxnLst/>
              <a:rect l="l" t="t" r="r" b="b"/>
              <a:pathLst>
                <a:path w="43180" h="241300">
                  <a:moveTo>
                    <a:pt x="0" y="241107"/>
                  </a:moveTo>
                  <a:lnTo>
                    <a:pt x="42676" y="0"/>
                  </a:lnTo>
                </a:path>
              </a:pathLst>
            </a:custGeom>
            <a:ln w="7410">
              <a:solidFill>
                <a:srgbClr val="000000"/>
              </a:solidFill>
            </a:ln>
          </p:spPr>
          <p:txBody>
            <a:bodyPr wrap="square" lIns="0" tIns="0" rIns="0" bIns="0" rtlCol="0"/>
            <a:lstStyle/>
            <a:p>
              <a:endParaRPr/>
            </a:p>
          </p:txBody>
        </p:sp>
      </p:grpSp>
      <p:sp>
        <p:nvSpPr>
          <p:cNvPr id="57" name="object 57"/>
          <p:cNvSpPr txBox="1"/>
          <p:nvPr/>
        </p:nvSpPr>
        <p:spPr>
          <a:xfrm>
            <a:off x="3346472" y="3419873"/>
            <a:ext cx="98425" cy="135935"/>
          </a:xfrm>
          <a:prstGeom prst="rect">
            <a:avLst/>
          </a:prstGeom>
        </p:spPr>
        <p:txBody>
          <a:bodyPr vert="horz" wrap="square" lIns="0" tIns="12700" rIns="0" bIns="0" rtlCol="0">
            <a:spAutoFit/>
          </a:bodyPr>
          <a:lstStyle/>
          <a:p>
            <a:pPr marL="12700">
              <a:spcBef>
                <a:spcPts val="100"/>
              </a:spcBef>
            </a:pPr>
            <a:r>
              <a:rPr sz="800" dirty="0">
                <a:latin typeface="Symbol"/>
                <a:cs typeface="Symbol"/>
              </a:rPr>
              <a:t></a:t>
            </a:r>
            <a:endParaRPr sz="800">
              <a:latin typeface="Symbol"/>
              <a:cs typeface="Symbol"/>
            </a:endParaRPr>
          </a:p>
        </p:txBody>
      </p:sp>
      <p:sp>
        <p:nvSpPr>
          <p:cNvPr id="58" name="object 58"/>
          <p:cNvSpPr txBox="1"/>
          <p:nvPr/>
        </p:nvSpPr>
        <p:spPr>
          <a:xfrm>
            <a:off x="3506661" y="4242527"/>
            <a:ext cx="93345" cy="223779"/>
          </a:xfrm>
          <a:prstGeom prst="rect">
            <a:avLst/>
          </a:prstGeom>
        </p:spPr>
        <p:txBody>
          <a:bodyPr vert="horz" wrap="square" lIns="0" tIns="15875" rIns="0" bIns="0" rtlCol="0">
            <a:spAutoFit/>
          </a:bodyPr>
          <a:lstStyle/>
          <a:p>
            <a:pPr marL="12700">
              <a:spcBef>
                <a:spcPts val="125"/>
              </a:spcBef>
            </a:pPr>
            <a:r>
              <a:rPr sz="1350" spc="10" dirty="0">
                <a:latin typeface="Symbol"/>
                <a:cs typeface="Symbol"/>
              </a:rPr>
              <a:t></a:t>
            </a:r>
            <a:endParaRPr sz="1350">
              <a:latin typeface="Symbol"/>
              <a:cs typeface="Symbol"/>
            </a:endParaRPr>
          </a:p>
        </p:txBody>
      </p:sp>
      <p:sp>
        <p:nvSpPr>
          <p:cNvPr id="59" name="object 59"/>
          <p:cNvSpPr txBox="1"/>
          <p:nvPr/>
        </p:nvSpPr>
        <p:spPr>
          <a:xfrm>
            <a:off x="3506661" y="4365370"/>
            <a:ext cx="93345" cy="223779"/>
          </a:xfrm>
          <a:prstGeom prst="rect">
            <a:avLst/>
          </a:prstGeom>
        </p:spPr>
        <p:txBody>
          <a:bodyPr vert="horz" wrap="square" lIns="0" tIns="15875" rIns="0" bIns="0" rtlCol="0">
            <a:spAutoFit/>
          </a:bodyPr>
          <a:lstStyle/>
          <a:p>
            <a:pPr marL="12700">
              <a:spcBef>
                <a:spcPts val="125"/>
              </a:spcBef>
            </a:pPr>
            <a:r>
              <a:rPr sz="1350" spc="10" dirty="0">
                <a:latin typeface="Symbol"/>
                <a:cs typeface="Symbol"/>
              </a:rPr>
              <a:t></a:t>
            </a:r>
            <a:endParaRPr sz="1350">
              <a:latin typeface="Symbol"/>
              <a:cs typeface="Symbol"/>
            </a:endParaRPr>
          </a:p>
        </p:txBody>
      </p:sp>
      <p:sp>
        <p:nvSpPr>
          <p:cNvPr id="60" name="object 60"/>
          <p:cNvSpPr txBox="1"/>
          <p:nvPr/>
        </p:nvSpPr>
        <p:spPr>
          <a:xfrm>
            <a:off x="3506661" y="3963512"/>
            <a:ext cx="93345" cy="223779"/>
          </a:xfrm>
          <a:prstGeom prst="rect">
            <a:avLst/>
          </a:prstGeom>
        </p:spPr>
        <p:txBody>
          <a:bodyPr vert="horz" wrap="square" lIns="0" tIns="15875" rIns="0" bIns="0" rtlCol="0">
            <a:spAutoFit/>
          </a:bodyPr>
          <a:lstStyle/>
          <a:p>
            <a:pPr marL="12700">
              <a:spcBef>
                <a:spcPts val="125"/>
              </a:spcBef>
            </a:pPr>
            <a:r>
              <a:rPr sz="1350" spc="10" dirty="0">
                <a:latin typeface="Symbol"/>
                <a:cs typeface="Symbol"/>
              </a:rPr>
              <a:t></a:t>
            </a:r>
            <a:endParaRPr sz="1350">
              <a:latin typeface="Symbol"/>
              <a:cs typeface="Symbol"/>
            </a:endParaRPr>
          </a:p>
        </p:txBody>
      </p:sp>
      <p:sp>
        <p:nvSpPr>
          <p:cNvPr id="61" name="object 61"/>
          <p:cNvSpPr txBox="1"/>
          <p:nvPr/>
        </p:nvSpPr>
        <p:spPr>
          <a:xfrm>
            <a:off x="2377702" y="4242527"/>
            <a:ext cx="93345" cy="223779"/>
          </a:xfrm>
          <a:prstGeom prst="rect">
            <a:avLst/>
          </a:prstGeom>
        </p:spPr>
        <p:txBody>
          <a:bodyPr vert="horz" wrap="square" lIns="0" tIns="15875" rIns="0" bIns="0" rtlCol="0">
            <a:spAutoFit/>
          </a:bodyPr>
          <a:lstStyle/>
          <a:p>
            <a:pPr marL="12700">
              <a:spcBef>
                <a:spcPts val="125"/>
              </a:spcBef>
            </a:pPr>
            <a:r>
              <a:rPr sz="1350" spc="10" dirty="0">
                <a:latin typeface="Symbol"/>
                <a:cs typeface="Symbol"/>
              </a:rPr>
              <a:t></a:t>
            </a:r>
            <a:endParaRPr sz="1350">
              <a:latin typeface="Symbol"/>
              <a:cs typeface="Symbol"/>
            </a:endParaRPr>
          </a:p>
        </p:txBody>
      </p:sp>
      <p:sp>
        <p:nvSpPr>
          <p:cNvPr id="62" name="object 62"/>
          <p:cNvSpPr txBox="1"/>
          <p:nvPr/>
        </p:nvSpPr>
        <p:spPr>
          <a:xfrm>
            <a:off x="2377702" y="4365370"/>
            <a:ext cx="93345" cy="223779"/>
          </a:xfrm>
          <a:prstGeom prst="rect">
            <a:avLst/>
          </a:prstGeom>
        </p:spPr>
        <p:txBody>
          <a:bodyPr vert="horz" wrap="square" lIns="0" tIns="15875" rIns="0" bIns="0" rtlCol="0">
            <a:spAutoFit/>
          </a:bodyPr>
          <a:lstStyle/>
          <a:p>
            <a:pPr marL="12700">
              <a:spcBef>
                <a:spcPts val="125"/>
              </a:spcBef>
            </a:pPr>
            <a:r>
              <a:rPr sz="1350" spc="10" dirty="0">
                <a:latin typeface="Symbol"/>
                <a:cs typeface="Symbol"/>
              </a:rPr>
              <a:t></a:t>
            </a:r>
            <a:endParaRPr sz="1350">
              <a:latin typeface="Symbol"/>
              <a:cs typeface="Symbol"/>
            </a:endParaRPr>
          </a:p>
        </p:txBody>
      </p:sp>
      <p:sp>
        <p:nvSpPr>
          <p:cNvPr id="63" name="object 63"/>
          <p:cNvSpPr txBox="1"/>
          <p:nvPr/>
        </p:nvSpPr>
        <p:spPr>
          <a:xfrm>
            <a:off x="2100657" y="3963512"/>
            <a:ext cx="370205" cy="223779"/>
          </a:xfrm>
          <a:prstGeom prst="rect">
            <a:avLst/>
          </a:prstGeom>
        </p:spPr>
        <p:txBody>
          <a:bodyPr vert="horz" wrap="square" lIns="0" tIns="15875" rIns="0" bIns="0" rtlCol="0">
            <a:spAutoFit/>
          </a:bodyPr>
          <a:lstStyle/>
          <a:p>
            <a:pPr marL="12700">
              <a:spcBef>
                <a:spcPts val="125"/>
              </a:spcBef>
              <a:tabLst>
                <a:tab pos="289560" algn="l"/>
              </a:tabLst>
            </a:pPr>
            <a:r>
              <a:rPr sz="1200" baseline="3472" dirty="0">
                <a:latin typeface="Symbol"/>
                <a:cs typeface="Symbol"/>
              </a:rPr>
              <a:t></a:t>
            </a:r>
            <a:r>
              <a:rPr sz="1200" baseline="3472" dirty="0">
                <a:latin typeface="Times New Roman"/>
                <a:cs typeface="Times New Roman"/>
              </a:rPr>
              <a:t>	</a:t>
            </a:r>
            <a:r>
              <a:rPr sz="1350" spc="10" dirty="0">
                <a:latin typeface="Symbol"/>
                <a:cs typeface="Symbol"/>
              </a:rPr>
              <a:t></a:t>
            </a:r>
            <a:endParaRPr sz="1350">
              <a:latin typeface="Symbol"/>
              <a:cs typeface="Symbol"/>
            </a:endParaRPr>
          </a:p>
        </p:txBody>
      </p:sp>
      <p:sp>
        <p:nvSpPr>
          <p:cNvPr id="64" name="object 64"/>
          <p:cNvSpPr txBox="1"/>
          <p:nvPr/>
        </p:nvSpPr>
        <p:spPr>
          <a:xfrm>
            <a:off x="2023015" y="4374494"/>
            <a:ext cx="257175" cy="135935"/>
          </a:xfrm>
          <a:prstGeom prst="rect">
            <a:avLst/>
          </a:prstGeom>
        </p:spPr>
        <p:txBody>
          <a:bodyPr vert="horz" wrap="square" lIns="0" tIns="12700" rIns="0" bIns="0" rtlCol="0">
            <a:spAutoFit/>
          </a:bodyPr>
          <a:lstStyle/>
          <a:p>
            <a:pPr marL="12700">
              <a:spcBef>
                <a:spcPts val="100"/>
              </a:spcBef>
            </a:pPr>
            <a:r>
              <a:rPr sz="800" i="1" spc="60" dirty="0">
                <a:latin typeface="Times New Roman"/>
                <a:cs typeface="Times New Roman"/>
              </a:rPr>
              <a:t>i</a:t>
            </a:r>
            <a:r>
              <a:rPr sz="800" spc="40" dirty="0">
                <a:latin typeface="Symbol"/>
                <a:cs typeface="Symbol"/>
              </a:rPr>
              <a:t></a:t>
            </a:r>
            <a:r>
              <a:rPr sz="800" spc="15" dirty="0">
                <a:latin typeface="Symbol"/>
                <a:cs typeface="Symbol"/>
              </a:rPr>
              <a:t></a:t>
            </a:r>
            <a:endParaRPr sz="800">
              <a:latin typeface="Symbol"/>
              <a:cs typeface="Symbol"/>
            </a:endParaRPr>
          </a:p>
        </p:txBody>
      </p:sp>
      <p:sp>
        <p:nvSpPr>
          <p:cNvPr id="65" name="object 65"/>
          <p:cNvSpPr txBox="1"/>
          <p:nvPr/>
        </p:nvSpPr>
        <p:spPr>
          <a:xfrm>
            <a:off x="3910774" y="4075478"/>
            <a:ext cx="501015" cy="223779"/>
          </a:xfrm>
          <a:prstGeom prst="rect">
            <a:avLst/>
          </a:prstGeom>
        </p:spPr>
        <p:txBody>
          <a:bodyPr vert="horz" wrap="square" lIns="0" tIns="15875" rIns="0" bIns="0" rtlCol="0">
            <a:spAutoFit/>
          </a:bodyPr>
          <a:lstStyle/>
          <a:p>
            <a:pPr marL="38100">
              <a:spcBef>
                <a:spcPts val="125"/>
              </a:spcBef>
              <a:tabLst>
                <a:tab pos="394335" algn="l"/>
              </a:tabLst>
            </a:pPr>
            <a:r>
              <a:rPr sz="2025" u="sng" spc="7" baseline="-18518" dirty="0">
                <a:uFill>
                  <a:solidFill>
                    <a:srgbClr val="000000"/>
                  </a:solidFill>
                </a:uFill>
                <a:latin typeface="Times New Roman"/>
                <a:cs typeface="Times New Roman"/>
              </a:rPr>
              <a:t> 	</a:t>
            </a:r>
            <a:r>
              <a:rPr sz="1350" spc="10" dirty="0">
                <a:latin typeface="Symbol"/>
                <a:cs typeface="Symbol"/>
              </a:rPr>
              <a:t></a:t>
            </a:r>
            <a:endParaRPr sz="1350">
              <a:latin typeface="Symbol"/>
              <a:cs typeface="Symbol"/>
            </a:endParaRPr>
          </a:p>
        </p:txBody>
      </p:sp>
      <p:sp>
        <p:nvSpPr>
          <p:cNvPr id="66" name="object 66"/>
          <p:cNvSpPr txBox="1"/>
          <p:nvPr/>
        </p:nvSpPr>
        <p:spPr>
          <a:xfrm>
            <a:off x="2019847" y="4047397"/>
            <a:ext cx="1739264" cy="339725"/>
          </a:xfrm>
          <a:prstGeom prst="rect">
            <a:avLst/>
          </a:prstGeom>
        </p:spPr>
        <p:txBody>
          <a:bodyPr vert="horz" wrap="square" lIns="0" tIns="13970" rIns="0" bIns="0" rtlCol="0">
            <a:spAutoFit/>
          </a:bodyPr>
          <a:lstStyle/>
          <a:p>
            <a:pPr marL="38100">
              <a:spcBef>
                <a:spcPts val="110"/>
              </a:spcBef>
              <a:tabLst>
                <a:tab pos="799465" algn="l"/>
                <a:tab pos="1156335" algn="l"/>
              </a:tabLst>
            </a:pPr>
            <a:r>
              <a:rPr sz="3075" spc="217" baseline="-8130" dirty="0">
                <a:latin typeface="Symbol"/>
                <a:cs typeface="Symbol"/>
              </a:rPr>
              <a:t></a:t>
            </a:r>
            <a:r>
              <a:rPr sz="1350" i="1" spc="25" dirty="0">
                <a:latin typeface="Times New Roman"/>
                <a:cs typeface="Times New Roman"/>
              </a:rPr>
              <a:t>Q</a:t>
            </a:r>
            <a:r>
              <a:rPr sz="2025" spc="15" baseline="18518" dirty="0">
                <a:latin typeface="Symbol"/>
                <a:cs typeface="Symbol"/>
              </a:rPr>
              <a:t></a:t>
            </a:r>
            <a:r>
              <a:rPr sz="2025" spc="-150" baseline="18518" dirty="0">
                <a:latin typeface="Times New Roman"/>
                <a:cs typeface="Times New Roman"/>
              </a:rPr>
              <a:t> </a:t>
            </a:r>
            <a:r>
              <a:rPr sz="1350" i="1" spc="15" dirty="0">
                <a:latin typeface="Times New Roman"/>
                <a:cs typeface="Times New Roman"/>
              </a:rPr>
              <a:t>Δ</a:t>
            </a:r>
            <a:r>
              <a:rPr sz="1350" i="1" dirty="0">
                <a:latin typeface="Times New Roman"/>
                <a:cs typeface="Times New Roman"/>
              </a:rPr>
              <a:t>	</a:t>
            </a:r>
            <a:r>
              <a:rPr sz="1350" u="sng" spc="5" dirty="0">
                <a:uFill>
                  <a:solidFill>
                    <a:srgbClr val="000000"/>
                  </a:solidFill>
                </a:uFill>
                <a:latin typeface="Times New Roman"/>
                <a:cs typeface="Times New Roman"/>
              </a:rPr>
              <a:t> </a:t>
            </a:r>
            <a:r>
              <a:rPr sz="1350" u="sng" dirty="0">
                <a:uFill>
                  <a:solidFill>
                    <a:srgbClr val="000000"/>
                  </a:solidFill>
                </a:uFill>
                <a:latin typeface="Times New Roman"/>
                <a:cs typeface="Times New Roman"/>
              </a:rPr>
              <a:t>	</a:t>
            </a:r>
            <a:r>
              <a:rPr sz="2025" spc="15" baseline="18518" dirty="0">
                <a:latin typeface="Symbol"/>
                <a:cs typeface="Symbol"/>
              </a:rPr>
              <a:t></a:t>
            </a:r>
            <a:r>
              <a:rPr sz="2025" spc="-179" baseline="18518" dirty="0">
                <a:latin typeface="Times New Roman"/>
                <a:cs typeface="Times New Roman"/>
              </a:rPr>
              <a:t> </a:t>
            </a:r>
            <a:r>
              <a:rPr sz="1350" spc="15" dirty="0">
                <a:latin typeface="Symbol"/>
                <a:cs typeface="Symbol"/>
              </a:rPr>
              <a:t></a:t>
            </a:r>
            <a:r>
              <a:rPr sz="1350" spc="-155" dirty="0">
                <a:latin typeface="Times New Roman"/>
                <a:cs typeface="Times New Roman"/>
              </a:rPr>
              <a:t> </a:t>
            </a:r>
            <a:r>
              <a:rPr sz="1350" i="1" spc="25" dirty="0">
                <a:latin typeface="Times New Roman"/>
                <a:cs typeface="Times New Roman"/>
              </a:rPr>
              <a:t>Q</a:t>
            </a:r>
            <a:r>
              <a:rPr sz="2025" spc="15" baseline="18518" dirty="0">
                <a:latin typeface="Symbol"/>
                <a:cs typeface="Symbol"/>
              </a:rPr>
              <a:t></a:t>
            </a:r>
            <a:r>
              <a:rPr sz="2025" spc="-150" baseline="18518" dirty="0">
                <a:latin typeface="Times New Roman"/>
                <a:cs typeface="Times New Roman"/>
              </a:rPr>
              <a:t> </a:t>
            </a:r>
            <a:r>
              <a:rPr sz="1350" i="1" spc="15" dirty="0">
                <a:latin typeface="Times New Roman"/>
                <a:cs typeface="Times New Roman"/>
              </a:rPr>
              <a:t>Δ</a:t>
            </a:r>
            <a:endParaRPr sz="1350">
              <a:latin typeface="Times New Roman"/>
              <a:cs typeface="Times New Roman"/>
            </a:endParaRPr>
          </a:p>
        </p:txBody>
      </p:sp>
      <p:sp>
        <p:nvSpPr>
          <p:cNvPr id="67" name="object 67"/>
          <p:cNvSpPr txBox="1"/>
          <p:nvPr/>
        </p:nvSpPr>
        <p:spPr>
          <a:xfrm>
            <a:off x="4179647" y="4226746"/>
            <a:ext cx="206375" cy="223779"/>
          </a:xfrm>
          <a:prstGeom prst="rect">
            <a:avLst/>
          </a:prstGeom>
        </p:spPr>
        <p:txBody>
          <a:bodyPr vert="horz" wrap="square" lIns="0" tIns="15875" rIns="0" bIns="0" rtlCol="0">
            <a:spAutoFit/>
          </a:bodyPr>
          <a:lstStyle/>
          <a:p>
            <a:pPr marL="12700">
              <a:spcBef>
                <a:spcPts val="125"/>
              </a:spcBef>
            </a:pPr>
            <a:r>
              <a:rPr sz="800" dirty="0">
                <a:latin typeface="Times New Roman"/>
                <a:cs typeface="Times New Roman"/>
              </a:rPr>
              <a:t>2</a:t>
            </a:r>
            <a:r>
              <a:rPr sz="800" spc="210" dirty="0">
                <a:latin typeface="Times New Roman"/>
                <a:cs typeface="Times New Roman"/>
              </a:rPr>
              <a:t> </a:t>
            </a:r>
            <a:r>
              <a:rPr sz="2025" spc="15" baseline="-4115" dirty="0">
                <a:latin typeface="Symbol"/>
                <a:cs typeface="Symbol"/>
              </a:rPr>
              <a:t></a:t>
            </a:r>
            <a:endParaRPr sz="2025" baseline="-4115">
              <a:latin typeface="Symbol"/>
              <a:cs typeface="Symbol"/>
            </a:endParaRPr>
          </a:p>
        </p:txBody>
      </p:sp>
      <p:sp>
        <p:nvSpPr>
          <p:cNvPr id="68" name="object 68"/>
          <p:cNvSpPr txBox="1"/>
          <p:nvPr/>
        </p:nvSpPr>
        <p:spPr>
          <a:xfrm>
            <a:off x="3050717" y="4226746"/>
            <a:ext cx="206375" cy="223779"/>
          </a:xfrm>
          <a:prstGeom prst="rect">
            <a:avLst/>
          </a:prstGeom>
        </p:spPr>
        <p:txBody>
          <a:bodyPr vert="horz" wrap="square" lIns="0" tIns="15875" rIns="0" bIns="0" rtlCol="0">
            <a:spAutoFit/>
          </a:bodyPr>
          <a:lstStyle/>
          <a:p>
            <a:pPr marL="12700">
              <a:spcBef>
                <a:spcPts val="125"/>
              </a:spcBef>
            </a:pPr>
            <a:r>
              <a:rPr sz="800" dirty="0">
                <a:latin typeface="Times New Roman"/>
                <a:cs typeface="Times New Roman"/>
              </a:rPr>
              <a:t>2</a:t>
            </a:r>
            <a:r>
              <a:rPr sz="800" spc="204" dirty="0">
                <a:latin typeface="Times New Roman"/>
                <a:cs typeface="Times New Roman"/>
              </a:rPr>
              <a:t> </a:t>
            </a:r>
            <a:r>
              <a:rPr sz="2025" spc="15" baseline="-4115" dirty="0">
                <a:latin typeface="Symbol"/>
                <a:cs typeface="Symbol"/>
              </a:rPr>
              <a:t></a:t>
            </a:r>
            <a:endParaRPr sz="2025" baseline="-4115">
              <a:latin typeface="Symbol"/>
              <a:cs typeface="Symbol"/>
            </a:endParaRPr>
          </a:p>
        </p:txBody>
      </p:sp>
      <p:sp>
        <p:nvSpPr>
          <p:cNvPr id="69" name="object 69"/>
          <p:cNvSpPr txBox="1"/>
          <p:nvPr/>
        </p:nvSpPr>
        <p:spPr>
          <a:xfrm>
            <a:off x="3713884" y="4305005"/>
            <a:ext cx="697865" cy="223779"/>
          </a:xfrm>
          <a:prstGeom prst="rect">
            <a:avLst/>
          </a:prstGeom>
        </p:spPr>
        <p:txBody>
          <a:bodyPr vert="horz" wrap="square" lIns="0" tIns="15875" rIns="0" bIns="0" rtlCol="0">
            <a:spAutoFit/>
          </a:bodyPr>
          <a:lstStyle/>
          <a:p>
            <a:pPr marL="38100">
              <a:spcBef>
                <a:spcPts val="125"/>
              </a:spcBef>
              <a:tabLst>
                <a:tab pos="254000" algn="l"/>
              </a:tabLst>
            </a:pPr>
            <a:r>
              <a:rPr sz="1350" spc="15" dirty="0">
                <a:latin typeface="Times New Roman"/>
                <a:cs typeface="Times New Roman"/>
              </a:rPr>
              <a:t>2	</a:t>
            </a:r>
            <a:r>
              <a:rPr sz="1350" i="1" spc="40" dirty="0">
                <a:latin typeface="Times New Roman"/>
                <a:cs typeface="Times New Roman"/>
              </a:rPr>
              <a:t>Nσ</a:t>
            </a:r>
            <a:r>
              <a:rPr sz="1200" i="1" spc="60" baseline="-24305" dirty="0">
                <a:latin typeface="Times New Roman"/>
                <a:cs typeface="Times New Roman"/>
              </a:rPr>
              <a:t>ε</a:t>
            </a:r>
            <a:r>
              <a:rPr sz="1200" i="1" spc="217" baseline="-24305" dirty="0">
                <a:latin typeface="Times New Roman"/>
                <a:cs typeface="Times New Roman"/>
              </a:rPr>
              <a:t> </a:t>
            </a:r>
            <a:r>
              <a:rPr sz="2025" spc="15" baseline="-20576" dirty="0">
                <a:latin typeface="Symbol"/>
                <a:cs typeface="Symbol"/>
              </a:rPr>
              <a:t></a:t>
            </a:r>
            <a:endParaRPr sz="2025" baseline="-20576">
              <a:latin typeface="Symbol"/>
              <a:cs typeface="Symbol"/>
            </a:endParaRPr>
          </a:p>
        </p:txBody>
      </p:sp>
      <p:sp>
        <p:nvSpPr>
          <p:cNvPr id="70" name="object 70"/>
          <p:cNvSpPr txBox="1"/>
          <p:nvPr/>
        </p:nvSpPr>
        <p:spPr>
          <a:xfrm>
            <a:off x="2584520" y="4305005"/>
            <a:ext cx="697865" cy="223779"/>
          </a:xfrm>
          <a:prstGeom prst="rect">
            <a:avLst/>
          </a:prstGeom>
        </p:spPr>
        <p:txBody>
          <a:bodyPr vert="horz" wrap="square" lIns="0" tIns="15875" rIns="0" bIns="0" rtlCol="0">
            <a:spAutoFit/>
          </a:bodyPr>
          <a:lstStyle/>
          <a:p>
            <a:pPr marL="38100">
              <a:spcBef>
                <a:spcPts val="125"/>
              </a:spcBef>
              <a:tabLst>
                <a:tab pos="254000" algn="l"/>
              </a:tabLst>
            </a:pPr>
            <a:r>
              <a:rPr sz="1350" spc="15" dirty="0">
                <a:latin typeface="Times New Roman"/>
                <a:cs typeface="Times New Roman"/>
              </a:rPr>
              <a:t>2	</a:t>
            </a:r>
            <a:r>
              <a:rPr sz="1350" i="1" spc="40" dirty="0">
                <a:latin typeface="Times New Roman"/>
                <a:cs typeface="Times New Roman"/>
              </a:rPr>
              <a:t>Nσ</a:t>
            </a:r>
            <a:r>
              <a:rPr sz="1200" i="1" spc="60" baseline="-24305" dirty="0">
                <a:latin typeface="Times New Roman"/>
                <a:cs typeface="Times New Roman"/>
              </a:rPr>
              <a:t>ε </a:t>
            </a:r>
            <a:r>
              <a:rPr sz="1200" i="1" spc="209" baseline="-24305" dirty="0">
                <a:latin typeface="Times New Roman"/>
                <a:cs typeface="Times New Roman"/>
              </a:rPr>
              <a:t> </a:t>
            </a:r>
            <a:r>
              <a:rPr sz="2025" spc="15" baseline="-20576" dirty="0">
                <a:latin typeface="Symbol"/>
                <a:cs typeface="Symbol"/>
              </a:rPr>
              <a:t></a:t>
            </a:r>
            <a:endParaRPr sz="2025" baseline="-20576">
              <a:latin typeface="Symbol"/>
              <a:cs typeface="Symbol"/>
            </a:endParaRPr>
          </a:p>
        </p:txBody>
      </p:sp>
      <p:sp>
        <p:nvSpPr>
          <p:cNvPr id="71" name="object 71"/>
          <p:cNvSpPr txBox="1"/>
          <p:nvPr/>
        </p:nvSpPr>
        <p:spPr>
          <a:xfrm>
            <a:off x="2560173" y="3968431"/>
            <a:ext cx="1864360" cy="302260"/>
          </a:xfrm>
          <a:prstGeom prst="rect">
            <a:avLst/>
          </a:prstGeom>
        </p:spPr>
        <p:txBody>
          <a:bodyPr vert="horz" wrap="square" lIns="0" tIns="14604" rIns="0" bIns="0" rtlCol="0">
            <a:spAutoFit/>
          </a:bodyPr>
          <a:lstStyle/>
          <a:p>
            <a:pPr marL="50800">
              <a:spcBef>
                <a:spcPts val="114"/>
              </a:spcBef>
              <a:tabLst>
                <a:tab pos="1216660" algn="l"/>
              </a:tabLst>
            </a:pPr>
            <a:r>
              <a:rPr u="sng" spc="-80" dirty="0">
                <a:uFill>
                  <a:solidFill>
                    <a:srgbClr val="000000"/>
                  </a:solidFill>
                </a:uFill>
                <a:latin typeface="Times New Roman"/>
                <a:cs typeface="Times New Roman"/>
              </a:rPr>
              <a:t> </a:t>
            </a:r>
            <a:r>
              <a:rPr u="sng" spc="-180" dirty="0">
                <a:uFill>
                  <a:solidFill>
                    <a:srgbClr val="000000"/>
                  </a:solidFill>
                </a:uFill>
                <a:latin typeface="Symbol"/>
                <a:cs typeface="Symbol"/>
              </a:rPr>
              <a:t></a:t>
            </a:r>
            <a:r>
              <a:rPr sz="1350" u="sng" spc="5" dirty="0">
                <a:uFill>
                  <a:solidFill>
                    <a:srgbClr val="000000"/>
                  </a:solidFill>
                </a:uFill>
                <a:latin typeface="Times New Roman"/>
                <a:cs typeface="Times New Roman"/>
              </a:rPr>
              <a:t>4i</a:t>
            </a:r>
            <a:r>
              <a:rPr sz="1350" u="sng" spc="-210" dirty="0">
                <a:uFill>
                  <a:solidFill>
                    <a:srgbClr val="000000"/>
                  </a:solidFill>
                </a:uFill>
                <a:latin typeface="Times New Roman"/>
                <a:cs typeface="Times New Roman"/>
              </a:rPr>
              <a:t> </a:t>
            </a:r>
            <a:r>
              <a:rPr sz="1350" i="1" u="sng" spc="30" dirty="0">
                <a:uFill>
                  <a:solidFill>
                    <a:srgbClr val="000000"/>
                  </a:solidFill>
                </a:uFill>
                <a:latin typeface="Times New Roman"/>
                <a:cs typeface="Times New Roman"/>
              </a:rPr>
              <a:t>+</a:t>
            </a:r>
            <a:r>
              <a:rPr sz="1350" u="sng" spc="-55" dirty="0">
                <a:uFill>
                  <a:solidFill>
                    <a:srgbClr val="000000"/>
                  </a:solidFill>
                </a:uFill>
                <a:latin typeface="Times New Roman"/>
                <a:cs typeface="Times New Roman"/>
              </a:rPr>
              <a:t>1</a:t>
            </a:r>
            <a:r>
              <a:rPr u="sng" spc="-150" dirty="0">
                <a:uFill>
                  <a:solidFill>
                    <a:srgbClr val="000000"/>
                  </a:solidFill>
                </a:uFill>
                <a:latin typeface="Symbol"/>
                <a:cs typeface="Symbol"/>
              </a:rPr>
              <a:t></a:t>
            </a:r>
            <a:r>
              <a:rPr spc="-25" dirty="0">
                <a:latin typeface="Times New Roman"/>
                <a:cs typeface="Times New Roman"/>
              </a:rPr>
              <a:t> </a:t>
            </a:r>
            <a:r>
              <a:rPr sz="2025" spc="15" baseline="20576" dirty="0">
                <a:latin typeface="Symbol"/>
                <a:cs typeface="Symbol"/>
              </a:rPr>
              <a:t></a:t>
            </a:r>
            <a:r>
              <a:rPr sz="2025" baseline="20576" dirty="0">
                <a:latin typeface="Times New Roman"/>
                <a:cs typeface="Times New Roman"/>
              </a:rPr>
              <a:t>	</a:t>
            </a:r>
            <a:r>
              <a:rPr u="sng" spc="-180" dirty="0">
                <a:uFill>
                  <a:solidFill>
                    <a:srgbClr val="000000"/>
                  </a:solidFill>
                </a:uFill>
                <a:latin typeface="Symbol"/>
                <a:cs typeface="Symbol"/>
              </a:rPr>
              <a:t></a:t>
            </a:r>
            <a:r>
              <a:rPr sz="1350" u="sng" spc="5" dirty="0">
                <a:uFill>
                  <a:solidFill>
                    <a:srgbClr val="000000"/>
                  </a:solidFill>
                </a:uFill>
                <a:latin typeface="Times New Roman"/>
                <a:cs typeface="Times New Roman"/>
              </a:rPr>
              <a:t>4i</a:t>
            </a:r>
            <a:r>
              <a:rPr sz="1350" u="sng" spc="-210" dirty="0">
                <a:uFill>
                  <a:solidFill>
                    <a:srgbClr val="000000"/>
                  </a:solidFill>
                </a:uFill>
                <a:latin typeface="Times New Roman"/>
                <a:cs typeface="Times New Roman"/>
              </a:rPr>
              <a:t> </a:t>
            </a:r>
            <a:r>
              <a:rPr sz="1350" i="1" u="sng" spc="135" dirty="0">
                <a:uFill>
                  <a:solidFill>
                    <a:srgbClr val="000000"/>
                  </a:solidFill>
                </a:uFill>
                <a:latin typeface="Times New Roman"/>
                <a:cs typeface="Times New Roman"/>
              </a:rPr>
              <a:t>+</a:t>
            </a:r>
            <a:r>
              <a:rPr sz="1350" u="sng" spc="5" dirty="0">
                <a:uFill>
                  <a:solidFill>
                    <a:srgbClr val="000000"/>
                  </a:solidFill>
                </a:uFill>
                <a:latin typeface="Times New Roman"/>
                <a:cs typeface="Times New Roman"/>
              </a:rPr>
              <a:t>3</a:t>
            </a:r>
            <a:r>
              <a:rPr u="sng" spc="-150" dirty="0">
                <a:uFill>
                  <a:solidFill>
                    <a:srgbClr val="000000"/>
                  </a:solidFill>
                </a:uFill>
                <a:latin typeface="Symbol"/>
                <a:cs typeface="Symbol"/>
              </a:rPr>
              <a:t></a:t>
            </a:r>
            <a:r>
              <a:rPr spc="-110" dirty="0">
                <a:latin typeface="Times New Roman"/>
                <a:cs typeface="Times New Roman"/>
              </a:rPr>
              <a:t> </a:t>
            </a:r>
            <a:r>
              <a:rPr sz="2025" spc="15" baseline="20576" dirty="0">
                <a:latin typeface="Symbol"/>
                <a:cs typeface="Symbol"/>
              </a:rPr>
              <a:t></a:t>
            </a:r>
            <a:endParaRPr sz="2025" baseline="20576">
              <a:latin typeface="Symbol"/>
              <a:cs typeface="Symbol"/>
            </a:endParaRPr>
          </a:p>
        </p:txBody>
      </p:sp>
      <p:sp>
        <p:nvSpPr>
          <p:cNvPr id="72" name="object 72"/>
          <p:cNvSpPr txBox="1"/>
          <p:nvPr/>
        </p:nvSpPr>
        <p:spPr>
          <a:xfrm>
            <a:off x="3593171" y="3701344"/>
            <a:ext cx="93345" cy="223779"/>
          </a:xfrm>
          <a:prstGeom prst="rect">
            <a:avLst/>
          </a:prstGeom>
        </p:spPr>
        <p:txBody>
          <a:bodyPr vert="horz" wrap="square" lIns="0" tIns="15875" rIns="0" bIns="0" rtlCol="0">
            <a:spAutoFit/>
          </a:bodyPr>
          <a:lstStyle/>
          <a:p>
            <a:pPr marL="12700">
              <a:spcBef>
                <a:spcPts val="125"/>
              </a:spcBef>
            </a:pPr>
            <a:r>
              <a:rPr sz="1350" spc="10" dirty="0">
                <a:latin typeface="Symbol"/>
                <a:cs typeface="Symbol"/>
              </a:rPr>
              <a:t></a:t>
            </a:r>
            <a:endParaRPr sz="1350">
              <a:latin typeface="Symbol"/>
              <a:cs typeface="Symbol"/>
            </a:endParaRPr>
          </a:p>
        </p:txBody>
      </p:sp>
      <p:sp>
        <p:nvSpPr>
          <p:cNvPr id="73" name="object 73"/>
          <p:cNvSpPr txBox="1"/>
          <p:nvPr/>
        </p:nvSpPr>
        <p:spPr>
          <a:xfrm>
            <a:off x="3593171" y="3270370"/>
            <a:ext cx="93345" cy="223779"/>
          </a:xfrm>
          <a:prstGeom prst="rect">
            <a:avLst/>
          </a:prstGeom>
        </p:spPr>
        <p:txBody>
          <a:bodyPr vert="horz" wrap="square" lIns="0" tIns="15875" rIns="0" bIns="0" rtlCol="0">
            <a:spAutoFit/>
          </a:bodyPr>
          <a:lstStyle/>
          <a:p>
            <a:pPr marL="12700">
              <a:spcBef>
                <a:spcPts val="125"/>
              </a:spcBef>
            </a:pPr>
            <a:r>
              <a:rPr sz="1350" spc="10" dirty="0">
                <a:latin typeface="Symbol"/>
                <a:cs typeface="Symbol"/>
              </a:rPr>
              <a:t></a:t>
            </a:r>
            <a:endParaRPr sz="1350">
              <a:latin typeface="Symbol"/>
              <a:cs typeface="Symbol"/>
            </a:endParaRPr>
          </a:p>
        </p:txBody>
      </p:sp>
      <p:sp>
        <p:nvSpPr>
          <p:cNvPr id="74" name="object 74"/>
          <p:cNvSpPr txBox="1"/>
          <p:nvPr/>
        </p:nvSpPr>
        <p:spPr>
          <a:xfrm>
            <a:off x="5965838" y="3549730"/>
            <a:ext cx="174625" cy="223779"/>
          </a:xfrm>
          <a:prstGeom prst="rect">
            <a:avLst/>
          </a:prstGeom>
        </p:spPr>
        <p:txBody>
          <a:bodyPr vert="horz" wrap="square" lIns="0" tIns="15875" rIns="0" bIns="0" rtlCol="0">
            <a:spAutoFit/>
          </a:bodyPr>
          <a:lstStyle/>
          <a:p>
            <a:pPr marL="12700">
              <a:spcBef>
                <a:spcPts val="125"/>
              </a:spcBef>
            </a:pPr>
            <a:r>
              <a:rPr sz="2025" spc="179" baseline="-4115" dirty="0">
                <a:latin typeface="Symbol"/>
                <a:cs typeface="Symbol"/>
              </a:rPr>
              <a:t></a:t>
            </a:r>
            <a:r>
              <a:rPr sz="1350" spc="10" dirty="0">
                <a:latin typeface="Symbol"/>
                <a:cs typeface="Symbol"/>
              </a:rPr>
              <a:t></a:t>
            </a:r>
            <a:endParaRPr sz="1350">
              <a:latin typeface="Symbol"/>
              <a:cs typeface="Symbol"/>
            </a:endParaRPr>
          </a:p>
        </p:txBody>
      </p:sp>
      <p:sp>
        <p:nvSpPr>
          <p:cNvPr id="75" name="object 75"/>
          <p:cNvSpPr txBox="1"/>
          <p:nvPr/>
        </p:nvSpPr>
        <p:spPr>
          <a:xfrm>
            <a:off x="5965838" y="3686958"/>
            <a:ext cx="174625" cy="223779"/>
          </a:xfrm>
          <a:prstGeom prst="rect">
            <a:avLst/>
          </a:prstGeom>
        </p:spPr>
        <p:txBody>
          <a:bodyPr vert="horz" wrap="square" lIns="0" tIns="15875" rIns="0" bIns="0" rtlCol="0">
            <a:spAutoFit/>
          </a:bodyPr>
          <a:lstStyle/>
          <a:p>
            <a:pPr marL="12700">
              <a:spcBef>
                <a:spcPts val="125"/>
              </a:spcBef>
            </a:pPr>
            <a:r>
              <a:rPr sz="1350" spc="120" dirty="0">
                <a:latin typeface="Symbol"/>
                <a:cs typeface="Symbol"/>
              </a:rPr>
              <a:t></a:t>
            </a:r>
            <a:r>
              <a:rPr sz="2025" spc="15" baseline="-4115" dirty="0">
                <a:latin typeface="Symbol"/>
                <a:cs typeface="Symbol"/>
              </a:rPr>
              <a:t></a:t>
            </a:r>
            <a:endParaRPr sz="2025" baseline="-4115">
              <a:latin typeface="Symbol"/>
              <a:cs typeface="Symbol"/>
            </a:endParaRPr>
          </a:p>
        </p:txBody>
      </p:sp>
      <p:sp>
        <p:nvSpPr>
          <p:cNvPr id="76" name="object 76"/>
          <p:cNvSpPr txBox="1"/>
          <p:nvPr/>
        </p:nvSpPr>
        <p:spPr>
          <a:xfrm>
            <a:off x="5045039" y="3285102"/>
            <a:ext cx="93345" cy="223779"/>
          </a:xfrm>
          <a:prstGeom prst="rect">
            <a:avLst/>
          </a:prstGeom>
        </p:spPr>
        <p:txBody>
          <a:bodyPr vert="horz" wrap="square" lIns="0" tIns="15875" rIns="0" bIns="0" rtlCol="0">
            <a:spAutoFit/>
          </a:bodyPr>
          <a:lstStyle/>
          <a:p>
            <a:pPr marL="12700">
              <a:spcBef>
                <a:spcPts val="125"/>
              </a:spcBef>
            </a:pPr>
            <a:r>
              <a:rPr sz="1350" spc="10" dirty="0">
                <a:latin typeface="Symbol"/>
                <a:cs typeface="Symbol"/>
              </a:rPr>
              <a:t></a:t>
            </a:r>
            <a:endParaRPr sz="1350">
              <a:latin typeface="Symbol"/>
              <a:cs typeface="Symbol"/>
            </a:endParaRPr>
          </a:p>
        </p:txBody>
      </p:sp>
      <p:sp>
        <p:nvSpPr>
          <p:cNvPr id="77" name="object 77"/>
          <p:cNvSpPr txBox="1"/>
          <p:nvPr/>
        </p:nvSpPr>
        <p:spPr>
          <a:xfrm>
            <a:off x="4701746" y="3564116"/>
            <a:ext cx="436245" cy="223779"/>
          </a:xfrm>
          <a:prstGeom prst="rect">
            <a:avLst/>
          </a:prstGeom>
        </p:spPr>
        <p:txBody>
          <a:bodyPr vert="horz" wrap="square" lIns="0" tIns="15875" rIns="0" bIns="0" rtlCol="0">
            <a:spAutoFit/>
          </a:bodyPr>
          <a:lstStyle/>
          <a:p>
            <a:pPr marL="12700">
              <a:spcBef>
                <a:spcPts val="125"/>
              </a:spcBef>
              <a:tabLst>
                <a:tab pos="355600" algn="l"/>
              </a:tabLst>
            </a:pPr>
            <a:r>
              <a:rPr sz="1350" spc="10" dirty="0">
                <a:latin typeface="Symbol"/>
                <a:cs typeface="Symbol"/>
              </a:rPr>
              <a:t></a:t>
            </a:r>
            <a:r>
              <a:rPr sz="1350" spc="10" dirty="0">
                <a:latin typeface="Times New Roman"/>
                <a:cs typeface="Times New Roman"/>
              </a:rPr>
              <a:t>	</a:t>
            </a:r>
            <a:r>
              <a:rPr sz="1350" spc="10" dirty="0">
                <a:latin typeface="Symbol"/>
                <a:cs typeface="Symbol"/>
              </a:rPr>
              <a:t></a:t>
            </a:r>
            <a:endParaRPr sz="1350">
              <a:latin typeface="Symbol"/>
              <a:cs typeface="Symbol"/>
            </a:endParaRPr>
          </a:p>
        </p:txBody>
      </p:sp>
      <p:sp>
        <p:nvSpPr>
          <p:cNvPr id="78" name="object 78"/>
          <p:cNvSpPr txBox="1"/>
          <p:nvPr/>
        </p:nvSpPr>
        <p:spPr>
          <a:xfrm>
            <a:off x="4701746" y="3686958"/>
            <a:ext cx="436245" cy="223779"/>
          </a:xfrm>
          <a:prstGeom prst="rect">
            <a:avLst/>
          </a:prstGeom>
        </p:spPr>
        <p:txBody>
          <a:bodyPr vert="horz" wrap="square" lIns="0" tIns="15875" rIns="0" bIns="0" rtlCol="0">
            <a:spAutoFit/>
          </a:bodyPr>
          <a:lstStyle/>
          <a:p>
            <a:pPr marL="12700">
              <a:spcBef>
                <a:spcPts val="125"/>
              </a:spcBef>
              <a:tabLst>
                <a:tab pos="355600" algn="l"/>
              </a:tabLst>
            </a:pPr>
            <a:r>
              <a:rPr sz="1350" spc="10" dirty="0">
                <a:latin typeface="Symbol"/>
                <a:cs typeface="Symbol"/>
              </a:rPr>
              <a:t></a:t>
            </a:r>
            <a:r>
              <a:rPr sz="1350" spc="10" dirty="0">
                <a:latin typeface="Times New Roman"/>
                <a:cs typeface="Times New Roman"/>
              </a:rPr>
              <a:t>	</a:t>
            </a:r>
            <a:r>
              <a:rPr sz="1350" spc="10" dirty="0">
                <a:latin typeface="Symbol"/>
                <a:cs typeface="Symbol"/>
              </a:rPr>
              <a:t></a:t>
            </a:r>
            <a:endParaRPr sz="1350">
              <a:latin typeface="Symbol"/>
              <a:cs typeface="Symbol"/>
            </a:endParaRPr>
          </a:p>
        </p:txBody>
      </p:sp>
      <p:sp>
        <p:nvSpPr>
          <p:cNvPr id="79" name="object 79"/>
          <p:cNvSpPr txBox="1"/>
          <p:nvPr/>
        </p:nvSpPr>
        <p:spPr>
          <a:xfrm>
            <a:off x="3802792" y="3564116"/>
            <a:ext cx="93345" cy="223779"/>
          </a:xfrm>
          <a:prstGeom prst="rect">
            <a:avLst/>
          </a:prstGeom>
        </p:spPr>
        <p:txBody>
          <a:bodyPr vert="horz" wrap="square" lIns="0" tIns="15875" rIns="0" bIns="0" rtlCol="0">
            <a:spAutoFit/>
          </a:bodyPr>
          <a:lstStyle/>
          <a:p>
            <a:pPr marL="12700">
              <a:spcBef>
                <a:spcPts val="125"/>
              </a:spcBef>
            </a:pPr>
            <a:r>
              <a:rPr sz="1350" spc="10" dirty="0">
                <a:latin typeface="Symbol"/>
                <a:cs typeface="Symbol"/>
              </a:rPr>
              <a:t></a:t>
            </a:r>
            <a:endParaRPr sz="1350">
              <a:latin typeface="Symbol"/>
              <a:cs typeface="Symbol"/>
            </a:endParaRPr>
          </a:p>
        </p:txBody>
      </p:sp>
      <p:sp>
        <p:nvSpPr>
          <p:cNvPr id="80" name="object 80"/>
          <p:cNvSpPr txBox="1"/>
          <p:nvPr/>
        </p:nvSpPr>
        <p:spPr>
          <a:xfrm>
            <a:off x="3802792" y="3686958"/>
            <a:ext cx="93345" cy="223779"/>
          </a:xfrm>
          <a:prstGeom prst="rect">
            <a:avLst/>
          </a:prstGeom>
        </p:spPr>
        <p:txBody>
          <a:bodyPr vert="horz" wrap="square" lIns="0" tIns="15875" rIns="0" bIns="0" rtlCol="0">
            <a:spAutoFit/>
          </a:bodyPr>
          <a:lstStyle/>
          <a:p>
            <a:pPr marL="12700">
              <a:spcBef>
                <a:spcPts val="125"/>
              </a:spcBef>
            </a:pPr>
            <a:r>
              <a:rPr sz="1350" spc="10" dirty="0">
                <a:latin typeface="Symbol"/>
                <a:cs typeface="Symbol"/>
              </a:rPr>
              <a:t></a:t>
            </a:r>
            <a:endParaRPr sz="1350">
              <a:latin typeface="Symbol"/>
              <a:cs typeface="Symbol"/>
            </a:endParaRPr>
          </a:p>
        </p:txBody>
      </p:sp>
      <p:sp>
        <p:nvSpPr>
          <p:cNvPr id="81" name="object 81"/>
          <p:cNvSpPr txBox="1"/>
          <p:nvPr/>
        </p:nvSpPr>
        <p:spPr>
          <a:xfrm>
            <a:off x="3802792" y="3285102"/>
            <a:ext cx="93345" cy="223779"/>
          </a:xfrm>
          <a:prstGeom prst="rect">
            <a:avLst/>
          </a:prstGeom>
        </p:spPr>
        <p:txBody>
          <a:bodyPr vert="horz" wrap="square" lIns="0" tIns="15875" rIns="0" bIns="0" rtlCol="0">
            <a:spAutoFit/>
          </a:bodyPr>
          <a:lstStyle/>
          <a:p>
            <a:pPr marL="12700">
              <a:spcBef>
                <a:spcPts val="125"/>
              </a:spcBef>
            </a:pPr>
            <a:r>
              <a:rPr sz="1350" spc="10" dirty="0">
                <a:latin typeface="Symbol"/>
                <a:cs typeface="Symbol"/>
              </a:rPr>
              <a:t></a:t>
            </a:r>
            <a:endParaRPr sz="1350">
              <a:latin typeface="Symbol"/>
              <a:cs typeface="Symbol"/>
            </a:endParaRPr>
          </a:p>
        </p:txBody>
      </p:sp>
      <p:sp>
        <p:nvSpPr>
          <p:cNvPr id="82" name="object 82"/>
          <p:cNvSpPr txBox="1"/>
          <p:nvPr/>
        </p:nvSpPr>
        <p:spPr>
          <a:xfrm>
            <a:off x="3320016" y="3529029"/>
            <a:ext cx="391795" cy="223779"/>
          </a:xfrm>
          <a:prstGeom prst="rect">
            <a:avLst/>
          </a:prstGeom>
        </p:spPr>
        <p:txBody>
          <a:bodyPr vert="horz" wrap="square" lIns="0" tIns="15875" rIns="0" bIns="0" rtlCol="0">
            <a:spAutoFit/>
          </a:bodyPr>
          <a:lstStyle/>
          <a:p>
            <a:pPr marL="38100">
              <a:spcBef>
                <a:spcPts val="125"/>
              </a:spcBef>
            </a:pPr>
            <a:r>
              <a:rPr sz="800" i="1" spc="55" dirty="0">
                <a:latin typeface="Times New Roman"/>
                <a:cs typeface="Times New Roman"/>
              </a:rPr>
              <a:t>i</a:t>
            </a:r>
            <a:r>
              <a:rPr sz="800" spc="40" dirty="0">
                <a:latin typeface="Symbol"/>
                <a:cs typeface="Symbol"/>
              </a:rPr>
              <a:t></a:t>
            </a:r>
            <a:r>
              <a:rPr sz="800" spc="15" dirty="0">
                <a:latin typeface="Symbol"/>
                <a:cs typeface="Symbol"/>
              </a:rPr>
              <a:t></a:t>
            </a:r>
            <a:r>
              <a:rPr sz="800" dirty="0">
                <a:latin typeface="Symbol"/>
                <a:cs typeface="Symbol"/>
              </a:rPr>
              <a:t></a:t>
            </a:r>
            <a:r>
              <a:rPr sz="800" spc="-55" dirty="0">
                <a:latin typeface="Times New Roman"/>
                <a:cs typeface="Times New Roman"/>
              </a:rPr>
              <a:t> </a:t>
            </a:r>
            <a:r>
              <a:rPr sz="2025" spc="15" baseline="-6172" dirty="0">
                <a:latin typeface="Symbol"/>
                <a:cs typeface="Symbol"/>
              </a:rPr>
              <a:t></a:t>
            </a:r>
            <a:endParaRPr sz="2025" baseline="-6172">
              <a:latin typeface="Symbol"/>
              <a:cs typeface="Symbol"/>
            </a:endParaRPr>
          </a:p>
        </p:txBody>
      </p:sp>
      <p:sp>
        <p:nvSpPr>
          <p:cNvPr id="83" name="object 83"/>
          <p:cNvSpPr txBox="1"/>
          <p:nvPr/>
        </p:nvSpPr>
        <p:spPr>
          <a:xfrm>
            <a:off x="5730754" y="3743110"/>
            <a:ext cx="66040" cy="135935"/>
          </a:xfrm>
          <a:prstGeom prst="rect">
            <a:avLst/>
          </a:prstGeom>
        </p:spPr>
        <p:txBody>
          <a:bodyPr vert="horz" wrap="square" lIns="0" tIns="12700" rIns="0" bIns="0" rtlCol="0">
            <a:spAutoFit/>
          </a:bodyPr>
          <a:lstStyle/>
          <a:p>
            <a:pPr marL="12700">
              <a:spcBef>
                <a:spcPts val="100"/>
              </a:spcBef>
            </a:pPr>
            <a:r>
              <a:rPr sz="800" i="1" dirty="0">
                <a:latin typeface="Times New Roman"/>
                <a:cs typeface="Times New Roman"/>
              </a:rPr>
              <a:t>ε</a:t>
            </a:r>
            <a:endParaRPr sz="800">
              <a:latin typeface="Times New Roman"/>
              <a:cs typeface="Times New Roman"/>
            </a:endParaRPr>
          </a:p>
        </p:txBody>
      </p:sp>
      <p:sp>
        <p:nvSpPr>
          <p:cNvPr id="84" name="object 84"/>
          <p:cNvSpPr txBox="1"/>
          <p:nvPr/>
        </p:nvSpPr>
        <p:spPr>
          <a:xfrm>
            <a:off x="4477513" y="3743110"/>
            <a:ext cx="66040" cy="135935"/>
          </a:xfrm>
          <a:prstGeom prst="rect">
            <a:avLst/>
          </a:prstGeom>
        </p:spPr>
        <p:txBody>
          <a:bodyPr vert="horz" wrap="square" lIns="0" tIns="12700" rIns="0" bIns="0" rtlCol="0">
            <a:spAutoFit/>
          </a:bodyPr>
          <a:lstStyle/>
          <a:p>
            <a:pPr marL="12700">
              <a:spcBef>
                <a:spcPts val="100"/>
              </a:spcBef>
            </a:pPr>
            <a:r>
              <a:rPr sz="800" i="1" dirty="0">
                <a:latin typeface="Times New Roman"/>
                <a:cs typeface="Times New Roman"/>
              </a:rPr>
              <a:t>ε</a:t>
            </a:r>
            <a:endParaRPr sz="800">
              <a:latin typeface="Times New Roman"/>
              <a:cs typeface="Times New Roman"/>
            </a:endParaRPr>
          </a:p>
        </p:txBody>
      </p:sp>
      <p:sp>
        <p:nvSpPr>
          <p:cNvPr id="85" name="object 85"/>
          <p:cNvSpPr txBox="1"/>
          <p:nvPr/>
        </p:nvSpPr>
        <p:spPr>
          <a:xfrm>
            <a:off x="5490092" y="3626594"/>
            <a:ext cx="352425" cy="223779"/>
          </a:xfrm>
          <a:prstGeom prst="rect">
            <a:avLst/>
          </a:prstGeom>
        </p:spPr>
        <p:txBody>
          <a:bodyPr vert="horz" wrap="square" lIns="0" tIns="15875" rIns="0" bIns="0" rtlCol="0">
            <a:spAutoFit/>
          </a:bodyPr>
          <a:lstStyle/>
          <a:p>
            <a:pPr marL="38100">
              <a:spcBef>
                <a:spcPts val="125"/>
              </a:spcBef>
            </a:pPr>
            <a:r>
              <a:rPr sz="1350" i="1" spc="15" dirty="0">
                <a:latin typeface="Times New Roman"/>
                <a:cs typeface="Times New Roman"/>
              </a:rPr>
              <a:t>Nσ</a:t>
            </a:r>
            <a:r>
              <a:rPr sz="1350" i="1" spc="-175" dirty="0">
                <a:latin typeface="Times New Roman"/>
                <a:cs typeface="Times New Roman"/>
              </a:rPr>
              <a:t> </a:t>
            </a:r>
            <a:r>
              <a:rPr sz="1200" baseline="41666" dirty="0">
                <a:latin typeface="Times New Roman"/>
                <a:cs typeface="Times New Roman"/>
              </a:rPr>
              <a:t>2</a:t>
            </a:r>
            <a:endParaRPr sz="1200" baseline="41666">
              <a:latin typeface="Times New Roman"/>
              <a:cs typeface="Times New Roman"/>
            </a:endParaRPr>
          </a:p>
        </p:txBody>
      </p:sp>
      <p:sp>
        <p:nvSpPr>
          <p:cNvPr id="86" name="object 86"/>
          <p:cNvSpPr txBox="1"/>
          <p:nvPr/>
        </p:nvSpPr>
        <p:spPr>
          <a:xfrm>
            <a:off x="4237284" y="3626594"/>
            <a:ext cx="351790" cy="223779"/>
          </a:xfrm>
          <a:prstGeom prst="rect">
            <a:avLst/>
          </a:prstGeom>
        </p:spPr>
        <p:txBody>
          <a:bodyPr vert="horz" wrap="square" lIns="0" tIns="15875" rIns="0" bIns="0" rtlCol="0">
            <a:spAutoFit/>
          </a:bodyPr>
          <a:lstStyle/>
          <a:p>
            <a:pPr marL="38100">
              <a:spcBef>
                <a:spcPts val="125"/>
              </a:spcBef>
            </a:pPr>
            <a:r>
              <a:rPr sz="1350" i="1" spc="15" dirty="0">
                <a:latin typeface="Times New Roman"/>
                <a:cs typeface="Times New Roman"/>
              </a:rPr>
              <a:t>Nσ</a:t>
            </a:r>
            <a:r>
              <a:rPr sz="1350" i="1" spc="-175" dirty="0">
                <a:latin typeface="Times New Roman"/>
                <a:cs typeface="Times New Roman"/>
              </a:rPr>
              <a:t> </a:t>
            </a:r>
            <a:r>
              <a:rPr sz="1200" baseline="41666" dirty="0">
                <a:latin typeface="Times New Roman"/>
                <a:cs typeface="Times New Roman"/>
              </a:rPr>
              <a:t>2</a:t>
            </a:r>
            <a:endParaRPr sz="1200" baseline="41666">
              <a:latin typeface="Times New Roman"/>
              <a:cs typeface="Times New Roman"/>
            </a:endParaRPr>
          </a:p>
        </p:txBody>
      </p:sp>
      <p:sp>
        <p:nvSpPr>
          <p:cNvPr id="87" name="object 87"/>
          <p:cNvSpPr txBox="1"/>
          <p:nvPr/>
        </p:nvSpPr>
        <p:spPr>
          <a:xfrm>
            <a:off x="5248788" y="3290021"/>
            <a:ext cx="916940" cy="302260"/>
          </a:xfrm>
          <a:prstGeom prst="rect">
            <a:avLst/>
          </a:prstGeom>
        </p:spPr>
        <p:txBody>
          <a:bodyPr vert="horz" wrap="square" lIns="0" tIns="14604" rIns="0" bIns="0" rtlCol="0">
            <a:spAutoFit/>
          </a:bodyPr>
          <a:lstStyle/>
          <a:p>
            <a:pPr marL="38100">
              <a:spcBef>
                <a:spcPts val="114"/>
              </a:spcBef>
            </a:pPr>
            <a:r>
              <a:rPr u="sng" spc="-180" dirty="0">
                <a:uFill>
                  <a:solidFill>
                    <a:srgbClr val="000000"/>
                  </a:solidFill>
                </a:uFill>
                <a:latin typeface="Symbol"/>
                <a:cs typeface="Symbol"/>
              </a:rPr>
              <a:t></a:t>
            </a:r>
            <a:r>
              <a:rPr sz="1350" u="sng" spc="5" dirty="0">
                <a:uFill>
                  <a:solidFill>
                    <a:srgbClr val="000000"/>
                  </a:solidFill>
                </a:uFill>
                <a:latin typeface="Times New Roman"/>
                <a:cs typeface="Times New Roman"/>
              </a:rPr>
              <a:t>2i</a:t>
            </a:r>
            <a:r>
              <a:rPr sz="1350" u="sng" spc="-210" dirty="0">
                <a:uFill>
                  <a:solidFill>
                    <a:srgbClr val="000000"/>
                  </a:solidFill>
                </a:uFill>
                <a:latin typeface="Times New Roman"/>
                <a:cs typeface="Times New Roman"/>
              </a:rPr>
              <a:t> </a:t>
            </a:r>
            <a:r>
              <a:rPr sz="1350" i="1" u="sng" spc="135" dirty="0">
                <a:uFill>
                  <a:solidFill>
                    <a:srgbClr val="000000"/>
                  </a:solidFill>
                </a:uFill>
                <a:latin typeface="Times New Roman"/>
                <a:cs typeface="Times New Roman"/>
              </a:rPr>
              <a:t>+</a:t>
            </a:r>
            <a:r>
              <a:rPr sz="1350" u="sng" spc="15" dirty="0">
                <a:uFill>
                  <a:solidFill>
                    <a:srgbClr val="000000"/>
                  </a:solidFill>
                </a:uFill>
                <a:latin typeface="Times New Roman"/>
                <a:cs typeface="Times New Roman"/>
              </a:rPr>
              <a:t>3</a:t>
            </a:r>
            <a:r>
              <a:rPr sz="1350" u="sng" spc="-195" dirty="0">
                <a:uFill>
                  <a:solidFill>
                    <a:srgbClr val="000000"/>
                  </a:solidFill>
                </a:uFill>
                <a:latin typeface="Times New Roman"/>
                <a:cs typeface="Times New Roman"/>
              </a:rPr>
              <a:t> </a:t>
            </a:r>
            <a:r>
              <a:rPr sz="1350" u="sng" spc="5" dirty="0">
                <a:uFill>
                  <a:solidFill>
                    <a:srgbClr val="000000"/>
                  </a:solidFill>
                </a:uFill>
                <a:latin typeface="Times New Roman"/>
                <a:cs typeface="Times New Roman"/>
              </a:rPr>
              <a:t>/</a:t>
            </a:r>
            <a:r>
              <a:rPr sz="1350" u="sng" spc="-100" dirty="0">
                <a:uFill>
                  <a:solidFill>
                    <a:srgbClr val="000000"/>
                  </a:solidFill>
                </a:uFill>
                <a:latin typeface="Times New Roman"/>
                <a:cs typeface="Times New Roman"/>
              </a:rPr>
              <a:t> </a:t>
            </a:r>
            <a:r>
              <a:rPr sz="1350" u="sng" spc="50" dirty="0">
                <a:uFill>
                  <a:solidFill>
                    <a:srgbClr val="000000"/>
                  </a:solidFill>
                </a:uFill>
                <a:latin typeface="Times New Roman"/>
                <a:cs typeface="Times New Roman"/>
              </a:rPr>
              <a:t>2</a:t>
            </a:r>
            <a:r>
              <a:rPr u="sng" spc="-30" dirty="0">
                <a:uFill>
                  <a:solidFill>
                    <a:srgbClr val="000000"/>
                  </a:solidFill>
                </a:uFill>
                <a:latin typeface="Symbol"/>
                <a:cs typeface="Symbol"/>
              </a:rPr>
              <a:t></a:t>
            </a:r>
            <a:r>
              <a:rPr sz="2025" spc="179" baseline="20576" dirty="0">
                <a:latin typeface="Symbol"/>
                <a:cs typeface="Symbol"/>
              </a:rPr>
              <a:t></a:t>
            </a:r>
            <a:r>
              <a:rPr sz="2025" spc="15" baseline="24691" dirty="0">
                <a:latin typeface="Symbol"/>
                <a:cs typeface="Symbol"/>
              </a:rPr>
              <a:t></a:t>
            </a:r>
            <a:endParaRPr sz="2025" baseline="24691">
              <a:latin typeface="Symbol"/>
              <a:cs typeface="Symbol"/>
            </a:endParaRPr>
          </a:p>
        </p:txBody>
      </p:sp>
      <p:sp>
        <p:nvSpPr>
          <p:cNvPr id="88" name="object 88"/>
          <p:cNvSpPr txBox="1"/>
          <p:nvPr/>
        </p:nvSpPr>
        <p:spPr>
          <a:xfrm>
            <a:off x="4006398" y="3290021"/>
            <a:ext cx="814069" cy="302260"/>
          </a:xfrm>
          <a:prstGeom prst="rect">
            <a:avLst/>
          </a:prstGeom>
        </p:spPr>
        <p:txBody>
          <a:bodyPr vert="horz" wrap="square" lIns="0" tIns="14604" rIns="0" bIns="0" rtlCol="0">
            <a:spAutoFit/>
          </a:bodyPr>
          <a:lstStyle/>
          <a:p>
            <a:pPr marL="38100">
              <a:spcBef>
                <a:spcPts val="114"/>
              </a:spcBef>
            </a:pPr>
            <a:r>
              <a:rPr u="sng" spc="-175" dirty="0">
                <a:uFill>
                  <a:solidFill>
                    <a:srgbClr val="000000"/>
                  </a:solidFill>
                </a:uFill>
                <a:latin typeface="Symbol"/>
                <a:cs typeface="Symbol"/>
              </a:rPr>
              <a:t></a:t>
            </a:r>
            <a:r>
              <a:rPr sz="1350" u="sng" spc="5" dirty="0">
                <a:uFill>
                  <a:solidFill>
                    <a:srgbClr val="000000"/>
                  </a:solidFill>
                </a:uFill>
                <a:latin typeface="Times New Roman"/>
                <a:cs typeface="Times New Roman"/>
              </a:rPr>
              <a:t>2i</a:t>
            </a:r>
            <a:r>
              <a:rPr sz="1350" u="sng" spc="-210" dirty="0">
                <a:uFill>
                  <a:solidFill>
                    <a:srgbClr val="000000"/>
                  </a:solidFill>
                </a:uFill>
                <a:latin typeface="Times New Roman"/>
                <a:cs typeface="Times New Roman"/>
              </a:rPr>
              <a:t> </a:t>
            </a:r>
            <a:r>
              <a:rPr sz="1350" i="1" u="sng" spc="25" dirty="0">
                <a:uFill>
                  <a:solidFill>
                    <a:srgbClr val="000000"/>
                  </a:solidFill>
                </a:uFill>
                <a:latin typeface="Times New Roman"/>
                <a:cs typeface="Times New Roman"/>
              </a:rPr>
              <a:t>+</a:t>
            </a:r>
            <a:r>
              <a:rPr sz="1350" u="sng" spc="95" dirty="0">
                <a:uFill>
                  <a:solidFill>
                    <a:srgbClr val="000000"/>
                  </a:solidFill>
                </a:uFill>
                <a:latin typeface="Times New Roman"/>
                <a:cs typeface="Times New Roman"/>
              </a:rPr>
              <a:t>1</a:t>
            </a:r>
            <a:r>
              <a:rPr sz="1350" u="sng" spc="5" dirty="0">
                <a:uFill>
                  <a:solidFill>
                    <a:srgbClr val="000000"/>
                  </a:solidFill>
                </a:uFill>
                <a:latin typeface="Times New Roman"/>
                <a:cs typeface="Times New Roman"/>
              </a:rPr>
              <a:t>/</a:t>
            </a:r>
            <a:r>
              <a:rPr sz="1350" u="sng" spc="-100" dirty="0">
                <a:uFill>
                  <a:solidFill>
                    <a:srgbClr val="000000"/>
                  </a:solidFill>
                </a:uFill>
                <a:latin typeface="Times New Roman"/>
                <a:cs typeface="Times New Roman"/>
              </a:rPr>
              <a:t> </a:t>
            </a:r>
            <a:r>
              <a:rPr sz="1350" u="sng" spc="50" dirty="0">
                <a:uFill>
                  <a:solidFill>
                    <a:srgbClr val="000000"/>
                  </a:solidFill>
                </a:uFill>
                <a:latin typeface="Times New Roman"/>
                <a:cs typeface="Times New Roman"/>
              </a:rPr>
              <a:t>2</a:t>
            </a:r>
            <a:r>
              <a:rPr u="sng" spc="-30" dirty="0">
                <a:uFill>
                  <a:solidFill>
                    <a:srgbClr val="000000"/>
                  </a:solidFill>
                </a:uFill>
                <a:latin typeface="Symbol"/>
                <a:cs typeface="Symbol"/>
              </a:rPr>
              <a:t></a:t>
            </a:r>
            <a:r>
              <a:rPr sz="2025" spc="15" baseline="20576" dirty="0">
                <a:latin typeface="Symbol"/>
                <a:cs typeface="Symbol"/>
              </a:rPr>
              <a:t></a:t>
            </a:r>
            <a:endParaRPr sz="2025" baseline="20576">
              <a:latin typeface="Symbol"/>
              <a:cs typeface="Symbol"/>
            </a:endParaRPr>
          </a:p>
        </p:txBody>
      </p:sp>
      <p:sp>
        <p:nvSpPr>
          <p:cNvPr id="89" name="object 89"/>
          <p:cNvSpPr txBox="1"/>
          <p:nvPr/>
        </p:nvSpPr>
        <p:spPr>
          <a:xfrm>
            <a:off x="1996555" y="3368986"/>
            <a:ext cx="4310380" cy="339725"/>
          </a:xfrm>
          <a:prstGeom prst="rect">
            <a:avLst/>
          </a:prstGeom>
        </p:spPr>
        <p:txBody>
          <a:bodyPr vert="horz" wrap="square" lIns="0" tIns="13970" rIns="0" bIns="0" rtlCol="0">
            <a:spAutoFit/>
          </a:bodyPr>
          <a:lstStyle/>
          <a:p>
            <a:pPr marL="38100">
              <a:spcBef>
                <a:spcPts val="110"/>
              </a:spcBef>
              <a:tabLst>
                <a:tab pos="1609090" algn="l"/>
                <a:tab pos="2259330" algn="l"/>
                <a:tab pos="2620010" algn="l"/>
                <a:tab pos="3512185" algn="l"/>
                <a:tab pos="3872865" algn="l"/>
              </a:tabLst>
            </a:pPr>
            <a:r>
              <a:rPr spc="-225" dirty="0">
                <a:latin typeface="Symbol"/>
                <a:cs typeface="Symbol"/>
              </a:rPr>
              <a:t></a:t>
            </a:r>
            <a:r>
              <a:rPr sz="1350" spc="5" dirty="0">
                <a:latin typeface="Times New Roman"/>
                <a:cs typeface="Times New Roman"/>
              </a:rPr>
              <a:t>5</a:t>
            </a:r>
            <a:r>
              <a:rPr sz="1350" spc="30" dirty="0">
                <a:latin typeface="Times New Roman"/>
                <a:cs typeface="Times New Roman"/>
              </a:rPr>
              <a:t>8</a:t>
            </a:r>
            <a:r>
              <a:rPr spc="-204" dirty="0">
                <a:latin typeface="Symbol"/>
                <a:cs typeface="Symbol"/>
              </a:rPr>
              <a:t></a:t>
            </a:r>
            <a:r>
              <a:rPr sz="1350" i="1" spc="40" dirty="0">
                <a:latin typeface="Times New Roman"/>
                <a:cs typeface="Times New Roman"/>
              </a:rPr>
              <a:t>,</a:t>
            </a:r>
            <a:r>
              <a:rPr spc="-220" dirty="0">
                <a:latin typeface="Symbol"/>
                <a:cs typeface="Symbol"/>
              </a:rPr>
              <a:t></a:t>
            </a:r>
            <a:r>
              <a:rPr sz="1350" spc="5" dirty="0">
                <a:latin typeface="Times New Roman"/>
                <a:cs typeface="Times New Roman"/>
              </a:rPr>
              <a:t>5</a:t>
            </a:r>
            <a:r>
              <a:rPr sz="1350" spc="50" dirty="0">
                <a:latin typeface="Times New Roman"/>
                <a:cs typeface="Times New Roman"/>
              </a:rPr>
              <a:t>9</a:t>
            </a:r>
            <a:r>
              <a:rPr spc="-150" dirty="0">
                <a:latin typeface="Symbol"/>
                <a:cs typeface="Symbol"/>
              </a:rPr>
              <a:t></a:t>
            </a:r>
            <a:r>
              <a:rPr spc="-290" dirty="0">
                <a:latin typeface="Times New Roman"/>
                <a:cs typeface="Times New Roman"/>
              </a:rPr>
              <a:t> </a:t>
            </a:r>
            <a:r>
              <a:rPr sz="1350" spc="30" dirty="0">
                <a:latin typeface="Symbol"/>
                <a:cs typeface="Symbol"/>
              </a:rPr>
              <a:t></a:t>
            </a:r>
            <a:r>
              <a:rPr sz="1350" spc="10" dirty="0">
                <a:latin typeface="Times New Roman"/>
                <a:cs typeface="Times New Roman"/>
              </a:rPr>
              <a:t> </a:t>
            </a:r>
            <a:r>
              <a:rPr sz="1350" i="1" spc="20" dirty="0">
                <a:latin typeface="Times New Roman"/>
                <a:cs typeface="Times New Roman"/>
              </a:rPr>
              <a:t>P</a:t>
            </a:r>
            <a:r>
              <a:rPr sz="1350" i="1" spc="-135" dirty="0">
                <a:latin typeface="Times New Roman"/>
                <a:cs typeface="Times New Roman"/>
              </a:rPr>
              <a:t> </a:t>
            </a:r>
            <a:r>
              <a:rPr sz="1350" i="1" spc="20" dirty="0">
                <a:latin typeface="Times New Roman"/>
                <a:cs typeface="Times New Roman"/>
              </a:rPr>
              <a:t>=</a:t>
            </a:r>
            <a:r>
              <a:rPr sz="1350" i="1" spc="-60" dirty="0">
                <a:latin typeface="Times New Roman"/>
                <a:cs typeface="Times New Roman"/>
              </a:rPr>
              <a:t> </a:t>
            </a:r>
            <a:r>
              <a:rPr sz="3075" spc="22" baseline="-8130" dirty="0">
                <a:latin typeface="Symbol"/>
                <a:cs typeface="Symbol"/>
              </a:rPr>
              <a:t></a:t>
            </a:r>
            <a:r>
              <a:rPr sz="3075" baseline="-8130" dirty="0">
                <a:latin typeface="Times New Roman"/>
                <a:cs typeface="Times New Roman"/>
              </a:rPr>
              <a:t>	</a:t>
            </a:r>
            <a:r>
              <a:rPr sz="2025" spc="179" baseline="24691" dirty="0">
                <a:latin typeface="Symbol"/>
                <a:cs typeface="Symbol"/>
              </a:rPr>
              <a:t></a:t>
            </a:r>
            <a:r>
              <a:rPr sz="1350" i="1" spc="30" dirty="0">
                <a:latin typeface="Times New Roman"/>
                <a:cs typeface="Times New Roman"/>
              </a:rPr>
              <a:t>Q</a:t>
            </a:r>
            <a:r>
              <a:rPr sz="2025" spc="15" baseline="18518" dirty="0">
                <a:latin typeface="Symbol"/>
                <a:cs typeface="Symbol"/>
              </a:rPr>
              <a:t></a:t>
            </a:r>
            <a:r>
              <a:rPr sz="2025" spc="-150" baseline="18518" dirty="0">
                <a:latin typeface="Times New Roman"/>
                <a:cs typeface="Times New Roman"/>
              </a:rPr>
              <a:t> </a:t>
            </a:r>
            <a:r>
              <a:rPr sz="1350" i="1" spc="15" dirty="0">
                <a:latin typeface="Times New Roman"/>
                <a:cs typeface="Times New Roman"/>
              </a:rPr>
              <a:t>Δ</a:t>
            </a:r>
            <a:r>
              <a:rPr sz="1350" i="1" dirty="0">
                <a:latin typeface="Times New Roman"/>
                <a:cs typeface="Times New Roman"/>
              </a:rPr>
              <a:t>	</a:t>
            </a:r>
            <a:r>
              <a:rPr sz="1350" u="sng" spc="5" dirty="0">
                <a:uFill>
                  <a:solidFill>
                    <a:srgbClr val="000000"/>
                  </a:solidFill>
                </a:uFill>
                <a:latin typeface="Times New Roman"/>
                <a:cs typeface="Times New Roman"/>
              </a:rPr>
              <a:t> </a:t>
            </a:r>
            <a:r>
              <a:rPr sz="1350" u="sng" dirty="0">
                <a:uFill>
                  <a:solidFill>
                    <a:srgbClr val="000000"/>
                  </a:solidFill>
                </a:uFill>
                <a:latin typeface="Times New Roman"/>
                <a:cs typeface="Times New Roman"/>
              </a:rPr>
              <a:t>	</a:t>
            </a:r>
            <a:r>
              <a:rPr sz="1350" dirty="0">
                <a:latin typeface="Times New Roman"/>
                <a:cs typeface="Times New Roman"/>
              </a:rPr>
              <a:t> </a:t>
            </a:r>
            <a:r>
              <a:rPr sz="1350" spc="90" dirty="0">
                <a:latin typeface="Times New Roman"/>
                <a:cs typeface="Times New Roman"/>
              </a:rPr>
              <a:t> </a:t>
            </a:r>
            <a:r>
              <a:rPr sz="2025" spc="15" baseline="18518" dirty="0">
                <a:latin typeface="Symbol"/>
                <a:cs typeface="Symbol"/>
              </a:rPr>
              <a:t></a:t>
            </a:r>
            <a:r>
              <a:rPr sz="2025" spc="-179" baseline="18518" dirty="0">
                <a:latin typeface="Times New Roman"/>
                <a:cs typeface="Times New Roman"/>
              </a:rPr>
              <a:t> </a:t>
            </a:r>
            <a:r>
              <a:rPr sz="1350" spc="15" dirty="0">
                <a:latin typeface="Symbol"/>
                <a:cs typeface="Symbol"/>
              </a:rPr>
              <a:t></a:t>
            </a:r>
            <a:r>
              <a:rPr sz="1350" spc="-155" dirty="0">
                <a:latin typeface="Times New Roman"/>
                <a:cs typeface="Times New Roman"/>
              </a:rPr>
              <a:t> </a:t>
            </a:r>
            <a:r>
              <a:rPr sz="1350" i="1" spc="25" dirty="0">
                <a:latin typeface="Times New Roman"/>
                <a:cs typeface="Times New Roman"/>
              </a:rPr>
              <a:t>Q</a:t>
            </a:r>
            <a:r>
              <a:rPr sz="2025" spc="15" baseline="18518" dirty="0">
                <a:latin typeface="Symbol"/>
                <a:cs typeface="Symbol"/>
              </a:rPr>
              <a:t></a:t>
            </a:r>
            <a:r>
              <a:rPr sz="2025" spc="-150" baseline="18518" dirty="0">
                <a:latin typeface="Times New Roman"/>
                <a:cs typeface="Times New Roman"/>
              </a:rPr>
              <a:t> </a:t>
            </a:r>
            <a:r>
              <a:rPr sz="1350" i="1" spc="15" dirty="0">
                <a:latin typeface="Times New Roman"/>
                <a:cs typeface="Times New Roman"/>
              </a:rPr>
              <a:t>Δ</a:t>
            </a:r>
            <a:r>
              <a:rPr sz="1350" i="1" dirty="0">
                <a:latin typeface="Times New Roman"/>
                <a:cs typeface="Times New Roman"/>
              </a:rPr>
              <a:t>	</a:t>
            </a:r>
            <a:r>
              <a:rPr sz="1350" u="sng" spc="5" dirty="0">
                <a:uFill>
                  <a:solidFill>
                    <a:srgbClr val="000000"/>
                  </a:solidFill>
                </a:uFill>
                <a:latin typeface="Times New Roman"/>
                <a:cs typeface="Times New Roman"/>
              </a:rPr>
              <a:t> </a:t>
            </a:r>
            <a:r>
              <a:rPr sz="1350" u="sng" dirty="0">
                <a:uFill>
                  <a:solidFill>
                    <a:srgbClr val="000000"/>
                  </a:solidFill>
                </a:uFill>
                <a:latin typeface="Times New Roman"/>
                <a:cs typeface="Times New Roman"/>
              </a:rPr>
              <a:t>	</a:t>
            </a:r>
            <a:r>
              <a:rPr sz="1350" dirty="0">
                <a:latin typeface="Times New Roman"/>
                <a:cs typeface="Times New Roman"/>
              </a:rPr>
              <a:t>  </a:t>
            </a:r>
            <a:r>
              <a:rPr sz="1350" spc="-160" dirty="0">
                <a:latin typeface="Times New Roman"/>
                <a:cs typeface="Times New Roman"/>
              </a:rPr>
              <a:t> </a:t>
            </a:r>
            <a:r>
              <a:rPr sz="2025" spc="179" baseline="18518" dirty="0">
                <a:latin typeface="Symbol"/>
                <a:cs typeface="Symbol"/>
              </a:rPr>
              <a:t></a:t>
            </a:r>
            <a:r>
              <a:rPr sz="2025" spc="15" baseline="24691" dirty="0">
                <a:latin typeface="Symbol"/>
                <a:cs typeface="Symbol"/>
              </a:rPr>
              <a:t></a:t>
            </a:r>
            <a:r>
              <a:rPr sz="2025" spc="-247" baseline="24691" dirty="0">
                <a:latin typeface="Times New Roman"/>
                <a:cs typeface="Times New Roman"/>
              </a:rPr>
              <a:t> </a:t>
            </a:r>
            <a:r>
              <a:rPr sz="1350" i="1" spc="20" dirty="0">
                <a:latin typeface="Times New Roman"/>
                <a:cs typeface="Times New Roman"/>
              </a:rPr>
              <a:t>=</a:t>
            </a:r>
            <a:endParaRPr sz="1350">
              <a:latin typeface="Times New Roman"/>
              <a:cs typeface="Times New Roman"/>
            </a:endParaRPr>
          </a:p>
        </p:txBody>
      </p:sp>
      <p:grpSp>
        <p:nvGrpSpPr>
          <p:cNvPr id="90" name="object 90"/>
          <p:cNvGrpSpPr/>
          <p:nvPr/>
        </p:nvGrpSpPr>
        <p:grpSpPr>
          <a:xfrm>
            <a:off x="2208213" y="5445125"/>
            <a:ext cx="1584325" cy="805180"/>
            <a:chOff x="684212" y="5445125"/>
            <a:chExt cx="1584325" cy="805180"/>
          </a:xfrm>
        </p:grpSpPr>
        <p:sp>
          <p:nvSpPr>
            <p:cNvPr id="91" name="object 91"/>
            <p:cNvSpPr/>
            <p:nvPr/>
          </p:nvSpPr>
          <p:spPr>
            <a:xfrm>
              <a:off x="684212" y="5445125"/>
              <a:ext cx="1584325" cy="805180"/>
            </a:xfrm>
            <a:custGeom>
              <a:avLst/>
              <a:gdLst/>
              <a:ahLst/>
              <a:cxnLst/>
              <a:rect l="l" t="t" r="r" b="b"/>
              <a:pathLst>
                <a:path w="1584325" h="805179">
                  <a:moveTo>
                    <a:pt x="1584325" y="0"/>
                  </a:moveTo>
                  <a:lnTo>
                    <a:pt x="0" y="0"/>
                  </a:lnTo>
                  <a:lnTo>
                    <a:pt x="0" y="804862"/>
                  </a:lnTo>
                  <a:lnTo>
                    <a:pt x="1584325" y="804862"/>
                  </a:lnTo>
                  <a:lnTo>
                    <a:pt x="1584325" y="0"/>
                  </a:lnTo>
                  <a:close/>
                </a:path>
              </a:pathLst>
            </a:custGeom>
            <a:solidFill>
              <a:srgbClr val="FFFFFF"/>
            </a:solidFill>
          </p:spPr>
          <p:txBody>
            <a:bodyPr wrap="square" lIns="0" tIns="0" rIns="0" bIns="0" rtlCol="0"/>
            <a:lstStyle/>
            <a:p>
              <a:endParaRPr/>
            </a:p>
          </p:txBody>
        </p:sp>
        <p:sp>
          <p:nvSpPr>
            <p:cNvPr id="92" name="object 92"/>
            <p:cNvSpPr/>
            <p:nvPr/>
          </p:nvSpPr>
          <p:spPr>
            <a:xfrm>
              <a:off x="1576795" y="6068719"/>
              <a:ext cx="27305" cy="15875"/>
            </a:xfrm>
            <a:custGeom>
              <a:avLst/>
              <a:gdLst/>
              <a:ahLst/>
              <a:cxnLst/>
              <a:rect l="l" t="t" r="r" b="b"/>
              <a:pathLst>
                <a:path w="27305" h="15875">
                  <a:moveTo>
                    <a:pt x="0" y="15454"/>
                  </a:moveTo>
                  <a:lnTo>
                    <a:pt x="26735" y="0"/>
                  </a:lnTo>
                </a:path>
              </a:pathLst>
            </a:custGeom>
            <a:ln w="8807">
              <a:solidFill>
                <a:srgbClr val="000000"/>
              </a:solidFill>
            </a:ln>
          </p:spPr>
          <p:txBody>
            <a:bodyPr wrap="square" lIns="0" tIns="0" rIns="0" bIns="0" rtlCol="0"/>
            <a:lstStyle/>
            <a:p>
              <a:endParaRPr/>
            </a:p>
          </p:txBody>
        </p:sp>
        <p:sp>
          <p:nvSpPr>
            <p:cNvPr id="93" name="object 93"/>
            <p:cNvSpPr/>
            <p:nvPr/>
          </p:nvSpPr>
          <p:spPr>
            <a:xfrm>
              <a:off x="1603530" y="6073307"/>
              <a:ext cx="39370" cy="102235"/>
            </a:xfrm>
            <a:custGeom>
              <a:avLst/>
              <a:gdLst/>
              <a:ahLst/>
              <a:cxnLst/>
              <a:rect l="l" t="t" r="r" b="b"/>
              <a:pathLst>
                <a:path w="39369" h="102235">
                  <a:moveTo>
                    <a:pt x="0" y="0"/>
                  </a:moveTo>
                  <a:lnTo>
                    <a:pt x="39076" y="101917"/>
                  </a:lnTo>
                </a:path>
              </a:pathLst>
            </a:custGeom>
            <a:ln w="17372">
              <a:solidFill>
                <a:srgbClr val="000000"/>
              </a:solidFill>
            </a:ln>
          </p:spPr>
          <p:txBody>
            <a:bodyPr wrap="square" lIns="0" tIns="0" rIns="0" bIns="0" rtlCol="0"/>
            <a:lstStyle/>
            <a:p>
              <a:endParaRPr/>
            </a:p>
          </p:txBody>
        </p:sp>
        <p:sp>
          <p:nvSpPr>
            <p:cNvPr id="94" name="object 94"/>
            <p:cNvSpPr/>
            <p:nvPr/>
          </p:nvSpPr>
          <p:spPr>
            <a:xfrm>
              <a:off x="1647272" y="5884952"/>
              <a:ext cx="51435" cy="290830"/>
            </a:xfrm>
            <a:custGeom>
              <a:avLst/>
              <a:gdLst/>
              <a:ahLst/>
              <a:cxnLst/>
              <a:rect l="l" t="t" r="r" b="b"/>
              <a:pathLst>
                <a:path w="51435" h="290829">
                  <a:moveTo>
                    <a:pt x="0" y="290273"/>
                  </a:moveTo>
                  <a:lnTo>
                    <a:pt x="51382" y="0"/>
                  </a:lnTo>
                </a:path>
              </a:pathLst>
            </a:custGeom>
            <a:ln w="8912">
              <a:solidFill>
                <a:srgbClr val="000000"/>
              </a:solidFill>
            </a:ln>
          </p:spPr>
          <p:txBody>
            <a:bodyPr wrap="square" lIns="0" tIns="0" rIns="0" bIns="0" rtlCol="0"/>
            <a:lstStyle/>
            <a:p>
              <a:endParaRPr/>
            </a:p>
          </p:txBody>
        </p:sp>
      </p:grpSp>
      <p:sp>
        <p:nvSpPr>
          <p:cNvPr id="95" name="object 95"/>
          <p:cNvSpPr txBox="1"/>
          <p:nvPr/>
        </p:nvSpPr>
        <p:spPr>
          <a:xfrm>
            <a:off x="3655393" y="5962051"/>
            <a:ext cx="107950" cy="277495"/>
          </a:xfrm>
          <a:prstGeom prst="rect">
            <a:avLst/>
          </a:prstGeom>
        </p:spPr>
        <p:txBody>
          <a:bodyPr vert="horz" wrap="square" lIns="0" tIns="13335" rIns="0" bIns="0" rtlCol="0">
            <a:spAutoFit/>
          </a:bodyPr>
          <a:lstStyle/>
          <a:p>
            <a:pPr marL="12700">
              <a:spcBef>
                <a:spcPts val="105"/>
              </a:spcBef>
            </a:pPr>
            <a:r>
              <a:rPr sz="1650" spc="10" dirty="0">
                <a:latin typeface="Symbol"/>
                <a:cs typeface="Symbol"/>
              </a:rPr>
              <a:t></a:t>
            </a:r>
            <a:endParaRPr sz="1650">
              <a:latin typeface="Symbol"/>
              <a:cs typeface="Symbol"/>
            </a:endParaRPr>
          </a:p>
        </p:txBody>
      </p:sp>
      <p:sp>
        <p:nvSpPr>
          <p:cNvPr id="103" name="object 103"/>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38100">
              <a:lnSpc>
                <a:spcPts val="1650"/>
              </a:lnSpc>
            </a:pPr>
            <a:fld id="{81D60167-4931-47E6-BA6A-407CBD079E47}" type="slidenum">
              <a:rPr dirty="0"/>
              <a:pPr marL="38100">
                <a:lnSpc>
                  <a:spcPts val="1650"/>
                </a:lnSpc>
              </a:pPr>
              <a:t>194</a:t>
            </a:fld>
            <a:endParaRPr dirty="0"/>
          </a:p>
        </p:txBody>
      </p:sp>
      <p:sp>
        <p:nvSpPr>
          <p:cNvPr id="96" name="object 96"/>
          <p:cNvSpPr txBox="1"/>
          <p:nvPr/>
        </p:nvSpPr>
        <p:spPr>
          <a:xfrm>
            <a:off x="2848170" y="5962051"/>
            <a:ext cx="107950" cy="277495"/>
          </a:xfrm>
          <a:prstGeom prst="rect">
            <a:avLst/>
          </a:prstGeom>
        </p:spPr>
        <p:txBody>
          <a:bodyPr vert="horz" wrap="square" lIns="0" tIns="13335" rIns="0" bIns="0" rtlCol="0">
            <a:spAutoFit/>
          </a:bodyPr>
          <a:lstStyle/>
          <a:p>
            <a:pPr marL="12700">
              <a:spcBef>
                <a:spcPts val="105"/>
              </a:spcBef>
            </a:pPr>
            <a:r>
              <a:rPr sz="1650" spc="10" dirty="0">
                <a:latin typeface="Symbol"/>
                <a:cs typeface="Symbol"/>
              </a:rPr>
              <a:t></a:t>
            </a:r>
            <a:endParaRPr sz="1650">
              <a:latin typeface="Symbol"/>
              <a:cs typeface="Symbol"/>
            </a:endParaRPr>
          </a:p>
        </p:txBody>
      </p:sp>
      <p:sp>
        <p:nvSpPr>
          <p:cNvPr id="97" name="object 97"/>
          <p:cNvSpPr txBox="1"/>
          <p:nvPr/>
        </p:nvSpPr>
        <p:spPr>
          <a:xfrm>
            <a:off x="2848171" y="5465444"/>
            <a:ext cx="915035" cy="277495"/>
          </a:xfrm>
          <a:prstGeom prst="rect">
            <a:avLst/>
          </a:prstGeom>
        </p:spPr>
        <p:txBody>
          <a:bodyPr vert="horz" wrap="square" lIns="0" tIns="13335" rIns="0" bIns="0" rtlCol="0">
            <a:spAutoFit/>
          </a:bodyPr>
          <a:lstStyle/>
          <a:p>
            <a:pPr marL="12700">
              <a:spcBef>
                <a:spcPts val="105"/>
              </a:spcBef>
              <a:tabLst>
                <a:tab pos="819785" algn="l"/>
              </a:tabLst>
            </a:pPr>
            <a:r>
              <a:rPr sz="1650" spc="10" dirty="0">
                <a:latin typeface="Symbol"/>
                <a:cs typeface="Symbol"/>
              </a:rPr>
              <a:t></a:t>
            </a:r>
            <a:r>
              <a:rPr sz="1650" spc="10" dirty="0">
                <a:latin typeface="Times New Roman"/>
                <a:cs typeface="Times New Roman"/>
              </a:rPr>
              <a:t>	</a:t>
            </a:r>
            <a:r>
              <a:rPr sz="1650" spc="10" dirty="0">
                <a:latin typeface="Symbol"/>
                <a:cs typeface="Symbol"/>
              </a:rPr>
              <a:t></a:t>
            </a:r>
            <a:endParaRPr sz="1650">
              <a:latin typeface="Symbol"/>
              <a:cs typeface="Symbol"/>
            </a:endParaRPr>
          </a:p>
        </p:txBody>
      </p:sp>
      <p:sp>
        <p:nvSpPr>
          <p:cNvPr id="98" name="object 98"/>
          <p:cNvSpPr txBox="1"/>
          <p:nvPr/>
        </p:nvSpPr>
        <p:spPr>
          <a:xfrm>
            <a:off x="2810071" y="5801255"/>
            <a:ext cx="978535" cy="277495"/>
          </a:xfrm>
          <a:prstGeom prst="rect">
            <a:avLst/>
          </a:prstGeom>
        </p:spPr>
        <p:txBody>
          <a:bodyPr vert="horz" wrap="square" lIns="0" tIns="13335" rIns="0" bIns="0" rtlCol="0">
            <a:spAutoFit/>
          </a:bodyPr>
          <a:lstStyle/>
          <a:p>
            <a:pPr marL="50800">
              <a:spcBef>
                <a:spcPts val="105"/>
              </a:spcBef>
              <a:tabLst>
                <a:tab pos="713740" algn="l"/>
              </a:tabLst>
            </a:pPr>
            <a:r>
              <a:rPr sz="1650" spc="10" dirty="0">
                <a:latin typeface="Symbol"/>
                <a:cs typeface="Symbol"/>
              </a:rPr>
              <a:t></a:t>
            </a:r>
            <a:r>
              <a:rPr sz="1650" spc="-90" dirty="0">
                <a:latin typeface="Times New Roman"/>
                <a:cs typeface="Times New Roman"/>
              </a:rPr>
              <a:t> </a:t>
            </a:r>
            <a:r>
              <a:rPr sz="2475" spc="22" baseline="-23569" dirty="0">
                <a:latin typeface="Times New Roman"/>
                <a:cs typeface="Times New Roman"/>
              </a:rPr>
              <a:t>2	</a:t>
            </a:r>
            <a:r>
              <a:rPr sz="1425" spc="15" baseline="2923" dirty="0">
                <a:latin typeface="Times New Roman"/>
                <a:cs typeface="Times New Roman"/>
              </a:rPr>
              <a:t>2 </a:t>
            </a:r>
            <a:r>
              <a:rPr sz="1425" spc="142" baseline="2923" dirty="0">
                <a:latin typeface="Times New Roman"/>
                <a:cs typeface="Times New Roman"/>
              </a:rPr>
              <a:t> </a:t>
            </a:r>
            <a:r>
              <a:rPr sz="1650" spc="10" dirty="0">
                <a:latin typeface="Symbol"/>
                <a:cs typeface="Symbol"/>
              </a:rPr>
              <a:t></a:t>
            </a:r>
            <a:endParaRPr sz="1650">
              <a:latin typeface="Symbol"/>
              <a:cs typeface="Symbol"/>
            </a:endParaRPr>
          </a:p>
        </p:txBody>
      </p:sp>
      <p:sp>
        <p:nvSpPr>
          <p:cNvPr id="99" name="object 99"/>
          <p:cNvSpPr txBox="1"/>
          <p:nvPr/>
        </p:nvSpPr>
        <p:spPr>
          <a:xfrm>
            <a:off x="3499974" y="6029711"/>
            <a:ext cx="74930" cy="160300"/>
          </a:xfrm>
          <a:prstGeom prst="rect">
            <a:avLst/>
          </a:prstGeom>
        </p:spPr>
        <p:txBody>
          <a:bodyPr vert="horz" wrap="square" lIns="0" tIns="13970" rIns="0" bIns="0" rtlCol="0">
            <a:spAutoFit/>
          </a:bodyPr>
          <a:lstStyle/>
          <a:p>
            <a:pPr marL="12700">
              <a:spcBef>
                <a:spcPts val="110"/>
              </a:spcBef>
            </a:pPr>
            <a:r>
              <a:rPr sz="950" i="1" spc="10" dirty="0">
                <a:latin typeface="Times New Roman"/>
                <a:cs typeface="Times New Roman"/>
              </a:rPr>
              <a:t>ε</a:t>
            </a:r>
            <a:endParaRPr sz="950">
              <a:latin typeface="Times New Roman"/>
              <a:cs typeface="Times New Roman"/>
            </a:endParaRPr>
          </a:p>
        </p:txBody>
      </p:sp>
      <p:sp>
        <p:nvSpPr>
          <p:cNvPr id="100" name="object 100"/>
          <p:cNvSpPr txBox="1"/>
          <p:nvPr/>
        </p:nvSpPr>
        <p:spPr>
          <a:xfrm>
            <a:off x="3233314" y="5889376"/>
            <a:ext cx="273050" cy="277495"/>
          </a:xfrm>
          <a:prstGeom prst="rect">
            <a:avLst/>
          </a:prstGeom>
        </p:spPr>
        <p:txBody>
          <a:bodyPr vert="horz" wrap="square" lIns="0" tIns="13335" rIns="0" bIns="0" rtlCol="0">
            <a:spAutoFit/>
          </a:bodyPr>
          <a:lstStyle/>
          <a:p>
            <a:pPr marL="12700">
              <a:spcBef>
                <a:spcPts val="105"/>
              </a:spcBef>
            </a:pPr>
            <a:r>
              <a:rPr sz="1650" i="1" spc="15" dirty="0">
                <a:latin typeface="Times New Roman"/>
                <a:cs typeface="Times New Roman"/>
              </a:rPr>
              <a:t>Nσ</a:t>
            </a:r>
            <a:endParaRPr sz="1650">
              <a:latin typeface="Times New Roman"/>
              <a:cs typeface="Times New Roman"/>
            </a:endParaRPr>
          </a:p>
        </p:txBody>
      </p:sp>
      <p:sp>
        <p:nvSpPr>
          <p:cNvPr id="101" name="object 101"/>
          <p:cNvSpPr txBox="1"/>
          <p:nvPr/>
        </p:nvSpPr>
        <p:spPr>
          <a:xfrm>
            <a:off x="3243078" y="5545224"/>
            <a:ext cx="151130" cy="277495"/>
          </a:xfrm>
          <a:prstGeom prst="rect">
            <a:avLst/>
          </a:prstGeom>
        </p:spPr>
        <p:txBody>
          <a:bodyPr vert="horz" wrap="square" lIns="0" tIns="13335" rIns="0" bIns="0" rtlCol="0">
            <a:spAutoFit/>
          </a:bodyPr>
          <a:lstStyle/>
          <a:p>
            <a:pPr marL="12700">
              <a:spcBef>
                <a:spcPts val="105"/>
              </a:spcBef>
            </a:pPr>
            <a:r>
              <a:rPr sz="1650" i="1" spc="15" dirty="0">
                <a:latin typeface="Times New Roman"/>
                <a:cs typeface="Times New Roman"/>
              </a:rPr>
              <a:t>Δ</a:t>
            </a:r>
            <a:endParaRPr sz="1650">
              <a:latin typeface="Times New Roman"/>
              <a:cs typeface="Times New Roman"/>
            </a:endParaRPr>
          </a:p>
        </p:txBody>
      </p:sp>
      <p:sp>
        <p:nvSpPr>
          <p:cNvPr id="102" name="object 102"/>
          <p:cNvSpPr txBox="1"/>
          <p:nvPr/>
        </p:nvSpPr>
        <p:spPr>
          <a:xfrm>
            <a:off x="2228288" y="5599940"/>
            <a:ext cx="1560195" cy="277495"/>
          </a:xfrm>
          <a:prstGeom prst="rect">
            <a:avLst/>
          </a:prstGeom>
        </p:spPr>
        <p:txBody>
          <a:bodyPr vert="horz" wrap="square" lIns="0" tIns="13335" rIns="0" bIns="0" rtlCol="0">
            <a:spAutoFit/>
          </a:bodyPr>
          <a:lstStyle/>
          <a:p>
            <a:pPr marL="38100">
              <a:spcBef>
                <a:spcPts val="105"/>
              </a:spcBef>
              <a:tabLst>
                <a:tab pos="993775" algn="l"/>
                <a:tab pos="1439545" algn="l"/>
              </a:tabLst>
            </a:pPr>
            <a:r>
              <a:rPr sz="2475" i="1" spc="22" baseline="-20202" dirty="0">
                <a:latin typeface="Times New Roman"/>
                <a:cs typeface="Times New Roman"/>
              </a:rPr>
              <a:t>p</a:t>
            </a:r>
            <a:r>
              <a:rPr sz="2475" i="1" spc="67" baseline="-20202" dirty="0">
                <a:latin typeface="Times New Roman"/>
                <a:cs typeface="Times New Roman"/>
              </a:rPr>
              <a:t> </a:t>
            </a:r>
            <a:r>
              <a:rPr sz="2475" spc="22" baseline="-20202" dirty="0">
                <a:latin typeface="Symbol"/>
                <a:cs typeface="Symbol"/>
              </a:rPr>
              <a:t></a:t>
            </a:r>
            <a:r>
              <a:rPr sz="2475" spc="22" baseline="-20202" dirty="0">
                <a:latin typeface="Times New Roman"/>
                <a:cs typeface="Times New Roman"/>
              </a:rPr>
              <a:t> </a:t>
            </a:r>
            <a:r>
              <a:rPr sz="2475" spc="7" baseline="-20202" dirty="0">
                <a:latin typeface="Times New Roman"/>
                <a:cs typeface="Times New Roman"/>
              </a:rPr>
              <a:t>2Q</a:t>
            </a:r>
            <a:r>
              <a:rPr sz="1650" spc="5" dirty="0">
                <a:latin typeface="Symbol"/>
                <a:cs typeface="Symbol"/>
              </a:rPr>
              <a:t></a:t>
            </a:r>
            <a:r>
              <a:rPr sz="1650" spc="-204" dirty="0">
                <a:latin typeface="Times New Roman"/>
                <a:cs typeface="Times New Roman"/>
              </a:rPr>
              <a:t> </a:t>
            </a:r>
            <a:r>
              <a:rPr sz="1650" u="sng" spc="5" dirty="0">
                <a:uFill>
                  <a:solidFill>
                    <a:srgbClr val="000000"/>
                  </a:solidFill>
                </a:uFill>
                <a:latin typeface="Times New Roman"/>
                <a:cs typeface="Times New Roman"/>
              </a:rPr>
              <a:t> </a:t>
            </a:r>
            <a:r>
              <a:rPr sz="1650" u="sng" dirty="0">
                <a:uFill>
                  <a:solidFill>
                    <a:srgbClr val="000000"/>
                  </a:solidFill>
                </a:uFill>
                <a:latin typeface="Times New Roman"/>
                <a:cs typeface="Times New Roman"/>
              </a:rPr>
              <a:t>	</a:t>
            </a:r>
            <a:r>
              <a:rPr sz="1650" u="sng" spc="5" dirty="0">
                <a:uFill>
                  <a:solidFill>
                    <a:srgbClr val="000000"/>
                  </a:solidFill>
                </a:uFill>
                <a:latin typeface="Times New Roman"/>
                <a:cs typeface="Times New Roman"/>
              </a:rPr>
              <a:t> </a:t>
            </a:r>
            <a:r>
              <a:rPr sz="1650" u="sng" dirty="0">
                <a:uFill>
                  <a:solidFill>
                    <a:srgbClr val="000000"/>
                  </a:solidFill>
                </a:uFill>
                <a:latin typeface="Times New Roman"/>
                <a:cs typeface="Times New Roman"/>
              </a:rPr>
              <a:t>	</a:t>
            </a:r>
            <a:r>
              <a:rPr sz="1650" spc="10" dirty="0">
                <a:latin typeface="Symbol"/>
                <a:cs typeface="Symbol"/>
              </a:rPr>
              <a:t></a:t>
            </a:r>
            <a:endParaRPr sz="1650">
              <a:latin typeface="Symbol"/>
              <a:cs typeface="Symbo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62009" y="1322325"/>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(62)</a:t>
            </a:r>
            <a:endParaRPr sz="2000">
              <a:latin typeface="Microsoft Sans Serif"/>
              <a:cs typeface="Microsoft Sans Serif"/>
            </a:endParaRPr>
          </a:p>
        </p:txBody>
      </p:sp>
      <p:sp>
        <p:nvSpPr>
          <p:cNvPr id="3" name="object 3"/>
          <p:cNvSpPr txBox="1"/>
          <p:nvPr/>
        </p:nvSpPr>
        <p:spPr>
          <a:xfrm>
            <a:off x="2377439" y="2785695"/>
            <a:ext cx="7447280" cy="941069"/>
          </a:xfrm>
          <a:prstGeom prst="rect">
            <a:avLst/>
          </a:prstGeom>
        </p:spPr>
        <p:txBody>
          <a:bodyPr vert="horz" wrap="square" lIns="0" tIns="13335" rIns="0" bIns="0" rtlCol="0">
            <a:spAutoFit/>
          </a:bodyPr>
          <a:lstStyle/>
          <a:p>
            <a:pPr marL="38100" marR="30480">
              <a:spcBef>
                <a:spcPts val="105"/>
              </a:spcBef>
            </a:pPr>
            <a:r>
              <a:rPr sz="2000" spc="-15" dirty="0">
                <a:latin typeface="Microsoft Sans Serif"/>
                <a:cs typeface="Microsoft Sans Serif"/>
              </a:rPr>
              <a:t>Из(62)</a:t>
            </a:r>
            <a:r>
              <a:rPr sz="2000" spc="-25" dirty="0">
                <a:latin typeface="Microsoft Sans Serif"/>
                <a:cs typeface="Microsoft Sans Serif"/>
              </a:rPr>
              <a:t> </a:t>
            </a:r>
            <a:r>
              <a:rPr sz="2000" spc="-5" dirty="0">
                <a:latin typeface="Microsoft Sans Serif"/>
                <a:cs typeface="Microsoft Sans Serif"/>
              </a:rPr>
              <a:t>видно,</a:t>
            </a:r>
            <a:r>
              <a:rPr sz="2000" dirty="0">
                <a:latin typeface="Microsoft Sans Serif"/>
                <a:cs typeface="Microsoft Sans Serif"/>
              </a:rPr>
              <a:t> </a:t>
            </a:r>
            <a:r>
              <a:rPr sz="2000" spc="-10" dirty="0">
                <a:latin typeface="Microsoft Sans Serif"/>
                <a:cs typeface="Microsoft Sans Serif"/>
              </a:rPr>
              <a:t>что</a:t>
            </a:r>
            <a:r>
              <a:rPr sz="2000" spc="10" dirty="0">
                <a:latin typeface="Microsoft Sans Serif"/>
                <a:cs typeface="Microsoft Sans Serif"/>
              </a:rPr>
              <a:t> </a:t>
            </a:r>
            <a:r>
              <a:rPr sz="2000" i="1" spc="15" dirty="0">
                <a:latin typeface="Arial"/>
                <a:cs typeface="Arial"/>
              </a:rPr>
              <a:t>η</a:t>
            </a:r>
            <a:r>
              <a:rPr sz="1950" i="1" spc="22" baseline="-21367" dirty="0">
                <a:latin typeface="Arial"/>
                <a:cs typeface="Arial"/>
              </a:rPr>
              <a:t>ω</a:t>
            </a:r>
            <a:r>
              <a:rPr sz="1950" i="1" spc="7" baseline="-21367" dirty="0">
                <a:latin typeface="Arial"/>
                <a:cs typeface="Arial"/>
              </a:rPr>
              <a:t> </a:t>
            </a:r>
            <a:r>
              <a:rPr sz="2000" spc="-15" dirty="0">
                <a:latin typeface="Microsoft Sans Serif"/>
                <a:cs typeface="Microsoft Sans Serif"/>
              </a:rPr>
              <a:t>зависит</a:t>
            </a:r>
            <a:r>
              <a:rPr sz="2000" spc="-25" dirty="0">
                <a:latin typeface="Microsoft Sans Serif"/>
                <a:cs typeface="Microsoft Sans Serif"/>
              </a:rPr>
              <a:t> </a:t>
            </a:r>
            <a:r>
              <a:rPr sz="2000" spc="-5" dirty="0">
                <a:latin typeface="Microsoft Sans Serif"/>
                <a:cs typeface="Microsoft Sans Serif"/>
              </a:rPr>
              <a:t>не</a:t>
            </a:r>
            <a:r>
              <a:rPr sz="2000" spc="5" dirty="0">
                <a:latin typeface="Microsoft Sans Serif"/>
                <a:cs typeface="Microsoft Sans Serif"/>
              </a:rPr>
              <a:t> </a:t>
            </a:r>
            <a:r>
              <a:rPr sz="2000" spc="-20" dirty="0">
                <a:latin typeface="Microsoft Sans Serif"/>
                <a:cs typeface="Microsoft Sans Serif"/>
              </a:rPr>
              <a:t>только</a:t>
            </a:r>
            <a:r>
              <a:rPr sz="2000" spc="5" dirty="0">
                <a:latin typeface="Microsoft Sans Serif"/>
                <a:cs typeface="Microsoft Sans Serif"/>
              </a:rPr>
              <a:t> </a:t>
            </a:r>
            <a:r>
              <a:rPr sz="2000" dirty="0">
                <a:latin typeface="Microsoft Sans Serif"/>
                <a:cs typeface="Microsoft Sans Serif"/>
              </a:rPr>
              <a:t>от</a:t>
            </a:r>
            <a:r>
              <a:rPr sz="2000" spc="5" dirty="0">
                <a:latin typeface="Microsoft Sans Serif"/>
                <a:cs typeface="Microsoft Sans Serif"/>
              </a:rPr>
              <a:t> </a:t>
            </a:r>
            <a:r>
              <a:rPr sz="2000" spc="-20" dirty="0">
                <a:latin typeface="Microsoft Sans Serif"/>
                <a:cs typeface="Microsoft Sans Serif"/>
              </a:rPr>
              <a:t>значения</a:t>
            </a:r>
            <a:r>
              <a:rPr sz="2000" spc="-5" dirty="0">
                <a:latin typeface="Microsoft Sans Serif"/>
                <a:cs typeface="Microsoft Sans Serif"/>
              </a:rPr>
              <a:t> </a:t>
            </a:r>
            <a:r>
              <a:rPr sz="2000" i="1" dirty="0">
                <a:latin typeface="Arial"/>
                <a:cs typeface="Arial"/>
              </a:rPr>
              <a:t>С(n),</a:t>
            </a:r>
            <a:r>
              <a:rPr sz="2000" i="1" spc="-45" dirty="0">
                <a:latin typeface="Arial"/>
                <a:cs typeface="Arial"/>
              </a:rPr>
              <a:t> </a:t>
            </a:r>
            <a:r>
              <a:rPr sz="2000" spc="-5" dirty="0">
                <a:latin typeface="Microsoft Sans Serif"/>
                <a:cs typeface="Microsoft Sans Serif"/>
              </a:rPr>
              <a:t>но</a:t>
            </a:r>
            <a:r>
              <a:rPr sz="2000" spc="20" dirty="0">
                <a:latin typeface="Microsoft Sans Serif"/>
                <a:cs typeface="Microsoft Sans Serif"/>
              </a:rPr>
              <a:t> </a:t>
            </a:r>
            <a:r>
              <a:rPr sz="2000" spc="-5" dirty="0">
                <a:latin typeface="Microsoft Sans Serif"/>
                <a:cs typeface="Microsoft Sans Serif"/>
              </a:rPr>
              <a:t>от </a:t>
            </a:r>
            <a:r>
              <a:rPr sz="2000" spc="-520" dirty="0">
                <a:latin typeface="Microsoft Sans Serif"/>
                <a:cs typeface="Microsoft Sans Serif"/>
              </a:rPr>
              <a:t> </a:t>
            </a:r>
            <a:r>
              <a:rPr sz="2000" dirty="0">
                <a:latin typeface="Microsoft Sans Serif"/>
                <a:cs typeface="Microsoft Sans Serif"/>
              </a:rPr>
              <a:t>соседних </a:t>
            </a:r>
            <a:r>
              <a:rPr sz="2000" spc="-20" dirty="0">
                <a:latin typeface="Microsoft Sans Serif"/>
                <a:cs typeface="Microsoft Sans Serif"/>
              </a:rPr>
              <a:t>значений </a:t>
            </a:r>
            <a:r>
              <a:rPr sz="2000" i="1" dirty="0">
                <a:latin typeface="Arial"/>
                <a:cs typeface="Arial"/>
              </a:rPr>
              <a:t>С(n), </a:t>
            </a:r>
            <a:r>
              <a:rPr sz="2000" i="1" spc="95" dirty="0">
                <a:latin typeface="Arial"/>
                <a:cs typeface="Arial"/>
              </a:rPr>
              <a:t>n=</a:t>
            </a:r>
            <a:r>
              <a:rPr sz="2000" spc="95" dirty="0">
                <a:latin typeface="Microsoft Sans Serif"/>
                <a:cs typeface="Microsoft Sans Serif"/>
              </a:rPr>
              <a:t>1,2,…</a:t>
            </a:r>
            <a:r>
              <a:rPr sz="2000" i="1" spc="95" dirty="0">
                <a:latin typeface="Arial"/>
                <a:cs typeface="Arial"/>
              </a:rPr>
              <a:t>N</a:t>
            </a:r>
            <a:r>
              <a:rPr sz="2000" spc="95" dirty="0">
                <a:latin typeface="Microsoft Sans Serif"/>
                <a:cs typeface="Microsoft Sans Serif"/>
              </a:rPr>
              <a:t>, </a:t>
            </a:r>
            <a:r>
              <a:rPr sz="2000" spc="-20" dirty="0">
                <a:latin typeface="Microsoft Sans Serif"/>
                <a:cs typeface="Microsoft Sans Serif"/>
              </a:rPr>
              <a:t>причем </a:t>
            </a:r>
            <a:r>
              <a:rPr sz="2000" spc="-10" dirty="0">
                <a:latin typeface="Microsoft Sans Serif"/>
                <a:cs typeface="Microsoft Sans Serif"/>
              </a:rPr>
              <a:t>нелинейным </a:t>
            </a:r>
            <a:r>
              <a:rPr sz="2000" spc="-5" dirty="0">
                <a:latin typeface="Microsoft Sans Serif"/>
                <a:cs typeface="Microsoft Sans Serif"/>
              </a:rPr>
              <a:t> </a:t>
            </a:r>
            <a:r>
              <a:rPr sz="2000" spc="-20" dirty="0">
                <a:latin typeface="Microsoft Sans Serif"/>
                <a:cs typeface="Microsoft Sans Serif"/>
              </a:rPr>
              <a:t>образом.</a:t>
            </a:r>
            <a:endParaRPr sz="2000">
              <a:latin typeface="Microsoft Sans Serif"/>
              <a:cs typeface="Microsoft Sans Serif"/>
            </a:endParaRPr>
          </a:p>
        </p:txBody>
      </p:sp>
      <p:sp>
        <p:nvSpPr>
          <p:cNvPr id="4" name="object 4"/>
          <p:cNvSpPr txBox="1"/>
          <p:nvPr/>
        </p:nvSpPr>
        <p:spPr>
          <a:xfrm>
            <a:off x="2402840" y="3761360"/>
            <a:ext cx="7261225" cy="330835"/>
          </a:xfrm>
          <a:prstGeom prst="rect">
            <a:avLst/>
          </a:prstGeom>
        </p:spPr>
        <p:txBody>
          <a:bodyPr vert="horz" wrap="square" lIns="0" tIns="12700" rIns="0" bIns="0" rtlCol="0">
            <a:spAutoFit/>
          </a:bodyPr>
          <a:lstStyle/>
          <a:p>
            <a:pPr marL="12700">
              <a:spcBef>
                <a:spcPts val="100"/>
              </a:spcBef>
              <a:tabLst>
                <a:tab pos="4925060" algn="l"/>
              </a:tabLst>
            </a:pPr>
            <a:r>
              <a:rPr sz="2000" spc="-20" dirty="0">
                <a:latin typeface="Microsoft Sans Serif"/>
                <a:cs typeface="Microsoft Sans Serif"/>
              </a:rPr>
              <a:t>Однако,</a:t>
            </a:r>
            <a:r>
              <a:rPr sz="2000" spc="-5" dirty="0">
                <a:latin typeface="Microsoft Sans Serif"/>
                <a:cs typeface="Microsoft Sans Serif"/>
              </a:rPr>
              <a:t> </a:t>
            </a:r>
            <a:r>
              <a:rPr sz="2000" dirty="0">
                <a:latin typeface="Microsoft Sans Serif"/>
                <a:cs typeface="Microsoft Sans Serif"/>
              </a:rPr>
              <a:t>справедлива</a:t>
            </a:r>
            <a:r>
              <a:rPr sz="2000" spc="-5" dirty="0">
                <a:latin typeface="Microsoft Sans Serif"/>
                <a:cs typeface="Microsoft Sans Serif"/>
              </a:rPr>
              <a:t> </a:t>
            </a:r>
            <a:r>
              <a:rPr sz="2000" spc="-25" dirty="0">
                <a:latin typeface="Microsoft Sans Serif"/>
                <a:cs typeface="Microsoft Sans Serif"/>
              </a:rPr>
              <a:t>оценка	</a:t>
            </a:r>
            <a:r>
              <a:rPr sz="2000" dirty="0">
                <a:latin typeface="Microsoft Sans Serif"/>
                <a:cs typeface="Microsoft Sans Serif"/>
              </a:rPr>
              <a:t>и</a:t>
            </a:r>
            <a:r>
              <a:rPr sz="2000" spc="-35" dirty="0">
                <a:latin typeface="Microsoft Sans Serif"/>
                <a:cs typeface="Microsoft Sans Serif"/>
              </a:rPr>
              <a:t> </a:t>
            </a:r>
            <a:r>
              <a:rPr sz="2000" spc="-15" dirty="0">
                <a:latin typeface="Microsoft Sans Serif"/>
                <a:cs typeface="Microsoft Sans Serif"/>
              </a:rPr>
              <a:t>поэтому</a:t>
            </a:r>
            <a:r>
              <a:rPr sz="2000" spc="-10" dirty="0">
                <a:latin typeface="Microsoft Sans Serif"/>
                <a:cs typeface="Microsoft Sans Serif"/>
              </a:rPr>
              <a:t> получим:</a:t>
            </a:r>
            <a:endParaRPr sz="2000">
              <a:latin typeface="Microsoft Sans Serif"/>
              <a:cs typeface="Microsoft Sans Serif"/>
            </a:endParaRPr>
          </a:p>
        </p:txBody>
      </p:sp>
      <p:sp>
        <p:nvSpPr>
          <p:cNvPr id="5" name="object 5"/>
          <p:cNvSpPr txBox="1"/>
          <p:nvPr/>
        </p:nvSpPr>
        <p:spPr>
          <a:xfrm>
            <a:off x="8462009" y="4493134"/>
            <a:ext cx="478790" cy="330835"/>
          </a:xfrm>
          <a:prstGeom prst="rect">
            <a:avLst/>
          </a:prstGeom>
        </p:spPr>
        <p:txBody>
          <a:bodyPr vert="horz" wrap="square" lIns="0" tIns="12700" rIns="0" bIns="0" rtlCol="0">
            <a:spAutoFit/>
          </a:bodyPr>
          <a:lstStyle/>
          <a:p>
            <a:pPr marL="12700">
              <a:spcBef>
                <a:spcPts val="100"/>
              </a:spcBef>
            </a:pPr>
            <a:r>
              <a:rPr sz="2000" dirty="0">
                <a:latin typeface="Microsoft Sans Serif"/>
                <a:cs typeface="Microsoft Sans Serif"/>
              </a:rPr>
              <a:t>(63)</a:t>
            </a:r>
            <a:endParaRPr sz="2000">
              <a:latin typeface="Microsoft Sans Serif"/>
              <a:cs typeface="Microsoft Sans Serif"/>
            </a:endParaRPr>
          </a:p>
        </p:txBody>
      </p:sp>
      <p:sp>
        <p:nvSpPr>
          <p:cNvPr id="6" name="object 6"/>
          <p:cNvSpPr txBox="1"/>
          <p:nvPr/>
        </p:nvSpPr>
        <p:spPr>
          <a:xfrm>
            <a:off x="8462009" y="5956504"/>
            <a:ext cx="478790" cy="330835"/>
          </a:xfrm>
          <a:prstGeom prst="rect">
            <a:avLst/>
          </a:prstGeom>
        </p:spPr>
        <p:txBody>
          <a:bodyPr vert="horz" wrap="square" lIns="0" tIns="12700" rIns="0" bIns="0" rtlCol="0">
            <a:spAutoFit/>
          </a:bodyPr>
          <a:lstStyle/>
          <a:p>
            <a:pPr marL="12700">
              <a:spcBef>
                <a:spcPts val="100"/>
              </a:spcBef>
            </a:pPr>
            <a:r>
              <a:rPr sz="2000" dirty="0">
                <a:latin typeface="Microsoft Sans Serif"/>
                <a:cs typeface="Microsoft Sans Serif"/>
              </a:rPr>
              <a:t>(64)</a:t>
            </a:r>
            <a:endParaRPr sz="2000">
              <a:latin typeface="Microsoft Sans Serif"/>
              <a:cs typeface="Microsoft Sans Serif"/>
            </a:endParaRPr>
          </a:p>
        </p:txBody>
      </p:sp>
      <p:sp>
        <p:nvSpPr>
          <p:cNvPr id="7" name="object 7"/>
          <p:cNvSpPr/>
          <p:nvPr/>
        </p:nvSpPr>
        <p:spPr>
          <a:xfrm>
            <a:off x="3064328" y="1410105"/>
            <a:ext cx="1871980" cy="0"/>
          </a:xfrm>
          <a:custGeom>
            <a:avLst/>
            <a:gdLst/>
            <a:ahLst/>
            <a:cxnLst/>
            <a:rect l="l" t="t" r="r" b="b"/>
            <a:pathLst>
              <a:path w="1871979">
                <a:moveTo>
                  <a:pt x="0" y="0"/>
                </a:moveTo>
                <a:lnTo>
                  <a:pt x="1871779" y="0"/>
                </a:lnTo>
              </a:path>
            </a:pathLst>
          </a:custGeom>
          <a:ln w="9907">
            <a:solidFill>
              <a:srgbClr val="000000"/>
            </a:solidFill>
          </a:ln>
        </p:spPr>
        <p:txBody>
          <a:bodyPr wrap="square" lIns="0" tIns="0" rIns="0" bIns="0" rtlCol="0"/>
          <a:lstStyle/>
          <a:p>
            <a:endParaRPr/>
          </a:p>
        </p:txBody>
      </p:sp>
      <p:sp>
        <p:nvSpPr>
          <p:cNvPr id="8" name="object 8"/>
          <p:cNvSpPr/>
          <p:nvPr/>
        </p:nvSpPr>
        <p:spPr>
          <a:xfrm>
            <a:off x="5190000" y="1410105"/>
            <a:ext cx="1525905" cy="0"/>
          </a:xfrm>
          <a:custGeom>
            <a:avLst/>
            <a:gdLst/>
            <a:ahLst/>
            <a:cxnLst/>
            <a:rect l="l" t="t" r="r" b="b"/>
            <a:pathLst>
              <a:path w="1525904">
                <a:moveTo>
                  <a:pt x="0" y="0"/>
                </a:moveTo>
                <a:lnTo>
                  <a:pt x="1525732" y="0"/>
                </a:lnTo>
              </a:path>
            </a:pathLst>
          </a:custGeom>
          <a:ln w="9907">
            <a:solidFill>
              <a:srgbClr val="000000"/>
            </a:solidFill>
          </a:ln>
        </p:spPr>
        <p:txBody>
          <a:bodyPr wrap="square" lIns="0" tIns="0" rIns="0" bIns="0" rtlCol="0"/>
          <a:lstStyle/>
          <a:p>
            <a:endParaRPr/>
          </a:p>
        </p:txBody>
      </p:sp>
      <p:sp>
        <p:nvSpPr>
          <p:cNvPr id="9" name="object 9"/>
          <p:cNvSpPr txBox="1"/>
          <p:nvPr/>
        </p:nvSpPr>
        <p:spPr>
          <a:xfrm>
            <a:off x="4824627" y="1343157"/>
            <a:ext cx="1684020" cy="403225"/>
          </a:xfrm>
          <a:prstGeom prst="rect">
            <a:avLst/>
          </a:prstGeom>
        </p:spPr>
        <p:txBody>
          <a:bodyPr vert="horz" wrap="square" lIns="0" tIns="15875" rIns="0" bIns="0" rtlCol="0">
            <a:spAutoFit/>
          </a:bodyPr>
          <a:lstStyle/>
          <a:p>
            <a:pPr marL="12700">
              <a:spcBef>
                <a:spcPts val="125"/>
              </a:spcBef>
              <a:tabLst>
                <a:tab pos="388620" algn="l"/>
                <a:tab pos="1012190" algn="l"/>
                <a:tab pos="1590040" algn="l"/>
              </a:tabLst>
            </a:pPr>
            <a:r>
              <a:rPr sz="1850" i="1" spc="30" dirty="0">
                <a:latin typeface="Times New Roman"/>
                <a:cs typeface="Times New Roman"/>
              </a:rPr>
              <a:t>}	</a:t>
            </a:r>
            <a:r>
              <a:rPr sz="1850" i="1" spc="-40" dirty="0">
                <a:latin typeface="Times New Roman"/>
                <a:cs typeface="Times New Roman"/>
              </a:rPr>
              <a:t>E</a:t>
            </a:r>
            <a:r>
              <a:rPr sz="1850" i="1" spc="30" dirty="0">
                <a:latin typeface="Times New Roman"/>
                <a:cs typeface="Times New Roman"/>
              </a:rPr>
              <a:t>{</a:t>
            </a:r>
            <a:r>
              <a:rPr sz="1850" i="1" spc="-160" dirty="0">
                <a:latin typeface="Times New Roman"/>
                <a:cs typeface="Times New Roman"/>
              </a:rPr>
              <a:t> </a:t>
            </a:r>
            <a:r>
              <a:rPr sz="2450" spc="-185" dirty="0">
                <a:latin typeface="Symbol"/>
                <a:cs typeface="Symbol"/>
              </a:rPr>
              <a:t></a:t>
            </a:r>
            <a:r>
              <a:rPr sz="2450" dirty="0">
                <a:latin typeface="Times New Roman"/>
                <a:cs typeface="Times New Roman"/>
              </a:rPr>
              <a:t>	</a:t>
            </a:r>
            <a:r>
              <a:rPr sz="2450" spc="-185" dirty="0">
                <a:latin typeface="Symbol"/>
                <a:cs typeface="Symbol"/>
              </a:rPr>
              <a:t></a:t>
            </a:r>
            <a:r>
              <a:rPr sz="2450" spc="254" dirty="0">
                <a:latin typeface="Times New Roman"/>
                <a:cs typeface="Times New Roman"/>
              </a:rPr>
              <a:t> </a:t>
            </a:r>
            <a:r>
              <a:rPr sz="2450" spc="-185" dirty="0">
                <a:latin typeface="Symbol"/>
                <a:cs typeface="Symbol"/>
              </a:rPr>
              <a:t></a:t>
            </a:r>
            <a:r>
              <a:rPr sz="2450" dirty="0">
                <a:latin typeface="Times New Roman"/>
                <a:cs typeface="Times New Roman"/>
              </a:rPr>
              <a:t>	</a:t>
            </a:r>
            <a:r>
              <a:rPr sz="2450" spc="-185" dirty="0">
                <a:latin typeface="Symbol"/>
                <a:cs typeface="Symbol"/>
              </a:rPr>
              <a:t></a:t>
            </a:r>
            <a:endParaRPr sz="2450">
              <a:latin typeface="Symbol"/>
              <a:cs typeface="Symbol"/>
            </a:endParaRPr>
          </a:p>
        </p:txBody>
      </p:sp>
      <p:sp>
        <p:nvSpPr>
          <p:cNvPr id="44" name="object 44"/>
          <p:cNvSpPr txBox="1">
            <a:spLocks noGrp="1"/>
          </p:cNvSpPr>
          <p:nvPr>
            <p:ph type="sldNum" sz="quarter" idx="7"/>
          </p:nvPr>
        </p:nvSpPr>
        <p:spPr>
          <a:xfrm>
            <a:off x="10134600" y="6437185"/>
            <a:ext cx="2743200" cy="203454"/>
          </a:xfrm>
          <a:prstGeom prst="rect">
            <a:avLst/>
          </a:prstGeom>
        </p:spPr>
        <p:txBody>
          <a:bodyPr vert="horz" wrap="square" lIns="0" tIns="0" rIns="0" bIns="0" rtlCol="0" anchor="ctr">
            <a:spAutoFit/>
          </a:bodyPr>
          <a:lstStyle/>
          <a:p>
            <a:pPr marL="38100">
              <a:lnSpc>
                <a:spcPts val="1650"/>
              </a:lnSpc>
            </a:pPr>
            <a:fld id="{81D60167-4931-47E6-BA6A-407CBD079E47}" type="slidenum">
              <a:rPr dirty="0"/>
              <a:pPr marL="38100">
                <a:lnSpc>
                  <a:spcPts val="1650"/>
                </a:lnSpc>
              </a:pPr>
              <a:t>195</a:t>
            </a:fld>
            <a:endParaRPr dirty="0"/>
          </a:p>
        </p:txBody>
      </p:sp>
      <p:sp>
        <p:nvSpPr>
          <p:cNvPr id="10" name="object 10"/>
          <p:cNvSpPr txBox="1"/>
          <p:nvPr/>
        </p:nvSpPr>
        <p:spPr>
          <a:xfrm>
            <a:off x="4347490" y="1343157"/>
            <a:ext cx="381635" cy="403225"/>
          </a:xfrm>
          <a:prstGeom prst="rect">
            <a:avLst/>
          </a:prstGeom>
        </p:spPr>
        <p:txBody>
          <a:bodyPr vert="horz" wrap="square" lIns="0" tIns="15875" rIns="0" bIns="0" rtlCol="0">
            <a:spAutoFit/>
          </a:bodyPr>
          <a:lstStyle/>
          <a:p>
            <a:pPr marL="12700">
              <a:spcBef>
                <a:spcPts val="125"/>
              </a:spcBef>
            </a:pPr>
            <a:r>
              <a:rPr sz="2450" spc="-229" dirty="0">
                <a:latin typeface="Symbol"/>
                <a:cs typeface="Symbol"/>
              </a:rPr>
              <a:t></a:t>
            </a:r>
            <a:r>
              <a:rPr sz="1850" i="1" spc="95" dirty="0">
                <a:latin typeface="Times New Roman"/>
                <a:cs typeface="Times New Roman"/>
              </a:rPr>
              <a:t>n</a:t>
            </a:r>
            <a:r>
              <a:rPr sz="2450" spc="-270" dirty="0">
                <a:latin typeface="Symbol"/>
                <a:cs typeface="Symbol"/>
              </a:rPr>
              <a:t></a:t>
            </a:r>
            <a:r>
              <a:rPr sz="2450" spc="-185" dirty="0">
                <a:latin typeface="Symbol"/>
                <a:cs typeface="Symbol"/>
              </a:rPr>
              <a:t></a:t>
            </a:r>
            <a:endParaRPr sz="2450">
              <a:latin typeface="Symbol"/>
              <a:cs typeface="Symbol"/>
            </a:endParaRPr>
          </a:p>
        </p:txBody>
      </p:sp>
      <p:sp>
        <p:nvSpPr>
          <p:cNvPr id="11" name="object 11"/>
          <p:cNvSpPr txBox="1"/>
          <p:nvPr/>
        </p:nvSpPr>
        <p:spPr>
          <a:xfrm>
            <a:off x="6604451" y="1419116"/>
            <a:ext cx="123825" cy="312420"/>
          </a:xfrm>
          <a:prstGeom prst="rect">
            <a:avLst/>
          </a:prstGeom>
        </p:spPr>
        <p:txBody>
          <a:bodyPr vert="horz" wrap="square" lIns="0" tIns="16510" rIns="0" bIns="0" rtlCol="0">
            <a:spAutoFit/>
          </a:bodyPr>
          <a:lstStyle/>
          <a:p>
            <a:pPr marL="12700">
              <a:spcBef>
                <a:spcPts val="130"/>
              </a:spcBef>
            </a:pPr>
            <a:r>
              <a:rPr sz="1850" i="1" spc="30" dirty="0">
                <a:latin typeface="Times New Roman"/>
                <a:cs typeface="Times New Roman"/>
              </a:rPr>
              <a:t>}</a:t>
            </a:r>
            <a:endParaRPr sz="1850">
              <a:latin typeface="Times New Roman"/>
              <a:cs typeface="Times New Roman"/>
            </a:endParaRPr>
          </a:p>
        </p:txBody>
      </p:sp>
      <p:sp>
        <p:nvSpPr>
          <p:cNvPr id="12" name="object 12"/>
          <p:cNvSpPr txBox="1"/>
          <p:nvPr/>
        </p:nvSpPr>
        <p:spPr>
          <a:xfrm>
            <a:off x="5712655" y="1578099"/>
            <a:ext cx="97155" cy="181460"/>
          </a:xfrm>
          <a:prstGeom prst="rect">
            <a:avLst/>
          </a:prstGeom>
        </p:spPr>
        <p:txBody>
          <a:bodyPr vert="horz" wrap="square" lIns="0" tIns="12065" rIns="0" bIns="0" rtlCol="0">
            <a:spAutoFit/>
          </a:bodyPr>
          <a:lstStyle/>
          <a:p>
            <a:pPr marL="12700">
              <a:spcBef>
                <a:spcPts val="95"/>
              </a:spcBef>
            </a:pPr>
            <a:r>
              <a:rPr sz="1100" i="1" spc="10" dirty="0">
                <a:latin typeface="Times New Roman"/>
                <a:cs typeface="Times New Roman"/>
              </a:rPr>
              <a:t>d</a:t>
            </a:r>
            <a:endParaRPr sz="1100">
              <a:latin typeface="Times New Roman"/>
              <a:cs typeface="Times New Roman"/>
            </a:endParaRPr>
          </a:p>
        </p:txBody>
      </p:sp>
      <p:sp>
        <p:nvSpPr>
          <p:cNvPr id="13" name="object 13"/>
          <p:cNvSpPr txBox="1"/>
          <p:nvPr/>
        </p:nvSpPr>
        <p:spPr>
          <a:xfrm>
            <a:off x="3584880" y="1578099"/>
            <a:ext cx="120650" cy="181460"/>
          </a:xfrm>
          <a:prstGeom prst="rect">
            <a:avLst/>
          </a:prstGeom>
        </p:spPr>
        <p:txBody>
          <a:bodyPr vert="horz" wrap="square" lIns="0" tIns="12065" rIns="0" bIns="0" rtlCol="0">
            <a:spAutoFit/>
          </a:bodyPr>
          <a:lstStyle/>
          <a:p>
            <a:pPr marL="12700">
              <a:spcBef>
                <a:spcPts val="95"/>
              </a:spcBef>
            </a:pPr>
            <a:r>
              <a:rPr sz="1100" i="1" spc="15" dirty="0">
                <a:latin typeface="Times New Roman"/>
                <a:cs typeface="Times New Roman"/>
              </a:rPr>
              <a:t>w</a:t>
            </a:r>
            <a:endParaRPr sz="1100">
              <a:latin typeface="Times New Roman"/>
              <a:cs typeface="Times New Roman"/>
            </a:endParaRPr>
          </a:p>
        </p:txBody>
      </p:sp>
      <p:sp>
        <p:nvSpPr>
          <p:cNvPr id="14" name="object 14"/>
          <p:cNvSpPr txBox="1"/>
          <p:nvPr/>
        </p:nvSpPr>
        <p:spPr>
          <a:xfrm>
            <a:off x="3999101" y="1226618"/>
            <a:ext cx="1897380" cy="181460"/>
          </a:xfrm>
          <a:prstGeom prst="rect">
            <a:avLst/>
          </a:prstGeom>
        </p:spPr>
        <p:txBody>
          <a:bodyPr vert="horz" wrap="square" lIns="0" tIns="12065" rIns="0" bIns="0" rtlCol="0">
            <a:spAutoFit/>
          </a:bodyPr>
          <a:lstStyle/>
          <a:p>
            <a:pPr marL="12700">
              <a:spcBef>
                <a:spcPts val="95"/>
              </a:spcBef>
              <a:tabLst>
                <a:tab pos="1820545" algn="l"/>
              </a:tabLst>
            </a:pPr>
            <a:r>
              <a:rPr sz="1100" i="1" spc="10" dirty="0">
                <a:latin typeface="Times New Roman"/>
                <a:cs typeface="Times New Roman"/>
              </a:rPr>
              <a:t>c	c</a:t>
            </a:r>
            <a:endParaRPr sz="1100">
              <a:latin typeface="Times New Roman"/>
              <a:cs typeface="Times New Roman"/>
            </a:endParaRPr>
          </a:p>
        </p:txBody>
      </p:sp>
      <p:sp>
        <p:nvSpPr>
          <p:cNvPr id="15" name="object 15"/>
          <p:cNvSpPr txBox="1"/>
          <p:nvPr/>
        </p:nvSpPr>
        <p:spPr>
          <a:xfrm>
            <a:off x="6474133" y="1394587"/>
            <a:ext cx="97155" cy="181460"/>
          </a:xfrm>
          <a:prstGeom prst="rect">
            <a:avLst/>
          </a:prstGeom>
        </p:spPr>
        <p:txBody>
          <a:bodyPr vert="horz" wrap="square" lIns="0" tIns="12065" rIns="0" bIns="0" rtlCol="0">
            <a:spAutoFit/>
          </a:bodyPr>
          <a:lstStyle/>
          <a:p>
            <a:pPr marL="12700">
              <a:spcBef>
                <a:spcPts val="95"/>
              </a:spcBef>
            </a:pPr>
            <a:r>
              <a:rPr sz="1100" spc="10" dirty="0">
                <a:latin typeface="Times New Roman"/>
                <a:cs typeface="Times New Roman"/>
              </a:rPr>
              <a:t>2</a:t>
            </a:r>
            <a:endParaRPr sz="1100">
              <a:latin typeface="Times New Roman"/>
              <a:cs typeface="Times New Roman"/>
            </a:endParaRPr>
          </a:p>
        </p:txBody>
      </p:sp>
      <p:sp>
        <p:nvSpPr>
          <p:cNvPr id="16" name="object 16"/>
          <p:cNvSpPr txBox="1"/>
          <p:nvPr/>
        </p:nvSpPr>
        <p:spPr>
          <a:xfrm>
            <a:off x="4694509" y="1394587"/>
            <a:ext cx="97155" cy="181460"/>
          </a:xfrm>
          <a:prstGeom prst="rect">
            <a:avLst/>
          </a:prstGeom>
        </p:spPr>
        <p:txBody>
          <a:bodyPr vert="horz" wrap="square" lIns="0" tIns="12065" rIns="0" bIns="0" rtlCol="0">
            <a:spAutoFit/>
          </a:bodyPr>
          <a:lstStyle/>
          <a:p>
            <a:pPr marL="12700">
              <a:spcBef>
                <a:spcPts val="95"/>
              </a:spcBef>
            </a:pPr>
            <a:r>
              <a:rPr sz="1100" spc="10" dirty="0">
                <a:latin typeface="Times New Roman"/>
                <a:cs typeface="Times New Roman"/>
              </a:rPr>
              <a:t>2</a:t>
            </a:r>
            <a:endParaRPr sz="1100">
              <a:latin typeface="Times New Roman"/>
              <a:cs typeface="Times New Roman"/>
            </a:endParaRPr>
          </a:p>
        </p:txBody>
      </p:sp>
      <p:sp>
        <p:nvSpPr>
          <p:cNvPr id="17" name="object 17"/>
          <p:cNvSpPr txBox="1"/>
          <p:nvPr/>
        </p:nvSpPr>
        <p:spPr>
          <a:xfrm>
            <a:off x="2390139" y="285699"/>
            <a:ext cx="7665084" cy="986790"/>
          </a:xfrm>
          <a:prstGeom prst="rect">
            <a:avLst/>
          </a:prstGeom>
        </p:spPr>
        <p:txBody>
          <a:bodyPr vert="horz" wrap="square" lIns="0" tIns="13335" rIns="0" bIns="0" rtlCol="0">
            <a:spAutoFit/>
          </a:bodyPr>
          <a:lstStyle/>
          <a:p>
            <a:pPr marL="25400">
              <a:spcBef>
                <a:spcPts val="105"/>
              </a:spcBef>
            </a:pPr>
            <a:r>
              <a:rPr sz="2000" i="1" spc="-5" dirty="0">
                <a:latin typeface="Arial"/>
                <a:cs typeface="Arial"/>
              </a:rPr>
              <a:t>Оценка</a:t>
            </a:r>
            <a:r>
              <a:rPr sz="2000" i="1" spc="-25" dirty="0">
                <a:latin typeface="Arial"/>
                <a:cs typeface="Arial"/>
              </a:rPr>
              <a:t> </a:t>
            </a:r>
            <a:r>
              <a:rPr sz="2000" i="1" spc="-5" dirty="0">
                <a:latin typeface="Arial"/>
                <a:cs typeface="Arial"/>
              </a:rPr>
              <a:t>искажений</a:t>
            </a:r>
            <a:r>
              <a:rPr sz="2000" i="1" spc="-35" dirty="0">
                <a:latin typeface="Arial"/>
                <a:cs typeface="Arial"/>
              </a:rPr>
              <a:t> </a:t>
            </a:r>
            <a:r>
              <a:rPr sz="2000" i="1" dirty="0">
                <a:latin typeface="Arial"/>
                <a:cs typeface="Arial"/>
              </a:rPr>
              <a:t>ПС</a:t>
            </a:r>
            <a:r>
              <a:rPr sz="2000" i="1" spc="5" dirty="0">
                <a:latin typeface="Arial"/>
                <a:cs typeface="Arial"/>
              </a:rPr>
              <a:t> </a:t>
            </a:r>
            <a:r>
              <a:rPr sz="2000" i="1" dirty="0">
                <a:latin typeface="Arial"/>
                <a:cs typeface="Arial"/>
              </a:rPr>
              <a:t>при</a:t>
            </a:r>
            <a:r>
              <a:rPr sz="2000" i="1" spc="-15" dirty="0">
                <a:latin typeface="Arial"/>
                <a:cs typeface="Arial"/>
              </a:rPr>
              <a:t> </a:t>
            </a:r>
            <a:r>
              <a:rPr sz="2000" i="1" spc="-5" dirty="0">
                <a:latin typeface="Arial"/>
                <a:cs typeface="Arial"/>
              </a:rPr>
              <a:t>вложении</a:t>
            </a:r>
            <a:r>
              <a:rPr sz="2000" i="1" spc="-25" dirty="0">
                <a:latin typeface="Arial"/>
                <a:cs typeface="Arial"/>
              </a:rPr>
              <a:t> </a:t>
            </a:r>
            <a:r>
              <a:rPr sz="2000" i="1" spc="-5" dirty="0">
                <a:latin typeface="Arial"/>
                <a:cs typeface="Arial"/>
              </a:rPr>
              <a:t>ЦВЗ </a:t>
            </a:r>
            <a:r>
              <a:rPr sz="2000" i="1" dirty="0">
                <a:latin typeface="Arial"/>
                <a:cs typeface="Arial"/>
              </a:rPr>
              <a:t>и</a:t>
            </a:r>
            <a:r>
              <a:rPr sz="2000" i="1" spc="-5" dirty="0">
                <a:latin typeface="Arial"/>
                <a:cs typeface="Arial"/>
              </a:rPr>
              <a:t> атаке</a:t>
            </a:r>
            <a:r>
              <a:rPr sz="2000" i="1" spc="-10" dirty="0">
                <a:latin typeface="Arial"/>
                <a:cs typeface="Arial"/>
              </a:rPr>
              <a:t> </a:t>
            </a:r>
            <a:r>
              <a:rPr sz="2000" i="1" spc="-5" dirty="0">
                <a:latin typeface="Arial"/>
                <a:cs typeface="Arial"/>
              </a:rPr>
              <a:t>аддитивным</a:t>
            </a:r>
            <a:endParaRPr sz="2000">
              <a:latin typeface="Arial"/>
              <a:cs typeface="Arial"/>
            </a:endParaRPr>
          </a:p>
          <a:p>
            <a:pPr marL="25400"/>
            <a:r>
              <a:rPr sz="2000" i="1" spc="-5" dirty="0">
                <a:latin typeface="Arial"/>
                <a:cs typeface="Arial"/>
              </a:rPr>
              <a:t>шумом:</a:t>
            </a:r>
            <a:endParaRPr sz="2000">
              <a:latin typeface="Arial"/>
              <a:cs typeface="Arial"/>
            </a:endParaRPr>
          </a:p>
          <a:p>
            <a:pPr marL="1489075">
              <a:spcBef>
                <a:spcPts val="535"/>
              </a:spcBef>
              <a:tabLst>
                <a:tab pos="3297554" algn="l"/>
              </a:tabLst>
            </a:pPr>
            <a:r>
              <a:rPr sz="2775" i="1" spc="52" baseline="-25525" dirty="0">
                <a:latin typeface="Times New Roman"/>
                <a:cs typeface="Times New Roman"/>
              </a:rPr>
              <a:t>σ</a:t>
            </a:r>
            <a:r>
              <a:rPr sz="2775" i="1" spc="-382" baseline="-25525" dirty="0">
                <a:latin typeface="Times New Roman"/>
                <a:cs typeface="Times New Roman"/>
              </a:rPr>
              <a:t> </a:t>
            </a:r>
            <a:r>
              <a:rPr sz="1100" spc="10" dirty="0">
                <a:latin typeface="Times New Roman"/>
                <a:cs typeface="Times New Roman"/>
              </a:rPr>
              <a:t>2</a:t>
            </a:r>
            <a:r>
              <a:rPr sz="1100" dirty="0">
                <a:latin typeface="Times New Roman"/>
                <a:cs typeface="Times New Roman"/>
              </a:rPr>
              <a:t>	</a:t>
            </a:r>
            <a:r>
              <a:rPr sz="2775" i="1" spc="52" baseline="-25525" dirty="0">
                <a:latin typeface="Times New Roman"/>
                <a:cs typeface="Times New Roman"/>
              </a:rPr>
              <a:t>σ</a:t>
            </a:r>
            <a:r>
              <a:rPr sz="2775" i="1" spc="-382" baseline="-25525" dirty="0">
                <a:latin typeface="Times New Roman"/>
                <a:cs typeface="Times New Roman"/>
              </a:rPr>
              <a:t> </a:t>
            </a:r>
            <a:r>
              <a:rPr sz="1100" spc="10" dirty="0">
                <a:latin typeface="Times New Roman"/>
                <a:cs typeface="Times New Roman"/>
              </a:rPr>
              <a:t>2</a:t>
            </a:r>
            <a:r>
              <a:rPr sz="1100" spc="-110" dirty="0">
                <a:latin typeface="Times New Roman"/>
                <a:cs typeface="Times New Roman"/>
              </a:rPr>
              <a:t> </a:t>
            </a:r>
            <a:r>
              <a:rPr sz="2775" i="1" spc="75" baseline="-25525" dirty="0">
                <a:latin typeface="Times New Roman"/>
                <a:cs typeface="Times New Roman"/>
              </a:rPr>
              <a:t>N</a:t>
            </a:r>
            <a:r>
              <a:rPr sz="2775" i="1" spc="-307" baseline="-25525" dirty="0">
                <a:latin typeface="Times New Roman"/>
                <a:cs typeface="Times New Roman"/>
              </a:rPr>
              <a:t> </a:t>
            </a:r>
            <a:r>
              <a:rPr sz="1100" spc="10" dirty="0">
                <a:latin typeface="Times New Roman"/>
                <a:cs typeface="Times New Roman"/>
              </a:rPr>
              <a:t>2</a:t>
            </a:r>
            <a:endParaRPr sz="1100">
              <a:latin typeface="Times New Roman"/>
              <a:cs typeface="Times New Roman"/>
            </a:endParaRPr>
          </a:p>
        </p:txBody>
      </p:sp>
      <p:sp>
        <p:nvSpPr>
          <p:cNvPr id="18" name="object 18"/>
          <p:cNvSpPr txBox="1"/>
          <p:nvPr/>
        </p:nvSpPr>
        <p:spPr>
          <a:xfrm>
            <a:off x="5544650" y="1419116"/>
            <a:ext cx="862965" cy="312420"/>
          </a:xfrm>
          <a:prstGeom prst="rect">
            <a:avLst/>
          </a:prstGeom>
        </p:spPr>
        <p:txBody>
          <a:bodyPr vert="horz" wrap="square" lIns="0" tIns="16510" rIns="0" bIns="0" rtlCol="0">
            <a:spAutoFit/>
          </a:bodyPr>
          <a:lstStyle/>
          <a:p>
            <a:pPr marL="12700">
              <a:spcBef>
                <a:spcPts val="130"/>
              </a:spcBef>
              <a:tabLst>
                <a:tab pos="366395" algn="l"/>
              </a:tabLst>
            </a:pPr>
            <a:r>
              <a:rPr sz="1850" i="1" spc="55" dirty="0">
                <a:latin typeface="Times New Roman"/>
                <a:cs typeface="Times New Roman"/>
              </a:rPr>
              <a:t>Q	</a:t>
            </a:r>
            <a:r>
              <a:rPr sz="1850" i="1" spc="30" dirty="0">
                <a:latin typeface="Times New Roman"/>
                <a:cs typeface="Times New Roman"/>
              </a:rPr>
              <a:t>r </a:t>
            </a:r>
            <a:r>
              <a:rPr sz="1850" i="1" spc="20" dirty="0">
                <a:latin typeface="Times New Roman"/>
                <a:cs typeface="Times New Roman"/>
              </a:rPr>
              <a:t> </a:t>
            </a:r>
            <a:r>
              <a:rPr sz="1850" spc="40" dirty="0">
                <a:latin typeface="Symbol"/>
                <a:cs typeface="Symbol"/>
              </a:rPr>
              <a:t></a:t>
            </a:r>
            <a:r>
              <a:rPr sz="1850" spc="-170" dirty="0">
                <a:latin typeface="Times New Roman"/>
                <a:cs typeface="Times New Roman"/>
              </a:rPr>
              <a:t> </a:t>
            </a:r>
            <a:r>
              <a:rPr sz="1850" i="1" spc="30" dirty="0">
                <a:latin typeface="Times New Roman"/>
                <a:cs typeface="Times New Roman"/>
              </a:rPr>
              <a:t>r</a:t>
            </a:r>
            <a:endParaRPr sz="1850">
              <a:latin typeface="Times New Roman"/>
              <a:cs typeface="Times New Roman"/>
            </a:endParaRPr>
          </a:p>
        </p:txBody>
      </p:sp>
      <p:sp>
        <p:nvSpPr>
          <p:cNvPr id="19" name="object 19"/>
          <p:cNvSpPr txBox="1"/>
          <p:nvPr/>
        </p:nvSpPr>
        <p:spPr>
          <a:xfrm>
            <a:off x="2528668" y="1218606"/>
            <a:ext cx="2643505" cy="312420"/>
          </a:xfrm>
          <a:prstGeom prst="rect">
            <a:avLst/>
          </a:prstGeom>
        </p:spPr>
        <p:txBody>
          <a:bodyPr vert="horz" wrap="square" lIns="0" tIns="16510" rIns="0" bIns="0" rtlCol="0">
            <a:spAutoFit/>
          </a:bodyPr>
          <a:lstStyle/>
          <a:p>
            <a:pPr marL="50800">
              <a:spcBef>
                <a:spcPts val="130"/>
              </a:spcBef>
              <a:tabLst>
                <a:tab pos="2470150" algn="l"/>
              </a:tabLst>
            </a:pPr>
            <a:r>
              <a:rPr sz="1850" i="1" spc="-10" dirty="0">
                <a:latin typeface="Times New Roman"/>
                <a:cs typeface="Times New Roman"/>
              </a:rPr>
              <a:t>η</a:t>
            </a:r>
            <a:r>
              <a:rPr sz="1650" i="1" spc="-15" baseline="-22727" dirty="0">
                <a:latin typeface="Times New Roman"/>
                <a:cs typeface="Times New Roman"/>
              </a:rPr>
              <a:t>ω</a:t>
            </a:r>
            <a:r>
              <a:rPr sz="1650" i="1" spc="225" baseline="-22727" dirty="0">
                <a:latin typeface="Times New Roman"/>
                <a:cs typeface="Times New Roman"/>
              </a:rPr>
              <a:t> </a:t>
            </a:r>
            <a:r>
              <a:rPr sz="1850" i="1" spc="50" dirty="0">
                <a:latin typeface="Times New Roman"/>
                <a:cs typeface="Times New Roman"/>
              </a:rPr>
              <a:t>=	</a:t>
            </a:r>
            <a:r>
              <a:rPr sz="1850" spc="40" dirty="0">
                <a:latin typeface="Symbol"/>
                <a:cs typeface="Symbol"/>
              </a:rPr>
              <a:t></a:t>
            </a:r>
            <a:endParaRPr sz="1850">
              <a:latin typeface="Symbol"/>
              <a:cs typeface="Symbol"/>
            </a:endParaRPr>
          </a:p>
        </p:txBody>
      </p:sp>
      <p:sp>
        <p:nvSpPr>
          <p:cNvPr id="20" name="object 20"/>
          <p:cNvSpPr txBox="1"/>
          <p:nvPr/>
        </p:nvSpPr>
        <p:spPr>
          <a:xfrm>
            <a:off x="3074855" y="1343157"/>
            <a:ext cx="1286510" cy="403225"/>
          </a:xfrm>
          <a:prstGeom prst="rect">
            <a:avLst/>
          </a:prstGeom>
        </p:spPr>
        <p:txBody>
          <a:bodyPr vert="horz" wrap="square" lIns="0" tIns="15875" rIns="0" bIns="0" rtlCol="0">
            <a:spAutoFit/>
          </a:bodyPr>
          <a:lstStyle/>
          <a:p>
            <a:pPr marL="12700">
              <a:spcBef>
                <a:spcPts val="125"/>
              </a:spcBef>
            </a:pPr>
            <a:r>
              <a:rPr sz="1850" i="1" spc="-40" dirty="0">
                <a:latin typeface="Times New Roman"/>
                <a:cs typeface="Times New Roman"/>
              </a:rPr>
              <a:t>E</a:t>
            </a:r>
            <a:r>
              <a:rPr sz="1850" i="1" spc="30" dirty="0">
                <a:latin typeface="Times New Roman"/>
                <a:cs typeface="Times New Roman"/>
              </a:rPr>
              <a:t>{</a:t>
            </a:r>
            <a:r>
              <a:rPr sz="1850" i="1" spc="-160" dirty="0">
                <a:latin typeface="Times New Roman"/>
                <a:cs typeface="Times New Roman"/>
              </a:rPr>
              <a:t> </a:t>
            </a:r>
            <a:r>
              <a:rPr sz="2450" spc="-290" dirty="0">
                <a:latin typeface="Symbol"/>
                <a:cs typeface="Symbol"/>
              </a:rPr>
              <a:t></a:t>
            </a:r>
            <a:r>
              <a:rPr sz="1850" i="1" spc="50" dirty="0">
                <a:latin typeface="Times New Roman"/>
                <a:cs typeface="Times New Roman"/>
              </a:rPr>
              <a:t>C</a:t>
            </a:r>
            <a:r>
              <a:rPr sz="1850" i="1" dirty="0">
                <a:latin typeface="Times New Roman"/>
                <a:cs typeface="Times New Roman"/>
              </a:rPr>
              <a:t> </a:t>
            </a:r>
            <a:r>
              <a:rPr sz="1850" i="1" spc="25" dirty="0">
                <a:latin typeface="Times New Roman"/>
                <a:cs typeface="Times New Roman"/>
              </a:rPr>
              <a:t> </a:t>
            </a:r>
            <a:r>
              <a:rPr sz="2450" spc="-229" dirty="0">
                <a:latin typeface="Symbol"/>
                <a:cs typeface="Symbol"/>
              </a:rPr>
              <a:t></a:t>
            </a:r>
            <a:r>
              <a:rPr sz="1850" i="1" spc="95" dirty="0">
                <a:latin typeface="Times New Roman"/>
                <a:cs typeface="Times New Roman"/>
              </a:rPr>
              <a:t>n</a:t>
            </a:r>
            <a:r>
              <a:rPr sz="2450" spc="-35" dirty="0">
                <a:latin typeface="Symbol"/>
                <a:cs typeface="Symbol"/>
              </a:rPr>
              <a:t></a:t>
            </a:r>
            <a:r>
              <a:rPr sz="1850" spc="40" dirty="0">
                <a:latin typeface="Symbol"/>
                <a:cs typeface="Symbol"/>
              </a:rPr>
              <a:t></a:t>
            </a:r>
            <a:r>
              <a:rPr sz="1850" spc="-229" dirty="0">
                <a:latin typeface="Times New Roman"/>
                <a:cs typeface="Times New Roman"/>
              </a:rPr>
              <a:t> </a:t>
            </a:r>
            <a:r>
              <a:rPr sz="1850" i="1" spc="50" dirty="0">
                <a:latin typeface="Times New Roman"/>
                <a:cs typeface="Times New Roman"/>
              </a:rPr>
              <a:t>C</a:t>
            </a:r>
            <a:endParaRPr sz="1850">
              <a:latin typeface="Times New Roman"/>
              <a:cs typeface="Times New Roman"/>
            </a:endParaRPr>
          </a:p>
        </p:txBody>
      </p:sp>
      <p:sp>
        <p:nvSpPr>
          <p:cNvPr id="21" name="object 21"/>
          <p:cNvSpPr txBox="1"/>
          <p:nvPr/>
        </p:nvSpPr>
        <p:spPr>
          <a:xfrm>
            <a:off x="3255185" y="2060225"/>
            <a:ext cx="99695" cy="142988"/>
          </a:xfrm>
          <a:prstGeom prst="rect">
            <a:avLst/>
          </a:prstGeom>
        </p:spPr>
        <p:txBody>
          <a:bodyPr vert="horz" wrap="square" lIns="0" tIns="12065" rIns="0" bIns="0" rtlCol="0">
            <a:spAutoFit/>
          </a:bodyPr>
          <a:lstStyle/>
          <a:p>
            <a:pPr marL="12700">
              <a:spcBef>
                <a:spcPts val="95"/>
              </a:spcBef>
            </a:pPr>
            <a:r>
              <a:rPr sz="850" i="1" spc="10" dirty="0">
                <a:latin typeface="Times New Roman"/>
                <a:cs typeface="Times New Roman"/>
              </a:rPr>
              <a:t>N</a:t>
            </a:r>
            <a:endParaRPr sz="850">
              <a:latin typeface="Times New Roman"/>
              <a:cs typeface="Times New Roman"/>
            </a:endParaRPr>
          </a:p>
        </p:txBody>
      </p:sp>
      <p:sp>
        <p:nvSpPr>
          <p:cNvPr id="22" name="object 22"/>
          <p:cNvSpPr txBox="1"/>
          <p:nvPr/>
        </p:nvSpPr>
        <p:spPr>
          <a:xfrm>
            <a:off x="2526594" y="2045173"/>
            <a:ext cx="1607820" cy="532130"/>
          </a:xfrm>
          <a:prstGeom prst="rect">
            <a:avLst/>
          </a:prstGeom>
        </p:spPr>
        <p:txBody>
          <a:bodyPr vert="horz" wrap="square" lIns="0" tIns="48895" rIns="0" bIns="0" rtlCol="0">
            <a:spAutoFit/>
          </a:bodyPr>
          <a:lstStyle/>
          <a:p>
            <a:pPr algn="ctr">
              <a:spcBef>
                <a:spcPts val="385"/>
              </a:spcBef>
            </a:pPr>
            <a:r>
              <a:rPr sz="1450" i="1" spc="160" dirty="0">
                <a:latin typeface="Times New Roman"/>
                <a:cs typeface="Times New Roman"/>
              </a:rPr>
              <a:t>г</a:t>
            </a:r>
            <a:r>
              <a:rPr sz="1450" i="1" spc="-10" dirty="0">
                <a:latin typeface="Times New Roman"/>
                <a:cs typeface="Times New Roman"/>
              </a:rPr>
              <a:t>д</a:t>
            </a:r>
            <a:r>
              <a:rPr sz="1450" i="1" spc="110" dirty="0">
                <a:latin typeface="Times New Roman"/>
                <a:cs typeface="Times New Roman"/>
              </a:rPr>
              <a:t>е</a:t>
            </a:r>
            <a:r>
              <a:rPr sz="1450" i="1" spc="10" dirty="0">
                <a:latin typeface="Times New Roman"/>
                <a:cs typeface="Times New Roman"/>
              </a:rPr>
              <a:t>:</a:t>
            </a:r>
            <a:r>
              <a:rPr sz="1450" i="1" spc="-150" dirty="0">
                <a:latin typeface="Times New Roman"/>
                <a:cs typeface="Times New Roman"/>
              </a:rPr>
              <a:t> </a:t>
            </a:r>
            <a:r>
              <a:rPr sz="1450" i="1" spc="15" dirty="0">
                <a:latin typeface="Times New Roman"/>
                <a:cs typeface="Times New Roman"/>
              </a:rPr>
              <a:t>r</a:t>
            </a:r>
            <a:r>
              <a:rPr sz="1450" i="1" spc="-100" dirty="0">
                <a:latin typeface="Times New Roman"/>
                <a:cs typeface="Times New Roman"/>
              </a:rPr>
              <a:t> </a:t>
            </a:r>
            <a:r>
              <a:rPr sz="1450" i="1" spc="25" dirty="0">
                <a:latin typeface="Times New Roman"/>
                <a:cs typeface="Times New Roman"/>
              </a:rPr>
              <a:t>=</a:t>
            </a:r>
            <a:r>
              <a:rPr sz="1450" i="1" spc="-80" dirty="0">
                <a:latin typeface="Times New Roman"/>
                <a:cs typeface="Times New Roman"/>
              </a:rPr>
              <a:t> </a:t>
            </a:r>
            <a:r>
              <a:rPr sz="3225" spc="262" baseline="-9043" dirty="0">
                <a:latin typeface="Symbol"/>
                <a:cs typeface="Symbol"/>
              </a:rPr>
              <a:t></a:t>
            </a:r>
            <a:r>
              <a:rPr sz="1450" i="1" spc="100" dirty="0">
                <a:latin typeface="Times New Roman"/>
                <a:cs typeface="Times New Roman"/>
              </a:rPr>
              <a:t>C</a:t>
            </a:r>
            <a:r>
              <a:rPr sz="1900" spc="-180" dirty="0">
                <a:latin typeface="Symbol"/>
                <a:cs typeface="Symbol"/>
              </a:rPr>
              <a:t></a:t>
            </a:r>
            <a:r>
              <a:rPr sz="1450" i="1" spc="70" dirty="0">
                <a:latin typeface="Times New Roman"/>
                <a:cs typeface="Times New Roman"/>
              </a:rPr>
              <a:t>n</a:t>
            </a:r>
            <a:r>
              <a:rPr sz="1900" spc="-254" dirty="0">
                <a:latin typeface="Symbol"/>
                <a:cs typeface="Symbol"/>
              </a:rPr>
              <a:t></a:t>
            </a:r>
            <a:r>
              <a:rPr sz="1450" i="1" spc="90" dirty="0">
                <a:latin typeface="Times New Roman"/>
                <a:cs typeface="Times New Roman"/>
              </a:rPr>
              <a:t>π</a:t>
            </a:r>
            <a:r>
              <a:rPr sz="1900" spc="-180" dirty="0">
                <a:latin typeface="Symbol"/>
                <a:cs typeface="Symbol"/>
              </a:rPr>
              <a:t></a:t>
            </a:r>
            <a:r>
              <a:rPr sz="1450" i="1" spc="70" dirty="0">
                <a:latin typeface="Times New Roman"/>
                <a:cs typeface="Times New Roman"/>
              </a:rPr>
              <a:t>n</a:t>
            </a:r>
            <a:r>
              <a:rPr sz="1900" spc="-145" dirty="0">
                <a:latin typeface="Symbol"/>
                <a:cs typeface="Symbol"/>
              </a:rPr>
              <a:t></a:t>
            </a:r>
            <a:endParaRPr sz="1900">
              <a:latin typeface="Symbol"/>
              <a:cs typeface="Symbol"/>
            </a:endParaRPr>
          </a:p>
          <a:p>
            <a:pPr marR="27940" algn="ctr">
              <a:spcBef>
                <a:spcPts val="100"/>
              </a:spcBef>
            </a:pPr>
            <a:r>
              <a:rPr sz="850" i="1" spc="-25" dirty="0">
                <a:latin typeface="Times New Roman"/>
                <a:cs typeface="Times New Roman"/>
              </a:rPr>
              <a:t>n=</a:t>
            </a:r>
            <a:r>
              <a:rPr sz="850" spc="-25" dirty="0">
                <a:latin typeface="Times New Roman"/>
                <a:cs typeface="Times New Roman"/>
              </a:rPr>
              <a:t>1</a:t>
            </a:r>
            <a:endParaRPr sz="850">
              <a:latin typeface="Times New Roman"/>
              <a:cs typeface="Times New Roman"/>
            </a:endParaRPr>
          </a:p>
        </p:txBody>
      </p:sp>
      <p:sp>
        <p:nvSpPr>
          <p:cNvPr id="23" name="object 23"/>
          <p:cNvSpPr txBox="1"/>
          <p:nvPr/>
        </p:nvSpPr>
        <p:spPr>
          <a:xfrm>
            <a:off x="6012220" y="3710717"/>
            <a:ext cx="1176655" cy="351155"/>
          </a:xfrm>
          <a:prstGeom prst="rect">
            <a:avLst/>
          </a:prstGeom>
        </p:spPr>
        <p:txBody>
          <a:bodyPr vert="horz" wrap="square" lIns="0" tIns="17145" rIns="0" bIns="0" rtlCol="0">
            <a:spAutoFit/>
          </a:bodyPr>
          <a:lstStyle/>
          <a:p>
            <a:pPr marL="38100">
              <a:spcBef>
                <a:spcPts val="135"/>
              </a:spcBef>
            </a:pPr>
            <a:r>
              <a:rPr sz="2100" spc="-225" dirty="0">
                <a:latin typeface="Symbol"/>
                <a:cs typeface="Symbol"/>
              </a:rPr>
              <a:t></a:t>
            </a:r>
            <a:r>
              <a:rPr sz="1600" i="1" spc="-60" dirty="0">
                <a:latin typeface="Times New Roman"/>
                <a:cs typeface="Times New Roman"/>
              </a:rPr>
              <a:t>Q</a:t>
            </a:r>
            <a:r>
              <a:rPr sz="1425" i="1" spc="15" baseline="-23391" dirty="0">
                <a:latin typeface="Times New Roman"/>
                <a:cs typeface="Times New Roman"/>
              </a:rPr>
              <a:t>b</a:t>
            </a:r>
            <a:r>
              <a:rPr sz="1425" i="1" spc="-97" baseline="-23391" dirty="0">
                <a:latin typeface="Times New Roman"/>
                <a:cs typeface="Times New Roman"/>
              </a:rPr>
              <a:t> </a:t>
            </a:r>
            <a:r>
              <a:rPr sz="2100" spc="-200" dirty="0">
                <a:latin typeface="Symbol"/>
                <a:cs typeface="Symbol"/>
              </a:rPr>
              <a:t></a:t>
            </a:r>
            <a:r>
              <a:rPr sz="1600" i="1" spc="150" dirty="0">
                <a:latin typeface="Times New Roman"/>
                <a:cs typeface="Times New Roman"/>
              </a:rPr>
              <a:t>r</a:t>
            </a:r>
            <a:r>
              <a:rPr sz="2100" spc="-30" dirty="0">
                <a:latin typeface="Symbol"/>
                <a:cs typeface="Symbol"/>
              </a:rPr>
              <a:t></a:t>
            </a:r>
            <a:r>
              <a:rPr sz="1600" spc="40" dirty="0">
                <a:latin typeface="Symbol"/>
                <a:cs typeface="Symbol"/>
              </a:rPr>
              <a:t></a:t>
            </a:r>
            <a:r>
              <a:rPr sz="1600" spc="-165" dirty="0">
                <a:latin typeface="Times New Roman"/>
                <a:cs typeface="Times New Roman"/>
              </a:rPr>
              <a:t> </a:t>
            </a:r>
            <a:r>
              <a:rPr sz="1600" i="1" spc="60" dirty="0">
                <a:latin typeface="Times New Roman"/>
                <a:cs typeface="Times New Roman"/>
              </a:rPr>
              <a:t>r</a:t>
            </a:r>
            <a:r>
              <a:rPr sz="2100" spc="-90" dirty="0">
                <a:latin typeface="Symbol"/>
                <a:cs typeface="Symbol"/>
              </a:rPr>
              <a:t></a:t>
            </a:r>
            <a:r>
              <a:rPr sz="2100" spc="-305" dirty="0">
                <a:latin typeface="Times New Roman"/>
                <a:cs typeface="Times New Roman"/>
              </a:rPr>
              <a:t> </a:t>
            </a:r>
            <a:r>
              <a:rPr sz="1600" spc="40" dirty="0">
                <a:latin typeface="Symbol"/>
                <a:cs typeface="Symbol"/>
              </a:rPr>
              <a:t></a:t>
            </a:r>
            <a:r>
              <a:rPr sz="1600" spc="40" dirty="0">
                <a:latin typeface="Times New Roman"/>
                <a:cs typeface="Times New Roman"/>
              </a:rPr>
              <a:t> </a:t>
            </a:r>
            <a:r>
              <a:rPr sz="1600" i="1" spc="40" dirty="0">
                <a:latin typeface="Times New Roman"/>
                <a:cs typeface="Times New Roman"/>
              </a:rPr>
              <a:t>Δ</a:t>
            </a:r>
            <a:endParaRPr sz="1600">
              <a:latin typeface="Times New Roman"/>
              <a:cs typeface="Times New Roman"/>
            </a:endParaRPr>
          </a:p>
        </p:txBody>
      </p:sp>
      <p:sp>
        <p:nvSpPr>
          <p:cNvPr id="24" name="object 24"/>
          <p:cNvSpPr txBox="1"/>
          <p:nvPr/>
        </p:nvSpPr>
        <p:spPr>
          <a:xfrm>
            <a:off x="3126228" y="4476689"/>
            <a:ext cx="300355" cy="323215"/>
          </a:xfrm>
          <a:prstGeom prst="rect">
            <a:avLst/>
          </a:prstGeom>
        </p:spPr>
        <p:txBody>
          <a:bodyPr vert="horz" wrap="square" lIns="0" tIns="13335" rIns="0" bIns="0" rtlCol="0">
            <a:spAutoFit/>
          </a:bodyPr>
          <a:lstStyle/>
          <a:p>
            <a:pPr marL="38100">
              <a:spcBef>
                <a:spcPts val="105"/>
              </a:spcBef>
            </a:pPr>
            <a:r>
              <a:rPr sz="2925" i="1" spc="44" baseline="-25641" dirty="0">
                <a:latin typeface="Times New Roman"/>
                <a:cs typeface="Times New Roman"/>
              </a:rPr>
              <a:t>Δ</a:t>
            </a:r>
            <a:r>
              <a:rPr sz="1100" spc="30" dirty="0">
                <a:latin typeface="Times New Roman"/>
                <a:cs typeface="Times New Roman"/>
              </a:rPr>
              <a:t>2</a:t>
            </a:r>
            <a:endParaRPr sz="1100">
              <a:latin typeface="Times New Roman"/>
              <a:cs typeface="Times New Roman"/>
            </a:endParaRPr>
          </a:p>
        </p:txBody>
      </p:sp>
      <p:sp>
        <p:nvSpPr>
          <p:cNvPr id="25" name="object 25"/>
          <p:cNvSpPr txBox="1"/>
          <p:nvPr/>
        </p:nvSpPr>
        <p:spPr>
          <a:xfrm>
            <a:off x="2964129" y="4126397"/>
            <a:ext cx="605155" cy="323215"/>
          </a:xfrm>
          <a:prstGeom prst="rect">
            <a:avLst/>
          </a:prstGeom>
        </p:spPr>
        <p:txBody>
          <a:bodyPr vert="horz" wrap="square" lIns="0" tIns="13335" rIns="0" bIns="0" rtlCol="0">
            <a:spAutoFit/>
          </a:bodyPr>
          <a:lstStyle/>
          <a:p>
            <a:pPr marL="38100">
              <a:spcBef>
                <a:spcPts val="105"/>
              </a:spcBef>
            </a:pPr>
            <a:r>
              <a:rPr sz="2925" i="1" spc="22" baseline="-24216" dirty="0">
                <a:latin typeface="Times New Roman"/>
                <a:cs typeface="Times New Roman"/>
              </a:rPr>
              <a:t>σ</a:t>
            </a:r>
            <a:r>
              <a:rPr sz="2925" i="1" spc="-390" baseline="-24216" dirty="0">
                <a:latin typeface="Times New Roman"/>
                <a:cs typeface="Times New Roman"/>
              </a:rPr>
              <a:t> </a:t>
            </a:r>
            <a:r>
              <a:rPr sz="1100" spc="25" dirty="0">
                <a:latin typeface="Times New Roman"/>
                <a:cs typeface="Times New Roman"/>
              </a:rPr>
              <a:t>2</a:t>
            </a:r>
            <a:r>
              <a:rPr sz="1100" spc="-95" dirty="0">
                <a:latin typeface="Times New Roman"/>
                <a:cs typeface="Times New Roman"/>
              </a:rPr>
              <a:t> </a:t>
            </a:r>
            <a:r>
              <a:rPr sz="2925" i="1" spc="37" baseline="-24216" dirty="0">
                <a:latin typeface="Times New Roman"/>
                <a:cs typeface="Times New Roman"/>
              </a:rPr>
              <a:t>N</a:t>
            </a:r>
            <a:r>
              <a:rPr sz="2925" i="1" spc="-307" baseline="-24216" dirty="0">
                <a:latin typeface="Times New Roman"/>
                <a:cs typeface="Times New Roman"/>
              </a:rPr>
              <a:t> </a:t>
            </a:r>
            <a:r>
              <a:rPr sz="1100" spc="25" dirty="0">
                <a:latin typeface="Times New Roman"/>
                <a:cs typeface="Times New Roman"/>
              </a:rPr>
              <a:t>2</a:t>
            </a:r>
            <a:endParaRPr sz="1100">
              <a:latin typeface="Times New Roman"/>
              <a:cs typeface="Times New Roman"/>
            </a:endParaRPr>
          </a:p>
        </p:txBody>
      </p:sp>
      <p:sp>
        <p:nvSpPr>
          <p:cNvPr id="26" name="object 26"/>
          <p:cNvSpPr txBox="1"/>
          <p:nvPr/>
        </p:nvSpPr>
        <p:spPr>
          <a:xfrm>
            <a:off x="2453966" y="4299355"/>
            <a:ext cx="1151255" cy="323215"/>
          </a:xfrm>
          <a:prstGeom prst="rect">
            <a:avLst/>
          </a:prstGeom>
        </p:spPr>
        <p:txBody>
          <a:bodyPr vert="horz" wrap="square" lIns="0" tIns="13335" rIns="0" bIns="0" rtlCol="0">
            <a:spAutoFit/>
          </a:bodyPr>
          <a:lstStyle/>
          <a:p>
            <a:pPr marL="38100">
              <a:spcBef>
                <a:spcPts val="105"/>
              </a:spcBef>
              <a:tabLst>
                <a:tab pos="1112520" algn="l"/>
              </a:tabLst>
            </a:pPr>
            <a:r>
              <a:rPr sz="2925" i="1" spc="-7" baseline="-21367" dirty="0">
                <a:latin typeface="Times New Roman"/>
                <a:cs typeface="Times New Roman"/>
              </a:rPr>
              <a:t>η</a:t>
            </a:r>
            <a:r>
              <a:rPr sz="1650" i="1" spc="-7" baseline="-63131" dirty="0">
                <a:latin typeface="Times New Roman"/>
                <a:cs typeface="Times New Roman"/>
              </a:rPr>
              <a:t>ω</a:t>
            </a:r>
            <a:r>
              <a:rPr sz="1650" i="1" spc="502" baseline="-63131" dirty="0">
                <a:latin typeface="Times New Roman"/>
                <a:cs typeface="Times New Roman"/>
              </a:rPr>
              <a:t> </a:t>
            </a:r>
            <a:r>
              <a:rPr sz="2925" spc="30" baseline="-21367" dirty="0">
                <a:latin typeface="Symbol"/>
                <a:cs typeface="Symbol"/>
              </a:rPr>
              <a:t></a:t>
            </a:r>
            <a:r>
              <a:rPr sz="1950" u="sng" spc="20" dirty="0">
                <a:uFill>
                  <a:solidFill>
                    <a:srgbClr val="000000"/>
                  </a:solidFill>
                </a:uFill>
                <a:latin typeface="Times New Roman"/>
                <a:cs typeface="Times New Roman"/>
              </a:rPr>
              <a:t>  </a:t>
            </a:r>
            <a:r>
              <a:rPr sz="1950" u="sng" spc="155" dirty="0">
                <a:uFill>
                  <a:solidFill>
                    <a:srgbClr val="000000"/>
                  </a:solidFill>
                </a:uFill>
                <a:latin typeface="Times New Roman"/>
                <a:cs typeface="Times New Roman"/>
              </a:rPr>
              <a:t> </a:t>
            </a:r>
            <a:r>
              <a:rPr sz="1100" i="1" u="sng" spc="25" dirty="0">
                <a:uFill>
                  <a:solidFill>
                    <a:srgbClr val="000000"/>
                  </a:solidFill>
                </a:uFill>
                <a:latin typeface="Times New Roman"/>
                <a:cs typeface="Times New Roman"/>
              </a:rPr>
              <a:t>c	</a:t>
            </a:r>
            <a:endParaRPr sz="1100">
              <a:latin typeface="Times New Roman"/>
              <a:cs typeface="Times New Roman"/>
            </a:endParaRPr>
          </a:p>
        </p:txBody>
      </p:sp>
      <p:sp>
        <p:nvSpPr>
          <p:cNvPr id="27" name="object 27"/>
          <p:cNvSpPr txBox="1"/>
          <p:nvPr/>
        </p:nvSpPr>
        <p:spPr>
          <a:xfrm>
            <a:off x="6110769" y="5158192"/>
            <a:ext cx="103505" cy="191078"/>
          </a:xfrm>
          <a:prstGeom prst="rect">
            <a:avLst/>
          </a:prstGeom>
        </p:spPr>
        <p:txBody>
          <a:bodyPr vert="horz" wrap="square" lIns="0" tIns="13970" rIns="0" bIns="0" rtlCol="0">
            <a:spAutoFit/>
          </a:bodyPr>
          <a:lstStyle/>
          <a:p>
            <a:pPr marL="12700">
              <a:spcBef>
                <a:spcPts val="110"/>
              </a:spcBef>
            </a:pPr>
            <a:r>
              <a:rPr sz="1150" spc="35" dirty="0">
                <a:latin typeface="Times New Roman"/>
                <a:cs typeface="Times New Roman"/>
              </a:rPr>
              <a:t>2</a:t>
            </a:r>
            <a:endParaRPr sz="1150">
              <a:latin typeface="Times New Roman"/>
              <a:cs typeface="Times New Roman"/>
            </a:endParaRPr>
          </a:p>
        </p:txBody>
      </p:sp>
      <p:sp>
        <p:nvSpPr>
          <p:cNvPr id="28" name="object 28"/>
          <p:cNvSpPr txBox="1"/>
          <p:nvPr/>
        </p:nvSpPr>
        <p:spPr>
          <a:xfrm>
            <a:off x="6096993" y="5334808"/>
            <a:ext cx="86995" cy="191078"/>
          </a:xfrm>
          <a:prstGeom prst="rect">
            <a:avLst/>
          </a:prstGeom>
        </p:spPr>
        <p:txBody>
          <a:bodyPr vert="horz" wrap="square" lIns="0" tIns="13970" rIns="0" bIns="0" rtlCol="0">
            <a:spAutoFit/>
          </a:bodyPr>
          <a:lstStyle/>
          <a:p>
            <a:pPr marL="12700">
              <a:spcBef>
                <a:spcPts val="110"/>
              </a:spcBef>
            </a:pPr>
            <a:r>
              <a:rPr sz="1150" i="1" spc="30" dirty="0">
                <a:latin typeface="Times New Roman"/>
                <a:cs typeface="Times New Roman"/>
              </a:rPr>
              <a:t>ε</a:t>
            </a:r>
            <a:endParaRPr sz="1150">
              <a:latin typeface="Times New Roman"/>
              <a:cs typeface="Times New Roman"/>
            </a:endParaRPr>
          </a:p>
        </p:txBody>
      </p:sp>
      <p:sp>
        <p:nvSpPr>
          <p:cNvPr id="29" name="object 29"/>
          <p:cNvSpPr txBox="1"/>
          <p:nvPr/>
        </p:nvSpPr>
        <p:spPr>
          <a:xfrm>
            <a:off x="2700393" y="5334808"/>
            <a:ext cx="1000125" cy="191078"/>
          </a:xfrm>
          <a:prstGeom prst="rect">
            <a:avLst/>
          </a:prstGeom>
        </p:spPr>
        <p:txBody>
          <a:bodyPr vert="horz" wrap="square" lIns="0" tIns="13970" rIns="0" bIns="0" rtlCol="0">
            <a:spAutoFit/>
          </a:bodyPr>
          <a:lstStyle/>
          <a:p>
            <a:pPr marL="12700">
              <a:spcBef>
                <a:spcPts val="110"/>
              </a:spcBef>
              <a:tabLst>
                <a:tab pos="882650" algn="l"/>
              </a:tabLst>
            </a:pPr>
            <a:r>
              <a:rPr sz="1150" i="1" spc="50" dirty="0">
                <a:latin typeface="Times New Roman"/>
                <a:cs typeface="Times New Roman"/>
              </a:rPr>
              <a:t>w	w</a:t>
            </a:r>
            <a:endParaRPr sz="1150">
              <a:latin typeface="Times New Roman"/>
              <a:cs typeface="Times New Roman"/>
            </a:endParaRPr>
          </a:p>
        </p:txBody>
      </p:sp>
      <p:sp>
        <p:nvSpPr>
          <p:cNvPr id="30" name="object 30"/>
          <p:cNvSpPr txBox="1"/>
          <p:nvPr/>
        </p:nvSpPr>
        <p:spPr>
          <a:xfrm>
            <a:off x="5359002" y="5085019"/>
            <a:ext cx="1193165" cy="426084"/>
          </a:xfrm>
          <a:prstGeom prst="rect">
            <a:avLst/>
          </a:prstGeom>
        </p:spPr>
        <p:txBody>
          <a:bodyPr vert="horz" wrap="square" lIns="0" tIns="15875" rIns="0" bIns="0" rtlCol="0">
            <a:spAutoFit/>
          </a:bodyPr>
          <a:lstStyle/>
          <a:p>
            <a:pPr marL="12700">
              <a:spcBef>
                <a:spcPts val="125"/>
              </a:spcBef>
              <a:tabLst>
                <a:tab pos="915669" algn="l"/>
              </a:tabLst>
            </a:pPr>
            <a:r>
              <a:rPr sz="1950" i="1" spc="120" dirty="0">
                <a:latin typeface="Times New Roman"/>
                <a:cs typeface="Times New Roman"/>
              </a:rPr>
              <a:t>n</a:t>
            </a:r>
            <a:r>
              <a:rPr sz="2600" spc="-60" dirty="0">
                <a:latin typeface="Symbol"/>
                <a:cs typeface="Symbol"/>
              </a:rPr>
              <a:t></a:t>
            </a:r>
            <a:r>
              <a:rPr sz="1950" i="1" spc="220" dirty="0">
                <a:latin typeface="Times New Roman"/>
                <a:cs typeface="Times New Roman"/>
              </a:rPr>
              <a:t>}</a:t>
            </a:r>
            <a:r>
              <a:rPr sz="1950" i="1" spc="105" dirty="0">
                <a:latin typeface="Times New Roman"/>
                <a:cs typeface="Times New Roman"/>
              </a:rPr>
              <a:t>=</a:t>
            </a:r>
            <a:r>
              <a:rPr sz="1950" i="1" spc="-150" dirty="0">
                <a:latin typeface="Times New Roman"/>
                <a:cs typeface="Times New Roman"/>
              </a:rPr>
              <a:t> </a:t>
            </a:r>
            <a:r>
              <a:rPr sz="1950" i="1" spc="75" dirty="0">
                <a:latin typeface="Times New Roman"/>
                <a:cs typeface="Times New Roman"/>
              </a:rPr>
              <a:t>σ</a:t>
            </a:r>
            <a:r>
              <a:rPr sz="1950" i="1" dirty="0">
                <a:latin typeface="Times New Roman"/>
                <a:cs typeface="Times New Roman"/>
              </a:rPr>
              <a:t>	</a:t>
            </a:r>
            <a:r>
              <a:rPr sz="1950" spc="155" dirty="0">
                <a:latin typeface="Symbol"/>
                <a:cs typeface="Symbol"/>
              </a:rPr>
              <a:t></a:t>
            </a:r>
            <a:endParaRPr sz="1950">
              <a:latin typeface="Symbol"/>
              <a:cs typeface="Symbol"/>
            </a:endParaRPr>
          </a:p>
        </p:txBody>
      </p:sp>
      <p:sp>
        <p:nvSpPr>
          <p:cNvPr id="31" name="object 31"/>
          <p:cNvSpPr txBox="1"/>
          <p:nvPr/>
        </p:nvSpPr>
        <p:spPr>
          <a:xfrm>
            <a:off x="3776392" y="5085019"/>
            <a:ext cx="1616075" cy="426084"/>
          </a:xfrm>
          <a:prstGeom prst="rect">
            <a:avLst/>
          </a:prstGeom>
        </p:spPr>
        <p:txBody>
          <a:bodyPr vert="horz" wrap="square" lIns="0" tIns="15875" rIns="0" bIns="0" rtlCol="0">
            <a:spAutoFit/>
          </a:bodyPr>
          <a:lstStyle/>
          <a:p>
            <a:pPr marL="12700">
              <a:spcBef>
                <a:spcPts val="125"/>
              </a:spcBef>
            </a:pPr>
            <a:r>
              <a:rPr sz="1950" i="1" dirty="0">
                <a:latin typeface="Times New Roman"/>
                <a:cs typeface="Times New Roman"/>
              </a:rPr>
              <a:t>n</a:t>
            </a:r>
            <a:r>
              <a:rPr sz="2600" dirty="0">
                <a:latin typeface="Symbol"/>
                <a:cs typeface="Symbol"/>
              </a:rPr>
              <a:t></a:t>
            </a:r>
            <a:r>
              <a:rPr sz="1950" i="1" dirty="0">
                <a:latin typeface="Times New Roman"/>
                <a:cs typeface="Times New Roman"/>
              </a:rPr>
              <a:t>+ε</a:t>
            </a:r>
            <a:r>
              <a:rPr sz="2600" dirty="0">
                <a:latin typeface="Symbol"/>
                <a:cs typeface="Symbol"/>
              </a:rPr>
              <a:t></a:t>
            </a:r>
            <a:r>
              <a:rPr sz="1950" i="1" dirty="0">
                <a:latin typeface="Times New Roman"/>
                <a:cs typeface="Times New Roman"/>
              </a:rPr>
              <a:t>n</a:t>
            </a:r>
            <a:r>
              <a:rPr sz="2600" dirty="0">
                <a:latin typeface="Symbol"/>
                <a:cs typeface="Symbol"/>
              </a:rPr>
              <a:t></a:t>
            </a:r>
            <a:r>
              <a:rPr sz="1950" i="1" dirty="0">
                <a:latin typeface="Times New Roman"/>
                <a:cs typeface="Times New Roman"/>
              </a:rPr>
              <a:t>,Var{ε</a:t>
            </a:r>
            <a:r>
              <a:rPr sz="2600" dirty="0">
                <a:latin typeface="Symbol"/>
                <a:cs typeface="Symbol"/>
              </a:rPr>
              <a:t></a:t>
            </a:r>
            <a:endParaRPr sz="2600">
              <a:latin typeface="Symbol"/>
              <a:cs typeface="Symbol"/>
            </a:endParaRPr>
          </a:p>
        </p:txBody>
      </p:sp>
      <p:sp>
        <p:nvSpPr>
          <p:cNvPr id="32" name="object 32"/>
          <p:cNvSpPr txBox="1"/>
          <p:nvPr/>
        </p:nvSpPr>
        <p:spPr>
          <a:xfrm>
            <a:off x="2462555" y="5085019"/>
            <a:ext cx="1347470" cy="426084"/>
          </a:xfrm>
          <a:prstGeom prst="rect">
            <a:avLst/>
          </a:prstGeom>
        </p:spPr>
        <p:txBody>
          <a:bodyPr vert="horz" wrap="square" lIns="0" tIns="15875" rIns="0" bIns="0" rtlCol="0">
            <a:spAutoFit/>
          </a:bodyPr>
          <a:lstStyle/>
          <a:p>
            <a:pPr marL="12700">
              <a:spcBef>
                <a:spcPts val="125"/>
              </a:spcBef>
              <a:tabLst>
                <a:tab pos="404495" algn="l"/>
              </a:tabLst>
            </a:pPr>
            <a:r>
              <a:rPr sz="1950" i="1" spc="40" dirty="0">
                <a:latin typeface="Times New Roman"/>
                <a:cs typeface="Times New Roman"/>
              </a:rPr>
              <a:t>C</a:t>
            </a:r>
            <a:r>
              <a:rPr sz="1950" i="1" spc="30" dirty="0">
                <a:latin typeface="Times New Roman"/>
                <a:cs typeface="Times New Roman"/>
              </a:rPr>
              <a:t>'</a:t>
            </a:r>
            <a:r>
              <a:rPr sz="1950" i="1" dirty="0">
                <a:latin typeface="Times New Roman"/>
                <a:cs typeface="Times New Roman"/>
              </a:rPr>
              <a:t>	</a:t>
            </a:r>
            <a:r>
              <a:rPr sz="2600" spc="-245" dirty="0">
                <a:latin typeface="Symbol"/>
                <a:cs typeface="Symbol"/>
              </a:rPr>
              <a:t></a:t>
            </a:r>
            <a:r>
              <a:rPr sz="1950" i="1" spc="120" dirty="0">
                <a:latin typeface="Times New Roman"/>
                <a:cs typeface="Times New Roman"/>
              </a:rPr>
              <a:t>n</a:t>
            </a:r>
            <a:r>
              <a:rPr sz="2600" spc="-90" dirty="0">
                <a:latin typeface="Symbol"/>
                <a:cs typeface="Symbol"/>
              </a:rPr>
              <a:t></a:t>
            </a:r>
            <a:r>
              <a:rPr sz="1950" i="1" spc="105" dirty="0">
                <a:latin typeface="Times New Roman"/>
                <a:cs typeface="Times New Roman"/>
              </a:rPr>
              <a:t>=</a:t>
            </a:r>
            <a:r>
              <a:rPr sz="1950" i="1" spc="-185" dirty="0">
                <a:latin typeface="Times New Roman"/>
                <a:cs typeface="Times New Roman"/>
              </a:rPr>
              <a:t> </a:t>
            </a:r>
            <a:r>
              <a:rPr sz="1950" i="1" spc="105" dirty="0">
                <a:latin typeface="Times New Roman"/>
                <a:cs typeface="Times New Roman"/>
              </a:rPr>
              <a:t>C</a:t>
            </a:r>
            <a:r>
              <a:rPr sz="1950" i="1" dirty="0">
                <a:latin typeface="Times New Roman"/>
                <a:cs typeface="Times New Roman"/>
              </a:rPr>
              <a:t> </a:t>
            </a:r>
            <a:r>
              <a:rPr sz="1950" i="1" spc="5" dirty="0">
                <a:latin typeface="Times New Roman"/>
                <a:cs typeface="Times New Roman"/>
              </a:rPr>
              <a:t> </a:t>
            </a:r>
            <a:r>
              <a:rPr sz="2600" spc="-175" dirty="0">
                <a:latin typeface="Symbol"/>
                <a:cs typeface="Symbol"/>
              </a:rPr>
              <a:t></a:t>
            </a:r>
            <a:endParaRPr sz="2600">
              <a:latin typeface="Symbol"/>
              <a:cs typeface="Symbol"/>
            </a:endParaRPr>
          </a:p>
        </p:txBody>
      </p:sp>
      <p:sp>
        <p:nvSpPr>
          <p:cNvPr id="33" name="object 33"/>
          <p:cNvSpPr txBox="1"/>
          <p:nvPr/>
        </p:nvSpPr>
        <p:spPr>
          <a:xfrm>
            <a:off x="4395258" y="6043441"/>
            <a:ext cx="89535" cy="161583"/>
          </a:xfrm>
          <a:prstGeom prst="rect">
            <a:avLst/>
          </a:prstGeom>
        </p:spPr>
        <p:txBody>
          <a:bodyPr vert="horz" wrap="square" lIns="0" tIns="15240" rIns="0" bIns="0" rtlCol="0">
            <a:spAutoFit/>
          </a:bodyPr>
          <a:lstStyle/>
          <a:p>
            <a:pPr marL="12700">
              <a:spcBef>
                <a:spcPts val="120"/>
              </a:spcBef>
            </a:pPr>
            <a:r>
              <a:rPr sz="950" spc="25" dirty="0">
                <a:latin typeface="Times New Roman"/>
                <a:cs typeface="Times New Roman"/>
              </a:rPr>
              <a:t>2</a:t>
            </a:r>
            <a:endParaRPr sz="950">
              <a:latin typeface="Times New Roman"/>
              <a:cs typeface="Times New Roman"/>
            </a:endParaRPr>
          </a:p>
        </p:txBody>
      </p:sp>
      <p:sp>
        <p:nvSpPr>
          <p:cNvPr id="34" name="object 34"/>
          <p:cNvSpPr txBox="1"/>
          <p:nvPr/>
        </p:nvSpPr>
        <p:spPr>
          <a:xfrm>
            <a:off x="6291757" y="6190915"/>
            <a:ext cx="75565" cy="161583"/>
          </a:xfrm>
          <a:prstGeom prst="rect">
            <a:avLst/>
          </a:prstGeom>
        </p:spPr>
        <p:txBody>
          <a:bodyPr vert="horz" wrap="square" lIns="0" tIns="15240" rIns="0" bIns="0" rtlCol="0">
            <a:spAutoFit/>
          </a:bodyPr>
          <a:lstStyle/>
          <a:p>
            <a:pPr marL="12700">
              <a:spcBef>
                <a:spcPts val="120"/>
              </a:spcBef>
            </a:pPr>
            <a:r>
              <a:rPr sz="950" i="1" spc="20" dirty="0">
                <a:latin typeface="Times New Roman"/>
                <a:cs typeface="Times New Roman"/>
              </a:rPr>
              <a:t>ε</a:t>
            </a:r>
            <a:endParaRPr sz="950">
              <a:latin typeface="Times New Roman"/>
              <a:cs typeface="Times New Roman"/>
            </a:endParaRPr>
          </a:p>
        </p:txBody>
      </p:sp>
      <p:sp>
        <p:nvSpPr>
          <p:cNvPr id="35" name="object 35"/>
          <p:cNvSpPr txBox="1"/>
          <p:nvPr/>
        </p:nvSpPr>
        <p:spPr>
          <a:xfrm>
            <a:off x="4927819" y="6058905"/>
            <a:ext cx="100965" cy="307777"/>
          </a:xfrm>
          <a:prstGeom prst="rect">
            <a:avLst/>
          </a:prstGeom>
        </p:spPr>
        <p:txBody>
          <a:bodyPr vert="horz" wrap="square" lIns="0" tIns="15240" rIns="0" bIns="0" rtlCol="0">
            <a:spAutoFit/>
          </a:bodyPr>
          <a:lstStyle/>
          <a:p>
            <a:pPr marL="24130">
              <a:spcBef>
                <a:spcPts val="120"/>
              </a:spcBef>
            </a:pPr>
            <a:r>
              <a:rPr sz="950" spc="25" dirty="0">
                <a:latin typeface="Times New Roman"/>
                <a:cs typeface="Times New Roman"/>
              </a:rPr>
              <a:t>2</a:t>
            </a:r>
            <a:endParaRPr sz="950">
              <a:latin typeface="Times New Roman"/>
              <a:cs typeface="Times New Roman"/>
            </a:endParaRPr>
          </a:p>
          <a:p>
            <a:pPr marL="12700">
              <a:spcBef>
                <a:spcPts val="20"/>
              </a:spcBef>
            </a:pPr>
            <a:r>
              <a:rPr sz="950" i="1" spc="20" dirty="0">
                <a:latin typeface="Times New Roman"/>
                <a:cs typeface="Times New Roman"/>
              </a:rPr>
              <a:t>ε</a:t>
            </a:r>
            <a:endParaRPr sz="950">
              <a:latin typeface="Times New Roman"/>
              <a:cs typeface="Times New Roman"/>
            </a:endParaRPr>
          </a:p>
        </p:txBody>
      </p:sp>
      <p:sp>
        <p:nvSpPr>
          <p:cNvPr id="36" name="object 36"/>
          <p:cNvSpPr txBox="1"/>
          <p:nvPr/>
        </p:nvSpPr>
        <p:spPr>
          <a:xfrm>
            <a:off x="3373755" y="6206374"/>
            <a:ext cx="110489" cy="161583"/>
          </a:xfrm>
          <a:prstGeom prst="rect">
            <a:avLst/>
          </a:prstGeom>
        </p:spPr>
        <p:txBody>
          <a:bodyPr vert="horz" wrap="square" lIns="0" tIns="15240" rIns="0" bIns="0" rtlCol="0">
            <a:spAutoFit/>
          </a:bodyPr>
          <a:lstStyle/>
          <a:p>
            <a:pPr marL="12700">
              <a:spcBef>
                <a:spcPts val="120"/>
              </a:spcBef>
            </a:pPr>
            <a:r>
              <a:rPr sz="950" i="1" spc="30" dirty="0">
                <a:latin typeface="Times New Roman"/>
                <a:cs typeface="Times New Roman"/>
              </a:rPr>
              <a:t>w</a:t>
            </a:r>
            <a:endParaRPr sz="950">
              <a:latin typeface="Times New Roman"/>
              <a:cs typeface="Times New Roman"/>
            </a:endParaRPr>
          </a:p>
        </p:txBody>
      </p:sp>
      <p:sp>
        <p:nvSpPr>
          <p:cNvPr id="37" name="object 37"/>
          <p:cNvSpPr txBox="1"/>
          <p:nvPr/>
        </p:nvSpPr>
        <p:spPr>
          <a:xfrm>
            <a:off x="5291938" y="6050132"/>
            <a:ext cx="1126490" cy="268663"/>
          </a:xfrm>
          <a:prstGeom prst="rect">
            <a:avLst/>
          </a:prstGeom>
        </p:spPr>
        <p:txBody>
          <a:bodyPr vert="horz" wrap="square" lIns="0" tIns="14605" rIns="0" bIns="0" rtlCol="0">
            <a:spAutoFit/>
          </a:bodyPr>
          <a:lstStyle/>
          <a:p>
            <a:pPr marL="38100">
              <a:spcBef>
                <a:spcPts val="115"/>
              </a:spcBef>
            </a:pPr>
            <a:r>
              <a:rPr sz="1650" i="1" spc="95" dirty="0">
                <a:latin typeface="Times New Roman"/>
                <a:cs typeface="Times New Roman"/>
              </a:rPr>
              <a:t>Δ</a:t>
            </a:r>
            <a:r>
              <a:rPr sz="1425" spc="37" baseline="43859" dirty="0">
                <a:latin typeface="Times New Roman"/>
                <a:cs typeface="Times New Roman"/>
              </a:rPr>
              <a:t>2</a:t>
            </a:r>
            <a:r>
              <a:rPr sz="1425" baseline="43859" dirty="0">
                <a:latin typeface="Times New Roman"/>
                <a:cs typeface="Times New Roman"/>
              </a:rPr>
              <a:t> </a:t>
            </a:r>
            <a:r>
              <a:rPr sz="1425" spc="15" baseline="43859" dirty="0">
                <a:latin typeface="Times New Roman"/>
                <a:cs typeface="Times New Roman"/>
              </a:rPr>
              <a:t> </a:t>
            </a:r>
            <a:r>
              <a:rPr sz="1650" spc="15" dirty="0">
                <a:latin typeface="Times New Roman"/>
                <a:cs typeface="Times New Roman"/>
              </a:rPr>
              <a:t>/</a:t>
            </a:r>
            <a:r>
              <a:rPr sz="1650" spc="-40" dirty="0">
                <a:latin typeface="Times New Roman"/>
                <a:cs typeface="Times New Roman"/>
              </a:rPr>
              <a:t> </a:t>
            </a:r>
            <a:r>
              <a:rPr sz="1650" i="1" spc="45" dirty="0">
                <a:latin typeface="Times New Roman"/>
                <a:cs typeface="Times New Roman"/>
              </a:rPr>
              <a:t>N</a:t>
            </a:r>
            <a:r>
              <a:rPr sz="1650" i="1" spc="-120" dirty="0">
                <a:latin typeface="Times New Roman"/>
                <a:cs typeface="Times New Roman"/>
              </a:rPr>
              <a:t> </a:t>
            </a:r>
            <a:r>
              <a:rPr sz="1425" spc="37" baseline="43859" dirty="0">
                <a:latin typeface="Times New Roman"/>
                <a:cs typeface="Times New Roman"/>
              </a:rPr>
              <a:t>2</a:t>
            </a:r>
            <a:r>
              <a:rPr sz="1425" baseline="43859" dirty="0">
                <a:latin typeface="Times New Roman"/>
                <a:cs typeface="Times New Roman"/>
              </a:rPr>
              <a:t> </a:t>
            </a:r>
            <a:r>
              <a:rPr sz="1425" spc="-60" baseline="43859" dirty="0">
                <a:latin typeface="Times New Roman"/>
                <a:cs typeface="Times New Roman"/>
              </a:rPr>
              <a:t> </a:t>
            </a:r>
            <a:r>
              <a:rPr sz="1650" i="1" spc="265" dirty="0">
                <a:latin typeface="Times New Roman"/>
                <a:cs typeface="Times New Roman"/>
              </a:rPr>
              <a:t>+</a:t>
            </a:r>
            <a:r>
              <a:rPr sz="1650" i="1" spc="30" dirty="0">
                <a:latin typeface="Times New Roman"/>
                <a:cs typeface="Times New Roman"/>
              </a:rPr>
              <a:t>σ</a:t>
            </a:r>
            <a:r>
              <a:rPr sz="1650" i="1" spc="-165" dirty="0">
                <a:latin typeface="Times New Roman"/>
                <a:cs typeface="Times New Roman"/>
              </a:rPr>
              <a:t> </a:t>
            </a:r>
            <a:r>
              <a:rPr sz="1425" spc="37" baseline="43859" dirty="0">
                <a:latin typeface="Times New Roman"/>
                <a:cs typeface="Times New Roman"/>
              </a:rPr>
              <a:t>2</a:t>
            </a:r>
            <a:endParaRPr sz="1425" baseline="43859">
              <a:latin typeface="Times New Roman"/>
              <a:cs typeface="Times New Roman"/>
            </a:endParaRPr>
          </a:p>
        </p:txBody>
      </p:sp>
      <p:sp>
        <p:nvSpPr>
          <p:cNvPr id="38" name="object 38"/>
          <p:cNvSpPr txBox="1"/>
          <p:nvPr/>
        </p:nvSpPr>
        <p:spPr>
          <a:xfrm>
            <a:off x="4144996" y="5998325"/>
            <a:ext cx="788035" cy="360045"/>
          </a:xfrm>
          <a:prstGeom prst="rect">
            <a:avLst/>
          </a:prstGeom>
        </p:spPr>
        <p:txBody>
          <a:bodyPr vert="horz" wrap="square" lIns="0" tIns="12065" rIns="0" bIns="0" rtlCol="0">
            <a:spAutoFit/>
          </a:bodyPr>
          <a:lstStyle/>
          <a:p>
            <a:pPr marL="12700">
              <a:spcBef>
                <a:spcPts val="95"/>
              </a:spcBef>
            </a:pPr>
            <a:r>
              <a:rPr sz="1650" i="1" spc="-110" dirty="0">
                <a:latin typeface="Times New Roman"/>
                <a:cs typeface="Times New Roman"/>
              </a:rPr>
              <a:t>n</a:t>
            </a:r>
            <a:r>
              <a:rPr sz="2200" spc="-110" dirty="0">
                <a:latin typeface="Symbol"/>
                <a:cs typeface="Symbol"/>
              </a:rPr>
              <a:t></a:t>
            </a:r>
            <a:r>
              <a:rPr sz="2200" spc="340" dirty="0">
                <a:latin typeface="Times New Roman"/>
                <a:cs typeface="Times New Roman"/>
              </a:rPr>
              <a:t> </a:t>
            </a:r>
            <a:r>
              <a:rPr sz="1650" i="1" spc="155" dirty="0">
                <a:latin typeface="Times New Roman"/>
                <a:cs typeface="Times New Roman"/>
              </a:rPr>
              <a:t>}+σ</a:t>
            </a:r>
            <a:endParaRPr sz="1650">
              <a:latin typeface="Times New Roman"/>
              <a:cs typeface="Times New Roman"/>
            </a:endParaRPr>
          </a:p>
        </p:txBody>
      </p:sp>
      <p:sp>
        <p:nvSpPr>
          <p:cNvPr id="39" name="object 39"/>
          <p:cNvSpPr txBox="1"/>
          <p:nvPr/>
        </p:nvSpPr>
        <p:spPr>
          <a:xfrm>
            <a:off x="3812289" y="5643632"/>
            <a:ext cx="2186940" cy="268663"/>
          </a:xfrm>
          <a:prstGeom prst="rect">
            <a:avLst/>
          </a:prstGeom>
        </p:spPr>
        <p:txBody>
          <a:bodyPr vert="horz" wrap="square" lIns="0" tIns="14605" rIns="0" bIns="0" rtlCol="0">
            <a:spAutoFit/>
          </a:bodyPr>
          <a:lstStyle/>
          <a:p>
            <a:pPr marL="50800">
              <a:spcBef>
                <a:spcPts val="115"/>
              </a:spcBef>
              <a:tabLst>
                <a:tab pos="1932305" algn="l"/>
              </a:tabLst>
            </a:pPr>
            <a:r>
              <a:rPr sz="2475" i="1" spc="44" baseline="-25252" dirty="0">
                <a:latin typeface="Times New Roman"/>
                <a:cs typeface="Times New Roman"/>
              </a:rPr>
              <a:t>σ</a:t>
            </a:r>
            <a:r>
              <a:rPr sz="2475" i="1" spc="-247" baseline="-25252" dirty="0">
                <a:latin typeface="Times New Roman"/>
                <a:cs typeface="Times New Roman"/>
              </a:rPr>
              <a:t> </a:t>
            </a:r>
            <a:r>
              <a:rPr sz="950" spc="25" dirty="0">
                <a:latin typeface="Times New Roman"/>
                <a:cs typeface="Times New Roman"/>
              </a:rPr>
              <a:t>2</a:t>
            </a:r>
            <a:r>
              <a:rPr sz="950" dirty="0">
                <a:latin typeface="Times New Roman"/>
                <a:cs typeface="Times New Roman"/>
              </a:rPr>
              <a:t>	</a:t>
            </a:r>
            <a:r>
              <a:rPr sz="2475" i="1" spc="44" baseline="-25252" dirty="0">
                <a:latin typeface="Times New Roman"/>
                <a:cs typeface="Times New Roman"/>
              </a:rPr>
              <a:t>σ</a:t>
            </a:r>
            <a:r>
              <a:rPr sz="2475" i="1" spc="-247" baseline="-25252" dirty="0">
                <a:latin typeface="Times New Roman"/>
                <a:cs typeface="Times New Roman"/>
              </a:rPr>
              <a:t> </a:t>
            </a:r>
            <a:r>
              <a:rPr sz="950" spc="25" dirty="0">
                <a:latin typeface="Times New Roman"/>
                <a:cs typeface="Times New Roman"/>
              </a:rPr>
              <a:t>2</a:t>
            </a:r>
            <a:endParaRPr sz="950">
              <a:latin typeface="Times New Roman"/>
              <a:cs typeface="Times New Roman"/>
            </a:endParaRPr>
          </a:p>
        </p:txBody>
      </p:sp>
      <p:sp>
        <p:nvSpPr>
          <p:cNvPr id="40" name="object 40"/>
          <p:cNvSpPr txBox="1"/>
          <p:nvPr/>
        </p:nvSpPr>
        <p:spPr>
          <a:xfrm>
            <a:off x="2662514" y="5791107"/>
            <a:ext cx="3794125" cy="268663"/>
          </a:xfrm>
          <a:prstGeom prst="rect">
            <a:avLst/>
          </a:prstGeom>
        </p:spPr>
        <p:txBody>
          <a:bodyPr vert="horz" wrap="square" lIns="0" tIns="14605" rIns="0" bIns="0" rtlCol="0">
            <a:spAutoFit/>
          </a:bodyPr>
          <a:lstStyle/>
          <a:p>
            <a:pPr marL="38100">
              <a:spcBef>
                <a:spcPts val="115"/>
              </a:spcBef>
              <a:tabLst>
                <a:tab pos="1325880" algn="l"/>
                <a:tab pos="2390775" algn="l"/>
                <a:tab pos="3207385" algn="l"/>
                <a:tab pos="3755390" algn="l"/>
              </a:tabLst>
            </a:pPr>
            <a:r>
              <a:rPr sz="2475" i="1" spc="67" baseline="-23569" dirty="0">
                <a:latin typeface="Times New Roman"/>
                <a:cs typeface="Times New Roman"/>
              </a:rPr>
              <a:t>=</a:t>
            </a:r>
            <a:r>
              <a:rPr sz="1650" i="1" u="sng" spc="45" dirty="0">
                <a:uFill>
                  <a:solidFill>
                    <a:srgbClr val="000000"/>
                  </a:solidFill>
                </a:uFill>
                <a:latin typeface="Times New Roman"/>
                <a:cs typeface="Times New Roman"/>
              </a:rPr>
              <a:t>	</a:t>
            </a:r>
            <a:r>
              <a:rPr sz="950" i="1" u="sng" spc="20" dirty="0">
                <a:uFill>
                  <a:solidFill>
                    <a:srgbClr val="000000"/>
                  </a:solidFill>
                </a:uFill>
                <a:latin typeface="Times New Roman"/>
                <a:cs typeface="Times New Roman"/>
              </a:rPr>
              <a:t>c	</a:t>
            </a:r>
            <a:r>
              <a:rPr sz="2475" i="1" spc="67" baseline="-23569" dirty="0">
                <a:latin typeface="Times New Roman"/>
                <a:cs typeface="Times New Roman"/>
              </a:rPr>
              <a:t>=</a:t>
            </a:r>
            <a:r>
              <a:rPr sz="1650" i="1" u="sng" spc="45" dirty="0">
                <a:uFill>
                  <a:solidFill>
                    <a:srgbClr val="000000"/>
                  </a:solidFill>
                </a:uFill>
                <a:latin typeface="Times New Roman"/>
                <a:cs typeface="Times New Roman"/>
              </a:rPr>
              <a:t>	</a:t>
            </a:r>
            <a:r>
              <a:rPr sz="950" i="1" u="sng" spc="20" dirty="0">
                <a:uFill>
                  <a:solidFill>
                    <a:srgbClr val="000000"/>
                  </a:solidFill>
                </a:uFill>
                <a:latin typeface="Times New Roman"/>
                <a:cs typeface="Times New Roman"/>
              </a:rPr>
              <a:t>c	</a:t>
            </a:r>
            <a:endParaRPr sz="950">
              <a:latin typeface="Times New Roman"/>
              <a:cs typeface="Times New Roman"/>
            </a:endParaRPr>
          </a:p>
        </p:txBody>
      </p:sp>
      <p:sp>
        <p:nvSpPr>
          <p:cNvPr id="41" name="object 41"/>
          <p:cNvSpPr txBox="1"/>
          <p:nvPr/>
        </p:nvSpPr>
        <p:spPr>
          <a:xfrm>
            <a:off x="2911776" y="5998325"/>
            <a:ext cx="1263650" cy="360045"/>
          </a:xfrm>
          <a:prstGeom prst="rect">
            <a:avLst/>
          </a:prstGeom>
        </p:spPr>
        <p:txBody>
          <a:bodyPr vert="horz" wrap="square" lIns="0" tIns="12065" rIns="0" bIns="0" rtlCol="0">
            <a:spAutoFit/>
          </a:bodyPr>
          <a:lstStyle/>
          <a:p>
            <a:pPr marL="12700">
              <a:spcBef>
                <a:spcPts val="95"/>
              </a:spcBef>
            </a:pPr>
            <a:r>
              <a:rPr sz="1650" i="1" spc="-35" dirty="0">
                <a:latin typeface="Times New Roman"/>
                <a:cs typeface="Times New Roman"/>
              </a:rPr>
              <a:t>E</a:t>
            </a:r>
            <a:r>
              <a:rPr sz="1650" i="1" spc="25" dirty="0">
                <a:latin typeface="Times New Roman"/>
                <a:cs typeface="Times New Roman"/>
              </a:rPr>
              <a:t>{</a:t>
            </a:r>
            <a:r>
              <a:rPr sz="1650" i="1" spc="-145" dirty="0">
                <a:latin typeface="Times New Roman"/>
                <a:cs typeface="Times New Roman"/>
              </a:rPr>
              <a:t> </a:t>
            </a:r>
            <a:r>
              <a:rPr sz="2200" spc="-265" dirty="0">
                <a:latin typeface="Symbol"/>
                <a:cs typeface="Symbol"/>
              </a:rPr>
              <a:t></a:t>
            </a:r>
            <a:r>
              <a:rPr sz="1650" i="1" spc="45" dirty="0">
                <a:latin typeface="Times New Roman"/>
                <a:cs typeface="Times New Roman"/>
              </a:rPr>
              <a:t>C</a:t>
            </a:r>
            <a:r>
              <a:rPr sz="1650" i="1" dirty="0">
                <a:latin typeface="Times New Roman"/>
                <a:cs typeface="Times New Roman"/>
              </a:rPr>
              <a:t> </a:t>
            </a:r>
            <a:r>
              <a:rPr sz="1650" i="1" spc="140" dirty="0">
                <a:latin typeface="Times New Roman"/>
                <a:cs typeface="Times New Roman"/>
              </a:rPr>
              <a:t> </a:t>
            </a:r>
            <a:r>
              <a:rPr sz="2200" spc="-215" dirty="0">
                <a:latin typeface="Symbol"/>
                <a:cs typeface="Symbol"/>
              </a:rPr>
              <a:t></a:t>
            </a:r>
            <a:r>
              <a:rPr sz="1650" i="1" spc="90" dirty="0">
                <a:latin typeface="Times New Roman"/>
                <a:cs typeface="Times New Roman"/>
              </a:rPr>
              <a:t>n</a:t>
            </a:r>
            <a:r>
              <a:rPr sz="2200" spc="-170" dirty="0">
                <a:latin typeface="Symbol"/>
                <a:cs typeface="Symbol"/>
              </a:rPr>
              <a:t></a:t>
            </a:r>
            <a:r>
              <a:rPr sz="2200" spc="-350" dirty="0">
                <a:latin typeface="Times New Roman"/>
                <a:cs typeface="Times New Roman"/>
              </a:rPr>
              <a:t> </a:t>
            </a:r>
            <a:r>
              <a:rPr sz="1650" spc="35" dirty="0">
                <a:latin typeface="Symbol"/>
                <a:cs typeface="Symbol"/>
              </a:rPr>
              <a:t></a:t>
            </a:r>
            <a:r>
              <a:rPr sz="1650" spc="-140" dirty="0">
                <a:latin typeface="Times New Roman"/>
                <a:cs typeface="Times New Roman"/>
              </a:rPr>
              <a:t> </a:t>
            </a:r>
            <a:r>
              <a:rPr sz="1650" i="1" spc="125" dirty="0">
                <a:latin typeface="Times New Roman"/>
                <a:cs typeface="Times New Roman"/>
              </a:rPr>
              <a:t>C</a:t>
            </a:r>
            <a:r>
              <a:rPr sz="2200" spc="-170" dirty="0">
                <a:latin typeface="Symbol"/>
                <a:cs typeface="Symbol"/>
              </a:rPr>
              <a:t></a:t>
            </a:r>
            <a:endParaRPr sz="2200">
              <a:latin typeface="Symbol"/>
              <a:cs typeface="Symbol"/>
            </a:endParaRPr>
          </a:p>
        </p:txBody>
      </p:sp>
      <p:sp>
        <p:nvSpPr>
          <p:cNvPr id="42" name="object 42"/>
          <p:cNvSpPr txBox="1"/>
          <p:nvPr/>
        </p:nvSpPr>
        <p:spPr>
          <a:xfrm>
            <a:off x="2554188" y="6020460"/>
            <a:ext cx="89535" cy="161583"/>
          </a:xfrm>
          <a:prstGeom prst="rect">
            <a:avLst/>
          </a:prstGeom>
        </p:spPr>
        <p:txBody>
          <a:bodyPr vert="horz" wrap="square" lIns="0" tIns="15240" rIns="0" bIns="0" rtlCol="0">
            <a:spAutoFit/>
          </a:bodyPr>
          <a:lstStyle/>
          <a:p>
            <a:pPr marL="12700">
              <a:spcBef>
                <a:spcPts val="120"/>
              </a:spcBef>
            </a:pPr>
            <a:r>
              <a:rPr sz="950" i="1" spc="25" dirty="0">
                <a:latin typeface="Times New Roman"/>
                <a:cs typeface="Times New Roman"/>
              </a:rPr>
              <a:t>a</a:t>
            </a:r>
            <a:endParaRPr sz="950">
              <a:latin typeface="Times New Roman"/>
              <a:cs typeface="Times New Roman"/>
            </a:endParaRPr>
          </a:p>
        </p:txBody>
      </p:sp>
      <p:sp>
        <p:nvSpPr>
          <p:cNvPr id="43" name="object 43"/>
          <p:cNvSpPr txBox="1"/>
          <p:nvPr/>
        </p:nvSpPr>
        <p:spPr>
          <a:xfrm>
            <a:off x="2443765" y="5879675"/>
            <a:ext cx="133985" cy="268663"/>
          </a:xfrm>
          <a:prstGeom prst="rect">
            <a:avLst/>
          </a:prstGeom>
        </p:spPr>
        <p:txBody>
          <a:bodyPr vert="horz" wrap="square" lIns="0" tIns="14605" rIns="0" bIns="0" rtlCol="0">
            <a:spAutoFit/>
          </a:bodyPr>
          <a:lstStyle/>
          <a:p>
            <a:pPr marL="12700">
              <a:spcBef>
                <a:spcPts val="115"/>
              </a:spcBef>
            </a:pPr>
            <a:r>
              <a:rPr sz="1650" i="1" spc="30" dirty="0">
                <a:latin typeface="Times New Roman"/>
                <a:cs typeface="Times New Roman"/>
              </a:rPr>
              <a:t>η</a:t>
            </a:r>
            <a:endParaRPr sz="1650">
              <a:latin typeface="Times New Roman"/>
              <a:cs typeface="Times New Roman"/>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2839" y="-423133"/>
            <a:ext cx="5702300" cy="2044791"/>
          </a:xfrm>
          <a:prstGeom prst="rect">
            <a:avLst/>
          </a:prstGeom>
        </p:spPr>
        <p:txBody>
          <a:bodyPr vert="horz" wrap="square" lIns="0" tIns="13335" rIns="0" bIns="0" rtlCol="0" anchor="ctr">
            <a:spAutoFit/>
          </a:bodyPr>
          <a:lstStyle/>
          <a:p>
            <a:pPr marL="12700">
              <a:lnSpc>
                <a:spcPct val="100000"/>
              </a:lnSpc>
              <a:spcBef>
                <a:spcPts val="105"/>
              </a:spcBef>
            </a:pPr>
            <a:r>
              <a:rPr spc="-5" dirty="0">
                <a:latin typeface="Microsoft Sans Serif"/>
                <a:cs typeface="Microsoft Sans Serif"/>
              </a:rPr>
              <a:t>Полагая</a:t>
            </a:r>
            <a:r>
              <a:rPr i="0" dirty="0">
                <a:latin typeface="Microsoft Sans Serif"/>
                <a:cs typeface="Microsoft Sans Serif"/>
              </a:rPr>
              <a:t> </a:t>
            </a:r>
            <a:r>
              <a:rPr spc="-5" dirty="0">
                <a:latin typeface="Microsoft Sans Serif"/>
                <a:cs typeface="Microsoft Sans Serif"/>
              </a:rPr>
              <a:t>равенства</a:t>
            </a:r>
            <a:r>
              <a:rPr spc="-20" dirty="0">
                <a:latin typeface="Microsoft Sans Serif"/>
                <a:cs typeface="Microsoft Sans Serif"/>
              </a:rPr>
              <a:t> </a:t>
            </a:r>
            <a:r>
              <a:rPr i="0" dirty="0">
                <a:latin typeface="Microsoft Sans Serif"/>
                <a:cs typeface="Microsoft Sans Serif"/>
              </a:rPr>
              <a:t>в</a:t>
            </a:r>
            <a:r>
              <a:rPr spc="30" dirty="0">
                <a:latin typeface="Microsoft Sans Serif"/>
                <a:cs typeface="Microsoft Sans Serif"/>
              </a:rPr>
              <a:t> </a:t>
            </a:r>
            <a:r>
              <a:rPr i="0" dirty="0">
                <a:latin typeface="Microsoft Sans Serif"/>
                <a:cs typeface="Microsoft Sans Serif"/>
              </a:rPr>
              <a:t>(63),</a:t>
            </a:r>
            <a:r>
              <a:rPr spc="-15" dirty="0">
                <a:latin typeface="Microsoft Sans Serif"/>
                <a:cs typeface="Microsoft Sans Serif"/>
              </a:rPr>
              <a:t> </a:t>
            </a:r>
            <a:r>
              <a:rPr i="0" dirty="0">
                <a:latin typeface="Microsoft Sans Serif"/>
                <a:cs typeface="Microsoft Sans Serif"/>
              </a:rPr>
              <a:t>(64),</a:t>
            </a:r>
            <a:r>
              <a:rPr spc="-10" dirty="0">
                <a:latin typeface="Microsoft Sans Serif"/>
                <a:cs typeface="Microsoft Sans Serif"/>
              </a:rPr>
              <a:t> </a:t>
            </a:r>
            <a:r>
              <a:rPr spc="-15" dirty="0">
                <a:latin typeface="Microsoft Sans Serif"/>
                <a:cs typeface="Microsoft Sans Serif"/>
              </a:rPr>
              <a:t>получаем</a:t>
            </a:r>
            <a:r>
              <a:rPr spc="10" dirty="0">
                <a:latin typeface="Microsoft Sans Serif"/>
                <a:cs typeface="Microsoft Sans Serif"/>
              </a:rPr>
              <a:t> </a:t>
            </a:r>
            <a:r>
              <a:rPr spc="-40" dirty="0">
                <a:latin typeface="Microsoft Sans Serif"/>
                <a:cs typeface="Microsoft Sans Serif"/>
              </a:rPr>
              <a:t>из</a:t>
            </a:r>
            <a:r>
              <a:rPr i="0" dirty="0">
                <a:latin typeface="Microsoft Sans Serif"/>
                <a:cs typeface="Microsoft Sans Serif"/>
              </a:rPr>
              <a:t> </a:t>
            </a:r>
            <a:r>
              <a:rPr spc="-10" dirty="0">
                <a:latin typeface="Microsoft Sans Serif"/>
                <a:cs typeface="Microsoft Sans Serif"/>
              </a:rPr>
              <a:t>них</a:t>
            </a:r>
          </a:p>
        </p:txBody>
      </p:sp>
      <p:sp>
        <p:nvSpPr>
          <p:cNvPr id="3" name="object 3"/>
          <p:cNvSpPr txBox="1"/>
          <p:nvPr/>
        </p:nvSpPr>
        <p:spPr>
          <a:xfrm>
            <a:off x="9376409" y="1200404"/>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(65)</a:t>
            </a:r>
            <a:endParaRPr sz="2000">
              <a:latin typeface="Microsoft Sans Serif"/>
              <a:cs typeface="Microsoft Sans Serif"/>
            </a:endParaRPr>
          </a:p>
        </p:txBody>
      </p:sp>
      <p:sp>
        <p:nvSpPr>
          <p:cNvPr id="4" name="object 4"/>
          <p:cNvSpPr txBox="1"/>
          <p:nvPr/>
        </p:nvSpPr>
        <p:spPr>
          <a:xfrm>
            <a:off x="2402840" y="1932178"/>
            <a:ext cx="3840479"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Подставляя</a:t>
            </a:r>
            <a:r>
              <a:rPr sz="2000" spc="-10" dirty="0">
                <a:latin typeface="Microsoft Sans Serif"/>
                <a:cs typeface="Microsoft Sans Serif"/>
              </a:rPr>
              <a:t> </a:t>
            </a:r>
            <a:r>
              <a:rPr sz="2000" dirty="0">
                <a:latin typeface="Microsoft Sans Serif"/>
                <a:cs typeface="Microsoft Sans Serif"/>
              </a:rPr>
              <a:t>(62)</a:t>
            </a:r>
            <a:r>
              <a:rPr sz="2000" spc="-15" dirty="0">
                <a:latin typeface="Microsoft Sans Serif"/>
                <a:cs typeface="Microsoft Sans Serif"/>
              </a:rPr>
              <a:t> </a:t>
            </a:r>
            <a:r>
              <a:rPr sz="2000" dirty="0">
                <a:latin typeface="Microsoft Sans Serif"/>
                <a:cs typeface="Microsoft Sans Serif"/>
              </a:rPr>
              <a:t>в (61),</a:t>
            </a:r>
            <a:r>
              <a:rPr sz="2000" spc="-20" dirty="0">
                <a:latin typeface="Microsoft Sans Serif"/>
                <a:cs typeface="Microsoft Sans Serif"/>
              </a:rPr>
              <a:t> </a:t>
            </a:r>
            <a:r>
              <a:rPr sz="2000" spc="-15" dirty="0">
                <a:latin typeface="Microsoft Sans Serif"/>
                <a:cs typeface="Microsoft Sans Serif"/>
              </a:rPr>
              <a:t>находим</a:t>
            </a:r>
            <a:endParaRPr sz="2000">
              <a:latin typeface="Microsoft Sans Serif"/>
              <a:cs typeface="Microsoft Sans Serif"/>
            </a:endParaRPr>
          </a:p>
        </p:txBody>
      </p:sp>
      <p:sp>
        <p:nvSpPr>
          <p:cNvPr id="5" name="object 5"/>
          <p:cNvSpPr txBox="1"/>
          <p:nvPr/>
        </p:nvSpPr>
        <p:spPr>
          <a:xfrm>
            <a:off x="9376409" y="2663699"/>
            <a:ext cx="478790" cy="330835"/>
          </a:xfrm>
          <a:prstGeom prst="rect">
            <a:avLst/>
          </a:prstGeom>
        </p:spPr>
        <p:txBody>
          <a:bodyPr vert="horz" wrap="square" lIns="0" tIns="13335" rIns="0" bIns="0" rtlCol="0">
            <a:spAutoFit/>
          </a:bodyPr>
          <a:lstStyle/>
          <a:p>
            <a:pPr marL="12700">
              <a:spcBef>
                <a:spcPts val="105"/>
              </a:spcBef>
            </a:pPr>
            <a:r>
              <a:rPr sz="2000" dirty="0">
                <a:latin typeface="Microsoft Sans Serif"/>
                <a:cs typeface="Microsoft Sans Serif"/>
              </a:rPr>
              <a:t>(66)</a:t>
            </a:r>
            <a:endParaRPr sz="2000">
              <a:latin typeface="Microsoft Sans Serif"/>
              <a:cs typeface="Microsoft Sans Serif"/>
            </a:endParaRPr>
          </a:p>
        </p:txBody>
      </p:sp>
      <p:sp>
        <p:nvSpPr>
          <p:cNvPr id="6" name="object 6"/>
          <p:cNvSpPr txBox="1"/>
          <p:nvPr/>
        </p:nvSpPr>
        <p:spPr>
          <a:xfrm>
            <a:off x="2402839" y="3761360"/>
            <a:ext cx="6934834" cy="330835"/>
          </a:xfrm>
          <a:prstGeom prst="rect">
            <a:avLst/>
          </a:prstGeom>
        </p:spPr>
        <p:txBody>
          <a:bodyPr vert="horz" wrap="square" lIns="0" tIns="12700" rIns="0" bIns="0" rtlCol="0">
            <a:spAutoFit/>
          </a:bodyPr>
          <a:lstStyle/>
          <a:p>
            <a:pPr marL="12700">
              <a:spcBef>
                <a:spcPts val="100"/>
              </a:spcBef>
            </a:pPr>
            <a:r>
              <a:rPr sz="2000" spc="-5" dirty="0">
                <a:latin typeface="Microsoft Sans Serif"/>
                <a:cs typeface="Microsoft Sans Serif"/>
              </a:rPr>
              <a:t>При</a:t>
            </a:r>
            <a:r>
              <a:rPr sz="2000" spc="5" dirty="0">
                <a:latin typeface="Microsoft Sans Serif"/>
                <a:cs typeface="Microsoft Sans Serif"/>
              </a:rPr>
              <a:t> более</a:t>
            </a:r>
            <a:r>
              <a:rPr sz="2000" spc="10" dirty="0">
                <a:latin typeface="Microsoft Sans Serif"/>
                <a:cs typeface="Microsoft Sans Serif"/>
              </a:rPr>
              <a:t> </a:t>
            </a:r>
            <a:r>
              <a:rPr sz="2000" spc="-15" dirty="0">
                <a:latin typeface="Microsoft Sans Serif"/>
                <a:cs typeface="Microsoft Sans Serif"/>
              </a:rPr>
              <a:t>то</a:t>
            </a:r>
            <a:r>
              <a:rPr sz="2000" u="sng" spc="-15" dirty="0">
                <a:uFill>
                  <a:solidFill>
                    <a:srgbClr val="000000"/>
                  </a:solidFill>
                </a:uFill>
                <a:latin typeface="Microsoft Sans Serif"/>
                <a:cs typeface="Microsoft Sans Serif"/>
              </a:rPr>
              <a:t>чно</a:t>
            </a:r>
            <a:r>
              <a:rPr sz="2000" spc="-15" dirty="0">
                <a:latin typeface="Microsoft Sans Serif"/>
                <a:cs typeface="Microsoft Sans Serif"/>
              </a:rPr>
              <a:t>м</a:t>
            </a:r>
            <a:r>
              <a:rPr sz="2000" spc="-5" dirty="0">
                <a:latin typeface="Microsoft Sans Serif"/>
                <a:cs typeface="Microsoft Sans Serif"/>
              </a:rPr>
              <a:t> расчете</a:t>
            </a:r>
            <a:r>
              <a:rPr sz="2000" spc="-15" dirty="0">
                <a:latin typeface="Microsoft Sans Serif"/>
                <a:cs typeface="Microsoft Sans Serif"/>
              </a:rPr>
              <a:t> </a:t>
            </a:r>
            <a:r>
              <a:rPr sz="2000" spc="-25" dirty="0">
                <a:latin typeface="Microsoft Sans Serif"/>
                <a:cs typeface="Microsoft Sans Serif"/>
              </a:rPr>
              <a:t>искажений</a:t>
            </a:r>
            <a:r>
              <a:rPr sz="2000" spc="-20" dirty="0">
                <a:latin typeface="Microsoft Sans Serif"/>
                <a:cs typeface="Microsoft Sans Serif"/>
              </a:rPr>
              <a:t> </a:t>
            </a:r>
            <a:r>
              <a:rPr sz="2000" spc="5" dirty="0">
                <a:latin typeface="Microsoft Sans Serif"/>
                <a:cs typeface="Microsoft Sans Serif"/>
              </a:rPr>
              <a:t>для</a:t>
            </a:r>
            <a:r>
              <a:rPr sz="2000" spc="15" dirty="0">
                <a:latin typeface="Microsoft Sans Serif"/>
                <a:cs typeface="Microsoft Sans Serif"/>
              </a:rPr>
              <a:t> </a:t>
            </a:r>
            <a:r>
              <a:rPr sz="2000" dirty="0">
                <a:latin typeface="Microsoft Sans Serif"/>
                <a:cs typeface="Microsoft Sans Serif"/>
              </a:rPr>
              <a:t>QPD,</a:t>
            </a:r>
            <a:r>
              <a:rPr sz="2000" spc="5" dirty="0">
                <a:latin typeface="Microsoft Sans Serif"/>
                <a:cs typeface="Microsoft Sans Serif"/>
              </a:rPr>
              <a:t> </a:t>
            </a:r>
            <a:r>
              <a:rPr sz="2000" spc="-15" dirty="0">
                <a:latin typeface="Microsoft Sans Serif"/>
                <a:cs typeface="Microsoft Sans Serif"/>
              </a:rPr>
              <a:t>получаем</a:t>
            </a:r>
            <a:endParaRPr sz="2000">
              <a:latin typeface="Microsoft Sans Serif"/>
              <a:cs typeface="Microsoft Sans Serif"/>
            </a:endParaRPr>
          </a:p>
        </p:txBody>
      </p:sp>
      <p:sp>
        <p:nvSpPr>
          <p:cNvPr id="7" name="object 7"/>
          <p:cNvSpPr txBox="1"/>
          <p:nvPr/>
        </p:nvSpPr>
        <p:spPr>
          <a:xfrm>
            <a:off x="2059941" y="4371823"/>
            <a:ext cx="7992745" cy="1671955"/>
          </a:xfrm>
          <a:prstGeom prst="rect">
            <a:avLst/>
          </a:prstGeom>
        </p:spPr>
        <p:txBody>
          <a:bodyPr vert="horz" wrap="square" lIns="0" tIns="73660" rIns="0" bIns="0" rtlCol="0">
            <a:spAutoFit/>
          </a:bodyPr>
          <a:lstStyle/>
          <a:p>
            <a:pPr marL="12700">
              <a:spcBef>
                <a:spcPts val="580"/>
              </a:spcBef>
            </a:pPr>
            <a:r>
              <a:rPr sz="2000" b="1" dirty="0">
                <a:latin typeface="Arial"/>
                <a:cs typeface="Arial"/>
              </a:rPr>
              <a:t>Вывод:</a:t>
            </a:r>
            <a:endParaRPr sz="2000">
              <a:latin typeface="Arial"/>
              <a:cs typeface="Arial"/>
            </a:endParaRPr>
          </a:p>
          <a:p>
            <a:pPr marL="355600" marR="5080">
              <a:spcBef>
                <a:spcPts val="480"/>
              </a:spcBef>
            </a:pPr>
            <a:r>
              <a:rPr sz="2000" spc="-5" dirty="0">
                <a:latin typeface="Microsoft Sans Serif"/>
                <a:cs typeface="Microsoft Sans Serif"/>
              </a:rPr>
              <a:t>Сравнивая </a:t>
            </a:r>
            <a:r>
              <a:rPr sz="2000" dirty="0">
                <a:latin typeface="Microsoft Sans Serif"/>
                <a:cs typeface="Microsoft Sans Serif"/>
              </a:rPr>
              <a:t>(63) с </a:t>
            </a:r>
            <a:r>
              <a:rPr sz="2000" spc="-15" dirty="0">
                <a:latin typeface="Microsoft Sans Serif"/>
                <a:cs typeface="Microsoft Sans Serif"/>
              </a:rPr>
              <a:t>выражением </a:t>
            </a:r>
            <a:r>
              <a:rPr sz="2000" dirty="0">
                <a:latin typeface="Microsoft Sans Serif"/>
                <a:cs typeface="Microsoft Sans Serif"/>
              </a:rPr>
              <a:t>(11) </a:t>
            </a:r>
            <a:r>
              <a:rPr sz="2000" spc="5" dirty="0">
                <a:latin typeface="Microsoft Sans Serif"/>
                <a:cs typeface="Microsoft Sans Serif"/>
              </a:rPr>
              <a:t>для </a:t>
            </a:r>
            <a:r>
              <a:rPr sz="2000" spc="-5" dirty="0">
                <a:latin typeface="Microsoft Sans Serif"/>
                <a:cs typeface="Microsoft Sans Serif"/>
              </a:rPr>
              <a:t>вероятности </a:t>
            </a:r>
            <a:r>
              <a:rPr sz="2000" spc="-25" dirty="0">
                <a:latin typeface="Microsoft Sans Serif"/>
                <a:cs typeface="Microsoft Sans Serif"/>
              </a:rPr>
              <a:t>ошибки </a:t>
            </a:r>
            <a:r>
              <a:rPr sz="2000" spc="-15" dirty="0">
                <a:latin typeface="Microsoft Sans Serif"/>
                <a:cs typeface="Microsoft Sans Serif"/>
              </a:rPr>
              <a:t>при </a:t>
            </a:r>
            <a:r>
              <a:rPr sz="2000" spc="-520" dirty="0">
                <a:latin typeface="Microsoft Sans Serif"/>
                <a:cs typeface="Microsoft Sans Serif"/>
              </a:rPr>
              <a:t> </a:t>
            </a:r>
            <a:r>
              <a:rPr sz="2000" spc="-15" dirty="0">
                <a:latin typeface="Microsoft Sans Serif"/>
                <a:cs typeface="Microsoft Sans Serif"/>
              </a:rPr>
              <a:t>информированном </a:t>
            </a:r>
            <a:r>
              <a:rPr sz="2000" spc="-20" dirty="0">
                <a:latin typeface="Microsoft Sans Serif"/>
                <a:cs typeface="Microsoft Sans Serif"/>
              </a:rPr>
              <a:t>декодере</a:t>
            </a:r>
            <a:r>
              <a:rPr sz="2000" spc="-10" dirty="0">
                <a:latin typeface="Microsoft Sans Serif"/>
                <a:cs typeface="Microsoft Sans Serif"/>
              </a:rPr>
              <a:t> </a:t>
            </a:r>
            <a:r>
              <a:rPr sz="2000" dirty="0">
                <a:latin typeface="Microsoft Sans Serif"/>
                <a:cs typeface="Microsoft Sans Serif"/>
              </a:rPr>
              <a:t>и </a:t>
            </a:r>
            <a:r>
              <a:rPr sz="2000" spc="-20" dirty="0">
                <a:latin typeface="Microsoft Sans Serif"/>
                <a:cs typeface="Microsoft Sans Serif"/>
              </a:rPr>
              <a:t>погружением</a:t>
            </a:r>
            <a:r>
              <a:rPr sz="2000" spc="-5" dirty="0">
                <a:latin typeface="Microsoft Sans Serif"/>
                <a:cs typeface="Microsoft Sans Serif"/>
              </a:rPr>
              <a:t> </a:t>
            </a:r>
            <a:r>
              <a:rPr sz="2000" spc="-20" dirty="0">
                <a:latin typeface="Microsoft Sans Serif"/>
                <a:cs typeface="Microsoft Sans Serif"/>
              </a:rPr>
              <a:t>по</a:t>
            </a:r>
            <a:r>
              <a:rPr sz="2000" spc="30" dirty="0">
                <a:latin typeface="Microsoft Sans Serif"/>
                <a:cs typeface="Microsoft Sans Serif"/>
              </a:rPr>
              <a:t> </a:t>
            </a:r>
            <a:r>
              <a:rPr sz="2000" spc="-10" dirty="0">
                <a:latin typeface="Microsoft Sans Serif"/>
                <a:cs typeface="Microsoft Sans Serif"/>
              </a:rPr>
              <a:t>методу</a:t>
            </a:r>
            <a:r>
              <a:rPr sz="2000" spc="-5" dirty="0">
                <a:latin typeface="Microsoft Sans Serif"/>
                <a:cs typeface="Microsoft Sans Serif"/>
              </a:rPr>
              <a:t> </a:t>
            </a:r>
            <a:r>
              <a:rPr sz="2000" spc="35" dirty="0">
                <a:latin typeface="Microsoft Sans Serif"/>
                <a:cs typeface="Microsoft Sans Serif"/>
              </a:rPr>
              <a:t>ШПС </a:t>
            </a:r>
            <a:r>
              <a:rPr sz="2000" spc="40" dirty="0">
                <a:latin typeface="Microsoft Sans Serif"/>
                <a:cs typeface="Microsoft Sans Serif"/>
              </a:rPr>
              <a:t> </a:t>
            </a:r>
            <a:r>
              <a:rPr sz="2000" spc="-10" dirty="0">
                <a:latin typeface="Microsoft Sans Serif"/>
                <a:cs typeface="Microsoft Sans Serif"/>
              </a:rPr>
              <a:t>получаем,</a:t>
            </a:r>
            <a:r>
              <a:rPr sz="2000" spc="5" dirty="0">
                <a:latin typeface="Microsoft Sans Serif"/>
                <a:cs typeface="Microsoft Sans Serif"/>
              </a:rPr>
              <a:t> </a:t>
            </a:r>
            <a:r>
              <a:rPr sz="2000" spc="-10" dirty="0">
                <a:latin typeface="Microsoft Sans Serif"/>
                <a:cs typeface="Microsoft Sans Serif"/>
              </a:rPr>
              <a:t>что</a:t>
            </a:r>
            <a:r>
              <a:rPr sz="2000" spc="5" dirty="0">
                <a:latin typeface="Microsoft Sans Serif"/>
                <a:cs typeface="Microsoft Sans Serif"/>
              </a:rPr>
              <a:t> для</a:t>
            </a:r>
            <a:r>
              <a:rPr sz="2000" spc="25" dirty="0">
                <a:latin typeface="Microsoft Sans Serif"/>
                <a:cs typeface="Microsoft Sans Serif"/>
              </a:rPr>
              <a:t> </a:t>
            </a:r>
            <a:r>
              <a:rPr sz="2000" spc="-10" dirty="0">
                <a:latin typeface="Microsoft Sans Serif"/>
                <a:cs typeface="Microsoft Sans Serif"/>
              </a:rPr>
              <a:t>получения</a:t>
            </a:r>
            <a:r>
              <a:rPr sz="2000" dirty="0">
                <a:latin typeface="Microsoft Sans Serif"/>
                <a:cs typeface="Microsoft Sans Serif"/>
              </a:rPr>
              <a:t> </a:t>
            </a:r>
            <a:r>
              <a:rPr sz="2000" spc="-20" dirty="0">
                <a:latin typeface="Microsoft Sans Serif"/>
                <a:cs typeface="Microsoft Sans Serif"/>
              </a:rPr>
              <a:t>одинаковой</a:t>
            </a:r>
            <a:r>
              <a:rPr sz="2000" spc="-5" dirty="0">
                <a:latin typeface="Microsoft Sans Serif"/>
                <a:cs typeface="Microsoft Sans Serif"/>
              </a:rPr>
              <a:t> достоверности,</a:t>
            </a:r>
            <a:r>
              <a:rPr sz="2000" spc="-30" dirty="0">
                <a:latin typeface="Microsoft Sans Serif"/>
                <a:cs typeface="Microsoft Sans Serif"/>
              </a:rPr>
              <a:t> </a:t>
            </a:r>
            <a:r>
              <a:rPr sz="2000" dirty="0">
                <a:latin typeface="Microsoft Sans Serif"/>
                <a:cs typeface="Microsoft Sans Serif"/>
              </a:rPr>
              <a:t>длина </a:t>
            </a:r>
            <a:r>
              <a:rPr sz="2000" spc="-515" dirty="0">
                <a:latin typeface="Microsoft Sans Serif"/>
                <a:cs typeface="Microsoft Sans Serif"/>
              </a:rPr>
              <a:t> </a:t>
            </a:r>
            <a:r>
              <a:rPr sz="2000" spc="35" dirty="0">
                <a:latin typeface="Microsoft Sans Serif"/>
                <a:cs typeface="Microsoft Sans Serif"/>
              </a:rPr>
              <a:t>ШПС</a:t>
            </a:r>
            <a:r>
              <a:rPr sz="2000" spc="15" dirty="0">
                <a:latin typeface="Microsoft Sans Serif"/>
                <a:cs typeface="Microsoft Sans Serif"/>
              </a:rPr>
              <a:t> </a:t>
            </a:r>
            <a:r>
              <a:rPr sz="2000" dirty="0">
                <a:latin typeface="Microsoft Sans Serif"/>
                <a:cs typeface="Microsoft Sans Serif"/>
              </a:rPr>
              <a:t>N</a:t>
            </a:r>
            <a:r>
              <a:rPr sz="2000" spc="10" dirty="0">
                <a:latin typeface="Microsoft Sans Serif"/>
                <a:cs typeface="Microsoft Sans Serif"/>
              </a:rPr>
              <a:t> </a:t>
            </a:r>
            <a:r>
              <a:rPr sz="2000" spc="-15" dirty="0">
                <a:latin typeface="Microsoft Sans Serif"/>
                <a:cs typeface="Microsoft Sans Serif"/>
              </a:rPr>
              <a:t>должна</a:t>
            </a:r>
            <a:r>
              <a:rPr sz="2000" dirty="0">
                <a:latin typeface="Microsoft Sans Serif"/>
                <a:cs typeface="Microsoft Sans Serif"/>
              </a:rPr>
              <a:t> быть</a:t>
            </a:r>
            <a:r>
              <a:rPr sz="2000" spc="5" dirty="0">
                <a:latin typeface="Microsoft Sans Serif"/>
                <a:cs typeface="Microsoft Sans Serif"/>
              </a:rPr>
              <a:t> для</a:t>
            </a:r>
            <a:r>
              <a:rPr sz="2000" spc="25" dirty="0">
                <a:latin typeface="Microsoft Sans Serif"/>
                <a:cs typeface="Microsoft Sans Serif"/>
              </a:rPr>
              <a:t> </a:t>
            </a:r>
            <a:r>
              <a:rPr sz="2000" dirty="0">
                <a:latin typeface="Microsoft Sans Serif"/>
                <a:cs typeface="Microsoft Sans Serif"/>
              </a:rPr>
              <a:t>QPD</a:t>
            </a:r>
            <a:r>
              <a:rPr sz="2000" spc="10" dirty="0">
                <a:latin typeface="Microsoft Sans Serif"/>
                <a:cs typeface="Microsoft Sans Serif"/>
              </a:rPr>
              <a:t> </a:t>
            </a:r>
            <a:r>
              <a:rPr sz="2000" dirty="0">
                <a:latin typeface="Microsoft Sans Serif"/>
                <a:cs typeface="Microsoft Sans Serif"/>
              </a:rPr>
              <a:t>увеличена</a:t>
            </a:r>
            <a:r>
              <a:rPr sz="2000" spc="-15" dirty="0">
                <a:latin typeface="Microsoft Sans Serif"/>
                <a:cs typeface="Microsoft Sans Serif"/>
              </a:rPr>
              <a:t> примерно</a:t>
            </a:r>
            <a:r>
              <a:rPr sz="2000" spc="5" dirty="0">
                <a:latin typeface="Microsoft Sans Serif"/>
                <a:cs typeface="Microsoft Sans Serif"/>
              </a:rPr>
              <a:t> </a:t>
            </a:r>
            <a:r>
              <a:rPr sz="2000" dirty="0">
                <a:latin typeface="Microsoft Sans Serif"/>
                <a:cs typeface="Microsoft Sans Serif"/>
              </a:rPr>
              <a:t>в</a:t>
            </a:r>
            <a:r>
              <a:rPr sz="2000" spc="10" dirty="0">
                <a:latin typeface="Microsoft Sans Serif"/>
                <a:cs typeface="Microsoft Sans Serif"/>
              </a:rPr>
              <a:t> </a:t>
            </a:r>
            <a:r>
              <a:rPr sz="2000" spc="-5" dirty="0">
                <a:latin typeface="Microsoft Sans Serif"/>
                <a:cs typeface="Microsoft Sans Serif"/>
              </a:rPr>
              <a:t>1,3</a:t>
            </a:r>
            <a:r>
              <a:rPr sz="2000" spc="5" dirty="0">
                <a:latin typeface="Microsoft Sans Serif"/>
                <a:cs typeface="Microsoft Sans Serif"/>
              </a:rPr>
              <a:t> </a:t>
            </a:r>
            <a:r>
              <a:rPr sz="2000" spc="-20" dirty="0">
                <a:latin typeface="Microsoft Sans Serif"/>
                <a:cs typeface="Microsoft Sans Serif"/>
              </a:rPr>
              <a:t>раза.</a:t>
            </a:r>
            <a:endParaRPr sz="2000">
              <a:latin typeface="Microsoft Sans Serif"/>
              <a:cs typeface="Microsoft Sans Serif"/>
            </a:endParaRPr>
          </a:p>
        </p:txBody>
      </p:sp>
      <p:sp>
        <p:nvSpPr>
          <p:cNvPr id="8" name="object 8"/>
          <p:cNvSpPr txBox="1"/>
          <p:nvPr/>
        </p:nvSpPr>
        <p:spPr>
          <a:xfrm>
            <a:off x="5231319" y="1293042"/>
            <a:ext cx="105410" cy="260328"/>
          </a:xfrm>
          <a:prstGeom prst="rect">
            <a:avLst/>
          </a:prstGeom>
        </p:spPr>
        <p:txBody>
          <a:bodyPr vert="horz" wrap="square" lIns="0" tIns="13970" rIns="0" bIns="0" rtlCol="0">
            <a:spAutoFit/>
          </a:bodyPr>
          <a:lstStyle/>
          <a:p>
            <a:pPr marL="12700">
              <a:spcBef>
                <a:spcPts val="110"/>
              </a:spcBef>
            </a:pPr>
            <a:r>
              <a:rPr sz="1600" spc="10" dirty="0">
                <a:latin typeface="Symbol"/>
                <a:cs typeface="Symbol"/>
              </a:rPr>
              <a:t></a:t>
            </a:r>
            <a:endParaRPr sz="1600">
              <a:latin typeface="Symbol"/>
              <a:cs typeface="Symbol"/>
            </a:endParaRPr>
          </a:p>
        </p:txBody>
      </p:sp>
      <p:sp>
        <p:nvSpPr>
          <p:cNvPr id="9" name="object 9"/>
          <p:cNvSpPr txBox="1"/>
          <p:nvPr/>
        </p:nvSpPr>
        <p:spPr>
          <a:xfrm>
            <a:off x="4510115" y="1424285"/>
            <a:ext cx="826135" cy="260328"/>
          </a:xfrm>
          <a:prstGeom prst="rect">
            <a:avLst/>
          </a:prstGeom>
        </p:spPr>
        <p:txBody>
          <a:bodyPr vert="horz" wrap="square" lIns="0" tIns="13970" rIns="0" bIns="0" rtlCol="0">
            <a:spAutoFit/>
          </a:bodyPr>
          <a:lstStyle/>
          <a:p>
            <a:pPr marL="12700">
              <a:spcBef>
                <a:spcPts val="110"/>
              </a:spcBef>
              <a:tabLst>
                <a:tab pos="374650" algn="l"/>
                <a:tab pos="733425" algn="l"/>
              </a:tabLst>
            </a:pPr>
            <a:r>
              <a:rPr sz="1600" spc="10" dirty="0">
                <a:latin typeface="Symbol"/>
                <a:cs typeface="Symbol"/>
              </a:rPr>
              <a:t></a:t>
            </a:r>
            <a:r>
              <a:rPr sz="1600" spc="10" dirty="0">
                <a:latin typeface="Times New Roman"/>
                <a:cs typeface="Times New Roman"/>
              </a:rPr>
              <a:t>	</a:t>
            </a:r>
            <a:r>
              <a:rPr sz="950" i="1" dirty="0">
                <a:latin typeface="Times New Roman"/>
                <a:cs typeface="Times New Roman"/>
              </a:rPr>
              <a:t>a	</a:t>
            </a:r>
            <a:r>
              <a:rPr sz="1600" spc="10" dirty="0">
                <a:latin typeface="Symbol"/>
                <a:cs typeface="Symbol"/>
              </a:rPr>
              <a:t></a:t>
            </a:r>
            <a:endParaRPr sz="1600">
              <a:latin typeface="Symbol"/>
              <a:cs typeface="Symbol"/>
            </a:endParaRPr>
          </a:p>
        </p:txBody>
      </p:sp>
      <p:sp>
        <p:nvSpPr>
          <p:cNvPr id="10" name="object 10"/>
          <p:cNvSpPr txBox="1"/>
          <p:nvPr/>
        </p:nvSpPr>
        <p:spPr>
          <a:xfrm>
            <a:off x="3322622" y="1506517"/>
            <a:ext cx="86360" cy="157735"/>
          </a:xfrm>
          <a:prstGeom prst="rect">
            <a:avLst/>
          </a:prstGeom>
        </p:spPr>
        <p:txBody>
          <a:bodyPr vert="horz" wrap="square" lIns="0" tIns="11430" rIns="0" bIns="0" rtlCol="0">
            <a:spAutoFit/>
          </a:bodyPr>
          <a:lstStyle/>
          <a:p>
            <a:pPr marL="12700">
              <a:spcBef>
                <a:spcPts val="90"/>
              </a:spcBef>
            </a:pPr>
            <a:r>
              <a:rPr sz="950" i="1" dirty="0">
                <a:latin typeface="Times New Roman"/>
                <a:cs typeface="Times New Roman"/>
              </a:rPr>
              <a:t>a</a:t>
            </a:r>
            <a:endParaRPr sz="950">
              <a:latin typeface="Times New Roman"/>
              <a:cs typeface="Times New Roman"/>
            </a:endParaRPr>
          </a:p>
        </p:txBody>
      </p:sp>
      <p:sp>
        <p:nvSpPr>
          <p:cNvPr id="11" name="object 11"/>
          <p:cNvSpPr txBox="1"/>
          <p:nvPr/>
        </p:nvSpPr>
        <p:spPr>
          <a:xfrm>
            <a:off x="4484714" y="1370411"/>
            <a:ext cx="443230" cy="260328"/>
          </a:xfrm>
          <a:prstGeom prst="rect">
            <a:avLst/>
          </a:prstGeom>
        </p:spPr>
        <p:txBody>
          <a:bodyPr vert="horz" wrap="square" lIns="0" tIns="13970" rIns="0" bIns="0" rtlCol="0">
            <a:spAutoFit/>
          </a:bodyPr>
          <a:lstStyle/>
          <a:p>
            <a:pPr marL="38100">
              <a:spcBef>
                <a:spcPts val="110"/>
              </a:spcBef>
            </a:pPr>
            <a:r>
              <a:rPr sz="2400" spc="15" baseline="20833" dirty="0">
                <a:latin typeface="Symbol"/>
                <a:cs typeface="Symbol"/>
              </a:rPr>
              <a:t></a:t>
            </a:r>
            <a:r>
              <a:rPr sz="2400" spc="-112" baseline="20833" dirty="0">
                <a:latin typeface="Times New Roman"/>
                <a:cs typeface="Times New Roman"/>
              </a:rPr>
              <a:t> </a:t>
            </a:r>
            <a:r>
              <a:rPr sz="1600" i="1" spc="5" dirty="0">
                <a:latin typeface="Times New Roman"/>
                <a:cs typeface="Times New Roman"/>
              </a:rPr>
              <a:t>Nη</a:t>
            </a:r>
            <a:endParaRPr sz="1600">
              <a:latin typeface="Times New Roman"/>
              <a:cs typeface="Times New Roman"/>
            </a:endParaRPr>
          </a:p>
        </p:txBody>
      </p:sp>
      <p:sp>
        <p:nvSpPr>
          <p:cNvPr id="12" name="object 12"/>
          <p:cNvSpPr txBox="1"/>
          <p:nvPr/>
        </p:nvSpPr>
        <p:spPr>
          <a:xfrm>
            <a:off x="4510115" y="1067018"/>
            <a:ext cx="826135" cy="260328"/>
          </a:xfrm>
          <a:prstGeom prst="rect">
            <a:avLst/>
          </a:prstGeom>
        </p:spPr>
        <p:txBody>
          <a:bodyPr vert="horz" wrap="square" lIns="0" tIns="13970" rIns="0" bIns="0" rtlCol="0">
            <a:spAutoFit/>
          </a:bodyPr>
          <a:lstStyle/>
          <a:p>
            <a:pPr marL="12700">
              <a:spcBef>
                <a:spcPts val="110"/>
              </a:spcBef>
              <a:tabLst>
                <a:tab pos="733425" algn="l"/>
              </a:tabLst>
            </a:pPr>
            <a:r>
              <a:rPr sz="1600" spc="10" dirty="0">
                <a:latin typeface="Symbol"/>
                <a:cs typeface="Symbol"/>
              </a:rPr>
              <a:t></a:t>
            </a:r>
            <a:r>
              <a:rPr sz="1600" spc="10" dirty="0">
                <a:latin typeface="Times New Roman"/>
                <a:cs typeface="Times New Roman"/>
              </a:rPr>
              <a:t>  </a:t>
            </a:r>
            <a:r>
              <a:rPr sz="2400" i="1" spc="22" baseline="-3472" dirty="0">
                <a:latin typeface="Times New Roman"/>
                <a:cs typeface="Times New Roman"/>
              </a:rPr>
              <a:t>η	</a:t>
            </a:r>
            <a:r>
              <a:rPr sz="1600" spc="10" dirty="0">
                <a:latin typeface="Symbol"/>
                <a:cs typeface="Symbol"/>
              </a:rPr>
              <a:t></a:t>
            </a:r>
            <a:endParaRPr sz="1600">
              <a:latin typeface="Symbol"/>
              <a:cs typeface="Symbol"/>
            </a:endParaRPr>
          </a:p>
        </p:txBody>
      </p:sp>
      <p:sp>
        <p:nvSpPr>
          <p:cNvPr id="13" name="object 13"/>
          <p:cNvSpPr txBox="1"/>
          <p:nvPr/>
        </p:nvSpPr>
        <p:spPr>
          <a:xfrm>
            <a:off x="3088496" y="1370411"/>
            <a:ext cx="264795" cy="260328"/>
          </a:xfrm>
          <a:prstGeom prst="rect">
            <a:avLst/>
          </a:prstGeom>
        </p:spPr>
        <p:txBody>
          <a:bodyPr vert="horz" wrap="square" lIns="0" tIns="13970" rIns="0" bIns="0" rtlCol="0">
            <a:spAutoFit/>
          </a:bodyPr>
          <a:lstStyle/>
          <a:p>
            <a:pPr marL="12700">
              <a:spcBef>
                <a:spcPts val="110"/>
              </a:spcBef>
            </a:pPr>
            <a:r>
              <a:rPr sz="1600" i="1" spc="5" dirty="0">
                <a:latin typeface="Times New Roman"/>
                <a:cs typeface="Times New Roman"/>
              </a:rPr>
              <a:t>N</a:t>
            </a:r>
            <a:r>
              <a:rPr sz="1600" i="1" spc="15" dirty="0">
                <a:latin typeface="Times New Roman"/>
                <a:cs typeface="Times New Roman"/>
              </a:rPr>
              <a:t>η</a:t>
            </a:r>
            <a:endParaRPr sz="1600">
              <a:latin typeface="Times New Roman"/>
              <a:cs typeface="Times New Roman"/>
            </a:endParaRPr>
          </a:p>
        </p:txBody>
      </p:sp>
      <p:sp>
        <p:nvSpPr>
          <p:cNvPr id="14" name="object 14"/>
          <p:cNvSpPr txBox="1"/>
          <p:nvPr/>
        </p:nvSpPr>
        <p:spPr>
          <a:xfrm>
            <a:off x="2440681" y="1210406"/>
            <a:ext cx="2921000" cy="260328"/>
          </a:xfrm>
          <a:prstGeom prst="rect">
            <a:avLst/>
          </a:prstGeom>
        </p:spPr>
        <p:txBody>
          <a:bodyPr vert="horz" wrap="square" lIns="0" tIns="13970" rIns="0" bIns="0" rtlCol="0">
            <a:spAutoFit/>
          </a:bodyPr>
          <a:lstStyle/>
          <a:p>
            <a:pPr marL="38100">
              <a:spcBef>
                <a:spcPts val="110"/>
              </a:spcBef>
              <a:tabLst>
                <a:tab pos="418465" algn="l"/>
                <a:tab pos="809625" algn="l"/>
                <a:tab pos="2359025" algn="l"/>
              </a:tabLst>
            </a:pPr>
            <a:r>
              <a:rPr sz="1425" u="sng" baseline="35087" dirty="0">
                <a:uFill>
                  <a:solidFill>
                    <a:srgbClr val="000000"/>
                  </a:solidFill>
                </a:uFill>
                <a:latin typeface="Times New Roman"/>
                <a:cs typeface="Times New Roman"/>
              </a:rPr>
              <a:t>   </a:t>
            </a:r>
            <a:r>
              <a:rPr sz="1425" u="sng" spc="44" baseline="35087" dirty="0">
                <a:uFill>
                  <a:solidFill>
                    <a:srgbClr val="000000"/>
                  </a:solidFill>
                </a:uFill>
                <a:latin typeface="Times New Roman"/>
                <a:cs typeface="Times New Roman"/>
              </a:rPr>
              <a:t> </a:t>
            </a:r>
            <a:r>
              <a:rPr sz="1425" i="1" u="sng" baseline="35087" dirty="0">
                <a:uFill>
                  <a:solidFill>
                    <a:srgbClr val="000000"/>
                  </a:solidFill>
                </a:uFill>
                <a:latin typeface="Times New Roman"/>
                <a:cs typeface="Times New Roman"/>
              </a:rPr>
              <a:t>ε	</a:t>
            </a:r>
            <a:r>
              <a:rPr sz="1600" i="1" spc="20" dirty="0">
                <a:latin typeface="Times New Roman"/>
                <a:cs typeface="Times New Roman"/>
              </a:rPr>
              <a:t>=</a:t>
            </a:r>
            <a:r>
              <a:rPr sz="2400" i="1" u="sng" spc="30" baseline="20833" dirty="0">
                <a:uFill>
                  <a:solidFill>
                    <a:srgbClr val="000000"/>
                  </a:solidFill>
                </a:uFill>
                <a:latin typeface="Times New Roman"/>
                <a:cs typeface="Times New Roman"/>
              </a:rPr>
              <a:t>	</a:t>
            </a:r>
            <a:r>
              <a:rPr sz="1425" i="1" u="sng" baseline="35087" dirty="0">
                <a:uFill>
                  <a:solidFill>
                    <a:srgbClr val="000000"/>
                  </a:solidFill>
                </a:uFill>
                <a:latin typeface="Times New Roman"/>
                <a:cs typeface="Times New Roman"/>
              </a:rPr>
              <a:t>ω   </a:t>
            </a:r>
            <a:r>
              <a:rPr sz="1425" i="1" spc="150" baseline="35087" dirty="0">
                <a:latin typeface="Times New Roman"/>
                <a:cs typeface="Times New Roman"/>
              </a:rPr>
              <a:t> </a:t>
            </a:r>
            <a:r>
              <a:rPr sz="1600" spc="65" dirty="0">
                <a:latin typeface="Symbol"/>
                <a:cs typeface="Symbol"/>
              </a:rPr>
              <a:t></a:t>
            </a:r>
            <a:r>
              <a:rPr sz="1600" spc="65" dirty="0">
                <a:latin typeface="Times New Roman"/>
                <a:cs typeface="Times New Roman"/>
              </a:rPr>
              <a:t>1/</a:t>
            </a:r>
            <a:r>
              <a:rPr sz="1600" spc="-60" dirty="0">
                <a:latin typeface="Times New Roman"/>
                <a:cs typeface="Times New Roman"/>
              </a:rPr>
              <a:t> </a:t>
            </a:r>
            <a:r>
              <a:rPr sz="1600" i="1" spc="20" dirty="0">
                <a:latin typeface="Times New Roman"/>
                <a:cs typeface="Times New Roman"/>
              </a:rPr>
              <a:t>N</a:t>
            </a:r>
            <a:r>
              <a:rPr sz="1600" i="1" spc="-40" dirty="0">
                <a:latin typeface="Times New Roman"/>
                <a:cs typeface="Times New Roman"/>
              </a:rPr>
              <a:t> </a:t>
            </a:r>
            <a:r>
              <a:rPr sz="1600" i="1" spc="20" dirty="0">
                <a:latin typeface="Times New Roman"/>
                <a:cs typeface="Times New Roman"/>
              </a:rPr>
              <a:t>=</a:t>
            </a:r>
            <a:r>
              <a:rPr sz="1600" i="1" spc="-250" dirty="0">
                <a:latin typeface="Times New Roman"/>
                <a:cs typeface="Times New Roman"/>
              </a:rPr>
              <a:t> </a:t>
            </a:r>
            <a:r>
              <a:rPr sz="1600" spc="50" dirty="0">
                <a:latin typeface="Times New Roman"/>
                <a:cs typeface="Times New Roman"/>
              </a:rPr>
              <a:t>1/</a:t>
            </a:r>
            <a:r>
              <a:rPr sz="1600" spc="-55" dirty="0">
                <a:latin typeface="Times New Roman"/>
                <a:cs typeface="Times New Roman"/>
              </a:rPr>
              <a:t> </a:t>
            </a:r>
            <a:r>
              <a:rPr sz="1600" i="1" spc="80" dirty="0">
                <a:latin typeface="Times New Roman"/>
                <a:cs typeface="Times New Roman"/>
              </a:rPr>
              <a:t>N</a:t>
            </a:r>
            <a:r>
              <a:rPr sz="2400" spc="120" baseline="3472" dirty="0">
                <a:latin typeface="Symbol"/>
                <a:cs typeface="Symbol"/>
              </a:rPr>
              <a:t></a:t>
            </a:r>
            <a:r>
              <a:rPr sz="2400" u="sng" spc="120" baseline="20833" dirty="0">
                <a:uFill>
                  <a:solidFill>
                    <a:srgbClr val="000000"/>
                  </a:solidFill>
                </a:uFill>
                <a:latin typeface="Times New Roman"/>
                <a:cs typeface="Times New Roman"/>
              </a:rPr>
              <a:t>	</a:t>
            </a:r>
            <a:r>
              <a:rPr sz="1425" i="1" u="sng" baseline="35087" dirty="0">
                <a:uFill>
                  <a:solidFill>
                    <a:srgbClr val="000000"/>
                  </a:solidFill>
                </a:uFill>
                <a:latin typeface="Times New Roman"/>
                <a:cs typeface="Times New Roman"/>
              </a:rPr>
              <a:t>ω   </a:t>
            </a:r>
            <a:r>
              <a:rPr sz="1425" i="1" spc="44" baseline="35087" dirty="0">
                <a:latin typeface="Times New Roman"/>
                <a:cs typeface="Times New Roman"/>
              </a:rPr>
              <a:t> </a:t>
            </a:r>
            <a:r>
              <a:rPr sz="1600" spc="30" dirty="0">
                <a:latin typeface="Symbol"/>
                <a:cs typeface="Symbol"/>
              </a:rPr>
              <a:t></a:t>
            </a:r>
            <a:r>
              <a:rPr sz="1600" spc="30" dirty="0">
                <a:latin typeface="Times New Roman"/>
                <a:cs typeface="Times New Roman"/>
              </a:rPr>
              <a:t>1</a:t>
            </a:r>
            <a:r>
              <a:rPr sz="2400" spc="44" baseline="3472" dirty="0">
                <a:latin typeface="Symbol"/>
                <a:cs typeface="Symbol"/>
              </a:rPr>
              <a:t></a:t>
            </a:r>
            <a:endParaRPr sz="2400" baseline="3472">
              <a:latin typeface="Symbol"/>
              <a:cs typeface="Symbol"/>
            </a:endParaRPr>
          </a:p>
        </p:txBody>
      </p:sp>
      <p:sp>
        <p:nvSpPr>
          <p:cNvPr id="15" name="object 15"/>
          <p:cNvSpPr txBox="1"/>
          <p:nvPr/>
        </p:nvSpPr>
        <p:spPr>
          <a:xfrm>
            <a:off x="2538269" y="1278863"/>
            <a:ext cx="259079" cy="260328"/>
          </a:xfrm>
          <a:prstGeom prst="rect">
            <a:avLst/>
          </a:prstGeom>
        </p:spPr>
        <p:txBody>
          <a:bodyPr vert="horz" wrap="square" lIns="0" tIns="13970" rIns="0" bIns="0" rtlCol="0">
            <a:spAutoFit/>
          </a:bodyPr>
          <a:lstStyle/>
          <a:p>
            <a:pPr marL="38100">
              <a:spcBef>
                <a:spcPts val="110"/>
              </a:spcBef>
            </a:pPr>
            <a:r>
              <a:rPr sz="2400" i="1" spc="15" baseline="-24305" dirty="0">
                <a:latin typeface="Times New Roman"/>
                <a:cs typeface="Times New Roman"/>
              </a:rPr>
              <a:t>Δ</a:t>
            </a:r>
            <a:r>
              <a:rPr sz="950" spc="10" dirty="0">
                <a:latin typeface="Times New Roman"/>
                <a:cs typeface="Times New Roman"/>
              </a:rPr>
              <a:t>2</a:t>
            </a:r>
            <a:endParaRPr sz="950">
              <a:latin typeface="Times New Roman"/>
              <a:cs typeface="Times New Roman"/>
            </a:endParaRPr>
          </a:p>
        </p:txBody>
      </p:sp>
      <p:sp>
        <p:nvSpPr>
          <p:cNvPr id="16" name="object 16"/>
          <p:cNvSpPr txBox="1"/>
          <p:nvPr/>
        </p:nvSpPr>
        <p:spPr>
          <a:xfrm>
            <a:off x="2438233" y="1081198"/>
            <a:ext cx="858519" cy="260328"/>
          </a:xfrm>
          <a:prstGeom prst="rect">
            <a:avLst/>
          </a:prstGeom>
        </p:spPr>
        <p:txBody>
          <a:bodyPr vert="horz" wrap="square" lIns="0" tIns="13970" rIns="0" bIns="0" rtlCol="0">
            <a:spAutoFit/>
          </a:bodyPr>
          <a:lstStyle/>
          <a:p>
            <a:pPr marL="50800">
              <a:spcBef>
                <a:spcPts val="110"/>
              </a:spcBef>
              <a:tabLst>
                <a:tab pos="716915" algn="l"/>
              </a:tabLst>
            </a:pPr>
            <a:r>
              <a:rPr sz="1600" i="1" spc="15" dirty="0">
                <a:latin typeface="Times New Roman"/>
                <a:cs typeface="Times New Roman"/>
              </a:rPr>
              <a:t>σ</a:t>
            </a:r>
            <a:r>
              <a:rPr sz="1600" i="1" spc="-220" dirty="0">
                <a:latin typeface="Times New Roman"/>
                <a:cs typeface="Times New Roman"/>
              </a:rPr>
              <a:t> </a:t>
            </a:r>
            <a:r>
              <a:rPr sz="1425" baseline="40935" dirty="0">
                <a:latin typeface="Times New Roman"/>
                <a:cs typeface="Times New Roman"/>
              </a:rPr>
              <a:t>2</a:t>
            </a:r>
            <a:r>
              <a:rPr sz="1425" spc="-142" baseline="40935" dirty="0">
                <a:latin typeface="Times New Roman"/>
                <a:cs typeface="Times New Roman"/>
              </a:rPr>
              <a:t> </a:t>
            </a:r>
            <a:r>
              <a:rPr sz="1600" i="1" spc="20" dirty="0">
                <a:latin typeface="Times New Roman"/>
                <a:cs typeface="Times New Roman"/>
              </a:rPr>
              <a:t>N	</a:t>
            </a:r>
            <a:r>
              <a:rPr sz="1600" i="1" spc="15" dirty="0">
                <a:latin typeface="Times New Roman"/>
                <a:cs typeface="Times New Roman"/>
              </a:rPr>
              <a:t>η</a:t>
            </a:r>
            <a:endParaRPr sz="1600">
              <a:latin typeface="Times New Roman"/>
              <a:cs typeface="Times New Roman"/>
            </a:endParaRPr>
          </a:p>
        </p:txBody>
      </p:sp>
      <p:sp>
        <p:nvSpPr>
          <p:cNvPr id="17" name="object 17"/>
          <p:cNvSpPr/>
          <p:nvPr/>
        </p:nvSpPr>
        <p:spPr>
          <a:xfrm>
            <a:off x="2823484" y="2750188"/>
            <a:ext cx="117475" cy="0"/>
          </a:xfrm>
          <a:custGeom>
            <a:avLst/>
            <a:gdLst/>
            <a:ahLst/>
            <a:cxnLst/>
            <a:rect l="l" t="t" r="r" b="b"/>
            <a:pathLst>
              <a:path w="117475">
                <a:moveTo>
                  <a:pt x="0" y="0"/>
                </a:moveTo>
                <a:lnTo>
                  <a:pt x="117209" y="0"/>
                </a:lnTo>
              </a:path>
            </a:pathLst>
          </a:custGeom>
          <a:ln w="8162">
            <a:solidFill>
              <a:srgbClr val="000000"/>
            </a:solidFill>
          </a:ln>
        </p:spPr>
        <p:txBody>
          <a:bodyPr wrap="square" lIns="0" tIns="0" rIns="0" bIns="0" rtlCol="0"/>
          <a:lstStyle/>
          <a:p>
            <a:endParaRPr/>
          </a:p>
        </p:txBody>
      </p:sp>
      <p:grpSp>
        <p:nvGrpSpPr>
          <p:cNvPr id="18" name="object 18"/>
          <p:cNvGrpSpPr/>
          <p:nvPr/>
        </p:nvGrpSpPr>
        <p:grpSpPr>
          <a:xfrm>
            <a:off x="2977115" y="2486786"/>
            <a:ext cx="707390" cy="529590"/>
            <a:chOff x="1453115" y="2486786"/>
            <a:chExt cx="707390" cy="529590"/>
          </a:xfrm>
        </p:grpSpPr>
        <p:sp>
          <p:nvSpPr>
            <p:cNvPr id="19" name="object 19"/>
            <p:cNvSpPr/>
            <p:nvPr/>
          </p:nvSpPr>
          <p:spPr>
            <a:xfrm>
              <a:off x="1457209" y="2750188"/>
              <a:ext cx="687070" cy="75565"/>
            </a:xfrm>
            <a:custGeom>
              <a:avLst/>
              <a:gdLst/>
              <a:ahLst/>
              <a:cxnLst/>
              <a:rect l="l" t="t" r="r" b="b"/>
              <a:pathLst>
                <a:path w="687069" h="75564">
                  <a:moveTo>
                    <a:pt x="127431" y="0"/>
                  </a:moveTo>
                  <a:lnTo>
                    <a:pt x="686732" y="0"/>
                  </a:lnTo>
                </a:path>
                <a:path w="687069" h="75564">
                  <a:moveTo>
                    <a:pt x="0" y="75409"/>
                  </a:moveTo>
                  <a:lnTo>
                    <a:pt x="24780" y="61404"/>
                  </a:lnTo>
                </a:path>
              </a:pathLst>
            </a:custGeom>
            <a:ln w="8211">
              <a:solidFill>
                <a:srgbClr val="000000"/>
              </a:solidFill>
            </a:ln>
          </p:spPr>
          <p:txBody>
            <a:bodyPr wrap="square" lIns="0" tIns="0" rIns="0" bIns="0" rtlCol="0"/>
            <a:lstStyle/>
            <a:p>
              <a:endParaRPr/>
            </a:p>
          </p:txBody>
        </p:sp>
        <p:sp>
          <p:nvSpPr>
            <p:cNvPr id="20" name="object 20"/>
            <p:cNvSpPr/>
            <p:nvPr/>
          </p:nvSpPr>
          <p:spPr>
            <a:xfrm>
              <a:off x="1481989" y="2815480"/>
              <a:ext cx="36195" cy="192405"/>
            </a:xfrm>
            <a:custGeom>
              <a:avLst/>
              <a:gdLst/>
              <a:ahLst/>
              <a:cxnLst/>
              <a:rect l="l" t="t" r="r" b="b"/>
              <a:pathLst>
                <a:path w="36194" h="192405">
                  <a:moveTo>
                    <a:pt x="0" y="0"/>
                  </a:moveTo>
                  <a:lnTo>
                    <a:pt x="35791" y="192403"/>
                  </a:lnTo>
                </a:path>
              </a:pathLst>
            </a:custGeom>
            <a:ln w="16119">
              <a:solidFill>
                <a:srgbClr val="000000"/>
              </a:solidFill>
            </a:ln>
          </p:spPr>
          <p:txBody>
            <a:bodyPr wrap="square" lIns="0" tIns="0" rIns="0" bIns="0" rtlCol="0"/>
            <a:lstStyle/>
            <a:p>
              <a:endParaRPr/>
            </a:p>
          </p:txBody>
        </p:sp>
        <p:sp>
          <p:nvSpPr>
            <p:cNvPr id="21" name="object 21"/>
            <p:cNvSpPr/>
            <p:nvPr/>
          </p:nvSpPr>
          <p:spPr>
            <a:xfrm>
              <a:off x="1522101" y="2490916"/>
              <a:ext cx="638175" cy="517525"/>
            </a:xfrm>
            <a:custGeom>
              <a:avLst/>
              <a:gdLst/>
              <a:ahLst/>
              <a:cxnLst/>
              <a:rect l="l" t="t" r="r" b="b"/>
              <a:pathLst>
                <a:path w="638175" h="517525">
                  <a:moveTo>
                    <a:pt x="0" y="516967"/>
                  </a:moveTo>
                  <a:lnTo>
                    <a:pt x="47593" y="0"/>
                  </a:lnTo>
                </a:path>
                <a:path w="638175" h="517525">
                  <a:moveTo>
                    <a:pt x="47593" y="0"/>
                  </a:moveTo>
                  <a:lnTo>
                    <a:pt x="637962" y="0"/>
                  </a:lnTo>
                </a:path>
              </a:pathLst>
            </a:custGeom>
            <a:ln w="8211">
              <a:solidFill>
                <a:srgbClr val="000000"/>
              </a:solidFill>
            </a:ln>
          </p:spPr>
          <p:txBody>
            <a:bodyPr wrap="square" lIns="0" tIns="0" rIns="0" bIns="0" rtlCol="0"/>
            <a:lstStyle/>
            <a:p>
              <a:endParaRPr/>
            </a:p>
          </p:txBody>
        </p:sp>
      </p:grpSp>
      <p:sp>
        <p:nvSpPr>
          <p:cNvPr id="22" name="object 22"/>
          <p:cNvSpPr/>
          <p:nvPr/>
        </p:nvSpPr>
        <p:spPr>
          <a:xfrm>
            <a:off x="4318480" y="2750188"/>
            <a:ext cx="117475" cy="0"/>
          </a:xfrm>
          <a:custGeom>
            <a:avLst/>
            <a:gdLst/>
            <a:ahLst/>
            <a:cxnLst/>
            <a:rect l="l" t="t" r="r" b="b"/>
            <a:pathLst>
              <a:path w="117475">
                <a:moveTo>
                  <a:pt x="0" y="0"/>
                </a:moveTo>
                <a:lnTo>
                  <a:pt x="117209" y="0"/>
                </a:lnTo>
              </a:path>
            </a:pathLst>
          </a:custGeom>
          <a:ln w="8162">
            <a:solidFill>
              <a:srgbClr val="000000"/>
            </a:solidFill>
          </a:ln>
        </p:spPr>
        <p:txBody>
          <a:bodyPr wrap="square" lIns="0" tIns="0" rIns="0" bIns="0" rtlCol="0"/>
          <a:lstStyle/>
          <a:p>
            <a:endParaRPr/>
          </a:p>
        </p:txBody>
      </p:sp>
      <p:grpSp>
        <p:nvGrpSpPr>
          <p:cNvPr id="23" name="object 23"/>
          <p:cNvGrpSpPr/>
          <p:nvPr/>
        </p:nvGrpSpPr>
        <p:grpSpPr>
          <a:xfrm>
            <a:off x="4472062" y="2487567"/>
            <a:ext cx="496570" cy="521334"/>
            <a:chOff x="2948062" y="2487567"/>
            <a:chExt cx="496570" cy="521334"/>
          </a:xfrm>
        </p:grpSpPr>
        <p:sp>
          <p:nvSpPr>
            <p:cNvPr id="24" name="object 24"/>
            <p:cNvSpPr/>
            <p:nvPr/>
          </p:nvSpPr>
          <p:spPr>
            <a:xfrm>
              <a:off x="2952156" y="2750188"/>
              <a:ext cx="476250" cy="71120"/>
            </a:xfrm>
            <a:custGeom>
              <a:avLst/>
              <a:gdLst/>
              <a:ahLst/>
              <a:cxnLst/>
              <a:rect l="l" t="t" r="r" b="b"/>
              <a:pathLst>
                <a:path w="476250" h="71119">
                  <a:moveTo>
                    <a:pt x="127850" y="0"/>
                  </a:moveTo>
                  <a:lnTo>
                    <a:pt x="475932" y="0"/>
                  </a:lnTo>
                </a:path>
                <a:path w="476250" h="71119">
                  <a:moveTo>
                    <a:pt x="0" y="71123"/>
                  </a:moveTo>
                  <a:lnTo>
                    <a:pt x="24828" y="56752"/>
                  </a:lnTo>
                </a:path>
              </a:pathLst>
            </a:custGeom>
            <a:ln w="8211">
              <a:solidFill>
                <a:srgbClr val="000000"/>
              </a:solidFill>
            </a:ln>
          </p:spPr>
          <p:txBody>
            <a:bodyPr wrap="square" lIns="0" tIns="0" rIns="0" bIns="0" rtlCol="0"/>
            <a:lstStyle/>
            <a:p>
              <a:endParaRPr/>
            </a:p>
          </p:txBody>
        </p:sp>
        <p:sp>
          <p:nvSpPr>
            <p:cNvPr id="25" name="object 25"/>
            <p:cNvSpPr/>
            <p:nvPr/>
          </p:nvSpPr>
          <p:spPr>
            <a:xfrm>
              <a:off x="2976984" y="2811210"/>
              <a:ext cx="36195" cy="189865"/>
            </a:xfrm>
            <a:custGeom>
              <a:avLst/>
              <a:gdLst/>
              <a:ahLst/>
              <a:cxnLst/>
              <a:rect l="l" t="t" r="r" b="b"/>
              <a:pathLst>
                <a:path w="36194" h="189864">
                  <a:moveTo>
                    <a:pt x="0" y="0"/>
                  </a:moveTo>
                  <a:lnTo>
                    <a:pt x="36114" y="189296"/>
                  </a:lnTo>
                </a:path>
              </a:pathLst>
            </a:custGeom>
            <a:ln w="16118">
              <a:solidFill>
                <a:srgbClr val="000000"/>
              </a:solidFill>
            </a:ln>
          </p:spPr>
          <p:txBody>
            <a:bodyPr wrap="square" lIns="0" tIns="0" rIns="0" bIns="0" rtlCol="0"/>
            <a:lstStyle/>
            <a:p>
              <a:endParaRPr/>
            </a:p>
          </p:txBody>
        </p:sp>
        <p:sp>
          <p:nvSpPr>
            <p:cNvPr id="26" name="object 26"/>
            <p:cNvSpPr/>
            <p:nvPr/>
          </p:nvSpPr>
          <p:spPr>
            <a:xfrm>
              <a:off x="3017129" y="2491696"/>
              <a:ext cx="427355" cy="509270"/>
            </a:xfrm>
            <a:custGeom>
              <a:avLst/>
              <a:gdLst/>
              <a:ahLst/>
              <a:cxnLst/>
              <a:rect l="l" t="t" r="r" b="b"/>
              <a:pathLst>
                <a:path w="427354" h="509269">
                  <a:moveTo>
                    <a:pt x="0" y="508810"/>
                  </a:moveTo>
                  <a:lnTo>
                    <a:pt x="47561" y="0"/>
                  </a:lnTo>
                </a:path>
                <a:path w="427354" h="509269">
                  <a:moveTo>
                    <a:pt x="47561" y="0"/>
                  </a:moveTo>
                  <a:lnTo>
                    <a:pt x="427081" y="0"/>
                  </a:lnTo>
                </a:path>
              </a:pathLst>
            </a:custGeom>
            <a:ln w="8211">
              <a:solidFill>
                <a:srgbClr val="000000"/>
              </a:solidFill>
            </a:ln>
          </p:spPr>
          <p:txBody>
            <a:bodyPr wrap="square" lIns="0" tIns="0" rIns="0" bIns="0" rtlCol="0"/>
            <a:lstStyle/>
            <a:p>
              <a:endParaRPr/>
            </a:p>
          </p:txBody>
        </p:sp>
      </p:grpSp>
      <p:grpSp>
        <p:nvGrpSpPr>
          <p:cNvPr id="27" name="object 27"/>
          <p:cNvGrpSpPr/>
          <p:nvPr/>
        </p:nvGrpSpPr>
        <p:grpSpPr>
          <a:xfrm>
            <a:off x="5560001" y="2487567"/>
            <a:ext cx="742315" cy="521334"/>
            <a:chOff x="4036000" y="2487567"/>
            <a:chExt cx="742315" cy="521334"/>
          </a:xfrm>
        </p:grpSpPr>
        <p:sp>
          <p:nvSpPr>
            <p:cNvPr id="28" name="object 28"/>
            <p:cNvSpPr/>
            <p:nvPr/>
          </p:nvSpPr>
          <p:spPr>
            <a:xfrm>
              <a:off x="4040094" y="2750188"/>
              <a:ext cx="721995" cy="71120"/>
            </a:xfrm>
            <a:custGeom>
              <a:avLst/>
              <a:gdLst/>
              <a:ahLst/>
              <a:cxnLst/>
              <a:rect l="l" t="t" r="r" b="b"/>
              <a:pathLst>
                <a:path w="721995" h="71119">
                  <a:moveTo>
                    <a:pt x="127366" y="0"/>
                  </a:moveTo>
                  <a:lnTo>
                    <a:pt x="721798" y="0"/>
                  </a:lnTo>
                </a:path>
                <a:path w="721995" h="71119">
                  <a:moveTo>
                    <a:pt x="0" y="71123"/>
                  </a:moveTo>
                  <a:lnTo>
                    <a:pt x="24828" y="56752"/>
                  </a:lnTo>
                </a:path>
              </a:pathLst>
            </a:custGeom>
            <a:ln w="8211">
              <a:solidFill>
                <a:srgbClr val="000000"/>
              </a:solidFill>
            </a:ln>
          </p:spPr>
          <p:txBody>
            <a:bodyPr wrap="square" lIns="0" tIns="0" rIns="0" bIns="0" rtlCol="0"/>
            <a:lstStyle/>
            <a:p>
              <a:endParaRPr/>
            </a:p>
          </p:txBody>
        </p:sp>
        <p:sp>
          <p:nvSpPr>
            <p:cNvPr id="29" name="object 29"/>
            <p:cNvSpPr/>
            <p:nvPr/>
          </p:nvSpPr>
          <p:spPr>
            <a:xfrm>
              <a:off x="4064922" y="2811210"/>
              <a:ext cx="36195" cy="189865"/>
            </a:xfrm>
            <a:custGeom>
              <a:avLst/>
              <a:gdLst/>
              <a:ahLst/>
              <a:cxnLst/>
              <a:rect l="l" t="t" r="r" b="b"/>
              <a:pathLst>
                <a:path w="36195" h="189864">
                  <a:moveTo>
                    <a:pt x="0" y="0"/>
                  </a:moveTo>
                  <a:lnTo>
                    <a:pt x="36114" y="189296"/>
                  </a:lnTo>
                </a:path>
              </a:pathLst>
            </a:custGeom>
            <a:ln w="16118">
              <a:solidFill>
                <a:srgbClr val="000000"/>
              </a:solidFill>
            </a:ln>
          </p:spPr>
          <p:txBody>
            <a:bodyPr wrap="square" lIns="0" tIns="0" rIns="0" bIns="0" rtlCol="0"/>
            <a:lstStyle/>
            <a:p>
              <a:endParaRPr/>
            </a:p>
          </p:txBody>
        </p:sp>
        <p:sp>
          <p:nvSpPr>
            <p:cNvPr id="30" name="object 30"/>
            <p:cNvSpPr/>
            <p:nvPr/>
          </p:nvSpPr>
          <p:spPr>
            <a:xfrm>
              <a:off x="4105067" y="2491696"/>
              <a:ext cx="673100" cy="509270"/>
            </a:xfrm>
            <a:custGeom>
              <a:avLst/>
              <a:gdLst/>
              <a:ahLst/>
              <a:cxnLst/>
              <a:rect l="l" t="t" r="r" b="b"/>
              <a:pathLst>
                <a:path w="673100" h="509269">
                  <a:moveTo>
                    <a:pt x="0" y="508810"/>
                  </a:moveTo>
                  <a:lnTo>
                    <a:pt x="47561" y="0"/>
                  </a:lnTo>
                </a:path>
                <a:path w="673100" h="509269">
                  <a:moveTo>
                    <a:pt x="47561" y="0"/>
                  </a:moveTo>
                  <a:lnTo>
                    <a:pt x="672947" y="0"/>
                  </a:lnTo>
                </a:path>
              </a:pathLst>
            </a:custGeom>
            <a:ln w="8211">
              <a:solidFill>
                <a:srgbClr val="000000"/>
              </a:solidFill>
            </a:ln>
          </p:spPr>
          <p:txBody>
            <a:bodyPr wrap="square" lIns="0" tIns="0" rIns="0" bIns="0" rtlCol="0"/>
            <a:lstStyle/>
            <a:p>
              <a:endParaRPr/>
            </a:p>
          </p:txBody>
        </p:sp>
      </p:grpSp>
      <p:sp>
        <p:nvSpPr>
          <p:cNvPr id="31" name="object 31"/>
          <p:cNvSpPr/>
          <p:nvPr/>
        </p:nvSpPr>
        <p:spPr>
          <a:xfrm>
            <a:off x="2759382" y="3351503"/>
            <a:ext cx="213995" cy="0"/>
          </a:xfrm>
          <a:custGeom>
            <a:avLst/>
            <a:gdLst/>
            <a:ahLst/>
            <a:cxnLst/>
            <a:rect l="l" t="t" r="r" b="b"/>
            <a:pathLst>
              <a:path w="213994">
                <a:moveTo>
                  <a:pt x="0" y="0"/>
                </a:moveTo>
                <a:lnTo>
                  <a:pt x="213573" y="0"/>
                </a:lnTo>
              </a:path>
            </a:pathLst>
          </a:custGeom>
          <a:ln w="8162">
            <a:solidFill>
              <a:srgbClr val="000000"/>
            </a:solidFill>
          </a:ln>
        </p:spPr>
        <p:txBody>
          <a:bodyPr wrap="square" lIns="0" tIns="0" rIns="0" bIns="0" rtlCol="0"/>
          <a:lstStyle/>
          <a:p>
            <a:endParaRPr/>
          </a:p>
        </p:txBody>
      </p:sp>
      <p:sp>
        <p:nvSpPr>
          <p:cNvPr id="32" name="object 32"/>
          <p:cNvSpPr txBox="1"/>
          <p:nvPr/>
        </p:nvSpPr>
        <p:spPr>
          <a:xfrm>
            <a:off x="4696748" y="2469675"/>
            <a:ext cx="156845" cy="246862"/>
          </a:xfrm>
          <a:prstGeom prst="rect">
            <a:avLst/>
          </a:prstGeom>
        </p:spPr>
        <p:txBody>
          <a:bodyPr vert="horz" wrap="square" lIns="0" tIns="15875" rIns="0" bIns="0" rtlCol="0">
            <a:spAutoFit/>
          </a:bodyPr>
          <a:lstStyle/>
          <a:p>
            <a:pPr marL="12700">
              <a:spcBef>
                <a:spcPts val="125"/>
              </a:spcBef>
            </a:pPr>
            <a:r>
              <a:rPr sz="1500" i="1" spc="30" dirty="0">
                <a:latin typeface="Times New Roman"/>
                <a:cs typeface="Times New Roman"/>
              </a:rPr>
              <a:t>N</a:t>
            </a:r>
            <a:endParaRPr sz="1500">
              <a:latin typeface="Times New Roman"/>
              <a:cs typeface="Times New Roman"/>
            </a:endParaRPr>
          </a:p>
        </p:txBody>
      </p:sp>
      <p:sp>
        <p:nvSpPr>
          <p:cNvPr id="33" name="object 33"/>
          <p:cNvSpPr txBox="1"/>
          <p:nvPr/>
        </p:nvSpPr>
        <p:spPr>
          <a:xfrm>
            <a:off x="3204662" y="2469293"/>
            <a:ext cx="358140" cy="246862"/>
          </a:xfrm>
          <a:prstGeom prst="rect">
            <a:avLst/>
          </a:prstGeom>
        </p:spPr>
        <p:txBody>
          <a:bodyPr vert="horz" wrap="square" lIns="0" tIns="15875" rIns="0" bIns="0" rtlCol="0">
            <a:spAutoFit/>
          </a:bodyPr>
          <a:lstStyle/>
          <a:p>
            <a:pPr marL="38100">
              <a:spcBef>
                <a:spcPts val="125"/>
              </a:spcBef>
            </a:pPr>
            <a:r>
              <a:rPr sz="1500" i="1" spc="5" dirty="0">
                <a:latin typeface="Times New Roman"/>
                <a:cs typeface="Times New Roman"/>
              </a:rPr>
              <a:t>Nη</a:t>
            </a:r>
            <a:r>
              <a:rPr sz="1350" i="1" spc="7" baseline="-24691" dirty="0">
                <a:latin typeface="Times New Roman"/>
                <a:cs typeface="Times New Roman"/>
              </a:rPr>
              <a:t>a</a:t>
            </a:r>
            <a:endParaRPr sz="1350" baseline="-24691">
              <a:latin typeface="Times New Roman"/>
              <a:cs typeface="Times New Roman"/>
            </a:endParaRPr>
          </a:p>
        </p:txBody>
      </p:sp>
      <p:sp>
        <p:nvSpPr>
          <p:cNvPr id="34" name="object 34"/>
          <p:cNvSpPr txBox="1"/>
          <p:nvPr/>
        </p:nvSpPr>
        <p:spPr>
          <a:xfrm>
            <a:off x="6313661" y="2567631"/>
            <a:ext cx="100965" cy="497205"/>
          </a:xfrm>
          <a:prstGeom prst="rect">
            <a:avLst/>
          </a:prstGeom>
        </p:spPr>
        <p:txBody>
          <a:bodyPr vert="horz" wrap="square" lIns="0" tIns="15875" rIns="0" bIns="0" rtlCol="0">
            <a:spAutoFit/>
          </a:bodyPr>
          <a:lstStyle/>
          <a:p>
            <a:pPr marL="12700">
              <a:spcBef>
                <a:spcPts val="125"/>
              </a:spcBef>
            </a:pPr>
            <a:r>
              <a:rPr sz="1500" spc="15" dirty="0">
                <a:latin typeface="Symbol"/>
                <a:cs typeface="Symbol"/>
              </a:rPr>
              <a:t></a:t>
            </a:r>
            <a:endParaRPr sz="1500">
              <a:latin typeface="Symbol"/>
              <a:cs typeface="Symbol"/>
            </a:endParaRPr>
          </a:p>
          <a:p>
            <a:pPr marL="12700">
              <a:spcBef>
                <a:spcPts val="85"/>
              </a:spcBef>
            </a:pPr>
            <a:r>
              <a:rPr sz="1500" spc="15" dirty="0">
                <a:latin typeface="Symbol"/>
                <a:cs typeface="Symbol"/>
              </a:rPr>
              <a:t></a:t>
            </a:r>
            <a:endParaRPr sz="1500">
              <a:latin typeface="Symbol"/>
              <a:cs typeface="Symbol"/>
            </a:endParaRPr>
          </a:p>
        </p:txBody>
      </p:sp>
      <p:sp>
        <p:nvSpPr>
          <p:cNvPr id="35" name="object 35"/>
          <p:cNvSpPr txBox="1"/>
          <p:nvPr/>
        </p:nvSpPr>
        <p:spPr>
          <a:xfrm>
            <a:off x="6313661" y="2443642"/>
            <a:ext cx="100965" cy="246862"/>
          </a:xfrm>
          <a:prstGeom prst="rect">
            <a:avLst/>
          </a:prstGeom>
        </p:spPr>
        <p:txBody>
          <a:bodyPr vert="horz" wrap="square" lIns="0" tIns="15875" rIns="0" bIns="0" rtlCol="0">
            <a:spAutoFit/>
          </a:bodyPr>
          <a:lstStyle/>
          <a:p>
            <a:pPr marL="12700">
              <a:spcBef>
                <a:spcPts val="125"/>
              </a:spcBef>
            </a:pPr>
            <a:r>
              <a:rPr sz="1500" spc="15" dirty="0">
                <a:latin typeface="Symbol"/>
                <a:cs typeface="Symbol"/>
              </a:rPr>
              <a:t></a:t>
            </a:r>
            <a:endParaRPr sz="1500">
              <a:latin typeface="Symbol"/>
              <a:cs typeface="Symbol"/>
            </a:endParaRPr>
          </a:p>
        </p:txBody>
      </p:sp>
      <p:sp>
        <p:nvSpPr>
          <p:cNvPr id="36" name="object 36"/>
          <p:cNvSpPr txBox="1"/>
          <p:nvPr/>
        </p:nvSpPr>
        <p:spPr>
          <a:xfrm>
            <a:off x="4979857" y="2806684"/>
            <a:ext cx="568325" cy="246862"/>
          </a:xfrm>
          <a:prstGeom prst="rect">
            <a:avLst/>
          </a:prstGeom>
        </p:spPr>
        <p:txBody>
          <a:bodyPr vert="horz" wrap="square" lIns="0" tIns="15875" rIns="0" bIns="0" rtlCol="0">
            <a:spAutoFit/>
          </a:bodyPr>
          <a:lstStyle/>
          <a:p>
            <a:pPr marL="12700">
              <a:spcBef>
                <a:spcPts val="125"/>
              </a:spcBef>
              <a:tabLst>
                <a:tab pos="479425" algn="l"/>
              </a:tabLst>
            </a:pPr>
            <a:r>
              <a:rPr sz="1500" spc="15" dirty="0">
                <a:latin typeface="Symbol"/>
                <a:cs typeface="Symbol"/>
              </a:rPr>
              <a:t></a:t>
            </a:r>
            <a:r>
              <a:rPr sz="1500" spc="15" dirty="0">
                <a:latin typeface="Times New Roman"/>
                <a:cs typeface="Times New Roman"/>
              </a:rPr>
              <a:t>	</a:t>
            </a:r>
            <a:r>
              <a:rPr sz="1500" spc="15" dirty="0">
                <a:latin typeface="Symbol"/>
                <a:cs typeface="Symbol"/>
              </a:rPr>
              <a:t></a:t>
            </a:r>
            <a:endParaRPr sz="1500">
              <a:latin typeface="Symbol"/>
              <a:cs typeface="Symbol"/>
            </a:endParaRPr>
          </a:p>
        </p:txBody>
      </p:sp>
      <p:sp>
        <p:nvSpPr>
          <p:cNvPr id="37" name="object 37"/>
          <p:cNvSpPr txBox="1"/>
          <p:nvPr/>
        </p:nvSpPr>
        <p:spPr>
          <a:xfrm>
            <a:off x="4979857" y="2443642"/>
            <a:ext cx="568325" cy="246862"/>
          </a:xfrm>
          <a:prstGeom prst="rect">
            <a:avLst/>
          </a:prstGeom>
        </p:spPr>
        <p:txBody>
          <a:bodyPr vert="horz" wrap="square" lIns="0" tIns="15875" rIns="0" bIns="0" rtlCol="0">
            <a:spAutoFit/>
          </a:bodyPr>
          <a:lstStyle/>
          <a:p>
            <a:pPr marL="12700">
              <a:spcBef>
                <a:spcPts val="125"/>
              </a:spcBef>
              <a:tabLst>
                <a:tab pos="479425" algn="l"/>
              </a:tabLst>
            </a:pPr>
            <a:r>
              <a:rPr sz="1500" spc="15" dirty="0">
                <a:latin typeface="Symbol"/>
                <a:cs typeface="Symbol"/>
              </a:rPr>
              <a:t></a:t>
            </a:r>
            <a:r>
              <a:rPr sz="1500" spc="15" dirty="0">
                <a:latin typeface="Times New Roman"/>
                <a:cs typeface="Times New Roman"/>
              </a:rPr>
              <a:t>	</a:t>
            </a:r>
            <a:r>
              <a:rPr sz="1500" spc="15" dirty="0">
                <a:latin typeface="Symbol"/>
                <a:cs typeface="Symbol"/>
              </a:rPr>
              <a:t></a:t>
            </a:r>
            <a:endParaRPr sz="1500">
              <a:latin typeface="Symbol"/>
              <a:cs typeface="Symbol"/>
            </a:endParaRPr>
          </a:p>
        </p:txBody>
      </p:sp>
      <p:sp>
        <p:nvSpPr>
          <p:cNvPr id="38" name="object 38"/>
          <p:cNvSpPr txBox="1"/>
          <p:nvPr/>
        </p:nvSpPr>
        <p:spPr>
          <a:xfrm>
            <a:off x="4205499" y="2806684"/>
            <a:ext cx="100965" cy="246862"/>
          </a:xfrm>
          <a:prstGeom prst="rect">
            <a:avLst/>
          </a:prstGeom>
        </p:spPr>
        <p:txBody>
          <a:bodyPr vert="horz" wrap="square" lIns="0" tIns="15875" rIns="0" bIns="0" rtlCol="0">
            <a:spAutoFit/>
          </a:bodyPr>
          <a:lstStyle/>
          <a:p>
            <a:pPr marL="12700">
              <a:spcBef>
                <a:spcPts val="125"/>
              </a:spcBef>
            </a:pPr>
            <a:r>
              <a:rPr sz="1500" spc="15" dirty="0">
                <a:latin typeface="Symbol"/>
                <a:cs typeface="Symbol"/>
              </a:rPr>
              <a:t></a:t>
            </a:r>
            <a:endParaRPr sz="1500">
              <a:latin typeface="Symbol"/>
              <a:cs typeface="Symbol"/>
            </a:endParaRPr>
          </a:p>
        </p:txBody>
      </p:sp>
      <p:sp>
        <p:nvSpPr>
          <p:cNvPr id="39" name="object 39"/>
          <p:cNvSpPr txBox="1"/>
          <p:nvPr/>
        </p:nvSpPr>
        <p:spPr>
          <a:xfrm>
            <a:off x="3695742" y="2686185"/>
            <a:ext cx="100965" cy="246862"/>
          </a:xfrm>
          <a:prstGeom prst="rect">
            <a:avLst/>
          </a:prstGeom>
        </p:spPr>
        <p:txBody>
          <a:bodyPr vert="horz" wrap="square" lIns="0" tIns="15875" rIns="0" bIns="0" rtlCol="0">
            <a:spAutoFit/>
          </a:bodyPr>
          <a:lstStyle/>
          <a:p>
            <a:pPr marL="12700">
              <a:spcBef>
                <a:spcPts val="125"/>
              </a:spcBef>
            </a:pPr>
            <a:r>
              <a:rPr sz="1500" spc="15" dirty="0">
                <a:latin typeface="Symbol"/>
                <a:cs typeface="Symbol"/>
              </a:rPr>
              <a:t></a:t>
            </a:r>
            <a:endParaRPr sz="1500">
              <a:latin typeface="Symbol"/>
              <a:cs typeface="Symbol"/>
            </a:endParaRPr>
          </a:p>
        </p:txBody>
      </p:sp>
      <p:sp>
        <p:nvSpPr>
          <p:cNvPr id="40" name="object 40"/>
          <p:cNvSpPr txBox="1"/>
          <p:nvPr/>
        </p:nvSpPr>
        <p:spPr>
          <a:xfrm>
            <a:off x="3200559" y="2791516"/>
            <a:ext cx="596265" cy="246862"/>
          </a:xfrm>
          <a:prstGeom prst="rect">
            <a:avLst/>
          </a:prstGeom>
        </p:spPr>
        <p:txBody>
          <a:bodyPr vert="horz" wrap="square" lIns="0" tIns="15875" rIns="0" bIns="0" rtlCol="0">
            <a:spAutoFit/>
          </a:bodyPr>
          <a:lstStyle/>
          <a:p>
            <a:pPr marL="12700">
              <a:spcBef>
                <a:spcPts val="125"/>
              </a:spcBef>
              <a:tabLst>
                <a:tab pos="377825" algn="l"/>
              </a:tabLst>
            </a:pPr>
            <a:r>
              <a:rPr sz="900" i="1" dirty="0">
                <a:latin typeface="Times New Roman"/>
                <a:cs typeface="Times New Roman"/>
              </a:rPr>
              <a:t>ω	a</a:t>
            </a:r>
            <a:r>
              <a:rPr sz="900" i="1" spc="260" dirty="0">
                <a:latin typeface="Times New Roman"/>
                <a:cs typeface="Times New Roman"/>
              </a:rPr>
              <a:t> </a:t>
            </a:r>
            <a:r>
              <a:rPr sz="2250" spc="22" baseline="-5555" dirty="0">
                <a:latin typeface="Symbol"/>
                <a:cs typeface="Symbol"/>
              </a:rPr>
              <a:t></a:t>
            </a:r>
            <a:endParaRPr sz="2250" baseline="-5555">
              <a:latin typeface="Symbol"/>
              <a:cs typeface="Symbol"/>
            </a:endParaRPr>
          </a:p>
        </p:txBody>
      </p:sp>
      <p:sp>
        <p:nvSpPr>
          <p:cNvPr id="41" name="object 41"/>
          <p:cNvSpPr txBox="1"/>
          <p:nvPr/>
        </p:nvSpPr>
        <p:spPr>
          <a:xfrm>
            <a:off x="3109322" y="2743320"/>
            <a:ext cx="486409" cy="246862"/>
          </a:xfrm>
          <a:prstGeom prst="rect">
            <a:avLst/>
          </a:prstGeom>
        </p:spPr>
        <p:txBody>
          <a:bodyPr vert="horz" wrap="square" lIns="0" tIns="15875" rIns="0" bIns="0" rtlCol="0">
            <a:spAutoFit/>
          </a:bodyPr>
          <a:lstStyle/>
          <a:p>
            <a:pPr marL="12700">
              <a:spcBef>
                <a:spcPts val="125"/>
              </a:spcBef>
            </a:pPr>
            <a:r>
              <a:rPr sz="1500" i="1" spc="20" dirty="0">
                <a:latin typeface="Times New Roman"/>
                <a:cs typeface="Times New Roman"/>
              </a:rPr>
              <a:t>η  </a:t>
            </a:r>
            <a:r>
              <a:rPr sz="1500" i="1" spc="-135" dirty="0">
                <a:latin typeface="Times New Roman"/>
                <a:cs typeface="Times New Roman"/>
              </a:rPr>
              <a:t> </a:t>
            </a:r>
            <a:r>
              <a:rPr sz="1500" spc="20" dirty="0">
                <a:latin typeface="Symbol"/>
                <a:cs typeface="Symbol"/>
              </a:rPr>
              <a:t></a:t>
            </a:r>
            <a:r>
              <a:rPr sz="1500" spc="-125" dirty="0">
                <a:latin typeface="Times New Roman"/>
                <a:cs typeface="Times New Roman"/>
              </a:rPr>
              <a:t> </a:t>
            </a:r>
            <a:r>
              <a:rPr sz="1500" i="1" spc="20" dirty="0">
                <a:latin typeface="Times New Roman"/>
                <a:cs typeface="Times New Roman"/>
              </a:rPr>
              <a:t>η</a:t>
            </a:r>
            <a:endParaRPr sz="1500">
              <a:latin typeface="Times New Roman"/>
              <a:cs typeface="Times New Roman"/>
            </a:endParaRPr>
          </a:p>
        </p:txBody>
      </p:sp>
      <p:sp>
        <p:nvSpPr>
          <p:cNvPr id="42" name="object 42"/>
          <p:cNvSpPr txBox="1"/>
          <p:nvPr/>
        </p:nvSpPr>
        <p:spPr>
          <a:xfrm>
            <a:off x="2123440" y="2810572"/>
            <a:ext cx="860425" cy="793115"/>
          </a:xfrm>
          <a:prstGeom prst="rect">
            <a:avLst/>
          </a:prstGeom>
        </p:spPr>
        <p:txBody>
          <a:bodyPr vert="horz" wrap="square" lIns="0" tIns="15875" rIns="0" bIns="0" rtlCol="0">
            <a:spAutoFit/>
          </a:bodyPr>
          <a:lstStyle/>
          <a:p>
            <a:pPr marL="599440">
              <a:spcBef>
                <a:spcPts val="125"/>
              </a:spcBef>
            </a:pPr>
            <a:r>
              <a:rPr sz="1500" spc="15" dirty="0">
                <a:latin typeface="Symbol"/>
                <a:cs typeface="Symbol"/>
              </a:rPr>
              <a:t></a:t>
            </a:r>
            <a:endParaRPr sz="1500">
              <a:latin typeface="Symbol"/>
              <a:cs typeface="Symbol"/>
            </a:endParaRPr>
          </a:p>
          <a:p>
            <a:pPr marL="38100">
              <a:lnSpc>
                <a:spcPts val="1495"/>
              </a:lnSpc>
              <a:spcBef>
                <a:spcPts val="1215"/>
              </a:spcBef>
            </a:pPr>
            <a:r>
              <a:rPr sz="1500" spc="10" dirty="0">
                <a:latin typeface="Times New Roman"/>
                <a:cs typeface="Times New Roman"/>
              </a:rPr>
              <a:t>г</a:t>
            </a:r>
            <a:r>
              <a:rPr sz="1500" dirty="0">
                <a:latin typeface="Times New Roman"/>
                <a:cs typeface="Times New Roman"/>
              </a:rPr>
              <a:t>д</a:t>
            </a:r>
            <a:r>
              <a:rPr sz="1500" spc="20" dirty="0">
                <a:latin typeface="Times New Roman"/>
                <a:cs typeface="Times New Roman"/>
              </a:rPr>
              <a:t>е</a:t>
            </a:r>
            <a:r>
              <a:rPr sz="1500" spc="-75" dirty="0">
                <a:latin typeface="Times New Roman"/>
                <a:cs typeface="Times New Roman"/>
              </a:rPr>
              <a:t> </a:t>
            </a:r>
            <a:r>
              <a:rPr sz="1500" i="1" spc="20" dirty="0">
                <a:latin typeface="Times New Roman"/>
                <a:cs typeface="Times New Roman"/>
              </a:rPr>
              <a:t>η</a:t>
            </a:r>
            <a:r>
              <a:rPr sz="1500" i="1" spc="-45" dirty="0">
                <a:latin typeface="Times New Roman"/>
                <a:cs typeface="Times New Roman"/>
              </a:rPr>
              <a:t> </a:t>
            </a:r>
            <a:r>
              <a:rPr sz="1500" spc="20" dirty="0">
                <a:latin typeface="Symbol"/>
                <a:cs typeface="Symbol"/>
              </a:rPr>
              <a:t></a:t>
            </a:r>
            <a:r>
              <a:rPr sz="1500" spc="95" dirty="0">
                <a:latin typeface="Times New Roman"/>
                <a:cs typeface="Times New Roman"/>
              </a:rPr>
              <a:t> </a:t>
            </a:r>
            <a:r>
              <a:rPr sz="2250" i="1" spc="-44" baseline="35185" dirty="0">
                <a:latin typeface="Times New Roman"/>
                <a:cs typeface="Times New Roman"/>
              </a:rPr>
              <a:t>η</a:t>
            </a:r>
            <a:r>
              <a:rPr sz="1350" i="1" baseline="37037" dirty="0">
                <a:latin typeface="Times New Roman"/>
                <a:cs typeface="Times New Roman"/>
              </a:rPr>
              <a:t>ω</a:t>
            </a:r>
            <a:endParaRPr sz="1350" baseline="37037">
              <a:latin typeface="Times New Roman"/>
              <a:cs typeface="Times New Roman"/>
            </a:endParaRPr>
          </a:p>
          <a:p>
            <a:pPr marL="657860">
              <a:lnSpc>
                <a:spcPts val="1495"/>
              </a:lnSpc>
            </a:pPr>
            <a:r>
              <a:rPr sz="1500" i="1" spc="-5" dirty="0">
                <a:latin typeface="Times New Roman"/>
                <a:cs typeface="Times New Roman"/>
              </a:rPr>
              <a:t>η</a:t>
            </a:r>
            <a:r>
              <a:rPr sz="1350" i="1" spc="-7" baseline="-24691" dirty="0">
                <a:latin typeface="Times New Roman"/>
                <a:cs typeface="Times New Roman"/>
              </a:rPr>
              <a:t>a</a:t>
            </a:r>
            <a:endParaRPr sz="1350" baseline="-24691">
              <a:latin typeface="Times New Roman"/>
              <a:cs typeface="Times New Roman"/>
            </a:endParaRPr>
          </a:p>
        </p:txBody>
      </p:sp>
      <p:sp>
        <p:nvSpPr>
          <p:cNvPr id="43" name="object 43"/>
          <p:cNvSpPr txBox="1"/>
          <p:nvPr/>
        </p:nvSpPr>
        <p:spPr>
          <a:xfrm>
            <a:off x="4954457" y="2591736"/>
            <a:ext cx="619125" cy="246862"/>
          </a:xfrm>
          <a:prstGeom prst="rect">
            <a:avLst/>
          </a:prstGeom>
        </p:spPr>
        <p:txBody>
          <a:bodyPr vert="horz" wrap="square" lIns="0" tIns="15875" rIns="0" bIns="0" rtlCol="0">
            <a:spAutoFit/>
          </a:bodyPr>
          <a:lstStyle/>
          <a:p>
            <a:pPr marL="38100">
              <a:spcBef>
                <a:spcPts val="125"/>
              </a:spcBef>
            </a:pPr>
            <a:r>
              <a:rPr sz="2250" spc="44" baseline="7407" dirty="0">
                <a:latin typeface="Symbol"/>
                <a:cs typeface="Symbol"/>
              </a:rPr>
              <a:t></a:t>
            </a:r>
            <a:r>
              <a:rPr sz="1500" spc="30" dirty="0">
                <a:latin typeface="Symbol"/>
                <a:cs typeface="Symbol"/>
              </a:rPr>
              <a:t></a:t>
            </a:r>
            <a:r>
              <a:rPr sz="1500" spc="-75" dirty="0">
                <a:latin typeface="Times New Roman"/>
                <a:cs typeface="Times New Roman"/>
              </a:rPr>
              <a:t> </a:t>
            </a:r>
            <a:r>
              <a:rPr sz="1500" spc="10" dirty="0">
                <a:latin typeface="Times New Roman"/>
                <a:cs typeface="Times New Roman"/>
              </a:rPr>
              <a:t>2</a:t>
            </a:r>
            <a:r>
              <a:rPr sz="1500" i="1" spc="10" dirty="0">
                <a:latin typeface="Times New Roman"/>
                <a:cs typeface="Times New Roman"/>
              </a:rPr>
              <a:t>Q</a:t>
            </a:r>
            <a:r>
              <a:rPr sz="2250" spc="15" baseline="7407" dirty="0">
                <a:latin typeface="Symbol"/>
                <a:cs typeface="Symbol"/>
              </a:rPr>
              <a:t></a:t>
            </a:r>
            <a:endParaRPr sz="2250" baseline="7407">
              <a:latin typeface="Symbol"/>
              <a:cs typeface="Symbol"/>
            </a:endParaRPr>
          </a:p>
        </p:txBody>
      </p:sp>
      <p:sp>
        <p:nvSpPr>
          <p:cNvPr id="44" name="object 44"/>
          <p:cNvSpPr txBox="1"/>
          <p:nvPr/>
        </p:nvSpPr>
        <p:spPr>
          <a:xfrm>
            <a:off x="4318677" y="2743320"/>
            <a:ext cx="655320" cy="246862"/>
          </a:xfrm>
          <a:prstGeom prst="rect">
            <a:avLst/>
          </a:prstGeom>
        </p:spPr>
        <p:txBody>
          <a:bodyPr vert="horz" wrap="square" lIns="0" tIns="15875" rIns="0" bIns="0" rtlCol="0">
            <a:spAutoFit/>
          </a:bodyPr>
          <a:lstStyle/>
          <a:p>
            <a:pPr marL="12700">
              <a:spcBef>
                <a:spcPts val="125"/>
              </a:spcBef>
              <a:tabLst>
                <a:tab pos="297815" algn="l"/>
              </a:tabLst>
            </a:pPr>
            <a:r>
              <a:rPr sz="1500" spc="20" dirty="0">
                <a:latin typeface="Times New Roman"/>
                <a:cs typeface="Times New Roman"/>
              </a:rPr>
              <a:t>2	</a:t>
            </a:r>
            <a:r>
              <a:rPr sz="1500" i="1" spc="20" dirty="0">
                <a:latin typeface="Times New Roman"/>
                <a:cs typeface="Times New Roman"/>
              </a:rPr>
              <a:t>η</a:t>
            </a:r>
            <a:r>
              <a:rPr sz="1500" i="1" spc="-140" dirty="0">
                <a:latin typeface="Times New Roman"/>
                <a:cs typeface="Times New Roman"/>
              </a:rPr>
              <a:t> </a:t>
            </a:r>
            <a:r>
              <a:rPr sz="1500" spc="100" dirty="0">
                <a:latin typeface="Symbol"/>
                <a:cs typeface="Symbol"/>
              </a:rPr>
              <a:t></a:t>
            </a:r>
            <a:r>
              <a:rPr sz="1500" spc="20" dirty="0">
                <a:latin typeface="Times New Roman"/>
                <a:cs typeface="Times New Roman"/>
              </a:rPr>
              <a:t>1</a:t>
            </a:r>
            <a:endParaRPr sz="1500">
              <a:latin typeface="Times New Roman"/>
              <a:cs typeface="Times New Roman"/>
            </a:endParaRPr>
          </a:p>
        </p:txBody>
      </p:sp>
      <p:sp>
        <p:nvSpPr>
          <p:cNvPr id="45" name="object 45"/>
          <p:cNvSpPr txBox="1"/>
          <p:nvPr/>
        </p:nvSpPr>
        <p:spPr>
          <a:xfrm>
            <a:off x="4180099" y="2443642"/>
            <a:ext cx="285115" cy="246862"/>
          </a:xfrm>
          <a:prstGeom prst="rect">
            <a:avLst/>
          </a:prstGeom>
        </p:spPr>
        <p:txBody>
          <a:bodyPr vert="horz" wrap="square" lIns="0" tIns="15875" rIns="0" bIns="0" rtlCol="0">
            <a:spAutoFit/>
          </a:bodyPr>
          <a:lstStyle/>
          <a:p>
            <a:pPr marL="38100">
              <a:spcBef>
                <a:spcPts val="125"/>
              </a:spcBef>
            </a:pPr>
            <a:r>
              <a:rPr sz="1500" spc="15" dirty="0">
                <a:latin typeface="Symbol"/>
                <a:cs typeface="Symbol"/>
              </a:rPr>
              <a:t></a:t>
            </a:r>
            <a:r>
              <a:rPr sz="1500" spc="-100" dirty="0">
                <a:latin typeface="Times New Roman"/>
                <a:cs typeface="Times New Roman"/>
              </a:rPr>
              <a:t> </a:t>
            </a:r>
            <a:r>
              <a:rPr sz="2250" spc="30" baseline="-7407" dirty="0">
                <a:latin typeface="Times New Roman"/>
                <a:cs typeface="Times New Roman"/>
              </a:rPr>
              <a:t>1</a:t>
            </a:r>
            <a:endParaRPr sz="2250" baseline="-7407">
              <a:latin typeface="Times New Roman"/>
              <a:cs typeface="Times New Roman"/>
            </a:endParaRPr>
          </a:p>
        </p:txBody>
      </p:sp>
      <p:sp>
        <p:nvSpPr>
          <p:cNvPr id="46" name="object 46"/>
          <p:cNvSpPr txBox="1"/>
          <p:nvPr/>
        </p:nvSpPr>
        <p:spPr>
          <a:xfrm>
            <a:off x="3670341" y="2591736"/>
            <a:ext cx="661670" cy="246862"/>
          </a:xfrm>
          <a:prstGeom prst="rect">
            <a:avLst/>
          </a:prstGeom>
        </p:spPr>
        <p:txBody>
          <a:bodyPr vert="horz" wrap="square" lIns="0" tIns="15875" rIns="0" bIns="0" rtlCol="0">
            <a:spAutoFit/>
          </a:bodyPr>
          <a:lstStyle/>
          <a:p>
            <a:pPr marL="38100">
              <a:spcBef>
                <a:spcPts val="125"/>
              </a:spcBef>
            </a:pPr>
            <a:r>
              <a:rPr sz="2250" spc="22" baseline="7407" dirty="0">
                <a:latin typeface="Symbol"/>
                <a:cs typeface="Symbol"/>
              </a:rPr>
              <a:t></a:t>
            </a:r>
            <a:r>
              <a:rPr sz="2250" spc="-277" baseline="7407" dirty="0">
                <a:latin typeface="Times New Roman"/>
                <a:cs typeface="Times New Roman"/>
              </a:rPr>
              <a:t> </a:t>
            </a:r>
            <a:r>
              <a:rPr sz="1500" i="1" spc="30" dirty="0">
                <a:latin typeface="Times New Roman"/>
                <a:cs typeface="Times New Roman"/>
              </a:rPr>
              <a:t>=</a:t>
            </a:r>
            <a:r>
              <a:rPr sz="1500" i="1" spc="-60" dirty="0">
                <a:latin typeface="Times New Roman"/>
                <a:cs typeface="Times New Roman"/>
              </a:rPr>
              <a:t> </a:t>
            </a:r>
            <a:r>
              <a:rPr sz="1500" spc="10" dirty="0">
                <a:latin typeface="Times New Roman"/>
                <a:cs typeface="Times New Roman"/>
              </a:rPr>
              <a:t>2Q</a:t>
            </a:r>
            <a:r>
              <a:rPr sz="2250" spc="22" baseline="7407" dirty="0">
                <a:latin typeface="Symbol"/>
                <a:cs typeface="Symbol"/>
              </a:rPr>
              <a:t></a:t>
            </a:r>
            <a:endParaRPr sz="2250" baseline="7407">
              <a:latin typeface="Symbol"/>
              <a:cs typeface="Symbol"/>
            </a:endParaRPr>
          </a:p>
        </p:txBody>
      </p:sp>
      <p:sp>
        <p:nvSpPr>
          <p:cNvPr id="47" name="object 47"/>
          <p:cNvSpPr txBox="1"/>
          <p:nvPr/>
        </p:nvSpPr>
        <p:spPr>
          <a:xfrm>
            <a:off x="2685087" y="2686185"/>
            <a:ext cx="287655" cy="246862"/>
          </a:xfrm>
          <a:prstGeom prst="rect">
            <a:avLst/>
          </a:prstGeom>
        </p:spPr>
        <p:txBody>
          <a:bodyPr vert="horz" wrap="square" lIns="0" tIns="15875" rIns="0" bIns="0" rtlCol="0">
            <a:spAutoFit/>
          </a:bodyPr>
          <a:lstStyle/>
          <a:p>
            <a:pPr marL="38100">
              <a:spcBef>
                <a:spcPts val="125"/>
              </a:spcBef>
            </a:pPr>
            <a:r>
              <a:rPr sz="1500" spc="15" dirty="0">
                <a:latin typeface="Symbol"/>
                <a:cs typeface="Symbol"/>
              </a:rPr>
              <a:t></a:t>
            </a:r>
            <a:r>
              <a:rPr sz="1500" spc="-80" dirty="0">
                <a:latin typeface="Times New Roman"/>
                <a:cs typeface="Times New Roman"/>
              </a:rPr>
              <a:t> </a:t>
            </a:r>
            <a:r>
              <a:rPr sz="2250" spc="30" baseline="-16666" dirty="0">
                <a:latin typeface="Times New Roman"/>
                <a:cs typeface="Times New Roman"/>
              </a:rPr>
              <a:t>2</a:t>
            </a:r>
            <a:endParaRPr sz="2250" baseline="-16666">
              <a:latin typeface="Times New Roman"/>
              <a:cs typeface="Times New Roman"/>
            </a:endParaRPr>
          </a:p>
        </p:txBody>
      </p:sp>
      <p:sp>
        <p:nvSpPr>
          <p:cNvPr id="48" name="object 48"/>
          <p:cNvSpPr txBox="1"/>
          <p:nvPr/>
        </p:nvSpPr>
        <p:spPr>
          <a:xfrm>
            <a:off x="2672387" y="2439754"/>
            <a:ext cx="1149985" cy="246862"/>
          </a:xfrm>
          <a:prstGeom prst="rect">
            <a:avLst/>
          </a:prstGeom>
        </p:spPr>
        <p:txBody>
          <a:bodyPr vert="horz" wrap="square" lIns="0" tIns="15875" rIns="0" bIns="0" rtlCol="0">
            <a:spAutoFit/>
          </a:bodyPr>
          <a:lstStyle/>
          <a:p>
            <a:pPr marL="50800">
              <a:spcBef>
                <a:spcPts val="125"/>
              </a:spcBef>
              <a:tabLst>
                <a:tab pos="1035685" algn="l"/>
              </a:tabLst>
            </a:pPr>
            <a:r>
              <a:rPr sz="1500" spc="15" dirty="0">
                <a:latin typeface="Symbol"/>
                <a:cs typeface="Symbol"/>
              </a:rPr>
              <a:t></a:t>
            </a:r>
            <a:r>
              <a:rPr sz="1500" spc="-105" dirty="0">
                <a:latin typeface="Times New Roman"/>
                <a:cs typeface="Times New Roman"/>
              </a:rPr>
              <a:t> </a:t>
            </a:r>
            <a:r>
              <a:rPr sz="2250" spc="30" baseline="-9259" dirty="0">
                <a:latin typeface="Times New Roman"/>
                <a:cs typeface="Times New Roman"/>
              </a:rPr>
              <a:t>1	</a:t>
            </a:r>
            <a:r>
              <a:rPr sz="1500" spc="15" dirty="0">
                <a:latin typeface="Symbol"/>
                <a:cs typeface="Symbol"/>
              </a:rPr>
              <a:t></a:t>
            </a:r>
            <a:endParaRPr sz="1500">
              <a:latin typeface="Symbol"/>
              <a:cs typeface="Symbol"/>
            </a:endParaRPr>
          </a:p>
        </p:txBody>
      </p:sp>
      <p:sp>
        <p:nvSpPr>
          <p:cNvPr id="49" name="object 49"/>
          <p:cNvSpPr txBox="1"/>
          <p:nvPr/>
        </p:nvSpPr>
        <p:spPr>
          <a:xfrm>
            <a:off x="2132486" y="2591736"/>
            <a:ext cx="704215" cy="246862"/>
          </a:xfrm>
          <a:prstGeom prst="rect">
            <a:avLst/>
          </a:prstGeom>
        </p:spPr>
        <p:txBody>
          <a:bodyPr vert="horz" wrap="square" lIns="0" tIns="15875" rIns="0" bIns="0" rtlCol="0">
            <a:spAutoFit/>
          </a:bodyPr>
          <a:lstStyle/>
          <a:p>
            <a:pPr marL="38100">
              <a:spcBef>
                <a:spcPts val="125"/>
              </a:spcBef>
            </a:pPr>
            <a:r>
              <a:rPr sz="1500" i="1" spc="25" dirty="0">
                <a:latin typeface="Times New Roman"/>
                <a:cs typeface="Times New Roman"/>
              </a:rPr>
              <a:t>P</a:t>
            </a:r>
            <a:r>
              <a:rPr sz="1500" i="1" spc="-60" dirty="0">
                <a:latin typeface="Times New Roman"/>
                <a:cs typeface="Times New Roman"/>
              </a:rPr>
              <a:t> </a:t>
            </a:r>
            <a:r>
              <a:rPr sz="1500" spc="20" dirty="0">
                <a:latin typeface="Symbol"/>
                <a:cs typeface="Symbol"/>
              </a:rPr>
              <a:t></a:t>
            </a:r>
            <a:r>
              <a:rPr sz="1500" spc="-55" dirty="0">
                <a:latin typeface="Times New Roman"/>
                <a:cs typeface="Times New Roman"/>
              </a:rPr>
              <a:t> </a:t>
            </a:r>
            <a:r>
              <a:rPr sz="1500" spc="10" dirty="0">
                <a:latin typeface="Times New Roman"/>
                <a:cs typeface="Times New Roman"/>
              </a:rPr>
              <a:t>2Q</a:t>
            </a:r>
            <a:r>
              <a:rPr sz="2250" spc="15" baseline="7407" dirty="0">
                <a:latin typeface="Symbol"/>
                <a:cs typeface="Symbol"/>
              </a:rPr>
              <a:t></a:t>
            </a:r>
            <a:endParaRPr sz="2250" baseline="7407">
              <a:latin typeface="Symbol"/>
              <a:cs typeface="Symbol"/>
            </a:endParaRPr>
          </a:p>
        </p:txBody>
      </p:sp>
      <p:sp>
        <p:nvSpPr>
          <p:cNvPr id="50" name="object 50"/>
          <p:cNvSpPr txBox="1"/>
          <p:nvPr/>
        </p:nvSpPr>
        <p:spPr>
          <a:xfrm>
            <a:off x="5692142" y="2441086"/>
            <a:ext cx="598170" cy="562610"/>
          </a:xfrm>
          <a:prstGeom prst="rect">
            <a:avLst/>
          </a:prstGeom>
        </p:spPr>
        <p:txBody>
          <a:bodyPr vert="horz" wrap="square" lIns="0" tIns="44450" rIns="0" bIns="0" rtlCol="0">
            <a:spAutoFit/>
          </a:bodyPr>
          <a:lstStyle/>
          <a:p>
            <a:pPr marR="2540" algn="ctr">
              <a:spcBef>
                <a:spcPts val="350"/>
              </a:spcBef>
            </a:pPr>
            <a:r>
              <a:rPr sz="1500" i="1" spc="30" dirty="0">
                <a:latin typeface="Times New Roman"/>
                <a:cs typeface="Times New Roman"/>
              </a:rPr>
              <a:t>N</a:t>
            </a:r>
            <a:endParaRPr sz="1500">
              <a:latin typeface="Times New Roman"/>
              <a:cs typeface="Times New Roman"/>
            </a:endParaRPr>
          </a:p>
          <a:p>
            <a:pPr algn="ctr">
              <a:spcBef>
                <a:spcPts val="254"/>
              </a:spcBef>
            </a:pPr>
            <a:r>
              <a:rPr sz="1500" spc="10" dirty="0">
                <a:latin typeface="Times New Roman"/>
                <a:cs typeface="Times New Roman"/>
              </a:rPr>
              <a:t>4</a:t>
            </a:r>
            <a:r>
              <a:rPr sz="1500" spc="-145" dirty="0">
                <a:latin typeface="Times New Roman"/>
                <a:cs typeface="Times New Roman"/>
              </a:rPr>
              <a:t>(</a:t>
            </a:r>
            <a:r>
              <a:rPr sz="1600" spc="-35" dirty="0">
                <a:latin typeface="Symbol"/>
                <a:cs typeface="Symbol"/>
              </a:rPr>
              <a:t></a:t>
            </a:r>
            <a:r>
              <a:rPr sz="1600" spc="-45" dirty="0">
                <a:latin typeface="Times New Roman"/>
                <a:cs typeface="Times New Roman"/>
              </a:rPr>
              <a:t> </a:t>
            </a:r>
            <a:r>
              <a:rPr sz="1500" spc="105" dirty="0">
                <a:latin typeface="Symbol"/>
                <a:cs typeface="Symbol"/>
              </a:rPr>
              <a:t></a:t>
            </a:r>
            <a:r>
              <a:rPr sz="1500" spc="-110" dirty="0">
                <a:latin typeface="Times New Roman"/>
                <a:cs typeface="Times New Roman"/>
              </a:rPr>
              <a:t>1</a:t>
            </a:r>
            <a:r>
              <a:rPr sz="1500" spc="15" dirty="0">
                <a:latin typeface="Times New Roman"/>
                <a:cs typeface="Times New Roman"/>
              </a:rPr>
              <a:t>)</a:t>
            </a:r>
            <a:endParaRPr sz="1500">
              <a:latin typeface="Times New Roman"/>
              <a:cs typeface="Times New Roman"/>
            </a:endParaRPr>
          </a:p>
        </p:txBody>
      </p:sp>
      <p:grpSp>
        <p:nvGrpSpPr>
          <p:cNvPr id="51" name="object 51"/>
          <p:cNvGrpSpPr/>
          <p:nvPr/>
        </p:nvGrpSpPr>
        <p:grpSpPr>
          <a:xfrm>
            <a:off x="3876733" y="4052733"/>
            <a:ext cx="508000" cy="410209"/>
            <a:chOff x="2352733" y="4052732"/>
            <a:chExt cx="508000" cy="410209"/>
          </a:xfrm>
        </p:grpSpPr>
        <p:sp>
          <p:nvSpPr>
            <p:cNvPr id="52" name="object 52"/>
            <p:cNvSpPr/>
            <p:nvPr/>
          </p:nvSpPr>
          <p:spPr>
            <a:xfrm>
              <a:off x="2355917" y="4259340"/>
              <a:ext cx="504825" cy="56515"/>
            </a:xfrm>
            <a:custGeom>
              <a:avLst/>
              <a:gdLst/>
              <a:ahLst/>
              <a:cxnLst/>
              <a:rect l="l" t="t" r="r" b="b"/>
              <a:pathLst>
                <a:path w="504825" h="56514">
                  <a:moveTo>
                    <a:pt x="100197" y="0"/>
                  </a:moveTo>
                  <a:lnTo>
                    <a:pt x="504380" y="0"/>
                  </a:lnTo>
                </a:path>
                <a:path w="504825" h="56514">
                  <a:moveTo>
                    <a:pt x="0" y="55904"/>
                  </a:moveTo>
                  <a:lnTo>
                    <a:pt x="19607" y="44731"/>
                  </a:lnTo>
                </a:path>
              </a:pathLst>
            </a:custGeom>
            <a:ln w="6390">
              <a:solidFill>
                <a:srgbClr val="000000"/>
              </a:solidFill>
            </a:ln>
          </p:spPr>
          <p:txBody>
            <a:bodyPr wrap="square" lIns="0" tIns="0" rIns="0" bIns="0" rtlCol="0"/>
            <a:lstStyle/>
            <a:p>
              <a:endParaRPr/>
            </a:p>
          </p:txBody>
        </p:sp>
        <p:sp>
          <p:nvSpPr>
            <p:cNvPr id="53" name="object 53"/>
            <p:cNvSpPr/>
            <p:nvPr/>
          </p:nvSpPr>
          <p:spPr>
            <a:xfrm>
              <a:off x="2375525" y="4307392"/>
              <a:ext cx="28575" cy="149225"/>
            </a:xfrm>
            <a:custGeom>
              <a:avLst/>
              <a:gdLst/>
              <a:ahLst/>
              <a:cxnLst/>
              <a:rect l="l" t="t" r="r" b="b"/>
              <a:pathLst>
                <a:path w="28575" h="149225">
                  <a:moveTo>
                    <a:pt x="0" y="0"/>
                  </a:moveTo>
                  <a:lnTo>
                    <a:pt x="28199" y="148688"/>
                  </a:lnTo>
                </a:path>
              </a:pathLst>
            </a:custGeom>
            <a:ln w="12557">
              <a:solidFill>
                <a:srgbClr val="000000"/>
              </a:solidFill>
            </a:ln>
          </p:spPr>
          <p:txBody>
            <a:bodyPr wrap="square" lIns="0" tIns="0" rIns="0" bIns="0" rtlCol="0"/>
            <a:lstStyle/>
            <a:p>
              <a:endParaRPr/>
            </a:p>
          </p:txBody>
        </p:sp>
        <p:sp>
          <p:nvSpPr>
            <p:cNvPr id="54" name="object 54"/>
            <p:cNvSpPr/>
            <p:nvPr/>
          </p:nvSpPr>
          <p:spPr>
            <a:xfrm>
              <a:off x="2406789" y="4055950"/>
              <a:ext cx="37465" cy="400685"/>
            </a:xfrm>
            <a:custGeom>
              <a:avLst/>
              <a:gdLst/>
              <a:ahLst/>
              <a:cxnLst/>
              <a:rect l="l" t="t" r="r" b="b"/>
              <a:pathLst>
                <a:path w="37464" h="400685">
                  <a:moveTo>
                    <a:pt x="18690" y="-3217"/>
                  </a:moveTo>
                  <a:lnTo>
                    <a:pt x="18690" y="403348"/>
                  </a:lnTo>
                </a:path>
              </a:pathLst>
            </a:custGeom>
            <a:ln w="43815">
              <a:solidFill>
                <a:srgbClr val="000000"/>
              </a:solidFill>
            </a:ln>
          </p:spPr>
          <p:txBody>
            <a:bodyPr wrap="square" lIns="0" tIns="0" rIns="0" bIns="0" rtlCol="0"/>
            <a:lstStyle/>
            <a:p>
              <a:endParaRPr/>
            </a:p>
          </p:txBody>
        </p:sp>
      </p:grpSp>
      <p:sp>
        <p:nvSpPr>
          <p:cNvPr id="55" name="object 55"/>
          <p:cNvSpPr txBox="1"/>
          <p:nvPr/>
        </p:nvSpPr>
        <p:spPr>
          <a:xfrm>
            <a:off x="4403465" y="4301654"/>
            <a:ext cx="85090" cy="197490"/>
          </a:xfrm>
          <a:prstGeom prst="rect">
            <a:avLst/>
          </a:prstGeom>
        </p:spPr>
        <p:txBody>
          <a:bodyPr vert="horz" wrap="square" lIns="0" tIns="12700" rIns="0" bIns="0" rtlCol="0">
            <a:spAutoFit/>
          </a:bodyPr>
          <a:lstStyle/>
          <a:p>
            <a:pPr marL="12700">
              <a:spcBef>
                <a:spcPts val="100"/>
              </a:spcBef>
            </a:pPr>
            <a:r>
              <a:rPr sz="1200" spc="5" dirty="0">
                <a:latin typeface="Symbol"/>
                <a:cs typeface="Symbol"/>
              </a:rPr>
              <a:t></a:t>
            </a:r>
            <a:endParaRPr sz="1200">
              <a:latin typeface="Symbol"/>
              <a:cs typeface="Symbol"/>
            </a:endParaRPr>
          </a:p>
        </p:txBody>
      </p:sp>
      <p:sp>
        <p:nvSpPr>
          <p:cNvPr id="61" name="object 61"/>
          <p:cNvSpPr txBox="1">
            <a:spLocks noGrp="1"/>
          </p:cNvSpPr>
          <p:nvPr>
            <p:ph type="sldNum" sz="quarter" idx="7"/>
          </p:nvPr>
        </p:nvSpPr>
        <p:spPr>
          <a:xfrm>
            <a:off x="8359140" y="6290690"/>
            <a:ext cx="274954" cy="224790"/>
          </a:xfrm>
          <a:prstGeom prst="rect">
            <a:avLst/>
          </a:prstGeom>
        </p:spPr>
        <p:txBody>
          <a:bodyPr vert="horz" wrap="square" lIns="0" tIns="0" rIns="0" bIns="0" rtlCol="0">
            <a:spAutoFit/>
          </a:bodyPr>
          <a:lstStyle>
            <a:defPPr>
              <a:defRPr lang="ru-RU"/>
            </a:defPPr>
            <a:lvl1pPr marL="0" algn="l" defTabSz="914400" rtl="0" eaLnBrk="1" latinLnBrk="0" hangingPunct="1">
              <a:defRPr sz="1400" b="0" i="0" kern="1200">
                <a:solidFill>
                  <a:schemeClr val="tx1"/>
                </a:solidFill>
                <a:latin typeface="Microsoft Sans Serif"/>
                <a:ea typeface="+mn-ea"/>
                <a:cs typeface="Microsoft Sans Serif"/>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50"/>
              </a:lnSpc>
            </a:pPr>
            <a:fld id="{81D60167-4931-47E6-BA6A-407CBD079E47}" type="slidenum">
              <a:rPr lang="ru-RU" smtClean="0"/>
              <a:pPr marL="136525">
                <a:lnSpc>
                  <a:spcPts val="1650"/>
                </a:lnSpc>
              </a:pPr>
              <a:t>196</a:t>
            </a:fld>
            <a:endParaRPr dirty="0"/>
          </a:p>
        </p:txBody>
      </p:sp>
      <p:sp>
        <p:nvSpPr>
          <p:cNvPr id="56" name="object 56"/>
          <p:cNvSpPr txBox="1"/>
          <p:nvPr/>
        </p:nvSpPr>
        <p:spPr>
          <a:xfrm>
            <a:off x="3785710" y="4301654"/>
            <a:ext cx="85090" cy="197490"/>
          </a:xfrm>
          <a:prstGeom prst="rect">
            <a:avLst/>
          </a:prstGeom>
        </p:spPr>
        <p:txBody>
          <a:bodyPr vert="horz" wrap="square" lIns="0" tIns="12700" rIns="0" bIns="0" rtlCol="0">
            <a:spAutoFit/>
          </a:bodyPr>
          <a:lstStyle/>
          <a:p>
            <a:pPr marL="12700">
              <a:spcBef>
                <a:spcPts val="100"/>
              </a:spcBef>
            </a:pPr>
            <a:r>
              <a:rPr sz="1200" spc="5" dirty="0">
                <a:latin typeface="Symbol"/>
                <a:cs typeface="Symbol"/>
              </a:rPr>
              <a:t></a:t>
            </a:r>
            <a:endParaRPr sz="1200">
              <a:latin typeface="Symbol"/>
              <a:cs typeface="Symbol"/>
            </a:endParaRPr>
          </a:p>
        </p:txBody>
      </p:sp>
      <p:sp>
        <p:nvSpPr>
          <p:cNvPr id="57" name="object 57"/>
          <p:cNvSpPr txBox="1"/>
          <p:nvPr/>
        </p:nvSpPr>
        <p:spPr>
          <a:xfrm>
            <a:off x="3785710" y="4015762"/>
            <a:ext cx="85090" cy="197490"/>
          </a:xfrm>
          <a:prstGeom prst="rect">
            <a:avLst/>
          </a:prstGeom>
        </p:spPr>
        <p:txBody>
          <a:bodyPr vert="horz" wrap="square" lIns="0" tIns="12700" rIns="0" bIns="0" rtlCol="0">
            <a:spAutoFit/>
          </a:bodyPr>
          <a:lstStyle/>
          <a:p>
            <a:pPr marL="12700">
              <a:spcBef>
                <a:spcPts val="100"/>
              </a:spcBef>
            </a:pPr>
            <a:r>
              <a:rPr sz="1200" spc="5" dirty="0">
                <a:latin typeface="Symbol"/>
                <a:cs typeface="Symbol"/>
              </a:rPr>
              <a:t></a:t>
            </a:r>
            <a:endParaRPr sz="1200">
              <a:latin typeface="Symbol"/>
              <a:cs typeface="Symbol"/>
            </a:endParaRPr>
          </a:p>
        </p:txBody>
      </p:sp>
      <p:sp>
        <p:nvSpPr>
          <p:cNvPr id="58" name="object 58"/>
          <p:cNvSpPr txBox="1"/>
          <p:nvPr/>
        </p:nvSpPr>
        <p:spPr>
          <a:xfrm>
            <a:off x="3983657" y="4113377"/>
            <a:ext cx="504825" cy="333425"/>
          </a:xfrm>
          <a:prstGeom prst="rect">
            <a:avLst/>
          </a:prstGeom>
        </p:spPr>
        <p:txBody>
          <a:bodyPr vert="horz" wrap="square" lIns="0" tIns="12700" rIns="0" bIns="0" rtlCol="0">
            <a:spAutoFit/>
          </a:bodyPr>
          <a:lstStyle/>
          <a:p>
            <a:pPr marR="5080" algn="r">
              <a:lnSpc>
                <a:spcPts val="1240"/>
              </a:lnSpc>
              <a:spcBef>
                <a:spcPts val="100"/>
              </a:spcBef>
            </a:pPr>
            <a:r>
              <a:rPr sz="1200" spc="5" dirty="0">
                <a:latin typeface="Symbol"/>
                <a:cs typeface="Symbol"/>
              </a:rPr>
              <a:t></a:t>
            </a:r>
            <a:endParaRPr sz="1200">
              <a:latin typeface="Symbol"/>
              <a:cs typeface="Symbol"/>
            </a:endParaRPr>
          </a:p>
          <a:p>
            <a:pPr marL="12700">
              <a:lnSpc>
                <a:spcPts val="1300"/>
              </a:lnSpc>
            </a:pPr>
            <a:r>
              <a:rPr sz="1200" spc="-120" dirty="0">
                <a:latin typeface="Times New Roman"/>
                <a:cs typeface="Times New Roman"/>
              </a:rPr>
              <a:t>(</a:t>
            </a:r>
            <a:r>
              <a:rPr sz="1250" spc="-25" dirty="0">
                <a:latin typeface="Symbol"/>
                <a:cs typeface="Symbol"/>
              </a:rPr>
              <a:t></a:t>
            </a:r>
            <a:r>
              <a:rPr sz="1250" spc="-35" dirty="0">
                <a:latin typeface="Times New Roman"/>
                <a:cs typeface="Times New Roman"/>
              </a:rPr>
              <a:t> </a:t>
            </a:r>
            <a:r>
              <a:rPr sz="1200" spc="65" dirty="0">
                <a:latin typeface="Symbol"/>
                <a:cs typeface="Symbol"/>
              </a:rPr>
              <a:t></a:t>
            </a:r>
            <a:r>
              <a:rPr sz="1200" spc="-100" dirty="0">
                <a:latin typeface="Times New Roman"/>
                <a:cs typeface="Times New Roman"/>
              </a:rPr>
              <a:t>1</a:t>
            </a:r>
            <a:r>
              <a:rPr sz="1200" spc="5" dirty="0">
                <a:latin typeface="Times New Roman"/>
                <a:cs typeface="Times New Roman"/>
              </a:rPr>
              <a:t>)</a:t>
            </a:r>
            <a:endParaRPr sz="1200">
              <a:latin typeface="Times New Roman"/>
              <a:cs typeface="Times New Roman"/>
            </a:endParaRPr>
          </a:p>
        </p:txBody>
      </p:sp>
      <p:sp>
        <p:nvSpPr>
          <p:cNvPr id="59" name="object 59"/>
          <p:cNvSpPr txBox="1"/>
          <p:nvPr/>
        </p:nvSpPr>
        <p:spPr>
          <a:xfrm>
            <a:off x="3949991" y="4036313"/>
            <a:ext cx="563880" cy="197490"/>
          </a:xfrm>
          <a:prstGeom prst="rect">
            <a:avLst/>
          </a:prstGeom>
        </p:spPr>
        <p:txBody>
          <a:bodyPr vert="horz" wrap="square" lIns="0" tIns="12700" rIns="0" bIns="0" rtlCol="0">
            <a:spAutoFit/>
          </a:bodyPr>
          <a:lstStyle/>
          <a:p>
            <a:pPr marL="38100">
              <a:spcBef>
                <a:spcPts val="100"/>
              </a:spcBef>
            </a:pPr>
            <a:r>
              <a:rPr sz="1200" spc="5" dirty="0">
                <a:latin typeface="Times New Roman"/>
                <a:cs typeface="Times New Roman"/>
              </a:rPr>
              <a:t>0,75</a:t>
            </a:r>
            <a:r>
              <a:rPr sz="1200" i="1" spc="5" dirty="0">
                <a:latin typeface="Times New Roman"/>
                <a:cs typeface="Times New Roman"/>
              </a:rPr>
              <a:t>N</a:t>
            </a:r>
            <a:r>
              <a:rPr sz="1200" i="1" spc="70" dirty="0">
                <a:latin typeface="Times New Roman"/>
                <a:cs typeface="Times New Roman"/>
              </a:rPr>
              <a:t> </a:t>
            </a:r>
            <a:r>
              <a:rPr spc="7" baseline="6944" dirty="0">
                <a:latin typeface="Symbol"/>
                <a:cs typeface="Symbol"/>
              </a:rPr>
              <a:t></a:t>
            </a:r>
            <a:endParaRPr baseline="6944">
              <a:latin typeface="Symbol"/>
              <a:cs typeface="Symbol"/>
            </a:endParaRPr>
          </a:p>
        </p:txBody>
      </p:sp>
      <p:sp>
        <p:nvSpPr>
          <p:cNvPr id="60" name="object 60"/>
          <p:cNvSpPr txBox="1"/>
          <p:nvPr/>
        </p:nvSpPr>
        <p:spPr>
          <a:xfrm>
            <a:off x="2377439" y="4066108"/>
            <a:ext cx="1518920" cy="331470"/>
          </a:xfrm>
          <a:prstGeom prst="rect">
            <a:avLst/>
          </a:prstGeom>
        </p:spPr>
        <p:txBody>
          <a:bodyPr vert="horz" wrap="square" lIns="0" tIns="13335" rIns="0" bIns="0" rtlCol="0">
            <a:spAutoFit/>
          </a:bodyPr>
          <a:lstStyle/>
          <a:p>
            <a:pPr marL="38100">
              <a:spcBef>
                <a:spcPts val="105"/>
              </a:spcBef>
            </a:pPr>
            <a:r>
              <a:rPr sz="2000" spc="10" dirty="0">
                <a:latin typeface="Microsoft Sans Serif"/>
                <a:cs typeface="Microsoft Sans Serif"/>
              </a:rPr>
              <a:t>границу</a:t>
            </a:r>
            <a:r>
              <a:rPr i="1" spc="15" baseline="13888" dirty="0">
                <a:latin typeface="Times New Roman"/>
                <a:cs typeface="Times New Roman"/>
              </a:rPr>
              <a:t>P</a:t>
            </a:r>
            <a:r>
              <a:rPr i="1" spc="-89" baseline="13888" dirty="0">
                <a:latin typeface="Times New Roman"/>
                <a:cs typeface="Times New Roman"/>
              </a:rPr>
              <a:t> </a:t>
            </a:r>
            <a:r>
              <a:rPr spc="7" baseline="13888" dirty="0">
                <a:latin typeface="Symbol"/>
                <a:cs typeface="Symbol"/>
              </a:rPr>
              <a:t></a:t>
            </a:r>
            <a:r>
              <a:rPr spc="-75" baseline="13888" dirty="0">
                <a:latin typeface="Times New Roman"/>
                <a:cs typeface="Times New Roman"/>
              </a:rPr>
              <a:t> </a:t>
            </a:r>
            <a:r>
              <a:rPr baseline="13888" dirty="0">
                <a:latin typeface="Times New Roman"/>
                <a:cs typeface="Times New Roman"/>
              </a:rPr>
              <a:t>2</a:t>
            </a:r>
            <a:r>
              <a:rPr i="1" baseline="13888" dirty="0">
                <a:latin typeface="Times New Roman"/>
                <a:cs typeface="Times New Roman"/>
              </a:rPr>
              <a:t>Q</a:t>
            </a:r>
            <a:r>
              <a:rPr baseline="20833" dirty="0">
                <a:latin typeface="Symbol"/>
                <a:cs typeface="Symbol"/>
              </a:rPr>
              <a:t></a:t>
            </a:r>
            <a:endParaRPr baseline="20833">
              <a:latin typeface="Symbol"/>
              <a:cs typeface="Symbo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08540" y="6273800"/>
            <a:ext cx="223520" cy="228268"/>
          </a:xfrm>
          <a:prstGeom prst="rect">
            <a:avLst/>
          </a:prstGeom>
        </p:spPr>
        <p:txBody>
          <a:bodyPr vert="horz" wrap="square" lIns="0" tIns="12700" rIns="0" bIns="0" rtlCol="0">
            <a:spAutoFit/>
          </a:bodyPr>
          <a:lstStyle/>
          <a:p>
            <a:pPr marL="12700">
              <a:spcBef>
                <a:spcPts val="100"/>
              </a:spcBef>
            </a:pPr>
            <a:r>
              <a:rPr sz="1400" spc="-5" dirty="0">
                <a:latin typeface="Microsoft Sans Serif"/>
                <a:cs typeface="Microsoft Sans Serif"/>
              </a:rPr>
              <a:t>20</a:t>
            </a:r>
            <a:endParaRPr sz="1400">
              <a:latin typeface="Microsoft Sans Serif"/>
              <a:cs typeface="Microsoft Sans Serif"/>
            </a:endParaRPr>
          </a:p>
        </p:txBody>
      </p:sp>
      <p:sp>
        <p:nvSpPr>
          <p:cNvPr id="3" name="object 3"/>
          <p:cNvSpPr txBox="1">
            <a:spLocks noGrp="1"/>
          </p:cNvSpPr>
          <p:nvPr>
            <p:ph type="title"/>
          </p:nvPr>
        </p:nvSpPr>
        <p:spPr>
          <a:xfrm>
            <a:off x="2362200" y="682619"/>
            <a:ext cx="10515600" cy="690574"/>
          </a:xfrm>
          <a:prstGeom prst="rect">
            <a:avLst/>
          </a:prstGeom>
        </p:spPr>
        <p:txBody>
          <a:bodyPr vert="horz" wrap="square" lIns="0" tIns="13335" rIns="0" bIns="0" rtlCol="0" anchor="ctr">
            <a:spAutoFit/>
          </a:bodyPr>
          <a:lstStyle/>
          <a:p>
            <a:pPr marL="12700">
              <a:lnSpc>
                <a:spcPct val="100000"/>
              </a:lnSpc>
              <a:spcBef>
                <a:spcPts val="105"/>
              </a:spcBef>
            </a:pPr>
            <a:r>
              <a:rPr spc="-5" dirty="0"/>
              <a:t>Оптимизация</a:t>
            </a:r>
            <a:r>
              <a:rPr spc="-65" dirty="0"/>
              <a:t> </a:t>
            </a:r>
            <a:r>
              <a:rPr spc="-5" dirty="0"/>
              <a:t>параметров</a:t>
            </a:r>
            <a:r>
              <a:rPr spc="-25" dirty="0"/>
              <a:t> </a:t>
            </a:r>
            <a:r>
              <a:rPr dirty="0"/>
              <a:t>QPD-СГС</a:t>
            </a:r>
          </a:p>
        </p:txBody>
      </p:sp>
      <p:sp>
        <p:nvSpPr>
          <p:cNvPr id="4" name="object 4"/>
          <p:cNvSpPr txBox="1"/>
          <p:nvPr/>
        </p:nvSpPr>
        <p:spPr>
          <a:xfrm>
            <a:off x="2047240" y="591414"/>
            <a:ext cx="7942580" cy="4216539"/>
          </a:xfrm>
          <a:prstGeom prst="rect">
            <a:avLst/>
          </a:prstGeom>
        </p:spPr>
        <p:txBody>
          <a:bodyPr vert="horz" wrap="square" lIns="0" tIns="73660" rIns="0" bIns="0" rtlCol="0">
            <a:spAutoFit/>
          </a:bodyPr>
          <a:lstStyle/>
          <a:p>
            <a:pPr marL="25400">
              <a:spcBef>
                <a:spcPts val="580"/>
              </a:spcBef>
            </a:pPr>
            <a:r>
              <a:rPr sz="2000" i="1" spc="-5" dirty="0">
                <a:latin typeface="Arial"/>
                <a:cs typeface="Arial"/>
              </a:rPr>
              <a:t>Заданы:</a:t>
            </a:r>
            <a:endParaRPr sz="2000">
              <a:latin typeface="Arial"/>
              <a:cs typeface="Arial"/>
            </a:endParaRPr>
          </a:p>
          <a:p>
            <a:pPr marL="368300" marR="43815">
              <a:spcBef>
                <a:spcPts val="480"/>
              </a:spcBef>
            </a:pPr>
            <a:r>
              <a:rPr sz="2000" i="1" spc="-5" dirty="0">
                <a:latin typeface="Arial"/>
                <a:cs typeface="Arial"/>
              </a:rPr>
              <a:t>P, </a:t>
            </a:r>
            <a:r>
              <a:rPr sz="2000" i="1" spc="10" dirty="0">
                <a:latin typeface="Arial"/>
                <a:cs typeface="Arial"/>
              </a:rPr>
              <a:t>σ</a:t>
            </a:r>
            <a:r>
              <a:rPr sz="1950" i="1" spc="15" baseline="25641" dirty="0">
                <a:latin typeface="Arial"/>
                <a:cs typeface="Arial"/>
              </a:rPr>
              <a:t>2</a:t>
            </a:r>
            <a:r>
              <a:rPr sz="1950" i="1" spc="15" baseline="-21367" dirty="0">
                <a:latin typeface="Arial"/>
                <a:cs typeface="Arial"/>
              </a:rPr>
              <a:t>c.</a:t>
            </a:r>
            <a:r>
              <a:rPr sz="1950" i="1" spc="22" baseline="-21367" dirty="0">
                <a:latin typeface="Arial"/>
                <a:cs typeface="Arial"/>
              </a:rPr>
              <a:t> </a:t>
            </a:r>
            <a:r>
              <a:rPr sz="2000" i="1" spc="5" dirty="0">
                <a:latin typeface="Arial"/>
                <a:cs typeface="Arial"/>
              </a:rPr>
              <a:t>η</a:t>
            </a:r>
            <a:r>
              <a:rPr sz="1950" i="1" spc="7" baseline="-21367" dirty="0">
                <a:latin typeface="Arial"/>
                <a:cs typeface="Arial"/>
              </a:rPr>
              <a:t>a </a:t>
            </a:r>
            <a:r>
              <a:rPr sz="2000" spc="-10" dirty="0">
                <a:latin typeface="Microsoft Sans Serif"/>
                <a:cs typeface="Microsoft Sans Serif"/>
              </a:rPr>
              <a:t>Необходимо </a:t>
            </a:r>
            <a:r>
              <a:rPr sz="2000" spc="-5" dirty="0">
                <a:latin typeface="Microsoft Sans Serif"/>
                <a:cs typeface="Microsoft Sans Serif"/>
              </a:rPr>
              <a:t>выбрать </a:t>
            </a:r>
            <a:r>
              <a:rPr sz="2000" spc="-30" dirty="0">
                <a:latin typeface="Microsoft Sans Serif"/>
                <a:cs typeface="Microsoft Sans Serif"/>
              </a:rPr>
              <a:t>такие </a:t>
            </a:r>
            <a:r>
              <a:rPr sz="2000" spc="-15" dirty="0">
                <a:latin typeface="Microsoft Sans Serif"/>
                <a:cs typeface="Microsoft Sans Serif"/>
              </a:rPr>
              <a:t>параметры </a:t>
            </a:r>
            <a:r>
              <a:rPr sz="2000" i="1" dirty="0">
                <a:latin typeface="Arial"/>
                <a:cs typeface="Arial"/>
              </a:rPr>
              <a:t>Δ </a:t>
            </a:r>
            <a:r>
              <a:rPr sz="2000" dirty="0">
                <a:latin typeface="Microsoft Sans Serif"/>
                <a:cs typeface="Microsoft Sans Serif"/>
              </a:rPr>
              <a:t>и </a:t>
            </a:r>
            <a:r>
              <a:rPr sz="2000" i="1" dirty="0">
                <a:latin typeface="Arial"/>
                <a:cs typeface="Arial"/>
              </a:rPr>
              <a:t>N, </a:t>
            </a:r>
            <a:r>
              <a:rPr sz="2000" spc="-20" dirty="0">
                <a:latin typeface="Microsoft Sans Serif"/>
                <a:cs typeface="Microsoft Sans Serif"/>
              </a:rPr>
              <a:t>которые </a:t>
            </a:r>
            <a:r>
              <a:rPr sz="2000" spc="-520" dirty="0">
                <a:latin typeface="Microsoft Sans Serif"/>
                <a:cs typeface="Microsoft Sans Serif"/>
              </a:rPr>
              <a:t> </a:t>
            </a:r>
            <a:r>
              <a:rPr sz="2000" spc="-25" dirty="0">
                <a:latin typeface="Microsoft Sans Serif"/>
                <a:cs typeface="Microsoft Sans Serif"/>
              </a:rPr>
              <a:t>максимизируют</a:t>
            </a:r>
            <a:r>
              <a:rPr sz="2000" spc="-20" dirty="0">
                <a:latin typeface="Microsoft Sans Serif"/>
                <a:cs typeface="Microsoft Sans Serif"/>
              </a:rPr>
              <a:t> </a:t>
            </a:r>
            <a:r>
              <a:rPr sz="2000" i="1" spc="5" dirty="0">
                <a:latin typeface="Arial"/>
                <a:cs typeface="Arial"/>
              </a:rPr>
              <a:t>η</a:t>
            </a:r>
            <a:r>
              <a:rPr sz="1950" i="1" spc="7" baseline="-21367" dirty="0">
                <a:latin typeface="Arial"/>
                <a:cs typeface="Arial"/>
              </a:rPr>
              <a:t>ω</a:t>
            </a:r>
            <a:r>
              <a:rPr sz="2000" spc="5" dirty="0">
                <a:latin typeface="Microsoft Sans Serif"/>
                <a:cs typeface="Microsoft Sans Serif"/>
              </a:rPr>
              <a:t>.</a:t>
            </a:r>
            <a:endParaRPr sz="2000">
              <a:latin typeface="Microsoft Sans Serif"/>
              <a:cs typeface="Microsoft Sans Serif"/>
            </a:endParaRPr>
          </a:p>
          <a:p>
            <a:pPr marL="25400">
              <a:spcBef>
                <a:spcPts val="480"/>
              </a:spcBef>
            </a:pPr>
            <a:r>
              <a:rPr sz="2000" b="1" dirty="0">
                <a:latin typeface="Arial"/>
                <a:cs typeface="Arial"/>
              </a:rPr>
              <a:t>Замечание</a:t>
            </a:r>
            <a:r>
              <a:rPr sz="2000" b="1" spc="-80" dirty="0">
                <a:latin typeface="Arial"/>
                <a:cs typeface="Arial"/>
              </a:rPr>
              <a:t> </a:t>
            </a:r>
            <a:r>
              <a:rPr sz="2000" b="1" spc="-5" dirty="0">
                <a:latin typeface="Arial"/>
                <a:cs typeface="Arial"/>
              </a:rPr>
              <a:t>1.</a:t>
            </a:r>
            <a:endParaRPr sz="2000">
              <a:latin typeface="Arial"/>
              <a:cs typeface="Arial"/>
            </a:endParaRPr>
          </a:p>
          <a:p>
            <a:pPr marL="368300" marR="17780">
              <a:spcBef>
                <a:spcPts val="480"/>
              </a:spcBef>
            </a:pPr>
            <a:r>
              <a:rPr sz="2000" spc="-35" dirty="0">
                <a:latin typeface="Microsoft Sans Serif"/>
                <a:cs typeface="Microsoft Sans Serif"/>
              </a:rPr>
              <a:t>Формулы</a:t>
            </a:r>
            <a:r>
              <a:rPr sz="2000" dirty="0">
                <a:latin typeface="Microsoft Sans Serif"/>
                <a:cs typeface="Microsoft Sans Serif"/>
              </a:rPr>
              <a:t> (63),</a:t>
            </a:r>
            <a:r>
              <a:rPr sz="2000" spc="-15" dirty="0">
                <a:latin typeface="Microsoft Sans Serif"/>
                <a:cs typeface="Microsoft Sans Serif"/>
              </a:rPr>
              <a:t> </a:t>
            </a:r>
            <a:r>
              <a:rPr sz="2000" dirty="0">
                <a:latin typeface="Microsoft Sans Serif"/>
                <a:cs typeface="Microsoft Sans Serif"/>
              </a:rPr>
              <a:t>(64),</a:t>
            </a:r>
            <a:r>
              <a:rPr sz="2000" spc="-5" dirty="0">
                <a:latin typeface="Microsoft Sans Serif"/>
                <a:cs typeface="Microsoft Sans Serif"/>
              </a:rPr>
              <a:t> </a:t>
            </a:r>
            <a:r>
              <a:rPr sz="2000" dirty="0">
                <a:latin typeface="Microsoft Sans Serif"/>
                <a:cs typeface="Microsoft Sans Serif"/>
              </a:rPr>
              <a:t>(66),</a:t>
            </a:r>
            <a:r>
              <a:rPr sz="2000" spc="-20" dirty="0">
                <a:latin typeface="Microsoft Sans Serif"/>
                <a:cs typeface="Microsoft Sans Serif"/>
              </a:rPr>
              <a:t> </a:t>
            </a:r>
            <a:r>
              <a:rPr sz="2000" dirty="0">
                <a:latin typeface="Microsoft Sans Serif"/>
                <a:cs typeface="Microsoft Sans Serif"/>
              </a:rPr>
              <a:t>являются</a:t>
            </a:r>
            <a:r>
              <a:rPr sz="2000" spc="30" dirty="0">
                <a:latin typeface="Microsoft Sans Serif"/>
                <a:cs typeface="Microsoft Sans Serif"/>
              </a:rPr>
              <a:t> </a:t>
            </a:r>
            <a:r>
              <a:rPr sz="2000" spc="-15" dirty="0">
                <a:latin typeface="Microsoft Sans Serif"/>
                <a:cs typeface="Microsoft Sans Serif"/>
              </a:rPr>
              <a:t>приближенными </a:t>
            </a:r>
            <a:r>
              <a:rPr sz="2000" dirty="0">
                <a:latin typeface="Microsoft Sans Serif"/>
                <a:cs typeface="Microsoft Sans Serif"/>
              </a:rPr>
              <a:t>и</a:t>
            </a:r>
            <a:r>
              <a:rPr sz="2000" spc="10" dirty="0">
                <a:latin typeface="Microsoft Sans Serif"/>
                <a:cs typeface="Microsoft Sans Serif"/>
              </a:rPr>
              <a:t> </a:t>
            </a:r>
            <a:r>
              <a:rPr sz="2000" spc="-20" dirty="0">
                <a:latin typeface="Microsoft Sans Serif"/>
                <a:cs typeface="Microsoft Sans Serif"/>
              </a:rPr>
              <a:t>потому</a:t>
            </a:r>
            <a:r>
              <a:rPr sz="2000" spc="15" dirty="0">
                <a:latin typeface="Microsoft Sans Serif"/>
                <a:cs typeface="Microsoft Sans Serif"/>
              </a:rPr>
              <a:t> </a:t>
            </a:r>
            <a:r>
              <a:rPr sz="2000" spc="-5" dirty="0">
                <a:latin typeface="Microsoft Sans Serif"/>
                <a:cs typeface="Microsoft Sans Serif"/>
              </a:rPr>
              <a:t>их </a:t>
            </a:r>
            <a:r>
              <a:rPr sz="2000" spc="-515" dirty="0">
                <a:latin typeface="Microsoft Sans Serif"/>
                <a:cs typeface="Microsoft Sans Serif"/>
              </a:rPr>
              <a:t> </a:t>
            </a:r>
            <a:r>
              <a:rPr sz="2000" spc="-20" dirty="0">
                <a:latin typeface="Microsoft Sans Serif"/>
                <a:cs typeface="Microsoft Sans Serif"/>
              </a:rPr>
              <a:t>нужно</a:t>
            </a:r>
            <a:r>
              <a:rPr sz="2000" spc="5" dirty="0">
                <a:latin typeface="Microsoft Sans Serif"/>
                <a:cs typeface="Microsoft Sans Serif"/>
              </a:rPr>
              <a:t> </a:t>
            </a:r>
            <a:r>
              <a:rPr sz="2000" spc="-10" dirty="0">
                <a:latin typeface="Microsoft Sans Serif"/>
                <a:cs typeface="Microsoft Sans Serif"/>
              </a:rPr>
              <a:t>уточнять</a:t>
            </a:r>
            <a:r>
              <a:rPr sz="2000" dirty="0">
                <a:latin typeface="Microsoft Sans Serif"/>
                <a:cs typeface="Microsoft Sans Serif"/>
              </a:rPr>
              <a:t> </a:t>
            </a:r>
            <a:r>
              <a:rPr sz="2000" spc="-10" dirty="0">
                <a:latin typeface="Microsoft Sans Serif"/>
                <a:cs typeface="Microsoft Sans Serif"/>
              </a:rPr>
              <a:t>моделированием.</a:t>
            </a:r>
            <a:endParaRPr sz="2000">
              <a:latin typeface="Microsoft Sans Serif"/>
              <a:cs typeface="Microsoft Sans Serif"/>
            </a:endParaRPr>
          </a:p>
          <a:p>
            <a:pPr marL="25400">
              <a:spcBef>
                <a:spcPts val="484"/>
              </a:spcBef>
            </a:pPr>
            <a:r>
              <a:rPr sz="2000" b="1" spc="-5" dirty="0">
                <a:latin typeface="Arial"/>
                <a:cs typeface="Arial"/>
              </a:rPr>
              <a:t>Замечание</a:t>
            </a:r>
            <a:r>
              <a:rPr sz="2000" b="1" spc="-70" dirty="0">
                <a:latin typeface="Arial"/>
                <a:cs typeface="Arial"/>
              </a:rPr>
              <a:t> </a:t>
            </a:r>
            <a:r>
              <a:rPr sz="2000" b="1" spc="-5" dirty="0">
                <a:latin typeface="Arial"/>
                <a:cs typeface="Arial"/>
              </a:rPr>
              <a:t>2.</a:t>
            </a:r>
            <a:endParaRPr sz="2000">
              <a:latin typeface="Arial"/>
              <a:cs typeface="Arial"/>
            </a:endParaRPr>
          </a:p>
          <a:p>
            <a:pPr marL="368300" marR="513080">
              <a:spcBef>
                <a:spcPts val="480"/>
              </a:spcBef>
            </a:pPr>
            <a:r>
              <a:rPr sz="2000" spc="-10" dirty="0">
                <a:latin typeface="Microsoft Sans Serif"/>
                <a:cs typeface="Microsoft Sans Serif"/>
              </a:rPr>
              <a:t>QPD-СГС,</a:t>
            </a:r>
            <a:r>
              <a:rPr sz="2000" spc="5" dirty="0">
                <a:latin typeface="Microsoft Sans Serif"/>
                <a:cs typeface="Microsoft Sans Serif"/>
              </a:rPr>
              <a:t> </a:t>
            </a:r>
            <a:r>
              <a:rPr sz="2000" spc="-35" dirty="0">
                <a:latin typeface="Microsoft Sans Serif"/>
                <a:cs typeface="Microsoft Sans Serif"/>
              </a:rPr>
              <a:t>(также</a:t>
            </a:r>
            <a:r>
              <a:rPr sz="2000" dirty="0">
                <a:latin typeface="Microsoft Sans Serif"/>
                <a:cs typeface="Microsoft Sans Serif"/>
              </a:rPr>
              <a:t> </a:t>
            </a:r>
            <a:r>
              <a:rPr sz="2000" spc="-85" dirty="0">
                <a:latin typeface="Microsoft Sans Serif"/>
                <a:cs typeface="Microsoft Sans Serif"/>
              </a:rPr>
              <a:t>как</a:t>
            </a:r>
            <a:r>
              <a:rPr sz="2000" spc="5" dirty="0">
                <a:latin typeface="Microsoft Sans Serif"/>
                <a:cs typeface="Microsoft Sans Serif"/>
              </a:rPr>
              <a:t> </a:t>
            </a:r>
            <a:r>
              <a:rPr sz="2000" dirty="0">
                <a:latin typeface="Microsoft Sans Serif"/>
                <a:cs typeface="Microsoft Sans Serif"/>
              </a:rPr>
              <a:t>и</a:t>
            </a:r>
            <a:r>
              <a:rPr sz="2000" spc="10" dirty="0">
                <a:latin typeface="Microsoft Sans Serif"/>
                <a:cs typeface="Microsoft Sans Serif"/>
              </a:rPr>
              <a:t> </a:t>
            </a:r>
            <a:r>
              <a:rPr sz="2000" spc="15" dirty="0">
                <a:latin typeface="Microsoft Sans Serif"/>
                <a:cs typeface="Microsoft Sans Serif"/>
              </a:rPr>
              <a:t>УШПС)</a:t>
            </a:r>
            <a:r>
              <a:rPr sz="2000" spc="10" dirty="0">
                <a:latin typeface="Microsoft Sans Serif"/>
                <a:cs typeface="Microsoft Sans Serif"/>
              </a:rPr>
              <a:t> </a:t>
            </a:r>
            <a:r>
              <a:rPr sz="2000" dirty="0">
                <a:latin typeface="Microsoft Sans Serif"/>
                <a:cs typeface="Microsoft Sans Serif"/>
              </a:rPr>
              <a:t>и</a:t>
            </a:r>
            <a:r>
              <a:rPr sz="2000" spc="20" dirty="0">
                <a:latin typeface="Microsoft Sans Serif"/>
                <a:cs typeface="Microsoft Sans Serif"/>
              </a:rPr>
              <a:t> </a:t>
            </a:r>
            <a:r>
              <a:rPr sz="2000" spc="-5" dirty="0">
                <a:latin typeface="Microsoft Sans Serif"/>
                <a:cs typeface="Microsoft Sans Serif"/>
              </a:rPr>
              <a:t>отличие</a:t>
            </a:r>
            <a:r>
              <a:rPr sz="2000" dirty="0">
                <a:latin typeface="Microsoft Sans Serif"/>
                <a:cs typeface="Microsoft Sans Serif"/>
              </a:rPr>
              <a:t> </a:t>
            </a:r>
            <a:r>
              <a:rPr sz="2000" spc="-5" dirty="0">
                <a:latin typeface="Microsoft Sans Serif"/>
                <a:cs typeface="Microsoft Sans Serif"/>
              </a:rPr>
              <a:t>от</a:t>
            </a:r>
            <a:r>
              <a:rPr sz="2000" spc="15" dirty="0">
                <a:latin typeface="Microsoft Sans Serif"/>
                <a:cs typeface="Microsoft Sans Serif"/>
              </a:rPr>
              <a:t> </a:t>
            </a:r>
            <a:r>
              <a:rPr sz="2000" spc="10" dirty="0">
                <a:latin typeface="Microsoft Sans Serif"/>
                <a:cs typeface="Microsoft Sans Serif"/>
              </a:rPr>
              <a:t>ШПС-СГС</a:t>
            </a:r>
            <a:r>
              <a:rPr sz="2000" spc="15" dirty="0">
                <a:latin typeface="Microsoft Sans Serif"/>
                <a:cs typeface="Microsoft Sans Serif"/>
              </a:rPr>
              <a:t> </a:t>
            </a:r>
            <a:r>
              <a:rPr sz="2000" spc="-5" dirty="0">
                <a:latin typeface="Microsoft Sans Serif"/>
                <a:cs typeface="Microsoft Sans Serif"/>
              </a:rPr>
              <a:t>дает </a:t>
            </a:r>
            <a:r>
              <a:rPr sz="2000" spc="-515" dirty="0">
                <a:latin typeface="Microsoft Sans Serif"/>
                <a:cs typeface="Microsoft Sans Serif"/>
              </a:rPr>
              <a:t> </a:t>
            </a:r>
            <a:r>
              <a:rPr sz="2000" spc="-10" dirty="0">
                <a:latin typeface="Microsoft Sans Serif"/>
                <a:cs typeface="Microsoft Sans Serif"/>
              </a:rPr>
              <a:t>коррелированные</a:t>
            </a:r>
            <a:r>
              <a:rPr sz="2000" spc="-15" dirty="0">
                <a:latin typeface="Microsoft Sans Serif"/>
                <a:cs typeface="Microsoft Sans Serif"/>
              </a:rPr>
              <a:t> </a:t>
            </a:r>
            <a:r>
              <a:rPr sz="2000" spc="-25" dirty="0">
                <a:latin typeface="Microsoft Sans Serif"/>
                <a:cs typeface="Microsoft Sans Serif"/>
              </a:rPr>
              <a:t>искажения</a:t>
            </a:r>
            <a:r>
              <a:rPr sz="2000" spc="-20" dirty="0">
                <a:latin typeface="Microsoft Sans Serif"/>
                <a:cs typeface="Microsoft Sans Serif"/>
              </a:rPr>
              <a:t> </a:t>
            </a:r>
            <a:r>
              <a:rPr sz="2000" spc="-5" dirty="0">
                <a:latin typeface="Microsoft Sans Serif"/>
                <a:cs typeface="Microsoft Sans Serif"/>
              </a:rPr>
              <a:t>ПС</a:t>
            </a:r>
            <a:r>
              <a:rPr sz="2000" spc="30" dirty="0">
                <a:latin typeface="Microsoft Sans Serif"/>
                <a:cs typeface="Microsoft Sans Serif"/>
              </a:rPr>
              <a:t> </a:t>
            </a:r>
            <a:r>
              <a:rPr sz="2000" spc="-5" dirty="0">
                <a:latin typeface="Microsoft Sans Serif"/>
                <a:cs typeface="Microsoft Sans Serif"/>
              </a:rPr>
              <a:t>на</a:t>
            </a:r>
            <a:r>
              <a:rPr sz="2000" spc="10" dirty="0">
                <a:latin typeface="Microsoft Sans Serif"/>
                <a:cs typeface="Microsoft Sans Serif"/>
              </a:rPr>
              <a:t> </a:t>
            </a:r>
            <a:r>
              <a:rPr sz="2000" dirty="0">
                <a:latin typeface="Microsoft Sans Serif"/>
                <a:cs typeface="Microsoft Sans Serif"/>
              </a:rPr>
              <a:t>интервале </a:t>
            </a:r>
            <a:r>
              <a:rPr sz="2000" spc="-5" dirty="0">
                <a:latin typeface="Microsoft Sans Serif"/>
                <a:cs typeface="Microsoft Sans Serif"/>
              </a:rPr>
              <a:t>длинной</a:t>
            </a:r>
            <a:r>
              <a:rPr sz="2000" spc="-20" dirty="0">
                <a:latin typeface="Microsoft Sans Serif"/>
                <a:cs typeface="Microsoft Sans Serif"/>
              </a:rPr>
              <a:t> </a:t>
            </a:r>
            <a:r>
              <a:rPr sz="2000" i="1" dirty="0">
                <a:latin typeface="Arial"/>
                <a:cs typeface="Arial"/>
              </a:rPr>
              <a:t>N </a:t>
            </a:r>
            <a:r>
              <a:rPr sz="2000" i="1" spc="5" dirty="0">
                <a:latin typeface="Arial"/>
                <a:cs typeface="Arial"/>
              </a:rPr>
              <a:t> </a:t>
            </a:r>
            <a:r>
              <a:rPr sz="2000" spc="-20" dirty="0">
                <a:latin typeface="Microsoft Sans Serif"/>
                <a:cs typeface="Microsoft Sans Serif"/>
              </a:rPr>
              <a:t>выборок</a:t>
            </a:r>
            <a:r>
              <a:rPr sz="2000" spc="-10" dirty="0">
                <a:latin typeface="Microsoft Sans Serif"/>
                <a:cs typeface="Microsoft Sans Serif"/>
              </a:rPr>
              <a:t> </a:t>
            </a:r>
            <a:r>
              <a:rPr sz="2000" spc="-15" dirty="0">
                <a:latin typeface="Microsoft Sans Serif"/>
                <a:cs typeface="Microsoft Sans Serif"/>
              </a:rPr>
              <a:t>(пикселей).</a:t>
            </a:r>
            <a:endParaRPr sz="2000">
              <a:latin typeface="Microsoft Sans Serif"/>
              <a:cs typeface="Microsoft Sans Serif"/>
            </a:endParaRPr>
          </a:p>
          <a:p>
            <a:pPr marL="25400">
              <a:spcBef>
                <a:spcPts val="480"/>
              </a:spcBef>
            </a:pPr>
            <a:r>
              <a:rPr sz="2000" b="1" spc="-5" dirty="0">
                <a:latin typeface="Arial"/>
                <a:cs typeface="Arial"/>
              </a:rPr>
              <a:t>Замечание</a:t>
            </a:r>
            <a:r>
              <a:rPr sz="2000" b="1" spc="-70" dirty="0">
                <a:latin typeface="Arial"/>
                <a:cs typeface="Arial"/>
              </a:rPr>
              <a:t> </a:t>
            </a:r>
            <a:r>
              <a:rPr sz="2000" b="1" spc="-5" dirty="0">
                <a:latin typeface="Arial"/>
                <a:cs typeface="Arial"/>
              </a:rPr>
              <a:t>3.</a:t>
            </a:r>
            <a:endParaRPr sz="2000">
              <a:latin typeface="Arial"/>
              <a:cs typeface="Arial"/>
            </a:endParaRPr>
          </a:p>
          <a:p>
            <a:pPr marL="368300">
              <a:spcBef>
                <a:spcPts val="480"/>
              </a:spcBef>
            </a:pPr>
            <a:r>
              <a:rPr sz="2000" spc="-5" dirty="0">
                <a:latin typeface="Microsoft Sans Serif"/>
                <a:cs typeface="Microsoft Sans Serif"/>
              </a:rPr>
              <a:t>Сравнивая</a:t>
            </a:r>
            <a:r>
              <a:rPr sz="2000" dirty="0">
                <a:latin typeface="Microsoft Sans Serif"/>
                <a:cs typeface="Microsoft Sans Serif"/>
              </a:rPr>
              <a:t> QPD</a:t>
            </a:r>
            <a:r>
              <a:rPr sz="2000" spc="10" dirty="0">
                <a:latin typeface="Microsoft Sans Serif"/>
                <a:cs typeface="Microsoft Sans Serif"/>
              </a:rPr>
              <a:t> </a:t>
            </a:r>
            <a:r>
              <a:rPr sz="2000" dirty="0">
                <a:latin typeface="Microsoft Sans Serif"/>
                <a:cs typeface="Microsoft Sans Serif"/>
              </a:rPr>
              <a:t>c</a:t>
            </a:r>
            <a:r>
              <a:rPr sz="2000" spc="15" dirty="0">
                <a:latin typeface="Microsoft Sans Serif"/>
                <a:cs typeface="Microsoft Sans Serif"/>
              </a:rPr>
              <a:t> УШПС,</a:t>
            </a:r>
            <a:r>
              <a:rPr sz="2000" spc="20" dirty="0">
                <a:latin typeface="Microsoft Sans Serif"/>
                <a:cs typeface="Microsoft Sans Serif"/>
              </a:rPr>
              <a:t> </a:t>
            </a:r>
            <a:r>
              <a:rPr sz="2000" spc="5" dirty="0">
                <a:latin typeface="Microsoft Sans Serif"/>
                <a:cs typeface="Microsoft Sans Serif"/>
              </a:rPr>
              <a:t>для</a:t>
            </a:r>
            <a:r>
              <a:rPr sz="2000" spc="20" dirty="0">
                <a:latin typeface="Microsoft Sans Serif"/>
                <a:cs typeface="Microsoft Sans Serif"/>
              </a:rPr>
              <a:t> </a:t>
            </a:r>
            <a:r>
              <a:rPr sz="2000" spc="-25" dirty="0">
                <a:latin typeface="Microsoft Sans Serif"/>
                <a:cs typeface="Microsoft Sans Serif"/>
              </a:rPr>
              <a:t>которой</a:t>
            </a:r>
            <a:r>
              <a:rPr sz="2000" spc="10" dirty="0">
                <a:latin typeface="Microsoft Sans Serif"/>
                <a:cs typeface="Microsoft Sans Serif"/>
              </a:rPr>
              <a:t> </a:t>
            </a:r>
            <a:r>
              <a:rPr sz="2000" spc="-15" dirty="0">
                <a:latin typeface="Microsoft Sans Serif"/>
                <a:cs typeface="Microsoft Sans Serif"/>
              </a:rPr>
              <a:t>(см.</a:t>
            </a:r>
            <a:r>
              <a:rPr sz="2000" spc="-20" dirty="0">
                <a:latin typeface="Microsoft Sans Serif"/>
                <a:cs typeface="Microsoft Sans Serif"/>
              </a:rPr>
              <a:t> </a:t>
            </a:r>
            <a:r>
              <a:rPr sz="2000" spc="-5" dirty="0">
                <a:latin typeface="Microsoft Sans Serif"/>
                <a:cs typeface="Microsoft Sans Serif"/>
              </a:rPr>
              <a:t>начало </a:t>
            </a:r>
            <a:r>
              <a:rPr sz="2000" spc="-20" dirty="0">
                <a:latin typeface="Microsoft Sans Serif"/>
                <a:cs typeface="Microsoft Sans Serif"/>
              </a:rPr>
              <a:t>лекции)</a:t>
            </a:r>
            <a:endParaRPr sz="2000">
              <a:latin typeface="Microsoft Sans Serif"/>
              <a:cs typeface="Microsoft Sans Serif"/>
            </a:endParaRPr>
          </a:p>
        </p:txBody>
      </p:sp>
      <p:sp>
        <p:nvSpPr>
          <p:cNvPr id="5" name="object 5"/>
          <p:cNvSpPr txBox="1"/>
          <p:nvPr/>
        </p:nvSpPr>
        <p:spPr>
          <a:xfrm>
            <a:off x="2402840" y="5895544"/>
            <a:ext cx="7547609" cy="330835"/>
          </a:xfrm>
          <a:prstGeom prst="rect">
            <a:avLst/>
          </a:prstGeom>
        </p:spPr>
        <p:txBody>
          <a:bodyPr vert="horz" wrap="square" lIns="0" tIns="12700" rIns="0" bIns="0" rtlCol="0">
            <a:spAutoFit/>
          </a:bodyPr>
          <a:lstStyle/>
          <a:p>
            <a:pPr marL="12700">
              <a:spcBef>
                <a:spcPts val="100"/>
              </a:spcBef>
            </a:pPr>
            <a:r>
              <a:rPr sz="2000" spc="-15" dirty="0">
                <a:latin typeface="Microsoft Sans Serif"/>
                <a:cs typeface="Microsoft Sans Serif"/>
              </a:rPr>
              <a:t>видим,</a:t>
            </a:r>
            <a:r>
              <a:rPr sz="2000" dirty="0">
                <a:latin typeface="Microsoft Sans Serif"/>
                <a:cs typeface="Microsoft Sans Serif"/>
              </a:rPr>
              <a:t> </a:t>
            </a:r>
            <a:r>
              <a:rPr sz="2000" spc="-10" dirty="0">
                <a:latin typeface="Microsoft Sans Serif"/>
                <a:cs typeface="Microsoft Sans Serif"/>
              </a:rPr>
              <a:t>что</a:t>
            </a:r>
            <a:r>
              <a:rPr sz="2000" spc="5" dirty="0">
                <a:latin typeface="Microsoft Sans Serif"/>
                <a:cs typeface="Microsoft Sans Serif"/>
              </a:rPr>
              <a:t> </a:t>
            </a:r>
            <a:r>
              <a:rPr sz="2000" spc="-15" dirty="0">
                <a:latin typeface="Microsoft Sans Serif"/>
                <a:cs typeface="Microsoft Sans Serif"/>
              </a:rPr>
              <a:t>при</a:t>
            </a:r>
            <a:r>
              <a:rPr sz="2000" spc="20" dirty="0">
                <a:latin typeface="Microsoft Sans Serif"/>
                <a:cs typeface="Microsoft Sans Serif"/>
              </a:rPr>
              <a:t> </a:t>
            </a:r>
            <a:r>
              <a:rPr sz="2000" spc="-20" dirty="0">
                <a:latin typeface="Microsoft Sans Serif"/>
                <a:cs typeface="Microsoft Sans Serif"/>
              </a:rPr>
              <a:t>слишком</a:t>
            </a:r>
            <a:r>
              <a:rPr sz="2000" spc="-15" dirty="0">
                <a:latin typeface="Microsoft Sans Serif"/>
                <a:cs typeface="Microsoft Sans Serif"/>
              </a:rPr>
              <a:t> </a:t>
            </a:r>
            <a:r>
              <a:rPr sz="2000" spc="5" dirty="0">
                <a:latin typeface="Microsoft Sans Serif"/>
                <a:cs typeface="Microsoft Sans Serif"/>
              </a:rPr>
              <a:t>больших</a:t>
            </a:r>
            <a:r>
              <a:rPr sz="2000" spc="-5" dirty="0">
                <a:latin typeface="Microsoft Sans Serif"/>
                <a:cs typeface="Microsoft Sans Serif"/>
              </a:rPr>
              <a:t> </a:t>
            </a:r>
            <a:r>
              <a:rPr sz="2000" i="1" dirty="0">
                <a:latin typeface="Arial"/>
                <a:cs typeface="Arial"/>
              </a:rPr>
              <a:t>N</a:t>
            </a:r>
            <a:r>
              <a:rPr sz="2000" dirty="0">
                <a:latin typeface="Microsoft Sans Serif"/>
                <a:cs typeface="Microsoft Sans Serif"/>
              </a:rPr>
              <a:t>,</a:t>
            </a:r>
            <a:r>
              <a:rPr sz="2000" spc="20" dirty="0">
                <a:latin typeface="Microsoft Sans Serif"/>
                <a:cs typeface="Microsoft Sans Serif"/>
              </a:rPr>
              <a:t> УШПС</a:t>
            </a:r>
            <a:r>
              <a:rPr sz="2000" spc="25" dirty="0">
                <a:latin typeface="Microsoft Sans Serif"/>
                <a:cs typeface="Microsoft Sans Serif"/>
              </a:rPr>
              <a:t> </a:t>
            </a:r>
            <a:r>
              <a:rPr sz="2000" spc="-25" dirty="0">
                <a:latin typeface="Microsoft Sans Serif"/>
                <a:cs typeface="Microsoft Sans Serif"/>
              </a:rPr>
              <a:t>оказывается</a:t>
            </a:r>
            <a:r>
              <a:rPr sz="2000" spc="-5" dirty="0">
                <a:latin typeface="Microsoft Sans Serif"/>
                <a:cs typeface="Microsoft Sans Serif"/>
              </a:rPr>
              <a:t> лучше</a:t>
            </a:r>
            <a:endParaRPr sz="2000">
              <a:latin typeface="Microsoft Sans Serif"/>
              <a:cs typeface="Microsoft Sans Serif"/>
            </a:endParaRPr>
          </a:p>
        </p:txBody>
      </p:sp>
      <p:sp>
        <p:nvSpPr>
          <p:cNvPr id="6" name="object 6"/>
          <p:cNvSpPr txBox="1"/>
          <p:nvPr/>
        </p:nvSpPr>
        <p:spPr>
          <a:xfrm>
            <a:off x="2402840" y="6200344"/>
            <a:ext cx="1166495" cy="330835"/>
          </a:xfrm>
          <a:prstGeom prst="rect">
            <a:avLst/>
          </a:prstGeom>
        </p:spPr>
        <p:txBody>
          <a:bodyPr vert="horz" wrap="square" lIns="0" tIns="12700" rIns="0" bIns="0" rtlCol="0">
            <a:spAutoFit/>
          </a:bodyPr>
          <a:lstStyle/>
          <a:p>
            <a:pPr marL="12700">
              <a:spcBef>
                <a:spcPts val="100"/>
              </a:spcBef>
            </a:pPr>
            <a:r>
              <a:rPr sz="2000" spc="-25" dirty="0">
                <a:latin typeface="Microsoft Sans Serif"/>
                <a:cs typeface="Microsoft Sans Serif"/>
              </a:rPr>
              <a:t>чем</a:t>
            </a:r>
            <a:r>
              <a:rPr sz="2000" spc="-65" dirty="0">
                <a:latin typeface="Microsoft Sans Serif"/>
                <a:cs typeface="Microsoft Sans Serif"/>
              </a:rPr>
              <a:t> </a:t>
            </a:r>
            <a:r>
              <a:rPr sz="2000" dirty="0">
                <a:latin typeface="Microsoft Sans Serif"/>
                <a:cs typeface="Microsoft Sans Serif"/>
              </a:rPr>
              <a:t>QPD.</a:t>
            </a:r>
            <a:endParaRPr sz="2000">
              <a:latin typeface="Microsoft Sans Serif"/>
              <a:cs typeface="Microsoft Sans Serif"/>
            </a:endParaRPr>
          </a:p>
        </p:txBody>
      </p:sp>
      <p:grpSp>
        <p:nvGrpSpPr>
          <p:cNvPr id="7" name="object 7"/>
          <p:cNvGrpSpPr/>
          <p:nvPr/>
        </p:nvGrpSpPr>
        <p:grpSpPr>
          <a:xfrm>
            <a:off x="3088742" y="5005116"/>
            <a:ext cx="1241425" cy="643890"/>
            <a:chOff x="1564741" y="5005116"/>
            <a:chExt cx="1241425" cy="643890"/>
          </a:xfrm>
        </p:grpSpPr>
        <p:sp>
          <p:nvSpPr>
            <p:cNvPr id="8" name="object 8"/>
            <p:cNvSpPr/>
            <p:nvPr/>
          </p:nvSpPr>
          <p:spPr>
            <a:xfrm>
              <a:off x="1569614" y="5329458"/>
              <a:ext cx="1216660" cy="87630"/>
            </a:xfrm>
            <a:custGeom>
              <a:avLst/>
              <a:gdLst/>
              <a:ahLst/>
              <a:cxnLst/>
              <a:rect l="l" t="t" r="r" b="b"/>
              <a:pathLst>
                <a:path w="1216660" h="87629">
                  <a:moveTo>
                    <a:pt x="153524" y="0"/>
                  </a:moveTo>
                  <a:lnTo>
                    <a:pt x="1216348" y="0"/>
                  </a:lnTo>
                </a:path>
                <a:path w="1216660" h="87629">
                  <a:moveTo>
                    <a:pt x="0" y="87558"/>
                  </a:moveTo>
                  <a:lnTo>
                    <a:pt x="29854" y="70519"/>
                  </a:lnTo>
                </a:path>
              </a:pathLst>
            </a:custGeom>
            <a:ln w="9814">
              <a:solidFill>
                <a:srgbClr val="000000"/>
              </a:solidFill>
            </a:ln>
          </p:spPr>
          <p:txBody>
            <a:bodyPr wrap="square" lIns="0" tIns="0" rIns="0" bIns="0" rtlCol="0"/>
            <a:lstStyle/>
            <a:p>
              <a:endParaRPr/>
            </a:p>
          </p:txBody>
        </p:sp>
        <p:sp>
          <p:nvSpPr>
            <p:cNvPr id="9" name="object 9"/>
            <p:cNvSpPr/>
            <p:nvPr/>
          </p:nvSpPr>
          <p:spPr>
            <a:xfrm>
              <a:off x="1599469" y="5405040"/>
              <a:ext cx="43180" cy="234315"/>
            </a:xfrm>
            <a:custGeom>
              <a:avLst/>
              <a:gdLst/>
              <a:ahLst/>
              <a:cxnLst/>
              <a:rect l="l" t="t" r="r" b="b"/>
              <a:pathLst>
                <a:path w="43180" h="234314">
                  <a:moveTo>
                    <a:pt x="0" y="0"/>
                  </a:moveTo>
                  <a:lnTo>
                    <a:pt x="43120" y="234121"/>
                  </a:lnTo>
                </a:path>
              </a:pathLst>
            </a:custGeom>
            <a:ln w="19410">
              <a:solidFill>
                <a:srgbClr val="000000"/>
              </a:solidFill>
            </a:ln>
          </p:spPr>
          <p:txBody>
            <a:bodyPr wrap="square" lIns="0" tIns="0" rIns="0" bIns="0" rtlCol="0"/>
            <a:lstStyle/>
            <a:p>
              <a:endParaRPr/>
            </a:p>
          </p:txBody>
        </p:sp>
        <p:sp>
          <p:nvSpPr>
            <p:cNvPr id="10" name="object 10"/>
            <p:cNvSpPr/>
            <p:nvPr/>
          </p:nvSpPr>
          <p:spPr>
            <a:xfrm>
              <a:off x="1647795" y="5010090"/>
              <a:ext cx="1158240" cy="629285"/>
            </a:xfrm>
            <a:custGeom>
              <a:avLst/>
              <a:gdLst/>
              <a:ahLst/>
              <a:cxnLst/>
              <a:rect l="l" t="t" r="r" b="b"/>
              <a:pathLst>
                <a:path w="1158239" h="629285">
                  <a:moveTo>
                    <a:pt x="0" y="629071"/>
                  </a:moveTo>
                  <a:lnTo>
                    <a:pt x="57338" y="0"/>
                  </a:lnTo>
                </a:path>
                <a:path w="1158239" h="629285">
                  <a:moveTo>
                    <a:pt x="57338" y="0"/>
                  </a:moveTo>
                  <a:lnTo>
                    <a:pt x="1158174" y="0"/>
                  </a:lnTo>
                </a:path>
              </a:pathLst>
            </a:custGeom>
            <a:ln w="9814">
              <a:solidFill>
                <a:srgbClr val="000000"/>
              </a:solidFill>
            </a:ln>
          </p:spPr>
          <p:txBody>
            <a:bodyPr wrap="square" lIns="0" tIns="0" rIns="0" bIns="0" rtlCol="0"/>
            <a:lstStyle/>
            <a:p>
              <a:endParaRPr/>
            </a:p>
          </p:txBody>
        </p:sp>
      </p:grpSp>
      <p:grpSp>
        <p:nvGrpSpPr>
          <p:cNvPr id="11" name="object 11"/>
          <p:cNvGrpSpPr/>
          <p:nvPr/>
        </p:nvGrpSpPr>
        <p:grpSpPr>
          <a:xfrm>
            <a:off x="4995019" y="5005116"/>
            <a:ext cx="871855" cy="635000"/>
            <a:chOff x="3471018" y="5005116"/>
            <a:chExt cx="871855" cy="635000"/>
          </a:xfrm>
        </p:grpSpPr>
        <p:sp>
          <p:nvSpPr>
            <p:cNvPr id="12" name="object 12"/>
            <p:cNvSpPr/>
            <p:nvPr/>
          </p:nvSpPr>
          <p:spPr>
            <a:xfrm>
              <a:off x="3475891" y="5329458"/>
              <a:ext cx="847090" cy="82550"/>
            </a:xfrm>
            <a:custGeom>
              <a:avLst/>
              <a:gdLst/>
              <a:ahLst/>
              <a:cxnLst/>
              <a:rect l="l" t="t" r="r" b="b"/>
              <a:pathLst>
                <a:path w="847089" h="82550">
                  <a:moveTo>
                    <a:pt x="154029" y="0"/>
                  </a:moveTo>
                  <a:lnTo>
                    <a:pt x="846871" y="0"/>
                  </a:lnTo>
                </a:path>
                <a:path w="847089" h="82550">
                  <a:moveTo>
                    <a:pt x="0" y="82042"/>
                  </a:moveTo>
                  <a:lnTo>
                    <a:pt x="29912" y="65437"/>
                  </a:lnTo>
                </a:path>
              </a:pathLst>
            </a:custGeom>
            <a:ln w="9814">
              <a:solidFill>
                <a:srgbClr val="000000"/>
              </a:solidFill>
            </a:ln>
          </p:spPr>
          <p:txBody>
            <a:bodyPr wrap="square" lIns="0" tIns="0" rIns="0" bIns="0" rtlCol="0"/>
            <a:lstStyle/>
            <a:p>
              <a:endParaRPr/>
            </a:p>
          </p:txBody>
        </p:sp>
        <p:sp>
          <p:nvSpPr>
            <p:cNvPr id="13" name="object 13"/>
            <p:cNvSpPr/>
            <p:nvPr/>
          </p:nvSpPr>
          <p:spPr>
            <a:xfrm>
              <a:off x="3505803" y="5399505"/>
              <a:ext cx="43815" cy="231140"/>
            </a:xfrm>
            <a:custGeom>
              <a:avLst/>
              <a:gdLst/>
              <a:ahLst/>
              <a:cxnLst/>
              <a:rect l="l" t="t" r="r" b="b"/>
              <a:pathLst>
                <a:path w="43814" h="231139">
                  <a:moveTo>
                    <a:pt x="0" y="0"/>
                  </a:moveTo>
                  <a:lnTo>
                    <a:pt x="43508" y="230900"/>
                  </a:lnTo>
                </a:path>
              </a:pathLst>
            </a:custGeom>
            <a:ln w="19409">
              <a:solidFill>
                <a:srgbClr val="000000"/>
              </a:solidFill>
            </a:ln>
          </p:spPr>
          <p:txBody>
            <a:bodyPr wrap="square" lIns="0" tIns="0" rIns="0" bIns="0" rtlCol="0"/>
            <a:lstStyle/>
            <a:p>
              <a:endParaRPr/>
            </a:p>
          </p:txBody>
        </p:sp>
        <p:sp>
          <p:nvSpPr>
            <p:cNvPr id="14" name="object 14"/>
            <p:cNvSpPr/>
            <p:nvPr/>
          </p:nvSpPr>
          <p:spPr>
            <a:xfrm>
              <a:off x="3554168" y="5010090"/>
              <a:ext cx="788670" cy="620395"/>
            </a:xfrm>
            <a:custGeom>
              <a:avLst/>
              <a:gdLst/>
              <a:ahLst/>
              <a:cxnLst/>
              <a:rect l="l" t="t" r="r" b="b"/>
              <a:pathLst>
                <a:path w="788670" h="620395">
                  <a:moveTo>
                    <a:pt x="0" y="620315"/>
                  </a:moveTo>
                  <a:lnTo>
                    <a:pt x="57299" y="0"/>
                  </a:lnTo>
                </a:path>
                <a:path w="788670" h="620395">
                  <a:moveTo>
                    <a:pt x="57299" y="0"/>
                  </a:moveTo>
                  <a:lnTo>
                    <a:pt x="788406" y="0"/>
                  </a:lnTo>
                </a:path>
              </a:pathLst>
            </a:custGeom>
            <a:ln w="9814">
              <a:solidFill>
                <a:srgbClr val="000000"/>
              </a:solidFill>
            </a:ln>
          </p:spPr>
          <p:txBody>
            <a:bodyPr wrap="square" lIns="0" tIns="0" rIns="0" bIns="0" rtlCol="0"/>
            <a:lstStyle/>
            <a:p>
              <a:endParaRPr/>
            </a:p>
          </p:txBody>
        </p:sp>
      </p:grpSp>
      <p:sp>
        <p:nvSpPr>
          <p:cNvPr id="15" name="object 15"/>
          <p:cNvSpPr txBox="1"/>
          <p:nvPr/>
        </p:nvSpPr>
        <p:spPr>
          <a:xfrm>
            <a:off x="5882817" y="5104313"/>
            <a:ext cx="117475" cy="304165"/>
          </a:xfrm>
          <a:prstGeom prst="rect">
            <a:avLst/>
          </a:prstGeom>
        </p:spPr>
        <p:txBody>
          <a:bodyPr vert="horz" wrap="square" lIns="0" tIns="15875" rIns="0" bIns="0" rtlCol="0">
            <a:spAutoFit/>
          </a:bodyPr>
          <a:lstStyle/>
          <a:p>
            <a:pPr marL="12700">
              <a:spcBef>
                <a:spcPts val="125"/>
              </a:spcBef>
            </a:pPr>
            <a:r>
              <a:rPr spc="30" dirty="0">
                <a:latin typeface="Symbol"/>
                <a:cs typeface="Symbol"/>
              </a:rPr>
              <a:t></a:t>
            </a:r>
            <a:endParaRPr>
              <a:latin typeface="Symbol"/>
              <a:cs typeface="Symbol"/>
            </a:endParaRPr>
          </a:p>
        </p:txBody>
      </p:sp>
      <p:sp>
        <p:nvSpPr>
          <p:cNvPr id="16" name="object 16"/>
          <p:cNvSpPr txBox="1"/>
          <p:nvPr/>
        </p:nvSpPr>
        <p:spPr>
          <a:xfrm>
            <a:off x="4861715" y="4955454"/>
            <a:ext cx="1138555" cy="304165"/>
          </a:xfrm>
          <a:prstGeom prst="rect">
            <a:avLst/>
          </a:prstGeom>
        </p:spPr>
        <p:txBody>
          <a:bodyPr vert="horz" wrap="square" lIns="0" tIns="15875" rIns="0" bIns="0" rtlCol="0">
            <a:spAutoFit/>
          </a:bodyPr>
          <a:lstStyle/>
          <a:p>
            <a:pPr marL="12700">
              <a:spcBef>
                <a:spcPts val="125"/>
              </a:spcBef>
              <a:tabLst>
                <a:tab pos="1033144" algn="l"/>
              </a:tabLst>
            </a:pPr>
            <a:r>
              <a:rPr spc="30" dirty="0">
                <a:latin typeface="Symbol"/>
                <a:cs typeface="Symbol"/>
              </a:rPr>
              <a:t></a:t>
            </a:r>
            <a:r>
              <a:rPr spc="30" dirty="0">
                <a:latin typeface="Times New Roman"/>
                <a:cs typeface="Times New Roman"/>
              </a:rPr>
              <a:t>	</a:t>
            </a:r>
            <a:r>
              <a:rPr spc="30" dirty="0">
                <a:latin typeface="Symbol"/>
                <a:cs typeface="Symbol"/>
              </a:rPr>
              <a:t></a:t>
            </a:r>
            <a:endParaRPr>
              <a:latin typeface="Symbol"/>
              <a:cs typeface="Symbol"/>
            </a:endParaRPr>
          </a:p>
        </p:txBody>
      </p:sp>
      <p:sp>
        <p:nvSpPr>
          <p:cNvPr id="17" name="object 17"/>
          <p:cNvSpPr txBox="1"/>
          <p:nvPr/>
        </p:nvSpPr>
        <p:spPr>
          <a:xfrm>
            <a:off x="4346600" y="5260559"/>
            <a:ext cx="1653539" cy="304165"/>
          </a:xfrm>
          <a:prstGeom prst="rect">
            <a:avLst/>
          </a:prstGeom>
        </p:spPr>
        <p:txBody>
          <a:bodyPr vert="horz" wrap="square" lIns="0" tIns="15875" rIns="0" bIns="0" rtlCol="0">
            <a:spAutoFit/>
          </a:bodyPr>
          <a:lstStyle/>
          <a:p>
            <a:pPr marL="12700">
              <a:spcBef>
                <a:spcPts val="125"/>
              </a:spcBef>
              <a:tabLst>
                <a:tab pos="527685" algn="l"/>
                <a:tab pos="1548765" algn="l"/>
              </a:tabLst>
            </a:pPr>
            <a:r>
              <a:rPr spc="30" dirty="0">
                <a:latin typeface="Symbol"/>
                <a:cs typeface="Symbol"/>
              </a:rPr>
              <a:t></a:t>
            </a:r>
            <a:r>
              <a:rPr spc="30" dirty="0">
                <a:latin typeface="Times New Roman"/>
                <a:cs typeface="Times New Roman"/>
              </a:rPr>
              <a:t>	</a:t>
            </a:r>
            <a:r>
              <a:rPr spc="30" dirty="0">
                <a:latin typeface="Symbol"/>
                <a:cs typeface="Symbol"/>
              </a:rPr>
              <a:t></a:t>
            </a:r>
            <a:r>
              <a:rPr spc="30" dirty="0">
                <a:latin typeface="Times New Roman"/>
                <a:cs typeface="Times New Roman"/>
              </a:rPr>
              <a:t>	</a:t>
            </a:r>
            <a:r>
              <a:rPr spc="30" dirty="0">
                <a:latin typeface="Symbol"/>
                <a:cs typeface="Symbol"/>
              </a:rPr>
              <a:t></a:t>
            </a:r>
            <a:endParaRPr>
              <a:latin typeface="Symbol"/>
              <a:cs typeface="Symbol"/>
            </a:endParaRPr>
          </a:p>
        </p:txBody>
      </p:sp>
      <p:sp>
        <p:nvSpPr>
          <p:cNvPr id="18" name="object 18"/>
          <p:cNvSpPr txBox="1"/>
          <p:nvPr/>
        </p:nvSpPr>
        <p:spPr>
          <a:xfrm>
            <a:off x="2954875" y="5260559"/>
            <a:ext cx="117475" cy="304165"/>
          </a:xfrm>
          <a:prstGeom prst="rect">
            <a:avLst/>
          </a:prstGeom>
        </p:spPr>
        <p:txBody>
          <a:bodyPr vert="horz" wrap="square" lIns="0" tIns="15875" rIns="0" bIns="0" rtlCol="0">
            <a:spAutoFit/>
          </a:bodyPr>
          <a:lstStyle/>
          <a:p>
            <a:pPr marL="12700">
              <a:spcBef>
                <a:spcPts val="125"/>
              </a:spcBef>
            </a:pPr>
            <a:r>
              <a:rPr spc="30" dirty="0">
                <a:latin typeface="Symbol"/>
                <a:cs typeface="Symbol"/>
              </a:rPr>
              <a:t></a:t>
            </a:r>
            <a:endParaRPr>
              <a:latin typeface="Symbol"/>
              <a:cs typeface="Symbol"/>
            </a:endParaRPr>
          </a:p>
        </p:txBody>
      </p:sp>
      <p:sp>
        <p:nvSpPr>
          <p:cNvPr id="19" name="object 19"/>
          <p:cNvSpPr txBox="1"/>
          <p:nvPr/>
        </p:nvSpPr>
        <p:spPr>
          <a:xfrm>
            <a:off x="2954874" y="5409409"/>
            <a:ext cx="3045460" cy="304165"/>
          </a:xfrm>
          <a:prstGeom prst="rect">
            <a:avLst/>
          </a:prstGeom>
        </p:spPr>
        <p:txBody>
          <a:bodyPr vert="horz" wrap="square" lIns="0" tIns="15875" rIns="0" bIns="0" rtlCol="0">
            <a:spAutoFit/>
          </a:bodyPr>
          <a:lstStyle/>
          <a:p>
            <a:pPr marL="12700">
              <a:spcBef>
                <a:spcPts val="125"/>
              </a:spcBef>
              <a:tabLst>
                <a:tab pos="1403985" algn="l"/>
                <a:tab pos="1918970" algn="l"/>
                <a:tab pos="2940050" algn="l"/>
              </a:tabLst>
            </a:pPr>
            <a:r>
              <a:rPr spc="30" dirty="0">
                <a:latin typeface="Symbol"/>
                <a:cs typeface="Symbol"/>
              </a:rPr>
              <a:t></a:t>
            </a:r>
            <a:r>
              <a:rPr spc="30" dirty="0">
                <a:latin typeface="Times New Roman"/>
                <a:cs typeface="Times New Roman"/>
              </a:rPr>
              <a:t>	</a:t>
            </a:r>
            <a:r>
              <a:rPr spc="30" dirty="0">
                <a:latin typeface="Symbol"/>
                <a:cs typeface="Symbol"/>
              </a:rPr>
              <a:t></a:t>
            </a:r>
            <a:r>
              <a:rPr spc="30" dirty="0">
                <a:latin typeface="Times New Roman"/>
                <a:cs typeface="Times New Roman"/>
              </a:rPr>
              <a:t>	</a:t>
            </a:r>
            <a:r>
              <a:rPr spc="30" dirty="0">
                <a:latin typeface="Symbol"/>
                <a:cs typeface="Symbol"/>
              </a:rPr>
              <a:t></a:t>
            </a:r>
            <a:r>
              <a:rPr spc="30" dirty="0">
                <a:latin typeface="Times New Roman"/>
                <a:cs typeface="Times New Roman"/>
              </a:rPr>
              <a:t>	</a:t>
            </a:r>
            <a:r>
              <a:rPr spc="30" dirty="0">
                <a:latin typeface="Symbol"/>
                <a:cs typeface="Symbol"/>
              </a:rPr>
              <a:t></a:t>
            </a:r>
            <a:endParaRPr>
              <a:latin typeface="Symbol"/>
              <a:cs typeface="Symbol"/>
            </a:endParaRPr>
          </a:p>
        </p:txBody>
      </p:sp>
      <p:sp>
        <p:nvSpPr>
          <p:cNvPr id="20" name="object 20"/>
          <p:cNvSpPr txBox="1"/>
          <p:nvPr/>
        </p:nvSpPr>
        <p:spPr>
          <a:xfrm>
            <a:off x="2954875" y="4955454"/>
            <a:ext cx="117475" cy="304165"/>
          </a:xfrm>
          <a:prstGeom prst="rect">
            <a:avLst/>
          </a:prstGeom>
        </p:spPr>
        <p:txBody>
          <a:bodyPr vert="horz" wrap="square" lIns="0" tIns="15875" rIns="0" bIns="0" rtlCol="0">
            <a:spAutoFit/>
          </a:bodyPr>
          <a:lstStyle/>
          <a:p>
            <a:pPr marL="12700">
              <a:spcBef>
                <a:spcPts val="125"/>
              </a:spcBef>
            </a:pPr>
            <a:r>
              <a:rPr spc="30" dirty="0">
                <a:latin typeface="Symbol"/>
                <a:cs typeface="Symbol"/>
              </a:rPr>
              <a:t></a:t>
            </a:r>
            <a:endParaRPr>
              <a:latin typeface="Symbol"/>
              <a:cs typeface="Symbol"/>
            </a:endParaRPr>
          </a:p>
        </p:txBody>
      </p:sp>
      <p:sp>
        <p:nvSpPr>
          <p:cNvPr id="21" name="object 21"/>
          <p:cNvSpPr txBox="1"/>
          <p:nvPr/>
        </p:nvSpPr>
        <p:spPr>
          <a:xfrm>
            <a:off x="4321199" y="5104313"/>
            <a:ext cx="683260" cy="304165"/>
          </a:xfrm>
          <a:prstGeom prst="rect">
            <a:avLst/>
          </a:prstGeom>
        </p:spPr>
        <p:txBody>
          <a:bodyPr vert="horz" wrap="square" lIns="0" tIns="15875" rIns="0" bIns="0" rtlCol="0">
            <a:spAutoFit/>
          </a:bodyPr>
          <a:lstStyle/>
          <a:p>
            <a:pPr marL="38100">
              <a:spcBef>
                <a:spcPts val="125"/>
              </a:spcBef>
            </a:pPr>
            <a:r>
              <a:rPr spc="30" dirty="0">
                <a:latin typeface="Symbol"/>
                <a:cs typeface="Symbol"/>
              </a:rPr>
              <a:t></a:t>
            </a:r>
            <a:r>
              <a:rPr spc="-140" dirty="0">
                <a:latin typeface="Times New Roman"/>
                <a:cs typeface="Times New Roman"/>
              </a:rPr>
              <a:t> </a:t>
            </a:r>
            <a:r>
              <a:rPr sz="2700" i="1" spc="75" baseline="-9259" dirty="0">
                <a:latin typeface="Times New Roman"/>
                <a:cs typeface="Times New Roman"/>
              </a:rPr>
              <a:t>=</a:t>
            </a:r>
            <a:r>
              <a:rPr sz="2700" i="1" spc="-82" baseline="-9259" dirty="0">
                <a:latin typeface="Times New Roman"/>
                <a:cs typeface="Times New Roman"/>
              </a:rPr>
              <a:t> </a:t>
            </a:r>
            <a:r>
              <a:rPr sz="2700" i="1" spc="75" baseline="-9259" dirty="0">
                <a:latin typeface="Times New Roman"/>
                <a:cs typeface="Times New Roman"/>
              </a:rPr>
              <a:t>Q</a:t>
            </a:r>
            <a:r>
              <a:rPr spc="30" dirty="0">
                <a:latin typeface="Symbol"/>
                <a:cs typeface="Symbol"/>
              </a:rPr>
              <a:t></a:t>
            </a:r>
            <a:endParaRPr>
              <a:latin typeface="Symbol"/>
              <a:cs typeface="Symbol"/>
            </a:endParaRPr>
          </a:p>
        </p:txBody>
      </p:sp>
      <p:sp>
        <p:nvSpPr>
          <p:cNvPr id="22" name="object 22"/>
          <p:cNvSpPr txBox="1"/>
          <p:nvPr/>
        </p:nvSpPr>
        <p:spPr>
          <a:xfrm>
            <a:off x="2355635" y="5142567"/>
            <a:ext cx="742315" cy="304165"/>
          </a:xfrm>
          <a:prstGeom prst="rect">
            <a:avLst/>
          </a:prstGeom>
        </p:spPr>
        <p:txBody>
          <a:bodyPr vert="horz" wrap="square" lIns="0" tIns="15875" rIns="0" bIns="0" rtlCol="0">
            <a:spAutoFit/>
          </a:bodyPr>
          <a:lstStyle/>
          <a:p>
            <a:pPr marL="38100">
              <a:spcBef>
                <a:spcPts val="125"/>
              </a:spcBef>
            </a:pPr>
            <a:r>
              <a:rPr i="1" spc="45" dirty="0">
                <a:latin typeface="Times New Roman"/>
                <a:cs typeface="Times New Roman"/>
              </a:rPr>
              <a:t>P</a:t>
            </a:r>
            <a:r>
              <a:rPr i="1" spc="-105" dirty="0">
                <a:latin typeface="Times New Roman"/>
                <a:cs typeface="Times New Roman"/>
              </a:rPr>
              <a:t> </a:t>
            </a:r>
            <a:r>
              <a:rPr i="1" spc="50" dirty="0">
                <a:latin typeface="Times New Roman"/>
                <a:cs typeface="Times New Roman"/>
              </a:rPr>
              <a:t>=</a:t>
            </a:r>
            <a:r>
              <a:rPr i="1" spc="-55" dirty="0">
                <a:latin typeface="Times New Roman"/>
                <a:cs typeface="Times New Roman"/>
              </a:rPr>
              <a:t> </a:t>
            </a:r>
            <a:r>
              <a:rPr i="1" spc="50" dirty="0">
                <a:latin typeface="Times New Roman"/>
                <a:cs typeface="Times New Roman"/>
              </a:rPr>
              <a:t>Q</a:t>
            </a:r>
            <a:r>
              <a:rPr sz="2700" spc="44" baseline="9259" dirty="0">
                <a:latin typeface="Symbol"/>
                <a:cs typeface="Symbol"/>
              </a:rPr>
              <a:t></a:t>
            </a:r>
            <a:endParaRPr sz="2700" baseline="9259">
              <a:latin typeface="Symbol"/>
              <a:cs typeface="Symbol"/>
            </a:endParaRPr>
          </a:p>
        </p:txBody>
      </p:sp>
      <p:sp>
        <p:nvSpPr>
          <p:cNvPr id="23" name="object 23"/>
          <p:cNvSpPr txBox="1"/>
          <p:nvPr/>
        </p:nvSpPr>
        <p:spPr>
          <a:xfrm>
            <a:off x="5142819" y="4986793"/>
            <a:ext cx="701040" cy="304165"/>
          </a:xfrm>
          <a:prstGeom prst="rect">
            <a:avLst/>
          </a:prstGeom>
        </p:spPr>
        <p:txBody>
          <a:bodyPr vert="horz" wrap="square" lIns="0" tIns="15875" rIns="0" bIns="0" rtlCol="0">
            <a:spAutoFit/>
          </a:bodyPr>
          <a:lstStyle/>
          <a:p>
            <a:pPr marL="38100">
              <a:spcBef>
                <a:spcPts val="125"/>
              </a:spcBef>
            </a:pPr>
            <a:r>
              <a:rPr i="1" spc="50" dirty="0">
                <a:latin typeface="Times New Roman"/>
                <a:cs typeface="Times New Roman"/>
              </a:rPr>
              <a:t>N</a:t>
            </a:r>
            <a:r>
              <a:rPr i="1" spc="55" dirty="0">
                <a:latin typeface="Times New Roman"/>
                <a:cs typeface="Times New Roman"/>
              </a:rPr>
              <a:t> </a:t>
            </a:r>
            <a:r>
              <a:rPr spc="40" dirty="0">
                <a:latin typeface="Symbol"/>
                <a:cs typeface="Symbol"/>
              </a:rPr>
              <a:t></a:t>
            </a:r>
            <a:r>
              <a:rPr spc="-110" dirty="0">
                <a:latin typeface="Times New Roman"/>
                <a:cs typeface="Times New Roman"/>
              </a:rPr>
              <a:t> </a:t>
            </a:r>
            <a:r>
              <a:rPr i="1" spc="35" dirty="0">
                <a:latin typeface="Times New Roman"/>
                <a:cs typeface="Times New Roman"/>
              </a:rPr>
              <a:t>η</a:t>
            </a:r>
            <a:r>
              <a:rPr sz="1575" i="1" spc="52" baseline="-23809" dirty="0">
                <a:latin typeface="Times New Roman"/>
                <a:cs typeface="Times New Roman"/>
              </a:rPr>
              <a:t>ω</a:t>
            </a:r>
            <a:endParaRPr sz="1575" baseline="-23809">
              <a:latin typeface="Times New Roman"/>
              <a:cs typeface="Times New Roman"/>
            </a:endParaRPr>
          </a:p>
        </p:txBody>
      </p:sp>
      <p:sp>
        <p:nvSpPr>
          <p:cNvPr id="24" name="object 24"/>
          <p:cNvSpPr txBox="1"/>
          <p:nvPr/>
        </p:nvSpPr>
        <p:spPr>
          <a:xfrm>
            <a:off x="3379719" y="5324610"/>
            <a:ext cx="2390775" cy="304165"/>
          </a:xfrm>
          <a:prstGeom prst="rect">
            <a:avLst/>
          </a:prstGeom>
        </p:spPr>
        <p:txBody>
          <a:bodyPr vert="horz" wrap="square" lIns="0" tIns="15875" rIns="0" bIns="0" rtlCol="0">
            <a:spAutoFit/>
          </a:bodyPr>
          <a:lstStyle/>
          <a:p>
            <a:pPr marL="50800">
              <a:spcBef>
                <a:spcPts val="125"/>
              </a:spcBef>
              <a:tabLst>
                <a:tab pos="1915795" algn="l"/>
              </a:tabLst>
            </a:pPr>
            <a:r>
              <a:rPr i="1" spc="35" dirty="0">
                <a:latin typeface="Times New Roman"/>
                <a:cs typeface="Times New Roman"/>
              </a:rPr>
              <a:t>η</a:t>
            </a:r>
            <a:r>
              <a:rPr sz="1575" i="1" spc="44" baseline="-23809" dirty="0">
                <a:latin typeface="Times New Roman"/>
                <a:cs typeface="Times New Roman"/>
              </a:rPr>
              <a:t>ω </a:t>
            </a:r>
            <a:r>
              <a:rPr sz="1575" i="1" spc="142" baseline="-23809" dirty="0">
                <a:latin typeface="Times New Roman"/>
                <a:cs typeface="Times New Roman"/>
              </a:rPr>
              <a:t> </a:t>
            </a:r>
            <a:r>
              <a:rPr spc="40" dirty="0">
                <a:latin typeface="Symbol"/>
                <a:cs typeface="Symbol"/>
              </a:rPr>
              <a:t></a:t>
            </a:r>
            <a:r>
              <a:rPr spc="-80" dirty="0">
                <a:latin typeface="Times New Roman"/>
                <a:cs typeface="Times New Roman"/>
              </a:rPr>
              <a:t> </a:t>
            </a:r>
            <a:r>
              <a:rPr i="1" spc="60" dirty="0">
                <a:latin typeface="Times New Roman"/>
                <a:cs typeface="Times New Roman"/>
              </a:rPr>
              <a:t>η</a:t>
            </a:r>
            <a:r>
              <a:rPr sz="1575" i="1" spc="30" baseline="-23809" dirty="0">
                <a:latin typeface="Times New Roman"/>
                <a:cs typeface="Times New Roman"/>
              </a:rPr>
              <a:t>a</a:t>
            </a:r>
            <a:r>
              <a:rPr sz="1575" i="1" baseline="-23809" dirty="0">
                <a:latin typeface="Times New Roman"/>
                <a:cs typeface="Times New Roman"/>
              </a:rPr>
              <a:t>	</a:t>
            </a:r>
            <a:r>
              <a:rPr i="1" spc="35" dirty="0">
                <a:latin typeface="Times New Roman"/>
                <a:cs typeface="Times New Roman"/>
              </a:rPr>
              <a:t>η</a:t>
            </a:r>
            <a:r>
              <a:rPr i="1" spc="-100" dirty="0">
                <a:latin typeface="Times New Roman"/>
                <a:cs typeface="Times New Roman"/>
              </a:rPr>
              <a:t> </a:t>
            </a:r>
            <a:r>
              <a:rPr spc="40" dirty="0">
                <a:latin typeface="Symbol"/>
                <a:cs typeface="Symbol"/>
              </a:rPr>
              <a:t></a:t>
            </a:r>
            <a:r>
              <a:rPr spc="-280" dirty="0">
                <a:latin typeface="Times New Roman"/>
                <a:cs typeface="Times New Roman"/>
              </a:rPr>
              <a:t> </a:t>
            </a:r>
            <a:r>
              <a:rPr spc="40" dirty="0">
                <a:latin typeface="Times New Roman"/>
                <a:cs typeface="Times New Roman"/>
              </a:rPr>
              <a:t>1</a:t>
            </a:r>
            <a:endParaRPr>
              <a:latin typeface="Times New Roman"/>
              <a:cs typeface="Times New Roman"/>
            </a:endParaRPr>
          </a:p>
        </p:txBody>
      </p:sp>
      <p:sp>
        <p:nvSpPr>
          <p:cNvPr id="25" name="object 25"/>
          <p:cNvSpPr txBox="1"/>
          <p:nvPr/>
        </p:nvSpPr>
        <p:spPr>
          <a:xfrm>
            <a:off x="3225162" y="4912136"/>
            <a:ext cx="1264285" cy="393700"/>
          </a:xfrm>
          <a:prstGeom prst="rect">
            <a:avLst/>
          </a:prstGeom>
        </p:spPr>
        <p:txBody>
          <a:bodyPr vert="horz" wrap="square" lIns="0" tIns="14604" rIns="0" bIns="0" rtlCol="0">
            <a:spAutoFit/>
          </a:bodyPr>
          <a:lstStyle/>
          <a:p>
            <a:pPr marL="38100">
              <a:spcBef>
                <a:spcPts val="114"/>
              </a:spcBef>
            </a:pPr>
            <a:r>
              <a:rPr i="1" spc="55" dirty="0">
                <a:latin typeface="Times New Roman"/>
                <a:cs typeface="Times New Roman"/>
              </a:rPr>
              <a:t>η</a:t>
            </a:r>
            <a:r>
              <a:rPr sz="1575" i="1" spc="30" baseline="-23809" dirty="0">
                <a:latin typeface="Times New Roman"/>
                <a:cs typeface="Times New Roman"/>
              </a:rPr>
              <a:t>a</a:t>
            </a:r>
            <a:r>
              <a:rPr sz="1575" i="1" spc="44" baseline="-23809" dirty="0">
                <a:latin typeface="Times New Roman"/>
                <a:cs typeface="Times New Roman"/>
              </a:rPr>
              <a:t> </a:t>
            </a:r>
            <a:r>
              <a:rPr sz="2400" spc="-140" dirty="0">
                <a:latin typeface="Symbol"/>
                <a:cs typeface="Symbol"/>
              </a:rPr>
              <a:t></a:t>
            </a:r>
            <a:r>
              <a:rPr i="1" spc="50" dirty="0">
                <a:latin typeface="Times New Roman"/>
                <a:cs typeface="Times New Roman"/>
              </a:rPr>
              <a:t>N</a:t>
            </a:r>
            <a:r>
              <a:rPr i="1" spc="95" dirty="0">
                <a:latin typeface="Times New Roman"/>
                <a:cs typeface="Times New Roman"/>
              </a:rPr>
              <a:t> </a:t>
            </a:r>
            <a:r>
              <a:rPr spc="40" dirty="0">
                <a:latin typeface="Symbol"/>
                <a:cs typeface="Symbol"/>
              </a:rPr>
              <a:t></a:t>
            </a:r>
            <a:r>
              <a:rPr spc="-80" dirty="0">
                <a:latin typeface="Times New Roman"/>
                <a:cs typeface="Times New Roman"/>
              </a:rPr>
              <a:t> </a:t>
            </a:r>
            <a:r>
              <a:rPr i="1" spc="35" dirty="0">
                <a:latin typeface="Times New Roman"/>
                <a:cs typeface="Times New Roman"/>
              </a:rPr>
              <a:t>η</a:t>
            </a:r>
            <a:r>
              <a:rPr sz="1575" i="1" spc="44" baseline="-23809" dirty="0">
                <a:latin typeface="Times New Roman"/>
                <a:cs typeface="Times New Roman"/>
              </a:rPr>
              <a:t>ω</a:t>
            </a:r>
            <a:r>
              <a:rPr sz="1575" i="1" spc="82" baseline="-23809" dirty="0">
                <a:latin typeface="Times New Roman"/>
                <a:cs typeface="Times New Roman"/>
              </a:rPr>
              <a:t> </a:t>
            </a:r>
            <a:r>
              <a:rPr sz="2400" spc="-185" dirty="0">
                <a:latin typeface="Symbol"/>
                <a:cs typeface="Symbol"/>
              </a:rPr>
              <a:t></a:t>
            </a:r>
            <a:r>
              <a:rPr sz="2400" spc="-285" dirty="0">
                <a:latin typeface="Times New Roman"/>
                <a:cs typeface="Times New Roman"/>
              </a:rPr>
              <a:t> </a:t>
            </a:r>
            <a:r>
              <a:rPr sz="2700" spc="44" baseline="7716" dirty="0">
                <a:latin typeface="Symbol"/>
                <a:cs typeface="Symbol"/>
              </a:rPr>
              <a:t></a:t>
            </a:r>
            <a:endParaRPr sz="2700" baseline="7716">
              <a:latin typeface="Symbol"/>
              <a:cs typeface="Symbo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a:extLst>
              <a:ext uri="{FF2B5EF4-FFF2-40B4-BE49-F238E27FC236}">
                <a16:creationId xmlns:a16="http://schemas.microsoft.com/office/drawing/2014/main" id="{EFC0F958-0D9C-8B49-B522-EFADB8C67DF3}"/>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Лекция </a:t>
            </a:r>
            <a:r>
              <a:rPr lang="en-US" altLang="ru-RU" sz="1800" b="1">
                <a:latin typeface="Arial" panose="020B0604020202020204" pitchFamily="34" charset="0"/>
                <a:cs typeface="Arial" panose="020B0604020202020204" pitchFamily="34" charset="0"/>
              </a:rPr>
              <a:t>11</a:t>
            </a:r>
            <a:r>
              <a:rPr lang="ru-RU" altLang="ru-RU" sz="1800" b="1">
                <a:latin typeface="Arial" panose="020B0604020202020204" pitchFamily="34" charset="0"/>
                <a:cs typeface="Arial" panose="020B0604020202020204" pitchFamily="34" charset="0"/>
              </a:rPr>
              <a:t>. </a:t>
            </a:r>
            <a:r>
              <a:rPr lang="ru-RU" altLang="ru-RU" sz="1800" b="1">
                <a:latin typeface="Arial" panose="020B0604020202020204" pitchFamily="34" charset="0"/>
              </a:rPr>
              <a:t>«Изощренные» атаки на ЦВЗ</a:t>
            </a:r>
            <a:r>
              <a:rPr lang="ru-RU" altLang="ru-RU" sz="1800" b="1">
                <a:latin typeface="Arial" panose="020B0604020202020204" pitchFamily="34" charset="0"/>
                <a:cs typeface="Arial" panose="020B0604020202020204" pitchFamily="34" charset="0"/>
              </a:rPr>
              <a:t>. </a:t>
            </a:r>
            <a:br>
              <a:rPr lang="en-US"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a:latin typeface="Arial" panose="020B0604020202020204" pitchFamily="34" charset="0"/>
              </a:rPr>
              <a:t>Ранее были рассмотрены следующие обычные атаки на ЦВЗ:</a:t>
            </a:r>
            <a:br>
              <a:rPr lang="ru-RU" altLang="ru-RU" sz="1800">
                <a:latin typeface="Arial" panose="020B0604020202020204" pitchFamily="34" charset="0"/>
              </a:rPr>
            </a:br>
            <a:r>
              <a:rPr lang="ru-RU" altLang="ru-RU" sz="1800">
                <a:latin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rPr>
              <a:t>рандомизация НЗБ,</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rPr>
              <a:t>рандомизация четности уровней квантования,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rPr>
              <a:t>аддитивный шум</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rPr>
            </a:br>
            <a:r>
              <a:rPr lang="ru-RU" altLang="ru-RU" sz="1800">
                <a:latin typeface="Arial" panose="020B0604020202020204" pitchFamily="34" charset="0"/>
              </a:rPr>
              <a:t>Первая и вторая атаки полностью удаляют ЦВЗ из таких СГС, как НЗБ и КИМ, соответственно.</a:t>
            </a:r>
            <a:br>
              <a:rPr lang="ru-RU" altLang="ru-RU" sz="1800">
                <a:latin typeface="Arial" panose="020B0604020202020204" pitchFamily="34" charset="0"/>
              </a:rPr>
            </a:br>
            <a:r>
              <a:rPr lang="ru-RU" altLang="ru-RU" sz="1800">
                <a:latin typeface="Arial" panose="020B0604020202020204" pitchFamily="34" charset="0"/>
              </a:rPr>
              <a:t>Третья атака оказывается неэффективной при использовании вложения ШПС с большой базой </a:t>
            </a:r>
            <a:r>
              <a:rPr lang="en-US" altLang="ru-RU" sz="1800">
                <a:latin typeface="Arial" panose="020B0604020202020204" pitchFamily="34" charset="0"/>
              </a:rPr>
              <a:t>N</a:t>
            </a:r>
            <a:r>
              <a:rPr lang="ru-RU" altLang="ru-RU" sz="1800">
                <a:latin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Рассмотрим следующие «Изощренный» атака, которые могут оказаться эффективными против СГС-ШПС даже при больших </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rPr>
              <a:t>1. Фильтрация.</a:t>
            </a:r>
            <a:br>
              <a:rPr lang="ru-RU" altLang="ru-RU" sz="1800">
                <a:latin typeface="Arial" panose="020B0604020202020204" pitchFamily="34" charset="0"/>
              </a:rPr>
            </a:br>
            <a:r>
              <a:rPr lang="ru-RU" altLang="ru-RU" sz="1800">
                <a:latin typeface="Arial" panose="020B0604020202020204" pitchFamily="34" charset="0"/>
              </a:rPr>
              <a:t>2. Оценивание ШПС-ЦВЗ с последующим вычитанием.</a:t>
            </a:r>
            <a:br>
              <a:rPr lang="ru-RU" altLang="ru-RU" sz="1800">
                <a:latin typeface="Arial" panose="020B0604020202020204" pitchFamily="34" charset="0"/>
              </a:rPr>
            </a:br>
            <a:r>
              <a:rPr lang="ru-RU" altLang="ru-RU" sz="1800">
                <a:latin typeface="Arial" panose="020B0604020202020204" pitchFamily="34" charset="0"/>
              </a:rPr>
              <a:t>3. Преобразование Ц</a:t>
            </a:r>
            <a:r>
              <a:rPr lang="en-US" altLang="ru-RU" sz="1800">
                <a:latin typeface="Arial" panose="020B0604020202020204" pitchFamily="34" charset="0"/>
              </a:rPr>
              <a:t>/</a:t>
            </a:r>
            <a:r>
              <a:rPr lang="ru-RU" altLang="ru-RU" sz="1800">
                <a:latin typeface="Arial" panose="020B0604020202020204" pitchFamily="34" charset="0"/>
              </a:rPr>
              <a:t>А и затем А</a:t>
            </a:r>
            <a:r>
              <a:rPr lang="en-US" altLang="ru-RU" sz="1800">
                <a:latin typeface="Arial" panose="020B0604020202020204" pitchFamily="34" charset="0"/>
              </a:rPr>
              <a:t>/</a:t>
            </a:r>
            <a:r>
              <a:rPr lang="ru-RU" altLang="ru-RU" sz="1800">
                <a:latin typeface="Arial" panose="020B0604020202020204" pitchFamily="34" charset="0"/>
              </a:rPr>
              <a:t>Ц.</a:t>
            </a:r>
            <a:br>
              <a:rPr lang="ru-RU" altLang="ru-RU" sz="1800">
                <a:latin typeface="Arial" panose="020B0604020202020204" pitchFamily="34" charset="0"/>
              </a:rPr>
            </a:br>
            <a:r>
              <a:rPr lang="ru-RU" altLang="ru-RU" sz="1800">
                <a:latin typeface="Arial" panose="020B0604020202020204" pitchFamily="34" charset="0"/>
              </a:rPr>
              <a:t>4. Преобразование компрессии-декомпрессии.</a:t>
            </a:r>
            <a:br>
              <a:rPr lang="ru-RU" altLang="ru-RU" sz="1800">
                <a:latin typeface="Arial" panose="020B0604020202020204" pitchFamily="34" charset="0"/>
              </a:rPr>
            </a:br>
            <a:r>
              <a:rPr lang="ru-RU" altLang="ru-RU" sz="1800">
                <a:latin typeface="Arial" panose="020B0604020202020204" pitchFamily="34" charset="0"/>
              </a:rPr>
              <a:t>5. Атаки, нарушающие синхронизацию ШПС.</a:t>
            </a:r>
            <a:br>
              <a:rPr lang="ru-RU" altLang="ru-RU" sz="1800">
                <a:latin typeface="Arial" panose="020B0604020202020204" pitchFamily="34" charset="0"/>
              </a:rPr>
            </a:br>
            <a:r>
              <a:rPr lang="ru-RU" altLang="ru-RU" sz="1800">
                <a:latin typeface="Arial" panose="020B0604020202020204" pitchFamily="34" charset="0"/>
              </a:rPr>
              <a:t>6. Коалиционные атаки.</a:t>
            </a:r>
            <a:br>
              <a:rPr lang="ru-RU" altLang="ru-RU" sz="1800">
                <a:latin typeface="Arial" panose="020B0604020202020204" pitchFamily="34" charset="0"/>
              </a:rPr>
            </a:br>
            <a:r>
              <a:rPr lang="ru-RU" altLang="ru-RU" sz="1800">
                <a:latin typeface="Arial" panose="020B0604020202020204" pitchFamily="34" charset="0"/>
              </a:rPr>
              <a:t>7. Системные атаки.</a:t>
            </a:r>
            <a:br>
              <a:rPr lang="en-US"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BD209B01-17D1-D54E-BD43-F90486E2D4A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17C98DD-5860-DA4F-825E-66D37C065138}" type="slidenum">
              <a:rPr lang="ru-RU" altLang="ru-RU">
                <a:solidFill>
                  <a:srgbClr val="898989"/>
                </a:solidFill>
                <a:latin typeface="Calibri" panose="020F0502020204030204" pitchFamily="34" charset="0"/>
              </a:rPr>
              <a:pPr eaLnBrk="1" hangingPunct="1"/>
              <a:t>198</a:t>
            </a:fld>
            <a:endParaRPr lang="ru-RU" altLang="ru-RU">
              <a:solidFill>
                <a:srgbClr val="898989"/>
              </a:solidFill>
              <a:latin typeface="Calibri" panose="020F0502020204030204" pitchFamily="34"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Заголовок 1">
            <a:extLst>
              <a:ext uri="{FF2B5EF4-FFF2-40B4-BE49-F238E27FC236}">
                <a16:creationId xmlns:a16="http://schemas.microsoft.com/office/drawing/2014/main" id="{2CCA2D60-E465-4F48-B54B-8B3F5E0F1F84}"/>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rPr>
              <a:t>Рассмотрим поочередно эти атаки.</a:t>
            </a:r>
            <a:br>
              <a:rPr lang="ru-RU" altLang="ru-RU" sz="1800" b="1">
                <a:latin typeface="Arial" panose="020B0604020202020204" pitchFamily="34" charset="0"/>
              </a:rPr>
            </a:br>
            <a:br>
              <a:rPr lang="ru-RU" altLang="ru-RU" sz="1800">
                <a:latin typeface="Arial" panose="020B0604020202020204" pitchFamily="34" charset="0"/>
              </a:rPr>
            </a:br>
            <a:r>
              <a:rPr lang="ru-RU" altLang="ru-RU" sz="1800" i="1">
                <a:latin typeface="Arial" panose="020B0604020202020204" pitchFamily="34" charset="0"/>
                <a:cs typeface="Arial" panose="020B0604020202020204" pitchFamily="34" charset="0"/>
              </a:rPr>
              <a:t>1. Фильтрация.</a:t>
            </a:r>
            <a:r>
              <a:rPr lang="ru-RU" altLang="ru-RU" sz="1800">
                <a:latin typeface="Arial" panose="020B0604020202020204" pitchFamily="34" charset="0"/>
                <a:cs typeface="Arial" panose="020B0604020202020204" pitchFamily="34" charset="0"/>
              </a:rPr>
              <a:t> (Предполагает значительное уменьшение амплитуды сигналов ШПС при сохранении хорошего качества ПС.)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Модель атаки против 0-битовой ЦВЗ.</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аддитивный шум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импульсная реакция фильтра атак</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символ операции свертки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Декодер</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наличие ЦВЗ                                                                       (1)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отсутствие ЦВЗ</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некоторый порог</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(Информированный декодер при известном фильтре атаки.)</a:t>
            </a:r>
          </a:p>
        </p:txBody>
      </p:sp>
      <p:sp>
        <p:nvSpPr>
          <p:cNvPr id="4" name="Номер слайда 3">
            <a:extLst>
              <a:ext uri="{FF2B5EF4-FFF2-40B4-BE49-F238E27FC236}">
                <a16:creationId xmlns:a16="http://schemas.microsoft.com/office/drawing/2014/main" id="{9B9B4778-7E13-104B-8AE4-C00887B2767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AB5E7FA-985B-BC41-BD5C-178C1432B5D2}" type="slidenum">
              <a:rPr lang="ru-RU" altLang="ru-RU">
                <a:solidFill>
                  <a:srgbClr val="898989"/>
                </a:solidFill>
                <a:latin typeface="Calibri" panose="020F0502020204030204" pitchFamily="34" charset="0"/>
              </a:rPr>
              <a:pPr eaLnBrk="1" hangingPunct="1"/>
              <a:t>199</a:t>
            </a:fld>
            <a:endParaRPr lang="ru-RU" altLang="ru-RU">
              <a:solidFill>
                <a:srgbClr val="898989"/>
              </a:solidFill>
              <a:latin typeface="Calibri" panose="020F0502020204030204" pitchFamily="34" charset="0"/>
            </a:endParaRPr>
          </a:p>
        </p:txBody>
      </p:sp>
      <p:graphicFrame>
        <p:nvGraphicFramePr>
          <p:cNvPr id="1026" name="Object 5">
            <a:extLst>
              <a:ext uri="{FF2B5EF4-FFF2-40B4-BE49-F238E27FC236}">
                <a16:creationId xmlns:a16="http://schemas.microsoft.com/office/drawing/2014/main" id="{65C7D00E-0B21-F549-BD09-3D05BBFD79E0}"/>
              </a:ext>
            </a:extLst>
          </p:cNvPr>
          <p:cNvGraphicFramePr>
            <a:graphicFrameLocks noChangeAspect="1"/>
          </p:cNvGraphicFramePr>
          <p:nvPr/>
        </p:nvGraphicFramePr>
        <p:xfrm>
          <a:off x="1677988" y="2324100"/>
          <a:ext cx="3429000" cy="342900"/>
        </p:xfrm>
        <a:graphic>
          <a:graphicData uri="http://schemas.openxmlformats.org/presentationml/2006/ole">
            <mc:AlternateContent xmlns:mc="http://schemas.openxmlformats.org/markup-compatibility/2006">
              <mc:Choice xmlns:v="urn:schemas-microsoft-com:vml" Requires="v">
                <p:oleObj spid="_x0000_s198667" name="Equation" r:id="rId3" imgW="52666900" imgH="5270500" progId="Equation.DSMT4">
                  <p:embed/>
                </p:oleObj>
              </mc:Choice>
              <mc:Fallback>
                <p:oleObj name="Equation" r:id="rId3" imgW="52666900" imgH="5270500" progId="Equation.DSMT4">
                  <p:embed/>
                  <p:pic>
                    <p:nvPicPr>
                      <p:cNvPr id="1026" name="Object 5">
                        <a:extLst>
                          <a:ext uri="{FF2B5EF4-FFF2-40B4-BE49-F238E27FC236}">
                            <a16:creationId xmlns:a16="http://schemas.microsoft.com/office/drawing/2014/main" id="{65C7D00E-0B21-F549-BD09-3D05BBFD7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988" y="2324100"/>
                        <a:ext cx="34290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6">
            <a:extLst>
              <a:ext uri="{FF2B5EF4-FFF2-40B4-BE49-F238E27FC236}">
                <a16:creationId xmlns:a16="http://schemas.microsoft.com/office/drawing/2014/main" id="{4A6037D6-B52C-444F-BE39-B1FB5F8BFAF1}"/>
              </a:ext>
            </a:extLst>
          </p:cNvPr>
          <p:cNvGraphicFramePr>
            <a:graphicFrameLocks noChangeAspect="1"/>
          </p:cNvGraphicFramePr>
          <p:nvPr/>
        </p:nvGraphicFramePr>
        <p:xfrm>
          <a:off x="2033588" y="2557463"/>
          <a:ext cx="5029200" cy="381000"/>
        </p:xfrm>
        <a:graphic>
          <a:graphicData uri="http://schemas.openxmlformats.org/presentationml/2006/ole">
            <mc:AlternateContent xmlns:mc="http://schemas.openxmlformats.org/markup-compatibility/2006">
              <mc:Choice xmlns:v="urn:schemas-microsoft-com:vml" Requires="v">
                <p:oleObj spid="_x0000_s198668" name="Equation" r:id="rId5" imgW="77241400" imgH="5854700" progId="Equation.DSMT4">
                  <p:embed/>
                </p:oleObj>
              </mc:Choice>
              <mc:Fallback>
                <p:oleObj name="Equation" r:id="rId5" imgW="77241400" imgH="5854700" progId="Equation.DSMT4">
                  <p:embed/>
                  <p:pic>
                    <p:nvPicPr>
                      <p:cNvPr id="1027" name="Object 6">
                        <a:extLst>
                          <a:ext uri="{FF2B5EF4-FFF2-40B4-BE49-F238E27FC236}">
                            <a16:creationId xmlns:a16="http://schemas.microsoft.com/office/drawing/2014/main" id="{4A6037D6-B52C-444F-BE39-B1FB5F8BF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3588" y="2557463"/>
                        <a:ext cx="5029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7">
            <a:extLst>
              <a:ext uri="{FF2B5EF4-FFF2-40B4-BE49-F238E27FC236}">
                <a16:creationId xmlns:a16="http://schemas.microsoft.com/office/drawing/2014/main" id="{632C2034-58D8-6548-8081-C99852C68C9A}"/>
              </a:ext>
            </a:extLst>
          </p:cNvPr>
          <p:cNvGraphicFramePr>
            <a:graphicFrameLocks noChangeAspect="1"/>
          </p:cNvGraphicFramePr>
          <p:nvPr/>
        </p:nvGraphicFramePr>
        <p:xfrm>
          <a:off x="2176463" y="2889250"/>
          <a:ext cx="476250" cy="304800"/>
        </p:xfrm>
        <a:graphic>
          <a:graphicData uri="http://schemas.openxmlformats.org/presentationml/2006/ole">
            <mc:AlternateContent xmlns:mc="http://schemas.openxmlformats.org/markup-compatibility/2006">
              <mc:Choice xmlns:v="urn:schemas-microsoft-com:vml" Requires="v">
                <p:oleObj spid="_x0000_s198669" name="Формула" r:id="rId7" imgW="7315200" imgH="4686300" progId="Equation.3">
                  <p:embed/>
                </p:oleObj>
              </mc:Choice>
              <mc:Fallback>
                <p:oleObj name="Формула" r:id="rId7" imgW="7315200" imgH="4686300" progId="Equation.3">
                  <p:embed/>
                  <p:pic>
                    <p:nvPicPr>
                      <p:cNvPr id="1028" name="Object 7">
                        <a:extLst>
                          <a:ext uri="{FF2B5EF4-FFF2-40B4-BE49-F238E27FC236}">
                            <a16:creationId xmlns:a16="http://schemas.microsoft.com/office/drawing/2014/main" id="{632C2034-58D8-6548-8081-C99852C68C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6463" y="2889250"/>
                        <a:ext cx="4762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9" name="Object 8">
            <a:extLst>
              <a:ext uri="{FF2B5EF4-FFF2-40B4-BE49-F238E27FC236}">
                <a16:creationId xmlns:a16="http://schemas.microsoft.com/office/drawing/2014/main" id="{FF4AA1D8-0055-F740-8151-656AB70F021C}"/>
              </a:ext>
            </a:extLst>
          </p:cNvPr>
          <p:cNvGraphicFramePr>
            <a:graphicFrameLocks noChangeAspect="1"/>
          </p:cNvGraphicFramePr>
          <p:nvPr/>
        </p:nvGraphicFramePr>
        <p:xfrm>
          <a:off x="4683125" y="2835275"/>
          <a:ext cx="2609850" cy="361950"/>
        </p:xfrm>
        <a:graphic>
          <a:graphicData uri="http://schemas.openxmlformats.org/presentationml/2006/ole">
            <mc:AlternateContent xmlns:mc="http://schemas.openxmlformats.org/markup-compatibility/2006">
              <mc:Choice xmlns:v="urn:schemas-microsoft-com:vml" Requires="v">
                <p:oleObj spid="_x0000_s198670" name="Формула" r:id="rId9" imgW="40081200" imgH="5562600" progId="Equation.3">
                  <p:embed/>
                </p:oleObj>
              </mc:Choice>
              <mc:Fallback>
                <p:oleObj name="Формула" r:id="rId9" imgW="40081200" imgH="5562600" progId="Equation.3">
                  <p:embed/>
                  <p:pic>
                    <p:nvPicPr>
                      <p:cNvPr id="1029" name="Object 8">
                        <a:extLst>
                          <a:ext uri="{FF2B5EF4-FFF2-40B4-BE49-F238E27FC236}">
                            <a16:creationId xmlns:a16="http://schemas.microsoft.com/office/drawing/2014/main" id="{FF4AA1D8-0055-F740-8151-656AB70F02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25" y="2835275"/>
                        <a:ext cx="260985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0" name="Object 9">
            <a:extLst>
              <a:ext uri="{FF2B5EF4-FFF2-40B4-BE49-F238E27FC236}">
                <a16:creationId xmlns:a16="http://schemas.microsoft.com/office/drawing/2014/main" id="{B33F58B2-7F98-214A-8ADF-0D0DC65EDB87}"/>
              </a:ext>
            </a:extLst>
          </p:cNvPr>
          <p:cNvGraphicFramePr>
            <a:graphicFrameLocks noChangeAspect="1"/>
          </p:cNvGraphicFramePr>
          <p:nvPr/>
        </p:nvGraphicFramePr>
        <p:xfrm>
          <a:off x="2182813" y="3152775"/>
          <a:ext cx="476250" cy="304800"/>
        </p:xfrm>
        <a:graphic>
          <a:graphicData uri="http://schemas.openxmlformats.org/presentationml/2006/ole">
            <mc:AlternateContent xmlns:mc="http://schemas.openxmlformats.org/markup-compatibility/2006">
              <mc:Choice xmlns:v="urn:schemas-microsoft-com:vml" Requires="v">
                <p:oleObj spid="_x0000_s198671" name="Формула" r:id="rId11" imgW="7315200" imgH="4686300" progId="Equation.3">
                  <p:embed/>
                </p:oleObj>
              </mc:Choice>
              <mc:Fallback>
                <p:oleObj name="Формула" r:id="rId11" imgW="7315200" imgH="4686300" progId="Equation.3">
                  <p:embed/>
                  <p:pic>
                    <p:nvPicPr>
                      <p:cNvPr id="1030" name="Object 9">
                        <a:extLst>
                          <a:ext uri="{FF2B5EF4-FFF2-40B4-BE49-F238E27FC236}">
                            <a16:creationId xmlns:a16="http://schemas.microsoft.com/office/drawing/2014/main" id="{B33F58B2-7F98-214A-8ADF-0D0DC65EDB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2813" y="3152775"/>
                        <a:ext cx="4762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1" name="Object 10">
            <a:extLst>
              <a:ext uri="{FF2B5EF4-FFF2-40B4-BE49-F238E27FC236}">
                <a16:creationId xmlns:a16="http://schemas.microsoft.com/office/drawing/2014/main" id="{F71793D5-D088-7341-B2AF-2E33F5A2958F}"/>
              </a:ext>
            </a:extLst>
          </p:cNvPr>
          <p:cNvGraphicFramePr>
            <a:graphicFrameLocks noChangeAspect="1"/>
          </p:cNvGraphicFramePr>
          <p:nvPr/>
        </p:nvGraphicFramePr>
        <p:xfrm>
          <a:off x="2246313" y="3482975"/>
          <a:ext cx="342900" cy="190500"/>
        </p:xfrm>
        <a:graphic>
          <a:graphicData uri="http://schemas.openxmlformats.org/presentationml/2006/ole">
            <mc:AlternateContent xmlns:mc="http://schemas.openxmlformats.org/markup-compatibility/2006">
              <mc:Choice xmlns:v="urn:schemas-microsoft-com:vml" Requires="v">
                <p:oleObj spid="_x0000_s198672" name="Формула" r:id="rId13" imgW="5270500" imgH="2921000" progId="Equation.3">
                  <p:embed/>
                </p:oleObj>
              </mc:Choice>
              <mc:Fallback>
                <p:oleObj name="Формула" r:id="rId13" imgW="5270500" imgH="2921000" progId="Equation.3">
                  <p:embed/>
                  <p:pic>
                    <p:nvPicPr>
                      <p:cNvPr id="1031" name="Object 10">
                        <a:extLst>
                          <a:ext uri="{FF2B5EF4-FFF2-40B4-BE49-F238E27FC236}">
                            <a16:creationId xmlns:a16="http://schemas.microsoft.com/office/drawing/2014/main" id="{F71793D5-D088-7341-B2AF-2E33F5A295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6313" y="3482975"/>
                        <a:ext cx="3429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2" name="Object 11">
            <a:extLst>
              <a:ext uri="{FF2B5EF4-FFF2-40B4-BE49-F238E27FC236}">
                <a16:creationId xmlns:a16="http://schemas.microsoft.com/office/drawing/2014/main" id="{F1E35EB2-EEB9-9E40-B318-56F99AE7D036}"/>
              </a:ext>
            </a:extLst>
          </p:cNvPr>
          <p:cNvGraphicFramePr>
            <a:graphicFrameLocks noChangeAspect="1"/>
          </p:cNvGraphicFramePr>
          <p:nvPr/>
        </p:nvGraphicFramePr>
        <p:xfrm>
          <a:off x="2271713" y="4254500"/>
          <a:ext cx="857250" cy="266700"/>
        </p:xfrm>
        <a:graphic>
          <a:graphicData uri="http://schemas.openxmlformats.org/presentationml/2006/ole">
            <mc:AlternateContent xmlns:mc="http://schemas.openxmlformats.org/markup-compatibility/2006">
              <mc:Choice xmlns:v="urn:schemas-microsoft-com:vml" Requires="v">
                <p:oleObj spid="_x0000_s198673" name="Формула" r:id="rId15" imgW="13169900" imgH="4102100" progId="Equation.3">
                  <p:embed/>
                </p:oleObj>
              </mc:Choice>
              <mc:Fallback>
                <p:oleObj name="Формула" r:id="rId15" imgW="13169900" imgH="4102100" progId="Equation.3">
                  <p:embed/>
                  <p:pic>
                    <p:nvPicPr>
                      <p:cNvPr id="1032" name="Object 11">
                        <a:extLst>
                          <a:ext uri="{FF2B5EF4-FFF2-40B4-BE49-F238E27FC236}">
                            <a16:creationId xmlns:a16="http://schemas.microsoft.com/office/drawing/2014/main" id="{F1E35EB2-EEB9-9E40-B318-56F99AE7D0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71713" y="4254500"/>
                        <a:ext cx="8572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3" name="Object 12">
            <a:extLst>
              <a:ext uri="{FF2B5EF4-FFF2-40B4-BE49-F238E27FC236}">
                <a16:creationId xmlns:a16="http://schemas.microsoft.com/office/drawing/2014/main" id="{FF2B3429-B928-FB4F-A63B-0137BAEA6D91}"/>
              </a:ext>
            </a:extLst>
          </p:cNvPr>
          <p:cNvGraphicFramePr>
            <a:graphicFrameLocks noChangeAspect="1"/>
          </p:cNvGraphicFramePr>
          <p:nvPr/>
        </p:nvGraphicFramePr>
        <p:xfrm>
          <a:off x="2262188" y="4537075"/>
          <a:ext cx="857250" cy="266700"/>
        </p:xfrm>
        <a:graphic>
          <a:graphicData uri="http://schemas.openxmlformats.org/presentationml/2006/ole">
            <mc:AlternateContent xmlns:mc="http://schemas.openxmlformats.org/markup-compatibility/2006">
              <mc:Choice xmlns:v="urn:schemas-microsoft-com:vml" Requires="v">
                <p:oleObj spid="_x0000_s198674" name="Формула" r:id="rId17" imgW="13169900" imgH="4102100" progId="Equation.3">
                  <p:embed/>
                </p:oleObj>
              </mc:Choice>
              <mc:Fallback>
                <p:oleObj name="Формула" r:id="rId17" imgW="13169900" imgH="4102100" progId="Equation.3">
                  <p:embed/>
                  <p:pic>
                    <p:nvPicPr>
                      <p:cNvPr id="1033" name="Object 12">
                        <a:extLst>
                          <a:ext uri="{FF2B5EF4-FFF2-40B4-BE49-F238E27FC236}">
                            <a16:creationId xmlns:a16="http://schemas.microsoft.com/office/drawing/2014/main" id="{FF2B3429-B928-FB4F-A63B-0137BAEA6D9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62188" y="4537075"/>
                        <a:ext cx="8572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 name="Object 13">
            <a:extLst>
              <a:ext uri="{FF2B5EF4-FFF2-40B4-BE49-F238E27FC236}">
                <a16:creationId xmlns:a16="http://schemas.microsoft.com/office/drawing/2014/main" id="{C45F3A87-BC95-764C-832D-275551150BDD}"/>
              </a:ext>
            </a:extLst>
          </p:cNvPr>
          <p:cNvGraphicFramePr>
            <a:graphicFrameLocks noChangeAspect="1"/>
          </p:cNvGraphicFramePr>
          <p:nvPr/>
        </p:nvGraphicFramePr>
        <p:xfrm>
          <a:off x="2073275" y="4773613"/>
          <a:ext cx="4019550" cy="571500"/>
        </p:xfrm>
        <a:graphic>
          <a:graphicData uri="http://schemas.openxmlformats.org/presentationml/2006/ole">
            <mc:AlternateContent xmlns:mc="http://schemas.openxmlformats.org/markup-compatibility/2006">
              <mc:Choice xmlns:v="urn:schemas-microsoft-com:vml" Requires="v">
                <p:oleObj spid="_x0000_s198675" name="Equation" r:id="rId19" imgW="61734700" imgH="8775700" progId="Equation.DSMT4">
                  <p:embed/>
                </p:oleObj>
              </mc:Choice>
              <mc:Fallback>
                <p:oleObj name="Equation" r:id="rId19" imgW="61734700" imgH="8775700" progId="Equation.DSMT4">
                  <p:embed/>
                  <p:pic>
                    <p:nvPicPr>
                      <p:cNvPr id="1034" name="Object 13">
                        <a:extLst>
                          <a:ext uri="{FF2B5EF4-FFF2-40B4-BE49-F238E27FC236}">
                            <a16:creationId xmlns:a16="http://schemas.microsoft.com/office/drawing/2014/main" id="{C45F3A87-BC95-764C-832D-275551150BD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73275" y="4773613"/>
                        <a:ext cx="40195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5" name="Object 14">
            <a:extLst>
              <a:ext uri="{FF2B5EF4-FFF2-40B4-BE49-F238E27FC236}">
                <a16:creationId xmlns:a16="http://schemas.microsoft.com/office/drawing/2014/main" id="{6FE14F2A-4DBB-E644-B68D-8137AA4594D6}"/>
              </a:ext>
            </a:extLst>
          </p:cNvPr>
          <p:cNvGraphicFramePr>
            <a:graphicFrameLocks noChangeAspect="1"/>
          </p:cNvGraphicFramePr>
          <p:nvPr/>
        </p:nvGraphicFramePr>
        <p:xfrm>
          <a:off x="2347913" y="5359400"/>
          <a:ext cx="209550" cy="266700"/>
        </p:xfrm>
        <a:graphic>
          <a:graphicData uri="http://schemas.openxmlformats.org/presentationml/2006/ole">
            <mc:AlternateContent xmlns:mc="http://schemas.openxmlformats.org/markup-compatibility/2006">
              <mc:Choice xmlns:v="urn:schemas-microsoft-com:vml" Requires="v">
                <p:oleObj spid="_x0000_s198676" name="Формула" r:id="rId21" imgW="3213100" imgH="4102100" progId="Equation.3">
                  <p:embed/>
                </p:oleObj>
              </mc:Choice>
              <mc:Fallback>
                <p:oleObj name="Формула" r:id="rId21" imgW="3213100" imgH="4102100" progId="Equation.3">
                  <p:embed/>
                  <p:pic>
                    <p:nvPicPr>
                      <p:cNvPr id="1035" name="Object 14">
                        <a:extLst>
                          <a:ext uri="{FF2B5EF4-FFF2-40B4-BE49-F238E27FC236}">
                            <a16:creationId xmlns:a16="http://schemas.microsoft.com/office/drawing/2014/main" id="{6FE14F2A-4DBB-E644-B68D-8137AA4594D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913" y="5359400"/>
                        <a:ext cx="2095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1">
            <a:extLst>
              <a:ext uri="{FF2B5EF4-FFF2-40B4-BE49-F238E27FC236}">
                <a16:creationId xmlns:a16="http://schemas.microsoft.com/office/drawing/2014/main" id="{F1621B2D-CFF4-C94C-B7FD-1B71DAD9F941}"/>
              </a:ext>
            </a:extLst>
          </p:cNvPr>
          <p:cNvSpPr>
            <a:spLocks noGrp="1"/>
          </p:cNvSpPr>
          <p:nvPr>
            <p:ph type="ctrTitle"/>
          </p:nvPr>
        </p:nvSpPr>
        <p:spPr>
          <a:xfrm>
            <a:off x="1809750" y="142875"/>
            <a:ext cx="8643938" cy="6572250"/>
          </a:xfrm>
        </p:spPr>
        <p:txBody>
          <a:bodyPr/>
          <a:lstStyle/>
          <a:p>
            <a:pPr indent="539750" algn="l"/>
            <a:r>
              <a:rPr lang="ru-RU" altLang="ru-RU" sz="2400" b="1">
                <a:latin typeface="Arial" panose="020B0604020202020204" pitchFamily="34" charset="0"/>
                <a:cs typeface="Arial" panose="020B0604020202020204" pitchFamily="34" charset="0"/>
              </a:rPr>
              <a:t>Лекция 1. Вводная.</a:t>
            </a:r>
            <a:br>
              <a:rPr lang="en-US" altLang="ru-RU">
                <a:latin typeface="Arial" panose="020B0604020202020204" pitchFamily="34" charset="0"/>
                <a:cs typeface="Arial" panose="020B0604020202020204" pitchFamily="34" charset="0"/>
              </a:rPr>
            </a:br>
            <a:br>
              <a:rPr lang="ru-RU" altLang="ru-RU" sz="16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СТЕГАНОГРАФИЯ (В широком смысле).</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Англоязычный термин "Скрытие информации" (Information hiding (IH)).</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Определение.</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IH - это семейство методов, при помощи которых некоторое дополнительное сведение погружается в основное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(покрывающее сообщение (ПО)) при сохранении хорошего качества ПО.</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Две основные части IH:</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Собственно стеганография (стеганография).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Цифровые "водяные знаки" (ЦВЗ).</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Задачи стеганографии: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Погрузить дополнительное сообщение в ПО так, чтобы сам факт его присутствия в нем нельзя было бы обнаружить нелегитимным пользователям.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Задача ЦВЗ:</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Погрузить дополнительные сведения (обычно идентификационный код автора) в ПО так, чтобы его нельзя было бы удалить, не ухудшив существенно качество ПО.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(Факт такого вложения может и обнаруживаться нелегитимными пользователями.)</a:t>
            </a:r>
            <a:endParaRPr lang="ru-RU" altLang="ru-RU">
              <a:latin typeface="Arial" panose="020B0604020202020204" pitchFamily="34" charset="0"/>
              <a:cs typeface="Arial" panose="020B0604020202020204" pitchFamily="34" charset="0"/>
            </a:endParaRPr>
          </a:p>
        </p:txBody>
      </p:sp>
      <p:sp>
        <p:nvSpPr>
          <p:cNvPr id="5" name="Номер слайда 4">
            <a:extLst>
              <a:ext uri="{FF2B5EF4-FFF2-40B4-BE49-F238E27FC236}">
                <a16:creationId xmlns:a16="http://schemas.microsoft.com/office/drawing/2014/main" id="{F2F1AD1A-1245-1844-9C1B-4B28E8F4AB5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1D1F248-FAF6-524D-8ED2-2D643FA15C4E}" type="slidenum">
              <a:rPr lang="ru-RU" altLang="ru-RU">
                <a:solidFill>
                  <a:srgbClr val="898989"/>
                </a:solidFill>
                <a:latin typeface="Calibri" panose="020F0502020204030204" pitchFamily="34" charset="0"/>
              </a:rPr>
              <a:pPr eaLnBrk="1" hangingPunct="1"/>
              <a:t>2</a:t>
            </a:fld>
            <a:endParaRPr lang="ru-RU" altLang="ru-RU">
              <a:solidFill>
                <a:srgbClr val="898989"/>
              </a:solidFill>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Заголовок 1">
            <a:extLst>
              <a:ext uri="{FF2B5EF4-FFF2-40B4-BE49-F238E27FC236}">
                <a16:creationId xmlns:a16="http://schemas.microsoft.com/office/drawing/2014/main" id="{4C8B9A73-F6FC-214C-A265-8A9DA024302C}"/>
              </a:ext>
            </a:extLst>
          </p:cNvPr>
          <p:cNvSpPr>
            <a:spLocks noGrp="1"/>
          </p:cNvSpPr>
          <p:nvPr>
            <p:ph type="title"/>
          </p:nvPr>
        </p:nvSpPr>
        <p:spPr>
          <a:xfrm>
            <a:off x="1738314" y="274639"/>
            <a:ext cx="8715375" cy="6440487"/>
          </a:xfrm>
        </p:spPr>
        <p:txBody>
          <a:bodyPr/>
          <a:lstStyle/>
          <a:p>
            <a:pPr algn="l" eaLnBrk="1" hangingPunct="1"/>
            <a:r>
              <a:rPr lang="ru-RU" altLang="ru-RU" sz="1800" b="1">
                <a:latin typeface="Arial" panose="020B0604020202020204" pitchFamily="34" charset="0"/>
                <a:cs typeface="Arial" panose="020B0604020202020204" pitchFamily="34" charset="0"/>
              </a:rPr>
              <a:t>Замечание 1.</a:t>
            </a:r>
            <a:r>
              <a:rPr lang="ru-RU" altLang="ru-RU" sz="1800">
                <a:latin typeface="Arial" panose="020B0604020202020204" pitchFamily="34" charset="0"/>
                <a:cs typeface="Arial" panose="020B0604020202020204" pitchFamily="34" charset="0"/>
              </a:rPr>
              <a:t> Поскольку в действительности вкладываемая информация  </a:t>
            </a:r>
            <a:r>
              <a:rPr lang="en-US" altLang="ru-RU" sz="1800" i="1">
                <a:latin typeface="Arial" panose="020B0604020202020204" pitchFamily="34" charset="0"/>
                <a:cs typeface="Arial" panose="020B0604020202020204" pitchFamily="34" charset="0"/>
              </a:rPr>
              <a:t>W(n)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является случайной то гистограмма для СГ</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не будет в точности соответствовать рисунку б).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 2.</a:t>
            </a:r>
            <a:r>
              <a:rPr lang="ru-RU" altLang="ru-RU" sz="1800">
                <a:latin typeface="Arial" panose="020B0604020202020204" pitchFamily="34" charset="0"/>
                <a:cs typeface="Arial" panose="020B0604020202020204" pitchFamily="34" charset="0"/>
              </a:rPr>
              <a:t> Для сообщений СГ-НЗБ (при вложении по ключу с вероятностью </a:t>
            </a:r>
            <a:r>
              <a:rPr lang="en-US" altLang="ru-RU" sz="1800">
                <a:latin typeface="Arial" panose="020B0604020202020204" pitchFamily="34" charset="0"/>
                <a:cs typeface="Arial" panose="020B0604020202020204" pitchFamily="34" charset="0"/>
              </a:rPr>
              <a:t>p</a:t>
            </a:r>
            <a:r>
              <a:rPr lang="ru-RU" altLang="ru-RU" sz="1800">
                <a:latin typeface="Arial" panose="020B0604020202020204" pitchFamily="34" charset="0"/>
                <a:cs typeface="Arial" panose="020B0604020202020204" pitchFamily="34" charset="0"/>
              </a:rPr>
              <a:t> в каждый пиксель, получим соотношение:</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откуда видно, что                                                        если </a:t>
            </a:r>
            <a:r>
              <a:rPr lang="en-US" altLang="ru-RU" sz="1800">
                <a:latin typeface="Arial" panose="020B0604020202020204" pitchFamily="34" charset="0"/>
                <a:cs typeface="Arial" panose="020B0604020202020204" pitchFamily="34" charset="0"/>
              </a:rPr>
              <a:t>p&lt;&lt;1.</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Рассмотрим статистический критерий обнаружения СГ-НЗБ, основанный на близости соседних значений гистограммы </a:t>
            </a:r>
            <a:r>
              <a:rPr lang="en-US" altLang="ru-RU" sz="1800" i="1">
                <a:latin typeface="Arial" panose="020B0604020202020204" pitchFamily="34" charset="0"/>
                <a:cs typeface="Arial" panose="020B0604020202020204" pitchFamily="34" charset="0"/>
              </a:rPr>
              <a:t>V</a:t>
            </a:r>
            <a:r>
              <a:rPr lang="ru-RU" altLang="ru-RU" sz="1800" i="1" baseline="-25000">
                <a:latin typeface="Arial" panose="020B0604020202020204" pitchFamily="34" charset="0"/>
                <a:cs typeface="Arial" panose="020B0604020202020204" pitchFamily="34" charset="0"/>
              </a:rPr>
              <a:t>СГ</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2i</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a:t>
            </a:r>
            <a:r>
              <a:rPr lang="en-US" altLang="ru-RU" sz="1800" i="1">
                <a:latin typeface="Arial" panose="020B0604020202020204" pitchFamily="34" charset="0"/>
                <a:cs typeface="Arial" panose="020B0604020202020204" pitchFamily="34" charset="0"/>
              </a:rPr>
              <a:t>V</a:t>
            </a:r>
            <a:r>
              <a:rPr lang="ru-RU" altLang="ru-RU" sz="1800" i="1" baseline="-25000">
                <a:latin typeface="Arial" panose="020B0604020202020204" pitchFamily="34" charset="0"/>
                <a:cs typeface="Arial" panose="020B0604020202020204" pitchFamily="34" charset="0"/>
              </a:rPr>
              <a:t>СГ</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2i</a:t>
            </a:r>
            <a:r>
              <a:rPr lang="ru-RU" altLang="ru-RU" sz="1800" i="1">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 </a:t>
            </a:r>
            <a:endParaRPr lang="ru-RU" altLang="ru-RU" sz="1800" i="1">
              <a:latin typeface="Arial" panose="020B0604020202020204" pitchFamily="34" charset="0"/>
              <a:cs typeface="Arial" panose="020B0604020202020204" pitchFamily="34" charset="0"/>
            </a:endParaRPr>
          </a:p>
        </p:txBody>
      </p:sp>
      <p:graphicFrame>
        <p:nvGraphicFramePr>
          <p:cNvPr id="14339" name="Object 9">
            <a:extLst>
              <a:ext uri="{FF2B5EF4-FFF2-40B4-BE49-F238E27FC236}">
                <a16:creationId xmlns:a16="http://schemas.microsoft.com/office/drawing/2014/main" id="{812ACF2D-D5A9-E74C-9CAE-5DA44B4BB5CA}"/>
              </a:ext>
            </a:extLst>
          </p:cNvPr>
          <p:cNvGraphicFramePr>
            <a:graphicFrameLocks noChangeAspect="1"/>
          </p:cNvGraphicFramePr>
          <p:nvPr/>
        </p:nvGraphicFramePr>
        <p:xfrm>
          <a:off x="1952625" y="3000375"/>
          <a:ext cx="5981700" cy="666750"/>
        </p:xfrm>
        <a:graphic>
          <a:graphicData uri="http://schemas.openxmlformats.org/presentationml/2006/ole">
            <mc:AlternateContent xmlns:mc="http://schemas.openxmlformats.org/markup-compatibility/2006">
              <mc:Choice xmlns:v="urn:schemas-microsoft-com:vml" Requires="v">
                <p:oleObj spid="_x0000_s22532" name="Equation" r:id="rId3" imgW="91871800" imgH="10236200" progId="Equation.DSMT4">
                  <p:embed/>
                </p:oleObj>
              </mc:Choice>
              <mc:Fallback>
                <p:oleObj name="Equation" r:id="rId3" imgW="91871800" imgH="10236200" progId="Equation.DSMT4">
                  <p:embed/>
                  <p:pic>
                    <p:nvPicPr>
                      <p:cNvPr id="14339" name="Object 9">
                        <a:extLst>
                          <a:ext uri="{FF2B5EF4-FFF2-40B4-BE49-F238E27FC236}">
                            <a16:creationId xmlns:a16="http://schemas.microsoft.com/office/drawing/2014/main" id="{812ACF2D-D5A9-E74C-9CAE-5DA44B4BB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3000375"/>
                        <a:ext cx="59817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10">
            <a:extLst>
              <a:ext uri="{FF2B5EF4-FFF2-40B4-BE49-F238E27FC236}">
                <a16:creationId xmlns:a16="http://schemas.microsoft.com/office/drawing/2014/main" id="{6E016B64-E18A-0D48-89AD-69A4814F96CD}"/>
              </a:ext>
            </a:extLst>
          </p:cNvPr>
          <p:cNvGraphicFramePr>
            <a:graphicFrameLocks noChangeAspect="1"/>
          </p:cNvGraphicFramePr>
          <p:nvPr/>
        </p:nvGraphicFramePr>
        <p:xfrm>
          <a:off x="1947863" y="3643313"/>
          <a:ext cx="6648450" cy="666750"/>
        </p:xfrm>
        <a:graphic>
          <a:graphicData uri="http://schemas.openxmlformats.org/presentationml/2006/ole">
            <mc:AlternateContent xmlns:mc="http://schemas.openxmlformats.org/markup-compatibility/2006">
              <mc:Choice xmlns:v="urn:schemas-microsoft-com:vml" Requires="v">
                <p:oleObj spid="_x0000_s22533" name="Equation" r:id="rId5" imgW="102108000" imgH="10236200" progId="Equation.DSMT4">
                  <p:embed/>
                </p:oleObj>
              </mc:Choice>
              <mc:Fallback>
                <p:oleObj name="Equation" r:id="rId5" imgW="102108000" imgH="10236200" progId="Equation.DSMT4">
                  <p:embed/>
                  <p:pic>
                    <p:nvPicPr>
                      <p:cNvPr id="14340" name="Object 10">
                        <a:extLst>
                          <a:ext uri="{FF2B5EF4-FFF2-40B4-BE49-F238E27FC236}">
                            <a16:creationId xmlns:a16="http://schemas.microsoft.com/office/drawing/2014/main" id="{6E016B64-E18A-0D48-89AD-69A4814F96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7863" y="3643313"/>
                        <a:ext cx="664845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1" name="Object 11">
            <a:extLst>
              <a:ext uri="{FF2B5EF4-FFF2-40B4-BE49-F238E27FC236}">
                <a16:creationId xmlns:a16="http://schemas.microsoft.com/office/drawing/2014/main" id="{694F00BB-4050-1045-8518-1BF06FFCBC4F}"/>
              </a:ext>
            </a:extLst>
          </p:cNvPr>
          <p:cNvGraphicFramePr>
            <a:graphicFrameLocks noChangeAspect="1"/>
          </p:cNvGraphicFramePr>
          <p:nvPr/>
        </p:nvGraphicFramePr>
        <p:xfrm>
          <a:off x="3824288" y="4529138"/>
          <a:ext cx="3333750" cy="400050"/>
        </p:xfrm>
        <a:graphic>
          <a:graphicData uri="http://schemas.openxmlformats.org/presentationml/2006/ole">
            <mc:AlternateContent xmlns:mc="http://schemas.openxmlformats.org/markup-compatibility/2006">
              <mc:Choice xmlns:v="urn:schemas-microsoft-com:vml" Requires="v">
                <p:oleObj spid="_x0000_s22534" name="Equation" r:id="rId7" imgW="51206400" imgH="6146800" progId="Equation.DSMT4">
                  <p:embed/>
                </p:oleObj>
              </mc:Choice>
              <mc:Fallback>
                <p:oleObj name="Equation" r:id="rId7" imgW="51206400" imgH="6146800" progId="Equation.DSMT4">
                  <p:embed/>
                  <p:pic>
                    <p:nvPicPr>
                      <p:cNvPr id="14341" name="Object 11">
                        <a:extLst>
                          <a:ext uri="{FF2B5EF4-FFF2-40B4-BE49-F238E27FC236}">
                            <a16:creationId xmlns:a16="http://schemas.microsoft.com/office/drawing/2014/main" id="{694F00BB-4050-1045-8518-1BF06FFCBC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4288" y="4529138"/>
                        <a:ext cx="33337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Номер слайда 6">
            <a:extLst>
              <a:ext uri="{FF2B5EF4-FFF2-40B4-BE49-F238E27FC236}">
                <a16:creationId xmlns:a16="http://schemas.microsoft.com/office/drawing/2014/main" id="{F29D1F5B-A2E7-864D-BB55-15801035AB6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E9568C4-CFFF-034F-A34E-C1A8C6519996}" type="slidenum">
              <a:rPr lang="ru-RU" altLang="ru-RU">
                <a:solidFill>
                  <a:srgbClr val="898989"/>
                </a:solidFill>
                <a:latin typeface="Calibri" panose="020F0502020204030204" pitchFamily="34" charset="0"/>
              </a:rPr>
              <a:pPr eaLnBrk="1" hangingPunct="1"/>
              <a:t>20</a:t>
            </a:fld>
            <a:endParaRPr lang="ru-RU" altLang="ru-RU">
              <a:solidFill>
                <a:srgbClr val="898989"/>
              </a:solidFill>
              <a:latin typeface="Calibri" panose="020F0502020204030204" pitchFamily="34" charset="0"/>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Заголовок 1">
            <a:extLst>
              <a:ext uri="{FF2B5EF4-FFF2-40B4-BE49-F238E27FC236}">
                <a16:creationId xmlns:a16="http://schemas.microsoft.com/office/drawing/2014/main" id="{F1DD4C78-9DA2-B348-9291-DBB22E0061BF}"/>
              </a:ext>
            </a:extLst>
          </p:cNvPr>
          <p:cNvSpPr>
            <a:spLocks noGrp="1"/>
          </p:cNvSpPr>
          <p:nvPr>
            <p:ph type="title"/>
          </p:nvPr>
        </p:nvSpPr>
        <p:spPr>
          <a:xfrm>
            <a:off x="1771651" y="142875"/>
            <a:ext cx="8753475" cy="6572250"/>
          </a:xfrm>
        </p:spPr>
        <p:txBody>
          <a:bodyPr/>
          <a:lstStyle/>
          <a:p>
            <a:pPr algn="l" eaLnBrk="1" hangingPunct="1"/>
            <a:r>
              <a:rPr lang="ru-RU" altLang="ru-RU" sz="1800" i="1">
                <a:latin typeface="Arial" panose="020B0604020202020204" pitchFamily="34" charset="0"/>
                <a:cs typeface="Arial" panose="020B0604020202020204" pitchFamily="34" charset="0"/>
              </a:rPr>
              <a:t>Расчет вероятностей     или      .</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rPr>
              <a:t>                                                                                                                </a:t>
            </a:r>
            <a:r>
              <a:rPr lang="ru-RU" altLang="ru-RU" sz="1800">
                <a:latin typeface="Arial" panose="020B0604020202020204" pitchFamily="34" charset="0"/>
              </a:rPr>
              <a:t>(3)</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rPr>
              <a:t> </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rPr>
              <a:t>где</a:t>
            </a:r>
            <a:br>
              <a:rPr lang="en-US" altLang="ru-RU" sz="1800" i="1">
                <a:latin typeface="Arial" panose="020B0604020202020204" pitchFamily="34" charset="0"/>
                <a:cs typeface="Arial" panose="020B0604020202020204" pitchFamily="34" charset="0"/>
              </a:rPr>
            </a:br>
            <a:br>
              <a:rPr lang="en-US" altLang="ru-RU" sz="1800" i="1">
                <a:latin typeface="Arial" panose="020B0604020202020204" pitchFamily="34" charset="0"/>
                <a:cs typeface="Arial" panose="020B0604020202020204" pitchFamily="34" charset="0"/>
              </a:rPr>
            </a:br>
            <a:br>
              <a:rPr lang="en-US"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rPr>
              <a:t>                </a:t>
            </a:r>
            <a:r>
              <a:rPr lang="ru-RU" altLang="ru-RU" sz="1800">
                <a:latin typeface="Arial" panose="020B0604020202020204" pitchFamily="34" charset="0"/>
                <a:cs typeface="Arial" panose="020B0604020202020204" pitchFamily="34" charset="0"/>
              </a:rPr>
              <a:t>- частотный</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отклик фильтра атаки.</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Частный случай фильтра атаки, как идеального НЧ-фильтра:</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rPr>
              <a:t>                                                                                                                 (4)</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rPr>
            </a:br>
            <a:r>
              <a:rPr lang="ru-RU" altLang="ru-RU" sz="1800">
                <a:latin typeface="Arial" panose="020B0604020202020204" pitchFamily="34" charset="0"/>
                <a:cs typeface="Arial" panose="020B0604020202020204" pitchFamily="34" charset="0"/>
              </a:rPr>
              <a:t>где</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Оценка эффективности атак с НЧ-фильтром:</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 этом случае для получения той же надежности, что и при атаке без фильтра требуется увеличить величину базы ШПС    </a:t>
            </a:r>
            <a:r>
              <a:rPr lang="ru-RU" altLang="ru-RU" sz="1800">
                <a:latin typeface="Arial" panose="020B0604020202020204" pitchFamily="34" charset="0"/>
              </a:rPr>
              <a:t> </a:t>
            </a:r>
            <a:r>
              <a:rPr lang="ru-RU" altLang="ru-RU" sz="1800">
                <a:latin typeface="Arial" panose="020B0604020202020204" pitchFamily="34" charset="0"/>
                <a:cs typeface="Arial" panose="020B0604020202020204" pitchFamily="34" charset="0"/>
              </a:rPr>
              <a:t>в    </a:t>
            </a:r>
            <a:r>
              <a:rPr lang="ru-RU" altLang="ru-RU" sz="1800">
                <a:latin typeface="Arial" panose="020B0604020202020204" pitchFamily="34" charset="0"/>
              </a:rPr>
              <a:t>    </a:t>
            </a:r>
            <a:r>
              <a:rPr lang="ru-RU" altLang="ru-RU" sz="1800">
                <a:latin typeface="Arial" panose="020B0604020202020204" pitchFamily="34" charset="0"/>
                <a:cs typeface="Arial" panose="020B0604020202020204" pitchFamily="34" charset="0"/>
              </a:rPr>
              <a:t>раз.</a:t>
            </a: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 1.</a:t>
            </a:r>
            <a:r>
              <a:rPr lang="ru-RU" altLang="ru-RU" sz="1800">
                <a:latin typeface="Arial" panose="020B0604020202020204" pitchFamily="34" charset="0"/>
                <a:cs typeface="Arial" panose="020B0604020202020204" pitchFamily="34" charset="0"/>
              </a:rPr>
              <a:t> Использование НЧ-фильтра допустимо с таким   , при котором не искажается ПС (это проверяется моделированием).</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 2.</a:t>
            </a:r>
            <a:r>
              <a:rPr lang="ru-RU" altLang="ru-RU" sz="1800">
                <a:latin typeface="Arial" panose="020B0604020202020204" pitchFamily="34" charset="0"/>
                <a:cs typeface="Arial" panose="020B0604020202020204" pitchFamily="34" charset="0"/>
              </a:rPr>
              <a:t> Эффективность атаки фильтрацией может быть значительн</a:t>
            </a:r>
            <a:r>
              <a:rPr lang="ru-RU" altLang="ru-RU" sz="1800">
                <a:latin typeface="Arial" panose="020B0604020202020204" pitchFamily="34" charset="0"/>
              </a:rPr>
              <a:t>о </a:t>
            </a:r>
            <a:r>
              <a:rPr lang="ru-RU" altLang="ru-RU" sz="1800">
                <a:latin typeface="Arial" panose="020B0604020202020204" pitchFamily="34" charset="0"/>
                <a:cs typeface="Arial" panose="020B0604020202020204" pitchFamily="34" charset="0"/>
              </a:rPr>
              <a:t>уменьшена, если ЦВЗ выбирается не как «белый» (</a:t>
            </a:r>
            <a:r>
              <a:rPr lang="en-US" altLang="ru-RU" sz="1800">
                <a:latin typeface="Arial" panose="020B0604020202020204" pitchFamily="34" charset="0"/>
                <a:cs typeface="Arial" panose="020B0604020202020204" pitchFamily="34" charset="0"/>
              </a:rPr>
              <a:t>i.i.d.</a:t>
            </a:r>
            <a:r>
              <a:rPr lang="ru-RU" altLang="ru-RU" sz="1800">
                <a:latin typeface="Arial" panose="020B0604020202020204" pitchFamily="34" charset="0"/>
                <a:cs typeface="Arial" panose="020B0604020202020204" pitchFamily="34" charset="0"/>
              </a:rPr>
              <a:t>), а как «окрашенный» </a:t>
            </a:r>
            <a:br>
              <a:rPr lang="ru-RU" altLang="ru-RU" sz="1800">
                <a:latin typeface="Arial" panose="020B0604020202020204" pitchFamily="34" charset="0"/>
              </a:rPr>
            </a:br>
            <a:r>
              <a:rPr lang="ru-RU"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rPr>
              <a:t>      </a:t>
            </a:r>
            <a:r>
              <a:rPr lang="ru-RU" altLang="ru-RU" sz="1800">
                <a:latin typeface="Arial" panose="020B0604020202020204" pitchFamily="34" charset="0"/>
                <a:cs typeface="Arial" panose="020B0604020202020204" pitchFamily="34" charset="0"/>
              </a:rPr>
              <a:t>не равномерна).</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 свою очередь для окрашенной» ЦВЗ можно повысить эффективность атаки фильтрацией, выбирая аддитивным шум</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атаки так же в виде «окрашенного» шума.</a:t>
            </a:r>
          </a:p>
        </p:txBody>
      </p:sp>
      <p:sp>
        <p:nvSpPr>
          <p:cNvPr id="4" name="Номер слайда 3">
            <a:extLst>
              <a:ext uri="{FF2B5EF4-FFF2-40B4-BE49-F238E27FC236}">
                <a16:creationId xmlns:a16="http://schemas.microsoft.com/office/drawing/2014/main" id="{836A0AF1-F26A-7443-A7EF-3E5C5CDD39B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8A28DE-66F7-CC44-B669-DF3E06A50F1B}" type="slidenum">
              <a:rPr lang="ru-RU" altLang="ru-RU">
                <a:solidFill>
                  <a:srgbClr val="898989"/>
                </a:solidFill>
                <a:latin typeface="Calibri" panose="020F0502020204030204" pitchFamily="34" charset="0"/>
              </a:rPr>
              <a:pPr eaLnBrk="1" hangingPunct="1"/>
              <a:t>200</a:t>
            </a:fld>
            <a:endParaRPr lang="ru-RU" altLang="ru-RU">
              <a:solidFill>
                <a:srgbClr val="898989"/>
              </a:solidFill>
              <a:latin typeface="Calibri" panose="020F0502020204030204" pitchFamily="34" charset="0"/>
            </a:endParaRPr>
          </a:p>
        </p:txBody>
      </p:sp>
      <p:graphicFrame>
        <p:nvGraphicFramePr>
          <p:cNvPr id="2050" name="Object 13">
            <a:extLst>
              <a:ext uri="{FF2B5EF4-FFF2-40B4-BE49-F238E27FC236}">
                <a16:creationId xmlns:a16="http://schemas.microsoft.com/office/drawing/2014/main" id="{C1BF97A9-3507-F147-837B-1B0B528871F6}"/>
              </a:ext>
            </a:extLst>
          </p:cNvPr>
          <p:cNvGraphicFramePr>
            <a:graphicFrameLocks noChangeAspect="1"/>
          </p:cNvGraphicFramePr>
          <p:nvPr/>
        </p:nvGraphicFramePr>
        <p:xfrm>
          <a:off x="4421188" y="166688"/>
          <a:ext cx="285750" cy="342900"/>
        </p:xfrm>
        <a:graphic>
          <a:graphicData uri="http://schemas.openxmlformats.org/presentationml/2006/ole">
            <mc:AlternateContent xmlns:mc="http://schemas.openxmlformats.org/markup-compatibility/2006">
              <mc:Choice xmlns:v="urn:schemas-microsoft-com:vml" Requires="v">
                <p:oleObj spid="_x0000_s199691" name="Формула" r:id="rId3" imgW="4394200" imgH="5270500" progId="Equation.3">
                  <p:embed/>
                </p:oleObj>
              </mc:Choice>
              <mc:Fallback>
                <p:oleObj name="Формула" r:id="rId3" imgW="4394200" imgH="5270500" progId="Equation.3">
                  <p:embed/>
                  <p:pic>
                    <p:nvPicPr>
                      <p:cNvPr id="2050" name="Object 13">
                        <a:extLst>
                          <a:ext uri="{FF2B5EF4-FFF2-40B4-BE49-F238E27FC236}">
                            <a16:creationId xmlns:a16="http://schemas.microsoft.com/office/drawing/2014/main" id="{C1BF97A9-3507-F147-837B-1B0B52887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88" y="166688"/>
                        <a:ext cx="2857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14">
            <a:extLst>
              <a:ext uri="{FF2B5EF4-FFF2-40B4-BE49-F238E27FC236}">
                <a16:creationId xmlns:a16="http://schemas.microsoft.com/office/drawing/2014/main" id="{5587E4FB-1FDD-B747-B458-5286ED46AE80}"/>
              </a:ext>
            </a:extLst>
          </p:cNvPr>
          <p:cNvGraphicFramePr>
            <a:graphicFrameLocks noChangeAspect="1"/>
          </p:cNvGraphicFramePr>
          <p:nvPr/>
        </p:nvGraphicFramePr>
        <p:xfrm>
          <a:off x="5108575" y="152400"/>
          <a:ext cx="323850" cy="361950"/>
        </p:xfrm>
        <a:graphic>
          <a:graphicData uri="http://schemas.openxmlformats.org/presentationml/2006/ole">
            <mc:AlternateContent xmlns:mc="http://schemas.openxmlformats.org/markup-compatibility/2006">
              <mc:Choice xmlns:v="urn:schemas-microsoft-com:vml" Requires="v">
                <p:oleObj spid="_x0000_s199692" name="Формула" r:id="rId5" imgW="4978400" imgH="5562600" progId="Equation.3">
                  <p:embed/>
                </p:oleObj>
              </mc:Choice>
              <mc:Fallback>
                <p:oleObj name="Формула" r:id="rId5" imgW="4978400" imgH="5562600" progId="Equation.3">
                  <p:embed/>
                  <p:pic>
                    <p:nvPicPr>
                      <p:cNvPr id="2051" name="Object 14">
                        <a:extLst>
                          <a:ext uri="{FF2B5EF4-FFF2-40B4-BE49-F238E27FC236}">
                            <a16:creationId xmlns:a16="http://schemas.microsoft.com/office/drawing/2014/main" id="{5587E4FB-1FDD-B747-B458-5286ED46AE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8575" y="152400"/>
                        <a:ext cx="32385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15">
            <a:extLst>
              <a:ext uri="{FF2B5EF4-FFF2-40B4-BE49-F238E27FC236}">
                <a16:creationId xmlns:a16="http://schemas.microsoft.com/office/drawing/2014/main" id="{BF7E4733-30B0-FF4B-9063-EA4BEB4D7520}"/>
              </a:ext>
            </a:extLst>
          </p:cNvPr>
          <p:cNvGraphicFramePr>
            <a:graphicFrameLocks noChangeAspect="1"/>
          </p:cNvGraphicFramePr>
          <p:nvPr/>
        </p:nvGraphicFramePr>
        <p:xfrm>
          <a:off x="1922463" y="596900"/>
          <a:ext cx="2857500" cy="361950"/>
        </p:xfrm>
        <a:graphic>
          <a:graphicData uri="http://schemas.openxmlformats.org/presentationml/2006/ole">
            <mc:AlternateContent xmlns:mc="http://schemas.openxmlformats.org/markup-compatibility/2006">
              <mc:Choice xmlns:v="urn:schemas-microsoft-com:vml" Requires="v">
                <p:oleObj spid="_x0000_s199693" name="Формула" r:id="rId7" imgW="43891200" imgH="5562600" progId="Equation.3">
                  <p:embed/>
                </p:oleObj>
              </mc:Choice>
              <mc:Fallback>
                <p:oleObj name="Формула" r:id="rId7" imgW="43891200" imgH="5562600" progId="Equation.3">
                  <p:embed/>
                  <p:pic>
                    <p:nvPicPr>
                      <p:cNvPr id="2052" name="Object 15">
                        <a:extLst>
                          <a:ext uri="{FF2B5EF4-FFF2-40B4-BE49-F238E27FC236}">
                            <a16:creationId xmlns:a16="http://schemas.microsoft.com/office/drawing/2014/main" id="{BF7E4733-30B0-FF4B-9063-EA4BEB4D75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2463" y="596900"/>
                        <a:ext cx="28575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 name="Object 16">
            <a:extLst>
              <a:ext uri="{FF2B5EF4-FFF2-40B4-BE49-F238E27FC236}">
                <a16:creationId xmlns:a16="http://schemas.microsoft.com/office/drawing/2014/main" id="{7BA338CB-1E37-D440-9FBF-8B1611793AE7}"/>
              </a:ext>
            </a:extLst>
          </p:cNvPr>
          <p:cNvGraphicFramePr>
            <a:graphicFrameLocks noChangeAspect="1"/>
          </p:cNvGraphicFramePr>
          <p:nvPr/>
        </p:nvGraphicFramePr>
        <p:xfrm>
          <a:off x="2360613" y="800100"/>
          <a:ext cx="3924300" cy="1085850"/>
        </p:xfrm>
        <a:graphic>
          <a:graphicData uri="http://schemas.openxmlformats.org/presentationml/2006/ole">
            <mc:AlternateContent xmlns:mc="http://schemas.openxmlformats.org/markup-compatibility/2006">
              <mc:Choice xmlns:v="urn:schemas-microsoft-com:vml" Requires="v">
                <p:oleObj spid="_x0000_s199694" name="Формула" r:id="rId9" imgW="60274200" imgH="16675100" progId="Equation.3">
                  <p:embed/>
                </p:oleObj>
              </mc:Choice>
              <mc:Fallback>
                <p:oleObj name="Формула" r:id="rId9" imgW="60274200" imgH="16675100" progId="Equation.3">
                  <p:embed/>
                  <p:pic>
                    <p:nvPicPr>
                      <p:cNvPr id="2053" name="Object 16">
                        <a:extLst>
                          <a:ext uri="{FF2B5EF4-FFF2-40B4-BE49-F238E27FC236}">
                            <a16:creationId xmlns:a16="http://schemas.microsoft.com/office/drawing/2014/main" id="{7BA338CB-1E37-D440-9FBF-8B1611793A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0613" y="800100"/>
                        <a:ext cx="3924300"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4" name="Object 17">
            <a:extLst>
              <a:ext uri="{FF2B5EF4-FFF2-40B4-BE49-F238E27FC236}">
                <a16:creationId xmlns:a16="http://schemas.microsoft.com/office/drawing/2014/main" id="{998585BC-96CE-C14D-ACAB-23C232090212}"/>
              </a:ext>
            </a:extLst>
          </p:cNvPr>
          <p:cNvGraphicFramePr>
            <a:graphicFrameLocks noChangeAspect="1"/>
          </p:cNvGraphicFramePr>
          <p:nvPr/>
        </p:nvGraphicFramePr>
        <p:xfrm>
          <a:off x="2359025" y="1739900"/>
          <a:ext cx="476250" cy="361950"/>
        </p:xfrm>
        <a:graphic>
          <a:graphicData uri="http://schemas.openxmlformats.org/presentationml/2006/ole">
            <mc:AlternateContent xmlns:mc="http://schemas.openxmlformats.org/markup-compatibility/2006">
              <mc:Choice xmlns:v="urn:schemas-microsoft-com:vml" Requires="v">
                <p:oleObj spid="_x0000_s199695" name="Формула" r:id="rId11" imgW="7315200" imgH="5562600" progId="Equation.3">
                  <p:embed/>
                </p:oleObj>
              </mc:Choice>
              <mc:Fallback>
                <p:oleObj name="Формула" r:id="rId11" imgW="7315200" imgH="5562600" progId="Equation.3">
                  <p:embed/>
                  <p:pic>
                    <p:nvPicPr>
                      <p:cNvPr id="2054" name="Object 17">
                        <a:extLst>
                          <a:ext uri="{FF2B5EF4-FFF2-40B4-BE49-F238E27FC236}">
                            <a16:creationId xmlns:a16="http://schemas.microsoft.com/office/drawing/2014/main" id="{998585BC-96CE-C14D-ACAB-23C2320902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9025" y="1739900"/>
                        <a:ext cx="47625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 name="Object 18">
            <a:extLst>
              <a:ext uri="{FF2B5EF4-FFF2-40B4-BE49-F238E27FC236}">
                <a16:creationId xmlns:a16="http://schemas.microsoft.com/office/drawing/2014/main" id="{0ED43BC5-CD1C-9946-8200-F0B7F4A674BD}"/>
              </a:ext>
            </a:extLst>
          </p:cNvPr>
          <p:cNvGraphicFramePr>
            <a:graphicFrameLocks noChangeAspect="1"/>
          </p:cNvGraphicFramePr>
          <p:nvPr/>
        </p:nvGraphicFramePr>
        <p:xfrm>
          <a:off x="1947863" y="2511425"/>
          <a:ext cx="3257550" cy="990600"/>
        </p:xfrm>
        <a:graphic>
          <a:graphicData uri="http://schemas.openxmlformats.org/presentationml/2006/ole">
            <mc:AlternateContent xmlns:mc="http://schemas.openxmlformats.org/markup-compatibility/2006">
              <mc:Choice xmlns:v="urn:schemas-microsoft-com:vml" Requires="v">
                <p:oleObj spid="_x0000_s199696" name="Формула" r:id="rId13" imgW="50025300" imgH="15214600" progId="Equation.3">
                  <p:embed/>
                </p:oleObj>
              </mc:Choice>
              <mc:Fallback>
                <p:oleObj name="Формула" r:id="rId13" imgW="50025300" imgH="15214600" progId="Equation.3">
                  <p:embed/>
                  <p:pic>
                    <p:nvPicPr>
                      <p:cNvPr id="2055" name="Object 18">
                        <a:extLst>
                          <a:ext uri="{FF2B5EF4-FFF2-40B4-BE49-F238E27FC236}">
                            <a16:creationId xmlns:a16="http://schemas.microsoft.com/office/drawing/2014/main" id="{0ED43BC5-CD1C-9946-8200-F0B7F4A674B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47863" y="2511425"/>
                        <a:ext cx="325755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6" name="Object 19">
            <a:extLst>
              <a:ext uri="{FF2B5EF4-FFF2-40B4-BE49-F238E27FC236}">
                <a16:creationId xmlns:a16="http://schemas.microsoft.com/office/drawing/2014/main" id="{0482182C-3511-3541-B0D7-E882F19FE30B}"/>
              </a:ext>
            </a:extLst>
          </p:cNvPr>
          <p:cNvGraphicFramePr>
            <a:graphicFrameLocks noChangeAspect="1"/>
          </p:cNvGraphicFramePr>
          <p:nvPr/>
        </p:nvGraphicFramePr>
        <p:xfrm>
          <a:off x="2312988" y="3424238"/>
          <a:ext cx="1809750" cy="342900"/>
        </p:xfrm>
        <a:graphic>
          <a:graphicData uri="http://schemas.openxmlformats.org/presentationml/2006/ole">
            <mc:AlternateContent xmlns:mc="http://schemas.openxmlformats.org/markup-compatibility/2006">
              <mc:Choice xmlns:v="urn:schemas-microsoft-com:vml" Requires="v">
                <p:oleObj spid="_x0000_s199697" name="Формула" r:id="rId15" imgW="27800300" imgH="5270500" progId="Equation.3">
                  <p:embed/>
                </p:oleObj>
              </mc:Choice>
              <mc:Fallback>
                <p:oleObj name="Формула" r:id="rId15" imgW="27800300" imgH="5270500" progId="Equation.3">
                  <p:embed/>
                  <p:pic>
                    <p:nvPicPr>
                      <p:cNvPr id="2056" name="Object 19">
                        <a:extLst>
                          <a:ext uri="{FF2B5EF4-FFF2-40B4-BE49-F238E27FC236}">
                            <a16:creationId xmlns:a16="http://schemas.microsoft.com/office/drawing/2014/main" id="{0482182C-3511-3541-B0D7-E882F19FE30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12988" y="3424238"/>
                        <a:ext cx="18097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7" name="Object 20">
            <a:extLst>
              <a:ext uri="{FF2B5EF4-FFF2-40B4-BE49-F238E27FC236}">
                <a16:creationId xmlns:a16="http://schemas.microsoft.com/office/drawing/2014/main" id="{2DE4B5D9-A5C0-D743-A6BD-FF47631B426F}"/>
              </a:ext>
            </a:extLst>
          </p:cNvPr>
          <p:cNvGraphicFramePr>
            <a:graphicFrameLocks noChangeAspect="1"/>
          </p:cNvGraphicFramePr>
          <p:nvPr/>
        </p:nvGraphicFramePr>
        <p:xfrm>
          <a:off x="6286500" y="4287838"/>
          <a:ext cx="266700" cy="266700"/>
        </p:xfrm>
        <a:graphic>
          <a:graphicData uri="http://schemas.openxmlformats.org/presentationml/2006/ole">
            <mc:AlternateContent xmlns:mc="http://schemas.openxmlformats.org/markup-compatibility/2006">
              <mc:Choice xmlns:v="urn:schemas-microsoft-com:vml" Requires="v">
                <p:oleObj spid="_x0000_s199698" name="Формула" r:id="rId17" imgW="4102100" imgH="4102100" progId="Equation.3">
                  <p:embed/>
                </p:oleObj>
              </mc:Choice>
              <mc:Fallback>
                <p:oleObj name="Формула" r:id="rId17" imgW="4102100" imgH="4102100" progId="Equation.3">
                  <p:embed/>
                  <p:pic>
                    <p:nvPicPr>
                      <p:cNvPr id="2057" name="Object 20">
                        <a:extLst>
                          <a:ext uri="{FF2B5EF4-FFF2-40B4-BE49-F238E27FC236}">
                            <a16:creationId xmlns:a16="http://schemas.microsoft.com/office/drawing/2014/main" id="{2DE4B5D9-A5C0-D743-A6BD-FF47631B42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6500" y="4287838"/>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8" name="Object 21">
            <a:extLst>
              <a:ext uri="{FF2B5EF4-FFF2-40B4-BE49-F238E27FC236}">
                <a16:creationId xmlns:a16="http://schemas.microsoft.com/office/drawing/2014/main" id="{E8C245B5-46B5-234F-B2C3-330DC748F94A}"/>
              </a:ext>
            </a:extLst>
          </p:cNvPr>
          <p:cNvGraphicFramePr>
            <a:graphicFrameLocks noChangeAspect="1"/>
          </p:cNvGraphicFramePr>
          <p:nvPr/>
        </p:nvGraphicFramePr>
        <p:xfrm>
          <a:off x="6708775" y="4197350"/>
          <a:ext cx="742950" cy="762000"/>
        </p:xfrm>
        <a:graphic>
          <a:graphicData uri="http://schemas.openxmlformats.org/presentationml/2006/ole">
            <mc:AlternateContent xmlns:mc="http://schemas.openxmlformats.org/markup-compatibility/2006">
              <mc:Choice xmlns:v="urn:schemas-microsoft-com:vml" Requires="v">
                <p:oleObj spid="_x0000_s199699" name="Формула" r:id="rId19" imgW="11404600" imgH="11696700" progId="Equation.3">
                  <p:embed/>
                </p:oleObj>
              </mc:Choice>
              <mc:Fallback>
                <p:oleObj name="Формула" r:id="rId19" imgW="11404600" imgH="11696700" progId="Equation.3">
                  <p:embed/>
                  <p:pic>
                    <p:nvPicPr>
                      <p:cNvPr id="2058" name="Object 21">
                        <a:extLst>
                          <a:ext uri="{FF2B5EF4-FFF2-40B4-BE49-F238E27FC236}">
                            <a16:creationId xmlns:a16="http://schemas.microsoft.com/office/drawing/2014/main" id="{E8C245B5-46B5-234F-B2C3-330DC748F94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08775" y="4197350"/>
                        <a:ext cx="74295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9" name="Object 22">
            <a:extLst>
              <a:ext uri="{FF2B5EF4-FFF2-40B4-BE49-F238E27FC236}">
                <a16:creationId xmlns:a16="http://schemas.microsoft.com/office/drawing/2014/main" id="{4FE8FAB0-5A8B-AD40-9721-9ACF78D9B050}"/>
              </a:ext>
            </a:extLst>
          </p:cNvPr>
          <p:cNvGraphicFramePr>
            <a:graphicFrameLocks noChangeAspect="1"/>
          </p:cNvGraphicFramePr>
          <p:nvPr/>
        </p:nvGraphicFramePr>
        <p:xfrm>
          <a:off x="1958975" y="5865813"/>
          <a:ext cx="590550" cy="381000"/>
        </p:xfrm>
        <a:graphic>
          <a:graphicData uri="http://schemas.openxmlformats.org/presentationml/2006/ole">
            <mc:AlternateContent xmlns:mc="http://schemas.openxmlformats.org/markup-compatibility/2006">
              <mc:Choice xmlns:v="urn:schemas-microsoft-com:vml" Requires="v">
                <p:oleObj spid="_x0000_s199700" name="Формула" r:id="rId21" imgW="9067800" imgH="5854700" progId="Equation.3">
                  <p:embed/>
                </p:oleObj>
              </mc:Choice>
              <mc:Fallback>
                <p:oleObj name="Формула" r:id="rId21" imgW="9067800" imgH="5854700" progId="Equation.3">
                  <p:embed/>
                  <p:pic>
                    <p:nvPicPr>
                      <p:cNvPr id="2059" name="Object 22">
                        <a:extLst>
                          <a:ext uri="{FF2B5EF4-FFF2-40B4-BE49-F238E27FC236}">
                            <a16:creationId xmlns:a16="http://schemas.microsoft.com/office/drawing/2014/main" id="{4FE8FAB0-5A8B-AD40-9721-9ACF78D9B05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58975" y="5865813"/>
                        <a:ext cx="5905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6" name="Заголовок 1">
            <a:extLst>
              <a:ext uri="{FF2B5EF4-FFF2-40B4-BE49-F238E27FC236}">
                <a16:creationId xmlns:a16="http://schemas.microsoft.com/office/drawing/2014/main" id="{28407C94-4ED4-274B-AD3F-B969D816AD14}"/>
              </a:ext>
            </a:extLst>
          </p:cNvPr>
          <p:cNvSpPr>
            <a:spLocks noGrp="1"/>
          </p:cNvSpPr>
          <p:nvPr>
            <p:ph type="title"/>
          </p:nvPr>
        </p:nvSpPr>
        <p:spPr>
          <a:xfrm>
            <a:off x="1666875" y="142875"/>
            <a:ext cx="8858250" cy="6572250"/>
          </a:xfrm>
        </p:spPr>
        <p:txBody>
          <a:bodyPr/>
          <a:lstStyle/>
          <a:p>
            <a:pPr algn="l" eaLnBrk="1" hangingPunct="1"/>
            <a:r>
              <a:rPr lang="ru-RU" altLang="ru-RU" sz="1800" i="1">
                <a:latin typeface="Arial" panose="020B0604020202020204" pitchFamily="34" charset="0"/>
                <a:cs typeface="Arial" panose="020B0604020202020204" pitchFamily="34" charset="0"/>
              </a:rPr>
              <a:t>Результаты моделирования атаки фильтрацией и аддитивным шумом:</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rPr>
            </a:br>
            <a:br>
              <a:rPr lang="ru-RU" altLang="ru-RU" sz="1800">
                <a:latin typeface="Arial" panose="020B0604020202020204" pitchFamily="34" charset="0"/>
              </a:rPr>
            </a:br>
            <a:br>
              <a:rPr lang="ru-RU" altLang="ru-RU" sz="1800">
                <a:latin typeface="Arial" panose="020B0604020202020204" pitchFamily="34" charset="0"/>
              </a:rPr>
            </a:br>
            <a:br>
              <a:rPr lang="ru-RU" altLang="ru-RU" sz="1800">
                <a:latin typeface="Arial" panose="020B0604020202020204" pitchFamily="34" charset="0"/>
              </a:rPr>
            </a:br>
            <a:r>
              <a:rPr lang="ru-RU" altLang="ru-RU" sz="1800">
                <a:latin typeface="Arial" panose="020B0604020202020204" pitchFamily="34" charset="0"/>
                <a:cs typeface="Arial" panose="020B0604020202020204" pitchFamily="34" charset="0"/>
              </a:rPr>
              <a:t>Таблица</a:t>
            </a:r>
            <a:r>
              <a:rPr lang="ru-RU" altLang="ru-RU" sz="1600">
                <a:latin typeface="Arial" panose="020B0604020202020204" pitchFamily="34" charset="0"/>
                <a:cs typeface="Arial" panose="020B0604020202020204" pitchFamily="34" charset="0"/>
              </a:rPr>
              <a:t> 1. Минимальное значение длинны ЦВЗ    , которая обеспечивает                     при заданных параметрах и различных типах атак.</a:t>
            </a:r>
            <a:br>
              <a:rPr lang="ru-RU" altLang="ru-RU" sz="1600">
                <a:latin typeface="Arial" panose="020B0604020202020204" pitchFamily="34" charset="0"/>
                <a:cs typeface="Arial" panose="020B0604020202020204" pitchFamily="34" charset="0"/>
              </a:rPr>
            </a:br>
            <a:r>
              <a:rPr lang="ru-RU" altLang="ru-RU" sz="1600">
                <a:latin typeface="Arial" panose="020B0604020202020204" pitchFamily="34" charset="0"/>
                <a:cs typeface="Arial" panose="020B0604020202020204" pitchFamily="34" charset="0"/>
              </a:rPr>
              <a:t>где выбраны следующие случаи:</a:t>
            </a:r>
            <a:br>
              <a:rPr lang="ru-RU" altLang="ru-RU" sz="1600">
                <a:latin typeface="Arial" panose="020B0604020202020204" pitchFamily="34" charset="0"/>
                <a:cs typeface="Arial" panose="020B0604020202020204" pitchFamily="34" charset="0"/>
              </a:rPr>
            </a:br>
            <a:r>
              <a:rPr lang="ru-RU" altLang="ru-RU" sz="1600">
                <a:latin typeface="Arial" panose="020B0604020202020204" pitchFamily="34" charset="0"/>
                <a:cs typeface="Arial" panose="020B0604020202020204" pitchFamily="34" charset="0"/>
              </a:rPr>
              <a:t>О – без фильтрации</a:t>
            </a:r>
            <a:br>
              <a:rPr lang="ru-RU" altLang="ru-RU" sz="1600">
                <a:latin typeface="Arial" panose="020B0604020202020204" pitchFamily="34" charset="0"/>
                <a:cs typeface="Arial" panose="020B0604020202020204" pitchFamily="34" charset="0"/>
              </a:rPr>
            </a:br>
            <a:r>
              <a:rPr lang="ru-RU" altLang="ru-RU" sz="1600">
                <a:latin typeface="Arial" panose="020B0604020202020204" pitchFamily="34" charset="0"/>
                <a:cs typeface="Arial" panose="020B0604020202020204" pitchFamily="34" charset="0"/>
              </a:rPr>
              <a:t>А – фильтрации ЦВЗ в виде БШ и аддитивного БШ</a:t>
            </a:r>
            <a:br>
              <a:rPr lang="ru-RU" altLang="ru-RU" sz="1600">
                <a:latin typeface="Arial" panose="020B0604020202020204" pitchFamily="34" charset="0"/>
                <a:cs typeface="Arial" panose="020B0604020202020204" pitchFamily="34" charset="0"/>
              </a:rPr>
            </a:br>
            <a:r>
              <a:rPr lang="ru-RU" altLang="ru-RU" sz="1600">
                <a:latin typeface="Arial" panose="020B0604020202020204" pitchFamily="34" charset="0"/>
                <a:cs typeface="Arial" panose="020B0604020202020204" pitchFamily="34" charset="0"/>
              </a:rPr>
              <a:t>В – фильтрация ЦВЗ в виде БШ и аддитивного ОШ</a:t>
            </a:r>
            <a:br>
              <a:rPr lang="ru-RU" altLang="ru-RU" sz="1600">
                <a:latin typeface="Arial" panose="020B0604020202020204" pitchFamily="34" charset="0"/>
                <a:cs typeface="Arial" panose="020B0604020202020204" pitchFamily="34" charset="0"/>
              </a:rPr>
            </a:br>
            <a:r>
              <a:rPr lang="ru-RU" altLang="ru-RU" sz="1600">
                <a:latin typeface="Arial" panose="020B0604020202020204" pitchFamily="34" charset="0"/>
                <a:cs typeface="Arial" panose="020B0604020202020204" pitchFamily="34" charset="0"/>
              </a:rPr>
              <a:t>С – фильтрация ЦВЗ в виде ОШ и аддитивного ОШ</a:t>
            </a:r>
            <a:br>
              <a:rPr lang="ru-RU" altLang="ru-RU" sz="1600">
                <a:latin typeface="Arial" panose="020B0604020202020204" pitchFamily="34" charset="0"/>
                <a:cs typeface="Arial" panose="020B0604020202020204" pitchFamily="34" charset="0"/>
              </a:rPr>
            </a:br>
            <a:r>
              <a:rPr lang="ru-RU" altLang="ru-RU" sz="1600">
                <a:latin typeface="Arial" panose="020B0604020202020204" pitchFamily="34" charset="0"/>
                <a:cs typeface="Arial" panose="020B0604020202020204" pitchFamily="34" charset="0"/>
              </a:rPr>
              <a:t>    – параметр двумерного фильтра</a:t>
            </a:r>
            <a:br>
              <a:rPr lang="ru-RU" altLang="ru-RU" sz="16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4619BD5C-69E7-5C45-96E0-082AB5B5A98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BD8DCD6-89AC-444F-B3F6-AD537E4D566C}" type="slidenum">
              <a:rPr lang="ru-RU" altLang="ru-RU">
                <a:solidFill>
                  <a:srgbClr val="898989"/>
                </a:solidFill>
                <a:latin typeface="Calibri" panose="020F0502020204030204" pitchFamily="34" charset="0"/>
              </a:rPr>
              <a:pPr eaLnBrk="1" hangingPunct="1"/>
              <a:t>201</a:t>
            </a:fld>
            <a:endParaRPr lang="ru-RU" altLang="ru-RU">
              <a:solidFill>
                <a:srgbClr val="898989"/>
              </a:solidFill>
              <a:latin typeface="Calibri" panose="020F0502020204030204" pitchFamily="34" charset="0"/>
            </a:endParaRPr>
          </a:p>
        </p:txBody>
      </p:sp>
      <p:graphicFrame>
        <p:nvGraphicFramePr>
          <p:cNvPr id="3074" name="Object 5">
            <a:extLst>
              <a:ext uri="{FF2B5EF4-FFF2-40B4-BE49-F238E27FC236}">
                <a16:creationId xmlns:a16="http://schemas.microsoft.com/office/drawing/2014/main" id="{7B72AE51-22EA-2F4C-A385-98EC7907F23A}"/>
              </a:ext>
            </a:extLst>
          </p:cNvPr>
          <p:cNvGraphicFramePr>
            <a:graphicFrameLocks noChangeAspect="1"/>
          </p:cNvGraphicFramePr>
          <p:nvPr/>
        </p:nvGraphicFramePr>
        <p:xfrm>
          <a:off x="4818063" y="6162675"/>
          <a:ext cx="2914650" cy="723900"/>
        </p:xfrm>
        <a:graphic>
          <a:graphicData uri="http://schemas.openxmlformats.org/presentationml/2006/ole">
            <mc:AlternateContent xmlns:mc="http://schemas.openxmlformats.org/markup-compatibility/2006">
              <mc:Choice xmlns:v="urn:schemas-microsoft-com:vml" Requires="v">
                <p:oleObj spid="_x0000_s200747" name="Equation" r:id="rId3" imgW="44767500" imgH="11112500" progId="Equation.DSMT4">
                  <p:embed/>
                </p:oleObj>
              </mc:Choice>
              <mc:Fallback>
                <p:oleObj name="Equation" r:id="rId3" imgW="44767500" imgH="11112500" progId="Equation.DSMT4">
                  <p:embed/>
                  <p:pic>
                    <p:nvPicPr>
                      <p:cNvPr id="3074" name="Object 5">
                        <a:extLst>
                          <a:ext uri="{FF2B5EF4-FFF2-40B4-BE49-F238E27FC236}">
                            <a16:creationId xmlns:a16="http://schemas.microsoft.com/office/drawing/2014/main" id="{7B72AE51-22EA-2F4C-A385-98EC7907F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063" y="6162675"/>
                        <a:ext cx="291465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6">
            <a:extLst>
              <a:ext uri="{FF2B5EF4-FFF2-40B4-BE49-F238E27FC236}">
                <a16:creationId xmlns:a16="http://schemas.microsoft.com/office/drawing/2014/main" id="{2CF4F861-A760-FA40-BDD1-67532985DFC8}"/>
              </a:ext>
            </a:extLst>
          </p:cNvPr>
          <p:cNvGraphicFramePr>
            <a:graphicFrameLocks noChangeAspect="1"/>
          </p:cNvGraphicFramePr>
          <p:nvPr/>
        </p:nvGraphicFramePr>
        <p:xfrm>
          <a:off x="1747838" y="6223000"/>
          <a:ext cx="209550" cy="266700"/>
        </p:xfrm>
        <a:graphic>
          <a:graphicData uri="http://schemas.openxmlformats.org/presentationml/2006/ole">
            <mc:AlternateContent xmlns:mc="http://schemas.openxmlformats.org/markup-compatibility/2006">
              <mc:Choice xmlns:v="urn:schemas-microsoft-com:vml" Requires="v">
                <p:oleObj spid="_x0000_s200748" name="Формула" r:id="rId5" imgW="3213100" imgH="4102100" progId="Equation.3">
                  <p:embed/>
                </p:oleObj>
              </mc:Choice>
              <mc:Fallback>
                <p:oleObj name="Формула" r:id="rId5" imgW="3213100" imgH="4102100" progId="Equation.3">
                  <p:embed/>
                  <p:pic>
                    <p:nvPicPr>
                      <p:cNvPr id="3075" name="Object 6">
                        <a:extLst>
                          <a:ext uri="{FF2B5EF4-FFF2-40B4-BE49-F238E27FC236}">
                            <a16:creationId xmlns:a16="http://schemas.microsoft.com/office/drawing/2014/main" id="{2CF4F861-A760-FA40-BDD1-67532985DF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838" y="6223000"/>
                        <a:ext cx="2095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6" name="Object 7">
            <a:extLst>
              <a:ext uri="{FF2B5EF4-FFF2-40B4-BE49-F238E27FC236}">
                <a16:creationId xmlns:a16="http://schemas.microsoft.com/office/drawing/2014/main" id="{161D85CE-29B5-2D46-ABFF-4C4718553F24}"/>
              </a:ext>
            </a:extLst>
          </p:cNvPr>
          <p:cNvGraphicFramePr>
            <a:graphicFrameLocks noChangeAspect="1"/>
          </p:cNvGraphicFramePr>
          <p:nvPr/>
        </p:nvGraphicFramePr>
        <p:xfrm>
          <a:off x="6510338" y="4505325"/>
          <a:ext cx="266700" cy="266700"/>
        </p:xfrm>
        <a:graphic>
          <a:graphicData uri="http://schemas.openxmlformats.org/presentationml/2006/ole">
            <mc:AlternateContent xmlns:mc="http://schemas.openxmlformats.org/markup-compatibility/2006">
              <mc:Choice xmlns:v="urn:schemas-microsoft-com:vml" Requires="v">
                <p:oleObj spid="_x0000_s200749" name="Формула" r:id="rId7" imgW="4102100" imgH="4102100" progId="Equation.3">
                  <p:embed/>
                </p:oleObj>
              </mc:Choice>
              <mc:Fallback>
                <p:oleObj name="Формула" r:id="rId7" imgW="4102100" imgH="4102100" progId="Equation.3">
                  <p:embed/>
                  <p:pic>
                    <p:nvPicPr>
                      <p:cNvPr id="3076" name="Object 7">
                        <a:extLst>
                          <a:ext uri="{FF2B5EF4-FFF2-40B4-BE49-F238E27FC236}">
                            <a16:creationId xmlns:a16="http://schemas.microsoft.com/office/drawing/2014/main" id="{161D85CE-29B5-2D46-ABFF-4C4718553F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0338" y="4505325"/>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7" name="Object 8">
            <a:extLst>
              <a:ext uri="{FF2B5EF4-FFF2-40B4-BE49-F238E27FC236}">
                <a16:creationId xmlns:a16="http://schemas.microsoft.com/office/drawing/2014/main" id="{60EC6E51-64BE-754F-8E49-E1A43A2F609B}"/>
              </a:ext>
            </a:extLst>
          </p:cNvPr>
          <p:cNvGraphicFramePr>
            <a:graphicFrameLocks noChangeAspect="1"/>
          </p:cNvGraphicFramePr>
          <p:nvPr/>
        </p:nvGraphicFramePr>
        <p:xfrm>
          <a:off x="8863013" y="4473575"/>
          <a:ext cx="1390650" cy="381000"/>
        </p:xfrm>
        <a:graphic>
          <a:graphicData uri="http://schemas.openxmlformats.org/presentationml/2006/ole">
            <mc:AlternateContent xmlns:mc="http://schemas.openxmlformats.org/markup-compatibility/2006">
              <mc:Choice xmlns:v="urn:schemas-microsoft-com:vml" Requires="v">
                <p:oleObj spid="_x0000_s200750" name="Формула" r:id="rId9" imgW="21361400" imgH="5854700" progId="Equation.3">
                  <p:embed/>
                </p:oleObj>
              </mc:Choice>
              <mc:Fallback>
                <p:oleObj name="Формула" r:id="rId9" imgW="21361400" imgH="5854700" progId="Equation.3">
                  <p:embed/>
                  <p:pic>
                    <p:nvPicPr>
                      <p:cNvPr id="3077" name="Object 8">
                        <a:extLst>
                          <a:ext uri="{FF2B5EF4-FFF2-40B4-BE49-F238E27FC236}">
                            <a16:creationId xmlns:a16="http://schemas.microsoft.com/office/drawing/2014/main" id="{60EC6E51-64BE-754F-8E49-E1A43A2F60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63013" y="4473575"/>
                        <a:ext cx="13906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34" name="Group 646">
            <a:extLst>
              <a:ext uri="{FF2B5EF4-FFF2-40B4-BE49-F238E27FC236}">
                <a16:creationId xmlns:a16="http://schemas.microsoft.com/office/drawing/2014/main" id="{B644B225-08C3-1349-B189-C4533CD4CACC}"/>
              </a:ext>
            </a:extLst>
          </p:cNvPr>
          <p:cNvGraphicFramePr>
            <a:graphicFrameLocks noGrp="1"/>
          </p:cNvGraphicFramePr>
          <p:nvPr/>
        </p:nvGraphicFramePr>
        <p:xfrm>
          <a:off x="1704976" y="444501"/>
          <a:ext cx="8715375" cy="4022725"/>
        </p:xfrm>
        <a:graphic>
          <a:graphicData uri="http://schemas.openxmlformats.org/drawingml/2006/table">
            <a:tbl>
              <a:tblPr/>
              <a:tblGrid>
                <a:gridCol w="228600">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676275">
                  <a:extLst>
                    <a:ext uri="{9D8B030D-6E8A-4147-A177-3AD203B41FA5}">
                      <a16:colId xmlns:a16="http://schemas.microsoft.com/office/drawing/2014/main" val="20002"/>
                    </a:ext>
                  </a:extLst>
                </a:gridCol>
                <a:gridCol w="419100">
                  <a:extLst>
                    <a:ext uri="{9D8B030D-6E8A-4147-A177-3AD203B41FA5}">
                      <a16:colId xmlns:a16="http://schemas.microsoft.com/office/drawing/2014/main" val="20003"/>
                    </a:ext>
                  </a:extLst>
                </a:gridCol>
                <a:gridCol w="561975">
                  <a:extLst>
                    <a:ext uri="{9D8B030D-6E8A-4147-A177-3AD203B41FA5}">
                      <a16:colId xmlns:a16="http://schemas.microsoft.com/office/drawing/2014/main" val="20004"/>
                    </a:ext>
                  </a:extLst>
                </a:gridCol>
                <a:gridCol w="276225">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676275">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71500">
                  <a:extLst>
                    <a:ext uri="{9D8B030D-6E8A-4147-A177-3AD203B41FA5}">
                      <a16:colId xmlns:a16="http://schemas.microsoft.com/office/drawing/2014/main" val="20009"/>
                    </a:ext>
                  </a:extLst>
                </a:gridCol>
                <a:gridCol w="400050">
                  <a:extLst>
                    <a:ext uri="{9D8B030D-6E8A-4147-A177-3AD203B41FA5}">
                      <a16:colId xmlns:a16="http://schemas.microsoft.com/office/drawing/2014/main" val="20010"/>
                    </a:ext>
                  </a:extLst>
                </a:gridCol>
                <a:gridCol w="295275">
                  <a:extLst>
                    <a:ext uri="{9D8B030D-6E8A-4147-A177-3AD203B41FA5}">
                      <a16:colId xmlns:a16="http://schemas.microsoft.com/office/drawing/2014/main" val="20011"/>
                    </a:ext>
                  </a:extLst>
                </a:gridCol>
                <a:gridCol w="676275">
                  <a:extLst>
                    <a:ext uri="{9D8B030D-6E8A-4147-A177-3AD203B41FA5}">
                      <a16:colId xmlns:a16="http://schemas.microsoft.com/office/drawing/2014/main" val="20012"/>
                    </a:ext>
                  </a:extLst>
                </a:gridCol>
                <a:gridCol w="390525">
                  <a:extLst>
                    <a:ext uri="{9D8B030D-6E8A-4147-A177-3AD203B41FA5}">
                      <a16:colId xmlns:a16="http://schemas.microsoft.com/office/drawing/2014/main" val="20013"/>
                    </a:ext>
                  </a:extLst>
                </a:gridCol>
                <a:gridCol w="523875">
                  <a:extLst>
                    <a:ext uri="{9D8B030D-6E8A-4147-A177-3AD203B41FA5}">
                      <a16:colId xmlns:a16="http://schemas.microsoft.com/office/drawing/2014/main" val="20014"/>
                    </a:ext>
                  </a:extLst>
                </a:gridCol>
                <a:gridCol w="333375">
                  <a:extLst>
                    <a:ext uri="{9D8B030D-6E8A-4147-A177-3AD203B41FA5}">
                      <a16:colId xmlns:a16="http://schemas.microsoft.com/office/drawing/2014/main" val="20015"/>
                    </a:ext>
                  </a:extLst>
                </a:gridCol>
                <a:gridCol w="390525">
                  <a:extLst>
                    <a:ext uri="{9D8B030D-6E8A-4147-A177-3AD203B41FA5}">
                      <a16:colId xmlns:a16="http://schemas.microsoft.com/office/drawing/2014/main" val="20016"/>
                    </a:ext>
                  </a:extLst>
                </a:gridCol>
                <a:gridCol w="676275">
                  <a:extLst>
                    <a:ext uri="{9D8B030D-6E8A-4147-A177-3AD203B41FA5}">
                      <a16:colId xmlns:a16="http://schemas.microsoft.com/office/drawing/2014/main" val="20017"/>
                    </a:ext>
                  </a:extLst>
                </a:gridCol>
                <a:gridCol w="514350">
                  <a:extLst>
                    <a:ext uri="{9D8B030D-6E8A-4147-A177-3AD203B41FA5}">
                      <a16:colId xmlns:a16="http://schemas.microsoft.com/office/drawing/2014/main" val="20018"/>
                    </a:ext>
                  </a:extLst>
                </a:gridCol>
              </a:tblGrid>
              <a:tr h="335227">
                <a:tc gridSpan="19">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dirty="0">
                          <a:ln>
                            <a:noFill/>
                          </a:ln>
                          <a:solidFill>
                            <a:schemeClr val="tx1"/>
                          </a:solidFill>
                          <a:effectLst/>
                          <a:latin typeface="Times New Roman" pitchFamily="18" charset="0"/>
                        </a:rPr>
                        <a:t>Изображение «Рыболовная шхуна»</a:t>
                      </a:r>
                    </a:p>
                  </a:txBody>
                  <a:tcPr marT="45701" marB="4570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335227">
                <a:tc gridSpan="4">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Случай О</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Случай А</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Случай В</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Случай С</a:t>
                      </a: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1"/>
                  </a:ext>
                </a:extLst>
              </a:tr>
              <a:tr h="335227">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27">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5</a:t>
                      </a:r>
                    </a:p>
                  </a:txBody>
                  <a:tcPr marL="19050" marR="19050"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2,000</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dirty="0">
                          <a:ln>
                            <a:noFill/>
                          </a:ln>
                          <a:solidFill>
                            <a:schemeClr val="tx1"/>
                          </a:solidFill>
                          <a:effectLst/>
                          <a:latin typeface="Times New Roman" pitchFamily="18" charset="0"/>
                        </a:rPr>
                        <a:t>38</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0,75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6</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1,787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101</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0,75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8</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6</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1,796</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68</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0,75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8</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11</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2,006</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124</a:t>
                      </a:r>
                    </a:p>
                  </a:txBody>
                  <a:tcPr marL="19050" marR="19050"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27">
                <a:tc rowSpan="2" gridSpan="4">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ru-RU"/>
                    </a:p>
                  </a:txBody>
                  <a:tcPr/>
                </a:tc>
                <a:tc rowSpan="2" hMerge="1">
                  <a:txBody>
                    <a:bodyPr/>
                    <a:lstStyle/>
                    <a:p>
                      <a:endParaRPr lang="ru-RU"/>
                    </a:p>
                  </a:txBody>
                  <a:tcPr/>
                </a:tc>
                <a:tc rowSpan="2" hMerge="1">
                  <a:txBody>
                    <a:bodyPr/>
                    <a:lstStyle/>
                    <a:p>
                      <a:endParaRPr lang="ru-RU"/>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1,00</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2,124</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220</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1,00</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2,159</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87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1,00</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2,087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169</a:t>
                      </a:r>
                    </a:p>
                  </a:txBody>
                  <a:tcPr marL="19050" marR="19050"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27">
                <a:tc gridSpan="4"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1,25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2,062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dirty="0">
                          <a:ln>
                            <a:noFill/>
                          </a:ln>
                          <a:solidFill>
                            <a:schemeClr val="tx1"/>
                          </a:solidFill>
                          <a:effectLst/>
                          <a:latin typeface="Times New Roman" pitchFamily="18" charset="0"/>
                        </a:rPr>
                        <a:t>320</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1,25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16</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1,927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dirty="0">
                          <a:ln>
                            <a:noFill/>
                          </a:ln>
                          <a:solidFill>
                            <a:schemeClr val="tx1"/>
                          </a:solidFill>
                          <a:effectLst/>
                          <a:latin typeface="Times New Roman" pitchFamily="18" charset="0"/>
                        </a:rPr>
                        <a:t>82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1,25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16</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1,942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dirty="0">
                          <a:ln>
                            <a:noFill/>
                          </a:ln>
                          <a:solidFill>
                            <a:schemeClr val="tx1"/>
                          </a:solidFill>
                          <a:effectLst/>
                          <a:latin typeface="Times New Roman" pitchFamily="18" charset="0"/>
                        </a:rPr>
                        <a:t>175</a:t>
                      </a:r>
                    </a:p>
                  </a:txBody>
                  <a:tcPr marL="19050" marR="19050"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27">
                <a:tc gridSpan="19">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dirty="0">
                          <a:ln>
                            <a:noFill/>
                          </a:ln>
                          <a:solidFill>
                            <a:schemeClr val="tx1"/>
                          </a:solidFill>
                          <a:effectLst/>
                          <a:latin typeface="Times New Roman" pitchFamily="18" charset="0"/>
                        </a:rPr>
                        <a:t>Изображение «Лена»</a:t>
                      </a:r>
                    </a:p>
                  </a:txBody>
                  <a:tcPr marL="19050" marR="19050" marT="45701" marB="4570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6"/>
                  </a:ext>
                </a:extLst>
              </a:tr>
              <a:tr h="335227">
                <a:tc gridSpan="4">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Случай О</a:t>
                      </a:r>
                    </a:p>
                  </a:txBody>
                  <a:tcPr marL="19050" marR="19050"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Случай А</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Случай В</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Случай С</a:t>
                      </a:r>
                    </a:p>
                  </a:txBody>
                  <a:tcPr marL="19050" marR="19050"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7"/>
                  </a:ext>
                </a:extLst>
              </a:tr>
              <a:tr h="335227">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227">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7</a:t>
                      </a:r>
                    </a:p>
                  </a:txBody>
                  <a:tcPr marL="19050" marR="19050"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6</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1,735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dirty="0">
                          <a:ln>
                            <a:noFill/>
                          </a:ln>
                          <a:solidFill>
                            <a:schemeClr val="tx1"/>
                          </a:solidFill>
                          <a:effectLst/>
                          <a:latin typeface="Times New Roman" pitchFamily="18" charset="0"/>
                        </a:rPr>
                        <a:t>29</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0,75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8</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1,653</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89</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0,75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9</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1,796</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70</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0,75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1,738</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102</a:t>
                      </a:r>
                    </a:p>
                  </a:txBody>
                  <a:tcPr marL="19050" marR="19050"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227">
                <a:tc rowSpan="2" gridSpan="4">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600" b="0" i="0" u="none" strike="noStrike" cap="none" normalizeH="0" baseline="0">
                        <a:ln>
                          <a:noFill/>
                        </a:ln>
                        <a:solidFill>
                          <a:schemeClr val="tx1"/>
                        </a:solidFill>
                        <a:effectLst/>
                        <a:latin typeface="Calibri" pitchFamily="34" charset="0"/>
                      </a:endParaRPr>
                    </a:p>
                  </a:txBody>
                  <a:tcPr marL="19050" marR="19050"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ru-RU"/>
                    </a:p>
                  </a:txBody>
                  <a:tcPr/>
                </a:tc>
                <a:tc rowSpan="2" hMerge="1">
                  <a:txBody>
                    <a:bodyPr/>
                    <a:lstStyle/>
                    <a:p>
                      <a:endParaRPr lang="ru-RU"/>
                    </a:p>
                  </a:txBody>
                  <a:tcPr/>
                </a:tc>
                <a:tc rowSpan="2" hMerge="1">
                  <a:txBody>
                    <a:bodyPr/>
                    <a:lstStyle/>
                    <a:p>
                      <a:endParaRPr lang="ru-RU"/>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1,00</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9</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1,817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190</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1,00</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9</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1,792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dirty="0">
                          <a:ln>
                            <a:noFill/>
                          </a:ln>
                          <a:solidFill>
                            <a:schemeClr val="tx1"/>
                          </a:solidFill>
                          <a:effectLst/>
                          <a:latin typeface="Times New Roman" pitchFamily="18" charset="0"/>
                        </a:rPr>
                        <a:t>77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1,00</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1,755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143</a:t>
                      </a:r>
                    </a:p>
                  </a:txBody>
                  <a:tcPr marL="19050" marR="19050"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227">
                <a:tc gridSpan="4"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1,25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4</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9</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1,755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dirty="0">
                          <a:ln>
                            <a:noFill/>
                          </a:ln>
                          <a:solidFill>
                            <a:schemeClr val="tx1"/>
                          </a:solidFill>
                          <a:effectLst/>
                          <a:latin typeface="Times New Roman" pitchFamily="18" charset="0"/>
                        </a:rPr>
                        <a:t>281</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1,25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9</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1,691</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73</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1,25</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22</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29</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a:ln>
                            <a:noFill/>
                          </a:ln>
                          <a:solidFill>
                            <a:schemeClr val="tx1"/>
                          </a:solidFill>
                          <a:effectLst/>
                          <a:latin typeface="Times New Roman" pitchFamily="18" charset="0"/>
                        </a:rPr>
                        <a:t>1,798</a:t>
                      </a:r>
                    </a:p>
                  </a:txBody>
                  <a:tcPr marL="19050" marR="19050"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600" b="0" i="0" u="none" strike="noStrike" cap="none" normalizeH="0" baseline="0" dirty="0">
                          <a:ln>
                            <a:noFill/>
                          </a:ln>
                          <a:solidFill>
                            <a:schemeClr val="tx1"/>
                          </a:solidFill>
                          <a:effectLst/>
                          <a:latin typeface="Times New Roman" pitchFamily="18" charset="0"/>
                        </a:rPr>
                        <a:t>156</a:t>
                      </a:r>
                    </a:p>
                  </a:txBody>
                  <a:tcPr marL="19050" marR="19050"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aphicFrame>
        <p:nvGraphicFramePr>
          <p:cNvPr id="3078" name="Object 403">
            <a:extLst>
              <a:ext uri="{FF2B5EF4-FFF2-40B4-BE49-F238E27FC236}">
                <a16:creationId xmlns:a16="http://schemas.microsoft.com/office/drawing/2014/main" id="{F2E30D46-6484-D648-BB0E-FF78D16F0E3F}"/>
              </a:ext>
            </a:extLst>
          </p:cNvPr>
          <p:cNvGraphicFramePr>
            <a:graphicFrameLocks noChangeAspect="1"/>
          </p:cNvGraphicFramePr>
          <p:nvPr/>
        </p:nvGraphicFramePr>
        <p:xfrm>
          <a:off x="1747838" y="1181100"/>
          <a:ext cx="228600" cy="209550"/>
        </p:xfrm>
        <a:graphic>
          <a:graphicData uri="http://schemas.openxmlformats.org/presentationml/2006/ole">
            <mc:AlternateContent xmlns:mc="http://schemas.openxmlformats.org/markup-compatibility/2006">
              <mc:Choice xmlns:v="urn:schemas-microsoft-com:vml" Requires="v">
                <p:oleObj spid="_x0000_s200751" name="Формула" r:id="rId11" imgW="3505200" imgH="3213100" progId="Equation.3">
                  <p:embed/>
                </p:oleObj>
              </mc:Choice>
              <mc:Fallback>
                <p:oleObj name="Формула" r:id="rId11" imgW="3505200" imgH="3213100" progId="Equation.3">
                  <p:embed/>
                  <p:pic>
                    <p:nvPicPr>
                      <p:cNvPr id="3078" name="Object 403">
                        <a:extLst>
                          <a:ext uri="{FF2B5EF4-FFF2-40B4-BE49-F238E27FC236}">
                            <a16:creationId xmlns:a16="http://schemas.microsoft.com/office/drawing/2014/main" id="{F2E30D46-6484-D648-BB0E-FF78D16F0E3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47838" y="1181100"/>
                        <a:ext cx="22860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9" name="Object 404">
            <a:extLst>
              <a:ext uri="{FF2B5EF4-FFF2-40B4-BE49-F238E27FC236}">
                <a16:creationId xmlns:a16="http://schemas.microsoft.com/office/drawing/2014/main" id="{D4025A6F-73DE-9943-BD39-6AACD04CA287}"/>
              </a:ext>
            </a:extLst>
          </p:cNvPr>
          <p:cNvGraphicFramePr>
            <a:graphicFrameLocks noChangeAspect="1"/>
          </p:cNvGraphicFramePr>
          <p:nvPr/>
        </p:nvGraphicFramePr>
        <p:xfrm>
          <a:off x="1944688" y="1114425"/>
          <a:ext cx="304800" cy="342900"/>
        </p:xfrm>
        <a:graphic>
          <a:graphicData uri="http://schemas.openxmlformats.org/presentationml/2006/ole">
            <mc:AlternateContent xmlns:mc="http://schemas.openxmlformats.org/markup-compatibility/2006">
              <mc:Choice xmlns:v="urn:schemas-microsoft-com:vml" Requires="v">
                <p:oleObj spid="_x0000_s200752" name="Формула" r:id="rId13" imgW="4686300" imgH="5270500" progId="Equation.3">
                  <p:embed/>
                </p:oleObj>
              </mc:Choice>
              <mc:Fallback>
                <p:oleObj name="Формула" r:id="rId13" imgW="4686300" imgH="5270500" progId="Equation.3">
                  <p:embed/>
                  <p:pic>
                    <p:nvPicPr>
                      <p:cNvPr id="3079" name="Object 404">
                        <a:extLst>
                          <a:ext uri="{FF2B5EF4-FFF2-40B4-BE49-F238E27FC236}">
                            <a16:creationId xmlns:a16="http://schemas.microsoft.com/office/drawing/2014/main" id="{D4025A6F-73DE-9943-BD39-6AACD04CA28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44688" y="1114425"/>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0" name="Object 405">
            <a:extLst>
              <a:ext uri="{FF2B5EF4-FFF2-40B4-BE49-F238E27FC236}">
                <a16:creationId xmlns:a16="http://schemas.microsoft.com/office/drawing/2014/main" id="{7D1D2507-A969-F548-A457-FF7A571339E0}"/>
              </a:ext>
            </a:extLst>
          </p:cNvPr>
          <p:cNvGraphicFramePr>
            <a:graphicFrameLocks noChangeAspect="1"/>
          </p:cNvGraphicFramePr>
          <p:nvPr/>
        </p:nvGraphicFramePr>
        <p:xfrm>
          <a:off x="2490788" y="1181100"/>
          <a:ext cx="190500" cy="247650"/>
        </p:xfrm>
        <a:graphic>
          <a:graphicData uri="http://schemas.openxmlformats.org/presentationml/2006/ole">
            <mc:AlternateContent xmlns:mc="http://schemas.openxmlformats.org/markup-compatibility/2006">
              <mc:Choice xmlns:v="urn:schemas-microsoft-com:vml" Requires="v">
                <p:oleObj spid="_x0000_s200753" name="Формула" r:id="rId15" imgW="2921000" imgH="3797300" progId="Equation.3">
                  <p:embed/>
                </p:oleObj>
              </mc:Choice>
              <mc:Fallback>
                <p:oleObj name="Формула" r:id="rId15" imgW="2921000" imgH="3797300" progId="Equation.3">
                  <p:embed/>
                  <p:pic>
                    <p:nvPicPr>
                      <p:cNvPr id="3080" name="Object 405">
                        <a:extLst>
                          <a:ext uri="{FF2B5EF4-FFF2-40B4-BE49-F238E27FC236}">
                            <a16:creationId xmlns:a16="http://schemas.microsoft.com/office/drawing/2014/main" id="{7D1D2507-A969-F548-A457-FF7A571339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0788" y="1181100"/>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1" name="Object 406">
            <a:extLst>
              <a:ext uri="{FF2B5EF4-FFF2-40B4-BE49-F238E27FC236}">
                <a16:creationId xmlns:a16="http://schemas.microsoft.com/office/drawing/2014/main" id="{0A7C7754-1A75-A143-8629-90BE2ADC19F1}"/>
              </a:ext>
            </a:extLst>
          </p:cNvPr>
          <p:cNvGraphicFramePr>
            <a:graphicFrameLocks noChangeAspect="1"/>
          </p:cNvGraphicFramePr>
          <p:nvPr/>
        </p:nvGraphicFramePr>
        <p:xfrm>
          <a:off x="3024188" y="1152525"/>
          <a:ext cx="266700" cy="266700"/>
        </p:xfrm>
        <a:graphic>
          <a:graphicData uri="http://schemas.openxmlformats.org/presentationml/2006/ole">
            <mc:AlternateContent xmlns:mc="http://schemas.openxmlformats.org/markup-compatibility/2006">
              <mc:Choice xmlns:v="urn:schemas-microsoft-com:vml" Requires="v">
                <p:oleObj spid="_x0000_s200754" name="Формула" r:id="rId17" imgW="4102100" imgH="4102100" progId="Equation.3">
                  <p:embed/>
                </p:oleObj>
              </mc:Choice>
              <mc:Fallback>
                <p:oleObj name="Формула" r:id="rId17" imgW="4102100" imgH="4102100" progId="Equation.3">
                  <p:embed/>
                  <p:pic>
                    <p:nvPicPr>
                      <p:cNvPr id="3081" name="Object 406">
                        <a:extLst>
                          <a:ext uri="{FF2B5EF4-FFF2-40B4-BE49-F238E27FC236}">
                            <a16:creationId xmlns:a16="http://schemas.microsoft.com/office/drawing/2014/main" id="{0A7C7754-1A75-A143-8629-90BE2ADC19F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24188" y="1152525"/>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 name="Object 407">
            <a:extLst>
              <a:ext uri="{FF2B5EF4-FFF2-40B4-BE49-F238E27FC236}">
                <a16:creationId xmlns:a16="http://schemas.microsoft.com/office/drawing/2014/main" id="{18F34DA2-1207-0F4B-A95D-3668CF5C71BD}"/>
              </a:ext>
            </a:extLst>
          </p:cNvPr>
          <p:cNvGraphicFramePr>
            <a:graphicFrameLocks noChangeAspect="1"/>
          </p:cNvGraphicFramePr>
          <p:nvPr/>
        </p:nvGraphicFramePr>
        <p:xfrm>
          <a:off x="4186238" y="1114425"/>
          <a:ext cx="304800" cy="342900"/>
        </p:xfrm>
        <a:graphic>
          <a:graphicData uri="http://schemas.openxmlformats.org/presentationml/2006/ole">
            <mc:AlternateContent xmlns:mc="http://schemas.openxmlformats.org/markup-compatibility/2006">
              <mc:Choice xmlns:v="urn:schemas-microsoft-com:vml" Requires="v">
                <p:oleObj spid="_x0000_s200755" name="Формула" r:id="rId19" imgW="4686300" imgH="5270500" progId="Equation.3">
                  <p:embed/>
                </p:oleObj>
              </mc:Choice>
              <mc:Fallback>
                <p:oleObj name="Формула" r:id="rId19" imgW="4686300" imgH="5270500" progId="Equation.3">
                  <p:embed/>
                  <p:pic>
                    <p:nvPicPr>
                      <p:cNvPr id="3082" name="Object 407">
                        <a:extLst>
                          <a:ext uri="{FF2B5EF4-FFF2-40B4-BE49-F238E27FC236}">
                            <a16:creationId xmlns:a16="http://schemas.microsoft.com/office/drawing/2014/main" id="{18F34DA2-1207-0F4B-A95D-3668CF5C71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86238" y="1114425"/>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3" name="Object 408">
            <a:extLst>
              <a:ext uri="{FF2B5EF4-FFF2-40B4-BE49-F238E27FC236}">
                <a16:creationId xmlns:a16="http://schemas.microsoft.com/office/drawing/2014/main" id="{7DD4D0CD-51FC-8E44-830D-83C759D892E0}"/>
              </a:ext>
            </a:extLst>
          </p:cNvPr>
          <p:cNvGraphicFramePr>
            <a:graphicFrameLocks noChangeAspect="1"/>
          </p:cNvGraphicFramePr>
          <p:nvPr/>
        </p:nvGraphicFramePr>
        <p:xfrm>
          <a:off x="4681538" y="1181100"/>
          <a:ext cx="190500" cy="247650"/>
        </p:xfrm>
        <a:graphic>
          <a:graphicData uri="http://schemas.openxmlformats.org/presentationml/2006/ole">
            <mc:AlternateContent xmlns:mc="http://schemas.openxmlformats.org/markup-compatibility/2006">
              <mc:Choice xmlns:v="urn:schemas-microsoft-com:vml" Requires="v">
                <p:oleObj spid="_x0000_s200756" name="Формула" r:id="rId21" imgW="2921000" imgH="3797300" progId="Equation.3">
                  <p:embed/>
                </p:oleObj>
              </mc:Choice>
              <mc:Fallback>
                <p:oleObj name="Формула" r:id="rId21" imgW="2921000" imgH="3797300" progId="Equation.3">
                  <p:embed/>
                  <p:pic>
                    <p:nvPicPr>
                      <p:cNvPr id="3083" name="Object 408">
                        <a:extLst>
                          <a:ext uri="{FF2B5EF4-FFF2-40B4-BE49-F238E27FC236}">
                            <a16:creationId xmlns:a16="http://schemas.microsoft.com/office/drawing/2014/main" id="{7DD4D0CD-51FC-8E44-830D-83C759D892E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81538" y="1181100"/>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4" name="Object 409">
            <a:extLst>
              <a:ext uri="{FF2B5EF4-FFF2-40B4-BE49-F238E27FC236}">
                <a16:creationId xmlns:a16="http://schemas.microsoft.com/office/drawing/2014/main" id="{EF33E55F-665F-D44F-A1C7-0DF43B1F95B2}"/>
              </a:ext>
            </a:extLst>
          </p:cNvPr>
          <p:cNvGraphicFramePr>
            <a:graphicFrameLocks noChangeAspect="1"/>
          </p:cNvGraphicFramePr>
          <p:nvPr/>
        </p:nvGraphicFramePr>
        <p:xfrm>
          <a:off x="5259388" y="1152525"/>
          <a:ext cx="266700" cy="266700"/>
        </p:xfrm>
        <a:graphic>
          <a:graphicData uri="http://schemas.openxmlformats.org/presentationml/2006/ole">
            <mc:AlternateContent xmlns:mc="http://schemas.openxmlformats.org/markup-compatibility/2006">
              <mc:Choice xmlns:v="urn:schemas-microsoft-com:vml" Requires="v">
                <p:oleObj spid="_x0000_s200757" name="Формула" r:id="rId23" imgW="4102100" imgH="4102100" progId="Equation.3">
                  <p:embed/>
                </p:oleObj>
              </mc:Choice>
              <mc:Fallback>
                <p:oleObj name="Формула" r:id="rId23" imgW="4102100" imgH="4102100" progId="Equation.3">
                  <p:embed/>
                  <p:pic>
                    <p:nvPicPr>
                      <p:cNvPr id="3084" name="Object 409">
                        <a:extLst>
                          <a:ext uri="{FF2B5EF4-FFF2-40B4-BE49-F238E27FC236}">
                            <a16:creationId xmlns:a16="http://schemas.microsoft.com/office/drawing/2014/main" id="{EF33E55F-665F-D44F-A1C7-0DF43B1F95B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59388" y="1152525"/>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5" name="Object 410">
            <a:extLst>
              <a:ext uri="{FF2B5EF4-FFF2-40B4-BE49-F238E27FC236}">
                <a16:creationId xmlns:a16="http://schemas.microsoft.com/office/drawing/2014/main" id="{18302FFF-A012-7B47-A5CA-4677B064B178}"/>
              </a:ext>
            </a:extLst>
          </p:cNvPr>
          <p:cNvGraphicFramePr>
            <a:graphicFrameLocks noChangeAspect="1"/>
          </p:cNvGraphicFramePr>
          <p:nvPr/>
        </p:nvGraphicFramePr>
        <p:xfrm>
          <a:off x="3944938" y="1190625"/>
          <a:ext cx="228600" cy="209550"/>
        </p:xfrm>
        <a:graphic>
          <a:graphicData uri="http://schemas.openxmlformats.org/presentationml/2006/ole">
            <mc:AlternateContent xmlns:mc="http://schemas.openxmlformats.org/markup-compatibility/2006">
              <mc:Choice xmlns:v="urn:schemas-microsoft-com:vml" Requires="v">
                <p:oleObj spid="_x0000_s200758" name="Формула" r:id="rId24" imgW="3505200" imgH="3213100" progId="Equation.3">
                  <p:embed/>
                </p:oleObj>
              </mc:Choice>
              <mc:Fallback>
                <p:oleObj name="Формула" r:id="rId24" imgW="3505200" imgH="3213100" progId="Equation.3">
                  <p:embed/>
                  <p:pic>
                    <p:nvPicPr>
                      <p:cNvPr id="3085" name="Object 410">
                        <a:extLst>
                          <a:ext uri="{FF2B5EF4-FFF2-40B4-BE49-F238E27FC236}">
                            <a16:creationId xmlns:a16="http://schemas.microsoft.com/office/drawing/2014/main" id="{18302FFF-A012-7B47-A5CA-4677B064B17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44938" y="1190625"/>
                        <a:ext cx="22860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6" name="Object 411">
            <a:extLst>
              <a:ext uri="{FF2B5EF4-FFF2-40B4-BE49-F238E27FC236}">
                <a16:creationId xmlns:a16="http://schemas.microsoft.com/office/drawing/2014/main" id="{E38DBCB7-1A94-2449-980F-2CD350370D57}"/>
              </a:ext>
            </a:extLst>
          </p:cNvPr>
          <p:cNvGraphicFramePr>
            <a:graphicFrameLocks noChangeAspect="1"/>
          </p:cNvGraphicFramePr>
          <p:nvPr/>
        </p:nvGraphicFramePr>
        <p:xfrm>
          <a:off x="3487738" y="1133475"/>
          <a:ext cx="209550" cy="266700"/>
        </p:xfrm>
        <a:graphic>
          <a:graphicData uri="http://schemas.openxmlformats.org/presentationml/2006/ole">
            <mc:AlternateContent xmlns:mc="http://schemas.openxmlformats.org/markup-compatibility/2006">
              <mc:Choice xmlns:v="urn:schemas-microsoft-com:vml" Requires="v">
                <p:oleObj spid="_x0000_s200759" name="Формула" r:id="rId26" imgW="3213100" imgH="4102100" progId="Equation.3">
                  <p:embed/>
                </p:oleObj>
              </mc:Choice>
              <mc:Fallback>
                <p:oleObj name="Формула" r:id="rId26" imgW="3213100" imgH="4102100" progId="Equation.3">
                  <p:embed/>
                  <p:pic>
                    <p:nvPicPr>
                      <p:cNvPr id="3086" name="Object 411">
                        <a:extLst>
                          <a:ext uri="{FF2B5EF4-FFF2-40B4-BE49-F238E27FC236}">
                            <a16:creationId xmlns:a16="http://schemas.microsoft.com/office/drawing/2014/main" id="{E38DBCB7-1A94-2449-980F-2CD350370D5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87738" y="1133475"/>
                        <a:ext cx="2095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7" name="Object 412">
            <a:extLst>
              <a:ext uri="{FF2B5EF4-FFF2-40B4-BE49-F238E27FC236}">
                <a16:creationId xmlns:a16="http://schemas.microsoft.com/office/drawing/2014/main" id="{6F4F8870-25EC-F243-9E6C-D2343F940486}"/>
              </a:ext>
            </a:extLst>
          </p:cNvPr>
          <p:cNvGraphicFramePr>
            <a:graphicFrameLocks noChangeAspect="1"/>
          </p:cNvGraphicFramePr>
          <p:nvPr/>
        </p:nvGraphicFramePr>
        <p:xfrm>
          <a:off x="6624638" y="1123950"/>
          <a:ext cx="304800" cy="342900"/>
        </p:xfrm>
        <a:graphic>
          <a:graphicData uri="http://schemas.openxmlformats.org/presentationml/2006/ole">
            <mc:AlternateContent xmlns:mc="http://schemas.openxmlformats.org/markup-compatibility/2006">
              <mc:Choice xmlns:v="urn:schemas-microsoft-com:vml" Requires="v">
                <p:oleObj spid="_x0000_s200760" name="Формула" r:id="rId28" imgW="4686300" imgH="5270500" progId="Equation.3">
                  <p:embed/>
                </p:oleObj>
              </mc:Choice>
              <mc:Fallback>
                <p:oleObj name="Формула" r:id="rId28" imgW="4686300" imgH="5270500" progId="Equation.3">
                  <p:embed/>
                  <p:pic>
                    <p:nvPicPr>
                      <p:cNvPr id="3087" name="Object 412">
                        <a:extLst>
                          <a:ext uri="{FF2B5EF4-FFF2-40B4-BE49-F238E27FC236}">
                            <a16:creationId xmlns:a16="http://schemas.microsoft.com/office/drawing/2014/main" id="{6F4F8870-25EC-F243-9E6C-D2343F94048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24638" y="1123950"/>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8" name="Object 413">
            <a:extLst>
              <a:ext uri="{FF2B5EF4-FFF2-40B4-BE49-F238E27FC236}">
                <a16:creationId xmlns:a16="http://schemas.microsoft.com/office/drawing/2014/main" id="{ED852D8D-1277-A94F-83C4-6EF2E1E7DA07}"/>
              </a:ext>
            </a:extLst>
          </p:cNvPr>
          <p:cNvGraphicFramePr>
            <a:graphicFrameLocks noChangeAspect="1"/>
          </p:cNvGraphicFramePr>
          <p:nvPr/>
        </p:nvGraphicFramePr>
        <p:xfrm>
          <a:off x="7107238" y="1190625"/>
          <a:ext cx="190500" cy="247650"/>
        </p:xfrm>
        <a:graphic>
          <a:graphicData uri="http://schemas.openxmlformats.org/presentationml/2006/ole">
            <mc:AlternateContent xmlns:mc="http://schemas.openxmlformats.org/markup-compatibility/2006">
              <mc:Choice xmlns:v="urn:schemas-microsoft-com:vml" Requires="v">
                <p:oleObj spid="_x0000_s200761" name="Формула" r:id="rId29" imgW="2921000" imgH="3797300" progId="Equation.3">
                  <p:embed/>
                </p:oleObj>
              </mc:Choice>
              <mc:Fallback>
                <p:oleObj name="Формула" r:id="rId29" imgW="2921000" imgH="3797300" progId="Equation.3">
                  <p:embed/>
                  <p:pic>
                    <p:nvPicPr>
                      <p:cNvPr id="3088" name="Object 413">
                        <a:extLst>
                          <a:ext uri="{FF2B5EF4-FFF2-40B4-BE49-F238E27FC236}">
                            <a16:creationId xmlns:a16="http://schemas.microsoft.com/office/drawing/2014/main" id="{ED852D8D-1277-A94F-83C4-6EF2E1E7DA0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07238" y="1190625"/>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9" name="Object 414">
            <a:extLst>
              <a:ext uri="{FF2B5EF4-FFF2-40B4-BE49-F238E27FC236}">
                <a16:creationId xmlns:a16="http://schemas.microsoft.com/office/drawing/2014/main" id="{B86BFA91-16CE-4545-A460-8AEA8EF65151}"/>
              </a:ext>
            </a:extLst>
          </p:cNvPr>
          <p:cNvGraphicFramePr>
            <a:graphicFrameLocks noChangeAspect="1"/>
          </p:cNvGraphicFramePr>
          <p:nvPr/>
        </p:nvGraphicFramePr>
        <p:xfrm>
          <a:off x="7640638" y="1162050"/>
          <a:ext cx="266700" cy="266700"/>
        </p:xfrm>
        <a:graphic>
          <a:graphicData uri="http://schemas.openxmlformats.org/presentationml/2006/ole">
            <mc:AlternateContent xmlns:mc="http://schemas.openxmlformats.org/markup-compatibility/2006">
              <mc:Choice xmlns:v="urn:schemas-microsoft-com:vml" Requires="v">
                <p:oleObj spid="_x0000_s200762" name="Формула" r:id="rId30" imgW="4102100" imgH="4102100" progId="Equation.3">
                  <p:embed/>
                </p:oleObj>
              </mc:Choice>
              <mc:Fallback>
                <p:oleObj name="Формула" r:id="rId30" imgW="4102100" imgH="4102100" progId="Equation.3">
                  <p:embed/>
                  <p:pic>
                    <p:nvPicPr>
                      <p:cNvPr id="3089" name="Object 414">
                        <a:extLst>
                          <a:ext uri="{FF2B5EF4-FFF2-40B4-BE49-F238E27FC236}">
                            <a16:creationId xmlns:a16="http://schemas.microsoft.com/office/drawing/2014/main" id="{B86BFA91-16CE-4545-A460-8AEA8EF6515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40638" y="1162050"/>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0" name="Object 415">
            <a:extLst>
              <a:ext uri="{FF2B5EF4-FFF2-40B4-BE49-F238E27FC236}">
                <a16:creationId xmlns:a16="http://schemas.microsoft.com/office/drawing/2014/main" id="{34279CF9-D4A9-5041-86CC-7C9B72C3BC26}"/>
              </a:ext>
            </a:extLst>
          </p:cNvPr>
          <p:cNvGraphicFramePr>
            <a:graphicFrameLocks noChangeAspect="1"/>
          </p:cNvGraphicFramePr>
          <p:nvPr/>
        </p:nvGraphicFramePr>
        <p:xfrm>
          <a:off x="6288088" y="1200150"/>
          <a:ext cx="228600" cy="209550"/>
        </p:xfrm>
        <a:graphic>
          <a:graphicData uri="http://schemas.openxmlformats.org/presentationml/2006/ole">
            <mc:AlternateContent xmlns:mc="http://schemas.openxmlformats.org/markup-compatibility/2006">
              <mc:Choice xmlns:v="urn:schemas-microsoft-com:vml" Requires="v">
                <p:oleObj spid="_x0000_s200763" name="Формула" r:id="rId31" imgW="3505200" imgH="3213100" progId="Equation.3">
                  <p:embed/>
                </p:oleObj>
              </mc:Choice>
              <mc:Fallback>
                <p:oleObj name="Формула" r:id="rId31" imgW="3505200" imgH="3213100" progId="Equation.3">
                  <p:embed/>
                  <p:pic>
                    <p:nvPicPr>
                      <p:cNvPr id="3090" name="Object 415">
                        <a:extLst>
                          <a:ext uri="{FF2B5EF4-FFF2-40B4-BE49-F238E27FC236}">
                            <a16:creationId xmlns:a16="http://schemas.microsoft.com/office/drawing/2014/main" id="{34279CF9-D4A9-5041-86CC-7C9B72C3BC2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288088" y="1200150"/>
                        <a:ext cx="22860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1" name="Object 416">
            <a:extLst>
              <a:ext uri="{FF2B5EF4-FFF2-40B4-BE49-F238E27FC236}">
                <a16:creationId xmlns:a16="http://schemas.microsoft.com/office/drawing/2014/main" id="{A6CF1B45-41FE-134B-AF24-22E2FBB08426}"/>
              </a:ext>
            </a:extLst>
          </p:cNvPr>
          <p:cNvGraphicFramePr>
            <a:graphicFrameLocks noChangeAspect="1"/>
          </p:cNvGraphicFramePr>
          <p:nvPr/>
        </p:nvGraphicFramePr>
        <p:xfrm>
          <a:off x="5878513" y="1143000"/>
          <a:ext cx="209550" cy="266700"/>
        </p:xfrm>
        <a:graphic>
          <a:graphicData uri="http://schemas.openxmlformats.org/presentationml/2006/ole">
            <mc:AlternateContent xmlns:mc="http://schemas.openxmlformats.org/markup-compatibility/2006">
              <mc:Choice xmlns:v="urn:schemas-microsoft-com:vml" Requires="v">
                <p:oleObj spid="_x0000_s200764" name="Формула" r:id="rId32" imgW="3213100" imgH="4102100" progId="Equation.3">
                  <p:embed/>
                </p:oleObj>
              </mc:Choice>
              <mc:Fallback>
                <p:oleObj name="Формула" r:id="rId32" imgW="3213100" imgH="4102100" progId="Equation.3">
                  <p:embed/>
                  <p:pic>
                    <p:nvPicPr>
                      <p:cNvPr id="3091" name="Object 416">
                        <a:extLst>
                          <a:ext uri="{FF2B5EF4-FFF2-40B4-BE49-F238E27FC236}">
                            <a16:creationId xmlns:a16="http://schemas.microsoft.com/office/drawing/2014/main" id="{A6CF1B45-41FE-134B-AF24-22E2FBB08426}"/>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78513" y="1143000"/>
                        <a:ext cx="2095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2" name="Object 417">
            <a:extLst>
              <a:ext uri="{FF2B5EF4-FFF2-40B4-BE49-F238E27FC236}">
                <a16:creationId xmlns:a16="http://schemas.microsoft.com/office/drawing/2014/main" id="{215B080D-692D-8C46-8CFA-14A90AAB953E}"/>
              </a:ext>
            </a:extLst>
          </p:cNvPr>
          <p:cNvGraphicFramePr>
            <a:graphicFrameLocks noChangeAspect="1"/>
          </p:cNvGraphicFramePr>
          <p:nvPr/>
        </p:nvGraphicFramePr>
        <p:xfrm>
          <a:off x="8929688" y="1133475"/>
          <a:ext cx="304800" cy="342900"/>
        </p:xfrm>
        <a:graphic>
          <a:graphicData uri="http://schemas.openxmlformats.org/presentationml/2006/ole">
            <mc:AlternateContent xmlns:mc="http://schemas.openxmlformats.org/markup-compatibility/2006">
              <mc:Choice xmlns:v="urn:schemas-microsoft-com:vml" Requires="v">
                <p:oleObj spid="_x0000_s200765" name="Формула" r:id="rId34" imgW="4686300" imgH="5270500" progId="Equation.3">
                  <p:embed/>
                </p:oleObj>
              </mc:Choice>
              <mc:Fallback>
                <p:oleObj name="Формула" r:id="rId34" imgW="4686300" imgH="5270500" progId="Equation.3">
                  <p:embed/>
                  <p:pic>
                    <p:nvPicPr>
                      <p:cNvPr id="3092" name="Object 417">
                        <a:extLst>
                          <a:ext uri="{FF2B5EF4-FFF2-40B4-BE49-F238E27FC236}">
                            <a16:creationId xmlns:a16="http://schemas.microsoft.com/office/drawing/2014/main" id="{215B080D-692D-8C46-8CFA-14A90AAB953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29688" y="1133475"/>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3" name="Object 418">
            <a:extLst>
              <a:ext uri="{FF2B5EF4-FFF2-40B4-BE49-F238E27FC236}">
                <a16:creationId xmlns:a16="http://schemas.microsoft.com/office/drawing/2014/main" id="{5BD449C4-9343-C444-B9CF-F07E6C61AE71}"/>
              </a:ext>
            </a:extLst>
          </p:cNvPr>
          <p:cNvGraphicFramePr>
            <a:graphicFrameLocks noChangeAspect="1"/>
          </p:cNvGraphicFramePr>
          <p:nvPr/>
        </p:nvGraphicFramePr>
        <p:xfrm>
          <a:off x="9488488" y="1200150"/>
          <a:ext cx="190500" cy="247650"/>
        </p:xfrm>
        <a:graphic>
          <a:graphicData uri="http://schemas.openxmlformats.org/presentationml/2006/ole">
            <mc:AlternateContent xmlns:mc="http://schemas.openxmlformats.org/markup-compatibility/2006">
              <mc:Choice xmlns:v="urn:schemas-microsoft-com:vml" Requires="v">
                <p:oleObj spid="_x0000_s200766" name="Формула" r:id="rId35" imgW="2921000" imgH="3797300" progId="Equation.3">
                  <p:embed/>
                </p:oleObj>
              </mc:Choice>
              <mc:Fallback>
                <p:oleObj name="Формула" r:id="rId35" imgW="2921000" imgH="3797300" progId="Equation.3">
                  <p:embed/>
                  <p:pic>
                    <p:nvPicPr>
                      <p:cNvPr id="3093" name="Object 418">
                        <a:extLst>
                          <a:ext uri="{FF2B5EF4-FFF2-40B4-BE49-F238E27FC236}">
                            <a16:creationId xmlns:a16="http://schemas.microsoft.com/office/drawing/2014/main" id="{5BD449C4-9343-C444-B9CF-F07E6C61AE7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88488" y="1200150"/>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4" name="Object 419">
            <a:extLst>
              <a:ext uri="{FF2B5EF4-FFF2-40B4-BE49-F238E27FC236}">
                <a16:creationId xmlns:a16="http://schemas.microsoft.com/office/drawing/2014/main" id="{92F7F763-2078-004C-BB4D-25FD4DD7BA6C}"/>
              </a:ext>
            </a:extLst>
          </p:cNvPr>
          <p:cNvGraphicFramePr>
            <a:graphicFrameLocks noChangeAspect="1"/>
          </p:cNvGraphicFramePr>
          <p:nvPr/>
        </p:nvGraphicFramePr>
        <p:xfrm>
          <a:off x="10002838" y="1171575"/>
          <a:ext cx="266700" cy="266700"/>
        </p:xfrm>
        <a:graphic>
          <a:graphicData uri="http://schemas.openxmlformats.org/presentationml/2006/ole">
            <mc:AlternateContent xmlns:mc="http://schemas.openxmlformats.org/markup-compatibility/2006">
              <mc:Choice xmlns:v="urn:schemas-microsoft-com:vml" Requires="v">
                <p:oleObj spid="_x0000_s200767" name="Формула" r:id="rId36" imgW="4102100" imgH="4102100" progId="Equation.3">
                  <p:embed/>
                </p:oleObj>
              </mc:Choice>
              <mc:Fallback>
                <p:oleObj name="Формула" r:id="rId36" imgW="4102100" imgH="4102100" progId="Equation.3">
                  <p:embed/>
                  <p:pic>
                    <p:nvPicPr>
                      <p:cNvPr id="3094" name="Object 419">
                        <a:extLst>
                          <a:ext uri="{FF2B5EF4-FFF2-40B4-BE49-F238E27FC236}">
                            <a16:creationId xmlns:a16="http://schemas.microsoft.com/office/drawing/2014/main" id="{92F7F763-2078-004C-BB4D-25FD4DD7BA6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02838" y="1171575"/>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5" name="Object 420">
            <a:extLst>
              <a:ext uri="{FF2B5EF4-FFF2-40B4-BE49-F238E27FC236}">
                <a16:creationId xmlns:a16="http://schemas.microsoft.com/office/drawing/2014/main" id="{9B54FBA6-DA5B-AE4E-B2AA-222CF72A0C29}"/>
              </a:ext>
            </a:extLst>
          </p:cNvPr>
          <p:cNvGraphicFramePr>
            <a:graphicFrameLocks noChangeAspect="1"/>
          </p:cNvGraphicFramePr>
          <p:nvPr/>
        </p:nvGraphicFramePr>
        <p:xfrm>
          <a:off x="8605838" y="1209675"/>
          <a:ext cx="228600" cy="209550"/>
        </p:xfrm>
        <a:graphic>
          <a:graphicData uri="http://schemas.openxmlformats.org/presentationml/2006/ole">
            <mc:AlternateContent xmlns:mc="http://schemas.openxmlformats.org/markup-compatibility/2006">
              <mc:Choice xmlns:v="urn:schemas-microsoft-com:vml" Requires="v">
                <p:oleObj spid="_x0000_s200768" name="Формула" r:id="rId37" imgW="3505200" imgH="3213100" progId="Equation.3">
                  <p:embed/>
                </p:oleObj>
              </mc:Choice>
              <mc:Fallback>
                <p:oleObj name="Формула" r:id="rId37" imgW="3505200" imgH="3213100" progId="Equation.3">
                  <p:embed/>
                  <p:pic>
                    <p:nvPicPr>
                      <p:cNvPr id="3095" name="Object 420">
                        <a:extLst>
                          <a:ext uri="{FF2B5EF4-FFF2-40B4-BE49-F238E27FC236}">
                            <a16:creationId xmlns:a16="http://schemas.microsoft.com/office/drawing/2014/main" id="{9B54FBA6-DA5B-AE4E-B2AA-222CF72A0C2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605838" y="1209675"/>
                        <a:ext cx="22860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6" name="Object 421">
            <a:extLst>
              <a:ext uri="{FF2B5EF4-FFF2-40B4-BE49-F238E27FC236}">
                <a16:creationId xmlns:a16="http://schemas.microsoft.com/office/drawing/2014/main" id="{B0AFA62F-1083-F844-8294-0ADFD9F0DAAF}"/>
              </a:ext>
            </a:extLst>
          </p:cNvPr>
          <p:cNvGraphicFramePr>
            <a:graphicFrameLocks noChangeAspect="1"/>
          </p:cNvGraphicFramePr>
          <p:nvPr/>
        </p:nvGraphicFramePr>
        <p:xfrm>
          <a:off x="8202613" y="1152525"/>
          <a:ext cx="209550" cy="266700"/>
        </p:xfrm>
        <a:graphic>
          <a:graphicData uri="http://schemas.openxmlformats.org/presentationml/2006/ole">
            <mc:AlternateContent xmlns:mc="http://schemas.openxmlformats.org/markup-compatibility/2006">
              <mc:Choice xmlns:v="urn:schemas-microsoft-com:vml" Requires="v">
                <p:oleObj spid="_x0000_s200769" name="Формула" r:id="rId38" imgW="3213100" imgH="4102100" progId="Equation.3">
                  <p:embed/>
                </p:oleObj>
              </mc:Choice>
              <mc:Fallback>
                <p:oleObj name="Формула" r:id="rId38" imgW="3213100" imgH="4102100" progId="Equation.3">
                  <p:embed/>
                  <p:pic>
                    <p:nvPicPr>
                      <p:cNvPr id="3096" name="Object 421">
                        <a:extLst>
                          <a:ext uri="{FF2B5EF4-FFF2-40B4-BE49-F238E27FC236}">
                            <a16:creationId xmlns:a16="http://schemas.microsoft.com/office/drawing/2014/main" id="{B0AFA62F-1083-F844-8294-0ADFD9F0DAA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202613" y="1152525"/>
                        <a:ext cx="2095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7" name="Object 620">
            <a:extLst>
              <a:ext uri="{FF2B5EF4-FFF2-40B4-BE49-F238E27FC236}">
                <a16:creationId xmlns:a16="http://schemas.microsoft.com/office/drawing/2014/main" id="{D1B67513-DCB3-514E-BA89-0781B4BAE1F0}"/>
              </a:ext>
            </a:extLst>
          </p:cNvPr>
          <p:cNvGraphicFramePr>
            <a:graphicFrameLocks noChangeAspect="1"/>
          </p:cNvGraphicFramePr>
          <p:nvPr/>
        </p:nvGraphicFramePr>
        <p:xfrm>
          <a:off x="1716088" y="3190875"/>
          <a:ext cx="228600" cy="209550"/>
        </p:xfrm>
        <a:graphic>
          <a:graphicData uri="http://schemas.openxmlformats.org/presentationml/2006/ole">
            <mc:AlternateContent xmlns:mc="http://schemas.openxmlformats.org/markup-compatibility/2006">
              <mc:Choice xmlns:v="urn:schemas-microsoft-com:vml" Requires="v">
                <p:oleObj spid="_x0000_s200770" name="Формула" r:id="rId39" imgW="3505200" imgH="3213100" progId="Equation.3">
                  <p:embed/>
                </p:oleObj>
              </mc:Choice>
              <mc:Fallback>
                <p:oleObj name="Формула" r:id="rId39" imgW="3505200" imgH="3213100" progId="Equation.3">
                  <p:embed/>
                  <p:pic>
                    <p:nvPicPr>
                      <p:cNvPr id="3097" name="Object 620">
                        <a:extLst>
                          <a:ext uri="{FF2B5EF4-FFF2-40B4-BE49-F238E27FC236}">
                            <a16:creationId xmlns:a16="http://schemas.microsoft.com/office/drawing/2014/main" id="{D1B67513-DCB3-514E-BA89-0781B4BAE1F0}"/>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716088" y="3190875"/>
                        <a:ext cx="22860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8" name="Object 621">
            <a:extLst>
              <a:ext uri="{FF2B5EF4-FFF2-40B4-BE49-F238E27FC236}">
                <a16:creationId xmlns:a16="http://schemas.microsoft.com/office/drawing/2014/main" id="{C58AF38A-9110-374E-A245-FFF4A9512715}"/>
              </a:ext>
            </a:extLst>
          </p:cNvPr>
          <p:cNvGraphicFramePr>
            <a:graphicFrameLocks noChangeAspect="1"/>
          </p:cNvGraphicFramePr>
          <p:nvPr/>
        </p:nvGraphicFramePr>
        <p:xfrm>
          <a:off x="1919288" y="3124200"/>
          <a:ext cx="304800" cy="342900"/>
        </p:xfrm>
        <a:graphic>
          <a:graphicData uri="http://schemas.openxmlformats.org/presentationml/2006/ole">
            <mc:AlternateContent xmlns:mc="http://schemas.openxmlformats.org/markup-compatibility/2006">
              <mc:Choice xmlns:v="urn:schemas-microsoft-com:vml" Requires="v">
                <p:oleObj spid="_x0000_s200771" name="Формула" r:id="rId41" imgW="4686300" imgH="5270500" progId="Equation.3">
                  <p:embed/>
                </p:oleObj>
              </mc:Choice>
              <mc:Fallback>
                <p:oleObj name="Формула" r:id="rId41" imgW="4686300" imgH="5270500" progId="Equation.3">
                  <p:embed/>
                  <p:pic>
                    <p:nvPicPr>
                      <p:cNvPr id="3098" name="Object 621">
                        <a:extLst>
                          <a:ext uri="{FF2B5EF4-FFF2-40B4-BE49-F238E27FC236}">
                            <a16:creationId xmlns:a16="http://schemas.microsoft.com/office/drawing/2014/main" id="{C58AF38A-9110-374E-A245-FFF4A9512715}"/>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919288" y="3124200"/>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9" name="Object 622">
            <a:extLst>
              <a:ext uri="{FF2B5EF4-FFF2-40B4-BE49-F238E27FC236}">
                <a16:creationId xmlns:a16="http://schemas.microsoft.com/office/drawing/2014/main" id="{466467BE-462D-AE4B-978E-625126311CC7}"/>
              </a:ext>
            </a:extLst>
          </p:cNvPr>
          <p:cNvGraphicFramePr>
            <a:graphicFrameLocks noChangeAspect="1"/>
          </p:cNvGraphicFramePr>
          <p:nvPr/>
        </p:nvGraphicFramePr>
        <p:xfrm>
          <a:off x="2459038" y="3190875"/>
          <a:ext cx="190500" cy="247650"/>
        </p:xfrm>
        <a:graphic>
          <a:graphicData uri="http://schemas.openxmlformats.org/presentationml/2006/ole">
            <mc:AlternateContent xmlns:mc="http://schemas.openxmlformats.org/markup-compatibility/2006">
              <mc:Choice xmlns:v="urn:schemas-microsoft-com:vml" Requires="v">
                <p:oleObj spid="_x0000_s200772" name="Формула" r:id="rId43" imgW="2921000" imgH="3797300" progId="Equation.3">
                  <p:embed/>
                </p:oleObj>
              </mc:Choice>
              <mc:Fallback>
                <p:oleObj name="Формула" r:id="rId43" imgW="2921000" imgH="3797300" progId="Equation.3">
                  <p:embed/>
                  <p:pic>
                    <p:nvPicPr>
                      <p:cNvPr id="3099" name="Object 622">
                        <a:extLst>
                          <a:ext uri="{FF2B5EF4-FFF2-40B4-BE49-F238E27FC236}">
                            <a16:creationId xmlns:a16="http://schemas.microsoft.com/office/drawing/2014/main" id="{466467BE-462D-AE4B-978E-625126311CC7}"/>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459038" y="3190875"/>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0" name="Object 623">
            <a:extLst>
              <a:ext uri="{FF2B5EF4-FFF2-40B4-BE49-F238E27FC236}">
                <a16:creationId xmlns:a16="http://schemas.microsoft.com/office/drawing/2014/main" id="{C3DA1C27-2F09-4946-B174-E43F4B723204}"/>
              </a:ext>
            </a:extLst>
          </p:cNvPr>
          <p:cNvGraphicFramePr>
            <a:graphicFrameLocks noChangeAspect="1"/>
          </p:cNvGraphicFramePr>
          <p:nvPr/>
        </p:nvGraphicFramePr>
        <p:xfrm>
          <a:off x="2992438" y="3162300"/>
          <a:ext cx="266700" cy="266700"/>
        </p:xfrm>
        <a:graphic>
          <a:graphicData uri="http://schemas.openxmlformats.org/presentationml/2006/ole">
            <mc:AlternateContent xmlns:mc="http://schemas.openxmlformats.org/markup-compatibility/2006">
              <mc:Choice xmlns:v="urn:schemas-microsoft-com:vml" Requires="v">
                <p:oleObj spid="_x0000_s200773" name="Формула" r:id="rId45" imgW="4102100" imgH="4102100" progId="Equation.3">
                  <p:embed/>
                </p:oleObj>
              </mc:Choice>
              <mc:Fallback>
                <p:oleObj name="Формула" r:id="rId45" imgW="4102100" imgH="4102100" progId="Equation.3">
                  <p:embed/>
                  <p:pic>
                    <p:nvPicPr>
                      <p:cNvPr id="3100" name="Object 623">
                        <a:extLst>
                          <a:ext uri="{FF2B5EF4-FFF2-40B4-BE49-F238E27FC236}">
                            <a16:creationId xmlns:a16="http://schemas.microsoft.com/office/drawing/2014/main" id="{C3DA1C27-2F09-4946-B174-E43F4B723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92438" y="3162300"/>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1" name="Object 624">
            <a:extLst>
              <a:ext uri="{FF2B5EF4-FFF2-40B4-BE49-F238E27FC236}">
                <a16:creationId xmlns:a16="http://schemas.microsoft.com/office/drawing/2014/main" id="{D718E0B8-F6C2-2745-8F69-6DB3D2147189}"/>
              </a:ext>
            </a:extLst>
          </p:cNvPr>
          <p:cNvGraphicFramePr>
            <a:graphicFrameLocks noChangeAspect="1"/>
          </p:cNvGraphicFramePr>
          <p:nvPr/>
        </p:nvGraphicFramePr>
        <p:xfrm>
          <a:off x="4154488" y="3124200"/>
          <a:ext cx="304800" cy="342900"/>
        </p:xfrm>
        <a:graphic>
          <a:graphicData uri="http://schemas.openxmlformats.org/presentationml/2006/ole">
            <mc:AlternateContent xmlns:mc="http://schemas.openxmlformats.org/markup-compatibility/2006">
              <mc:Choice xmlns:v="urn:schemas-microsoft-com:vml" Requires="v">
                <p:oleObj spid="_x0000_s200774" name="Формула" r:id="rId46" imgW="4686300" imgH="5270500" progId="Equation.3">
                  <p:embed/>
                </p:oleObj>
              </mc:Choice>
              <mc:Fallback>
                <p:oleObj name="Формула" r:id="rId46" imgW="4686300" imgH="5270500" progId="Equation.3">
                  <p:embed/>
                  <p:pic>
                    <p:nvPicPr>
                      <p:cNvPr id="3101" name="Object 624">
                        <a:extLst>
                          <a:ext uri="{FF2B5EF4-FFF2-40B4-BE49-F238E27FC236}">
                            <a16:creationId xmlns:a16="http://schemas.microsoft.com/office/drawing/2014/main" id="{D718E0B8-F6C2-2745-8F69-6DB3D214718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54488" y="3124200"/>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2" name="Object 625">
            <a:extLst>
              <a:ext uri="{FF2B5EF4-FFF2-40B4-BE49-F238E27FC236}">
                <a16:creationId xmlns:a16="http://schemas.microsoft.com/office/drawing/2014/main" id="{E16C4034-8B01-334D-AFF0-52C2DD0DA6A7}"/>
              </a:ext>
            </a:extLst>
          </p:cNvPr>
          <p:cNvGraphicFramePr>
            <a:graphicFrameLocks noChangeAspect="1"/>
          </p:cNvGraphicFramePr>
          <p:nvPr/>
        </p:nvGraphicFramePr>
        <p:xfrm>
          <a:off x="4649788" y="3190875"/>
          <a:ext cx="190500" cy="247650"/>
        </p:xfrm>
        <a:graphic>
          <a:graphicData uri="http://schemas.openxmlformats.org/presentationml/2006/ole">
            <mc:AlternateContent xmlns:mc="http://schemas.openxmlformats.org/markup-compatibility/2006">
              <mc:Choice xmlns:v="urn:schemas-microsoft-com:vml" Requires="v">
                <p:oleObj spid="_x0000_s200775" name="Формула" r:id="rId47" imgW="2921000" imgH="3797300" progId="Equation.3">
                  <p:embed/>
                </p:oleObj>
              </mc:Choice>
              <mc:Fallback>
                <p:oleObj name="Формула" r:id="rId47" imgW="2921000" imgH="3797300" progId="Equation.3">
                  <p:embed/>
                  <p:pic>
                    <p:nvPicPr>
                      <p:cNvPr id="3102" name="Object 625">
                        <a:extLst>
                          <a:ext uri="{FF2B5EF4-FFF2-40B4-BE49-F238E27FC236}">
                            <a16:creationId xmlns:a16="http://schemas.microsoft.com/office/drawing/2014/main" id="{E16C4034-8B01-334D-AFF0-52C2DD0DA6A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49788" y="3190875"/>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3" name="Object 626">
            <a:extLst>
              <a:ext uri="{FF2B5EF4-FFF2-40B4-BE49-F238E27FC236}">
                <a16:creationId xmlns:a16="http://schemas.microsoft.com/office/drawing/2014/main" id="{DB49E7AA-2F14-E340-A96C-C79EC7126F40}"/>
              </a:ext>
            </a:extLst>
          </p:cNvPr>
          <p:cNvGraphicFramePr>
            <a:graphicFrameLocks noChangeAspect="1"/>
          </p:cNvGraphicFramePr>
          <p:nvPr/>
        </p:nvGraphicFramePr>
        <p:xfrm>
          <a:off x="5233988" y="3162300"/>
          <a:ext cx="266700" cy="266700"/>
        </p:xfrm>
        <a:graphic>
          <a:graphicData uri="http://schemas.openxmlformats.org/presentationml/2006/ole">
            <mc:AlternateContent xmlns:mc="http://schemas.openxmlformats.org/markup-compatibility/2006">
              <mc:Choice xmlns:v="urn:schemas-microsoft-com:vml" Requires="v">
                <p:oleObj spid="_x0000_s200776" name="Формула" r:id="rId48" imgW="4102100" imgH="4102100" progId="Equation.3">
                  <p:embed/>
                </p:oleObj>
              </mc:Choice>
              <mc:Fallback>
                <p:oleObj name="Формула" r:id="rId48" imgW="4102100" imgH="4102100" progId="Equation.3">
                  <p:embed/>
                  <p:pic>
                    <p:nvPicPr>
                      <p:cNvPr id="3103" name="Object 626">
                        <a:extLst>
                          <a:ext uri="{FF2B5EF4-FFF2-40B4-BE49-F238E27FC236}">
                            <a16:creationId xmlns:a16="http://schemas.microsoft.com/office/drawing/2014/main" id="{DB49E7AA-2F14-E340-A96C-C79EC7126F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33988" y="3162300"/>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4" name="Object 627">
            <a:extLst>
              <a:ext uri="{FF2B5EF4-FFF2-40B4-BE49-F238E27FC236}">
                <a16:creationId xmlns:a16="http://schemas.microsoft.com/office/drawing/2014/main" id="{03B7580D-BE0F-484B-8FAB-8A3D258670F3}"/>
              </a:ext>
            </a:extLst>
          </p:cNvPr>
          <p:cNvGraphicFramePr>
            <a:graphicFrameLocks noChangeAspect="1"/>
          </p:cNvGraphicFramePr>
          <p:nvPr/>
        </p:nvGraphicFramePr>
        <p:xfrm>
          <a:off x="3919538" y="3200400"/>
          <a:ext cx="228600" cy="209550"/>
        </p:xfrm>
        <a:graphic>
          <a:graphicData uri="http://schemas.openxmlformats.org/presentationml/2006/ole">
            <mc:AlternateContent xmlns:mc="http://schemas.openxmlformats.org/markup-compatibility/2006">
              <mc:Choice xmlns:v="urn:schemas-microsoft-com:vml" Requires="v">
                <p:oleObj spid="_x0000_s200777" name="Формула" r:id="rId49" imgW="3505200" imgH="3213100" progId="Equation.3">
                  <p:embed/>
                </p:oleObj>
              </mc:Choice>
              <mc:Fallback>
                <p:oleObj name="Формула" r:id="rId49" imgW="3505200" imgH="3213100" progId="Equation.3">
                  <p:embed/>
                  <p:pic>
                    <p:nvPicPr>
                      <p:cNvPr id="3104" name="Object 627">
                        <a:extLst>
                          <a:ext uri="{FF2B5EF4-FFF2-40B4-BE49-F238E27FC236}">
                            <a16:creationId xmlns:a16="http://schemas.microsoft.com/office/drawing/2014/main" id="{03B7580D-BE0F-484B-8FAB-8A3D258670F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19538" y="3200400"/>
                        <a:ext cx="22860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5" name="Object 628">
            <a:extLst>
              <a:ext uri="{FF2B5EF4-FFF2-40B4-BE49-F238E27FC236}">
                <a16:creationId xmlns:a16="http://schemas.microsoft.com/office/drawing/2014/main" id="{961B1AE5-AD51-8F42-8E10-89AAC4C1D7CD}"/>
              </a:ext>
            </a:extLst>
          </p:cNvPr>
          <p:cNvGraphicFramePr>
            <a:graphicFrameLocks noChangeAspect="1"/>
          </p:cNvGraphicFramePr>
          <p:nvPr/>
        </p:nvGraphicFramePr>
        <p:xfrm>
          <a:off x="3459163" y="3143250"/>
          <a:ext cx="209550" cy="266700"/>
        </p:xfrm>
        <a:graphic>
          <a:graphicData uri="http://schemas.openxmlformats.org/presentationml/2006/ole">
            <mc:AlternateContent xmlns:mc="http://schemas.openxmlformats.org/markup-compatibility/2006">
              <mc:Choice xmlns:v="urn:schemas-microsoft-com:vml" Requires="v">
                <p:oleObj spid="_x0000_s200778" name="Формула" r:id="rId50" imgW="3213100" imgH="4102100" progId="Equation.3">
                  <p:embed/>
                </p:oleObj>
              </mc:Choice>
              <mc:Fallback>
                <p:oleObj name="Формула" r:id="rId50" imgW="3213100" imgH="4102100" progId="Equation.3">
                  <p:embed/>
                  <p:pic>
                    <p:nvPicPr>
                      <p:cNvPr id="3105" name="Object 628">
                        <a:extLst>
                          <a:ext uri="{FF2B5EF4-FFF2-40B4-BE49-F238E27FC236}">
                            <a16:creationId xmlns:a16="http://schemas.microsoft.com/office/drawing/2014/main" id="{961B1AE5-AD51-8F42-8E10-89AAC4C1D7CD}"/>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459163" y="3143250"/>
                        <a:ext cx="2095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6" name="Object 629">
            <a:extLst>
              <a:ext uri="{FF2B5EF4-FFF2-40B4-BE49-F238E27FC236}">
                <a16:creationId xmlns:a16="http://schemas.microsoft.com/office/drawing/2014/main" id="{6F201078-DD64-9640-A79E-823F5BBB2CD4}"/>
              </a:ext>
            </a:extLst>
          </p:cNvPr>
          <p:cNvGraphicFramePr>
            <a:graphicFrameLocks noChangeAspect="1"/>
          </p:cNvGraphicFramePr>
          <p:nvPr/>
        </p:nvGraphicFramePr>
        <p:xfrm>
          <a:off x="6611938" y="3133725"/>
          <a:ext cx="304800" cy="342900"/>
        </p:xfrm>
        <a:graphic>
          <a:graphicData uri="http://schemas.openxmlformats.org/presentationml/2006/ole">
            <mc:AlternateContent xmlns:mc="http://schemas.openxmlformats.org/markup-compatibility/2006">
              <mc:Choice xmlns:v="urn:schemas-microsoft-com:vml" Requires="v">
                <p:oleObj spid="_x0000_s200779" name="Формула" r:id="rId52" imgW="4686300" imgH="5270500" progId="Equation.3">
                  <p:embed/>
                </p:oleObj>
              </mc:Choice>
              <mc:Fallback>
                <p:oleObj name="Формула" r:id="rId52" imgW="4686300" imgH="5270500" progId="Equation.3">
                  <p:embed/>
                  <p:pic>
                    <p:nvPicPr>
                      <p:cNvPr id="3106" name="Object 629">
                        <a:extLst>
                          <a:ext uri="{FF2B5EF4-FFF2-40B4-BE49-F238E27FC236}">
                            <a16:creationId xmlns:a16="http://schemas.microsoft.com/office/drawing/2014/main" id="{6F201078-DD64-9640-A79E-823F5BBB2CD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11938" y="3133725"/>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7" name="Object 630">
            <a:extLst>
              <a:ext uri="{FF2B5EF4-FFF2-40B4-BE49-F238E27FC236}">
                <a16:creationId xmlns:a16="http://schemas.microsoft.com/office/drawing/2014/main" id="{EF3FC153-2A31-A54B-A4DE-B38C92B2B44B}"/>
              </a:ext>
            </a:extLst>
          </p:cNvPr>
          <p:cNvGraphicFramePr>
            <a:graphicFrameLocks noChangeAspect="1"/>
          </p:cNvGraphicFramePr>
          <p:nvPr/>
        </p:nvGraphicFramePr>
        <p:xfrm>
          <a:off x="7081838" y="3200400"/>
          <a:ext cx="190500" cy="247650"/>
        </p:xfrm>
        <a:graphic>
          <a:graphicData uri="http://schemas.openxmlformats.org/presentationml/2006/ole">
            <mc:AlternateContent xmlns:mc="http://schemas.openxmlformats.org/markup-compatibility/2006">
              <mc:Choice xmlns:v="urn:schemas-microsoft-com:vml" Requires="v">
                <p:oleObj spid="_x0000_s200780" name="Формула" r:id="rId53" imgW="2921000" imgH="3797300" progId="Equation.3">
                  <p:embed/>
                </p:oleObj>
              </mc:Choice>
              <mc:Fallback>
                <p:oleObj name="Формула" r:id="rId53" imgW="2921000" imgH="3797300" progId="Equation.3">
                  <p:embed/>
                  <p:pic>
                    <p:nvPicPr>
                      <p:cNvPr id="3107" name="Object 630">
                        <a:extLst>
                          <a:ext uri="{FF2B5EF4-FFF2-40B4-BE49-F238E27FC236}">
                            <a16:creationId xmlns:a16="http://schemas.microsoft.com/office/drawing/2014/main" id="{EF3FC153-2A31-A54B-A4DE-B38C92B2B44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81838" y="3200400"/>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8" name="Object 631">
            <a:extLst>
              <a:ext uri="{FF2B5EF4-FFF2-40B4-BE49-F238E27FC236}">
                <a16:creationId xmlns:a16="http://schemas.microsoft.com/office/drawing/2014/main" id="{CF1AD548-9B65-7A41-BE28-174A787E29FD}"/>
              </a:ext>
            </a:extLst>
          </p:cNvPr>
          <p:cNvGraphicFramePr>
            <a:graphicFrameLocks noChangeAspect="1"/>
          </p:cNvGraphicFramePr>
          <p:nvPr/>
        </p:nvGraphicFramePr>
        <p:xfrm>
          <a:off x="7615238" y="3171825"/>
          <a:ext cx="266700" cy="266700"/>
        </p:xfrm>
        <a:graphic>
          <a:graphicData uri="http://schemas.openxmlformats.org/presentationml/2006/ole">
            <mc:AlternateContent xmlns:mc="http://schemas.openxmlformats.org/markup-compatibility/2006">
              <mc:Choice xmlns:v="urn:schemas-microsoft-com:vml" Requires="v">
                <p:oleObj spid="_x0000_s200781" name="Формула" r:id="rId54" imgW="4102100" imgH="4102100" progId="Equation.3">
                  <p:embed/>
                </p:oleObj>
              </mc:Choice>
              <mc:Fallback>
                <p:oleObj name="Формула" r:id="rId54" imgW="4102100" imgH="4102100" progId="Equation.3">
                  <p:embed/>
                  <p:pic>
                    <p:nvPicPr>
                      <p:cNvPr id="3108" name="Object 631">
                        <a:extLst>
                          <a:ext uri="{FF2B5EF4-FFF2-40B4-BE49-F238E27FC236}">
                            <a16:creationId xmlns:a16="http://schemas.microsoft.com/office/drawing/2014/main" id="{CF1AD548-9B65-7A41-BE28-174A787E29F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5238" y="3171825"/>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9" name="Object 632">
            <a:extLst>
              <a:ext uri="{FF2B5EF4-FFF2-40B4-BE49-F238E27FC236}">
                <a16:creationId xmlns:a16="http://schemas.microsoft.com/office/drawing/2014/main" id="{47B9F475-A8BD-C646-BE18-DBA296B14463}"/>
              </a:ext>
            </a:extLst>
          </p:cNvPr>
          <p:cNvGraphicFramePr>
            <a:graphicFrameLocks noChangeAspect="1"/>
          </p:cNvGraphicFramePr>
          <p:nvPr/>
        </p:nvGraphicFramePr>
        <p:xfrm>
          <a:off x="6262688" y="3209925"/>
          <a:ext cx="228600" cy="209550"/>
        </p:xfrm>
        <a:graphic>
          <a:graphicData uri="http://schemas.openxmlformats.org/presentationml/2006/ole">
            <mc:AlternateContent xmlns:mc="http://schemas.openxmlformats.org/markup-compatibility/2006">
              <mc:Choice xmlns:v="urn:schemas-microsoft-com:vml" Requires="v">
                <p:oleObj spid="_x0000_s200782" name="Формула" r:id="rId55" imgW="3505200" imgH="3213100" progId="Equation.3">
                  <p:embed/>
                </p:oleObj>
              </mc:Choice>
              <mc:Fallback>
                <p:oleObj name="Формула" r:id="rId55" imgW="3505200" imgH="3213100" progId="Equation.3">
                  <p:embed/>
                  <p:pic>
                    <p:nvPicPr>
                      <p:cNvPr id="3109" name="Object 632">
                        <a:extLst>
                          <a:ext uri="{FF2B5EF4-FFF2-40B4-BE49-F238E27FC236}">
                            <a16:creationId xmlns:a16="http://schemas.microsoft.com/office/drawing/2014/main" id="{47B9F475-A8BD-C646-BE18-DBA296B144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262688" y="3209925"/>
                        <a:ext cx="22860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10" name="Object 633">
            <a:extLst>
              <a:ext uri="{FF2B5EF4-FFF2-40B4-BE49-F238E27FC236}">
                <a16:creationId xmlns:a16="http://schemas.microsoft.com/office/drawing/2014/main" id="{C26BB9AB-A3CD-1A43-A841-8D7D620B179B}"/>
              </a:ext>
            </a:extLst>
          </p:cNvPr>
          <p:cNvGraphicFramePr>
            <a:graphicFrameLocks noChangeAspect="1"/>
          </p:cNvGraphicFramePr>
          <p:nvPr/>
        </p:nvGraphicFramePr>
        <p:xfrm>
          <a:off x="5849938" y="3152775"/>
          <a:ext cx="209550" cy="266700"/>
        </p:xfrm>
        <a:graphic>
          <a:graphicData uri="http://schemas.openxmlformats.org/presentationml/2006/ole">
            <mc:AlternateContent xmlns:mc="http://schemas.openxmlformats.org/markup-compatibility/2006">
              <mc:Choice xmlns:v="urn:schemas-microsoft-com:vml" Requires="v">
                <p:oleObj spid="_x0000_s200783" name="Формула" r:id="rId56" imgW="3213100" imgH="4102100" progId="Equation.3">
                  <p:embed/>
                </p:oleObj>
              </mc:Choice>
              <mc:Fallback>
                <p:oleObj name="Формула" r:id="rId56" imgW="3213100" imgH="4102100" progId="Equation.3">
                  <p:embed/>
                  <p:pic>
                    <p:nvPicPr>
                      <p:cNvPr id="3110" name="Object 633">
                        <a:extLst>
                          <a:ext uri="{FF2B5EF4-FFF2-40B4-BE49-F238E27FC236}">
                            <a16:creationId xmlns:a16="http://schemas.microsoft.com/office/drawing/2014/main" id="{C26BB9AB-A3CD-1A43-A841-8D7D620B179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49938" y="3152775"/>
                        <a:ext cx="2095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11" name="Object 634">
            <a:extLst>
              <a:ext uri="{FF2B5EF4-FFF2-40B4-BE49-F238E27FC236}">
                <a16:creationId xmlns:a16="http://schemas.microsoft.com/office/drawing/2014/main" id="{7973EF3B-FFCD-214C-A368-E475D5B66EBB}"/>
              </a:ext>
            </a:extLst>
          </p:cNvPr>
          <p:cNvGraphicFramePr>
            <a:graphicFrameLocks noChangeAspect="1"/>
          </p:cNvGraphicFramePr>
          <p:nvPr/>
        </p:nvGraphicFramePr>
        <p:xfrm>
          <a:off x="8897938" y="3143250"/>
          <a:ext cx="304800" cy="342900"/>
        </p:xfrm>
        <a:graphic>
          <a:graphicData uri="http://schemas.openxmlformats.org/presentationml/2006/ole">
            <mc:AlternateContent xmlns:mc="http://schemas.openxmlformats.org/markup-compatibility/2006">
              <mc:Choice xmlns:v="urn:schemas-microsoft-com:vml" Requires="v">
                <p:oleObj spid="_x0000_s200784" name="Формула" r:id="rId57" imgW="4686300" imgH="5270500" progId="Equation.3">
                  <p:embed/>
                </p:oleObj>
              </mc:Choice>
              <mc:Fallback>
                <p:oleObj name="Формула" r:id="rId57" imgW="4686300" imgH="5270500" progId="Equation.3">
                  <p:embed/>
                  <p:pic>
                    <p:nvPicPr>
                      <p:cNvPr id="3111" name="Object 634">
                        <a:extLst>
                          <a:ext uri="{FF2B5EF4-FFF2-40B4-BE49-F238E27FC236}">
                            <a16:creationId xmlns:a16="http://schemas.microsoft.com/office/drawing/2014/main" id="{7973EF3B-FFCD-214C-A368-E475D5B66EB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97938" y="3143250"/>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12" name="Object 635">
            <a:extLst>
              <a:ext uri="{FF2B5EF4-FFF2-40B4-BE49-F238E27FC236}">
                <a16:creationId xmlns:a16="http://schemas.microsoft.com/office/drawing/2014/main" id="{F4E7588F-D417-1444-8A0B-C98B41462CEA}"/>
              </a:ext>
            </a:extLst>
          </p:cNvPr>
          <p:cNvGraphicFramePr>
            <a:graphicFrameLocks noChangeAspect="1"/>
          </p:cNvGraphicFramePr>
          <p:nvPr/>
        </p:nvGraphicFramePr>
        <p:xfrm>
          <a:off x="9463088" y="3209925"/>
          <a:ext cx="190500" cy="247650"/>
        </p:xfrm>
        <a:graphic>
          <a:graphicData uri="http://schemas.openxmlformats.org/presentationml/2006/ole">
            <mc:AlternateContent xmlns:mc="http://schemas.openxmlformats.org/markup-compatibility/2006">
              <mc:Choice xmlns:v="urn:schemas-microsoft-com:vml" Requires="v">
                <p:oleObj spid="_x0000_s200785" name="Формула" r:id="rId58" imgW="2921000" imgH="3797300" progId="Equation.3">
                  <p:embed/>
                </p:oleObj>
              </mc:Choice>
              <mc:Fallback>
                <p:oleObj name="Формула" r:id="rId58" imgW="2921000" imgH="3797300" progId="Equation.3">
                  <p:embed/>
                  <p:pic>
                    <p:nvPicPr>
                      <p:cNvPr id="3112" name="Object 635">
                        <a:extLst>
                          <a:ext uri="{FF2B5EF4-FFF2-40B4-BE49-F238E27FC236}">
                            <a16:creationId xmlns:a16="http://schemas.microsoft.com/office/drawing/2014/main" id="{F4E7588F-D417-1444-8A0B-C98B41462CE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63088" y="3209925"/>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13" name="Object 636">
            <a:extLst>
              <a:ext uri="{FF2B5EF4-FFF2-40B4-BE49-F238E27FC236}">
                <a16:creationId xmlns:a16="http://schemas.microsoft.com/office/drawing/2014/main" id="{542DC137-5DE3-6F46-95CB-A900DDE862DD}"/>
              </a:ext>
            </a:extLst>
          </p:cNvPr>
          <p:cNvGraphicFramePr>
            <a:graphicFrameLocks noChangeAspect="1"/>
          </p:cNvGraphicFramePr>
          <p:nvPr/>
        </p:nvGraphicFramePr>
        <p:xfrm>
          <a:off x="9977438" y="3181350"/>
          <a:ext cx="266700" cy="266700"/>
        </p:xfrm>
        <a:graphic>
          <a:graphicData uri="http://schemas.openxmlformats.org/presentationml/2006/ole">
            <mc:AlternateContent xmlns:mc="http://schemas.openxmlformats.org/markup-compatibility/2006">
              <mc:Choice xmlns:v="urn:schemas-microsoft-com:vml" Requires="v">
                <p:oleObj spid="_x0000_s200786" name="Формула" r:id="rId59" imgW="4102100" imgH="4102100" progId="Equation.3">
                  <p:embed/>
                </p:oleObj>
              </mc:Choice>
              <mc:Fallback>
                <p:oleObj name="Формула" r:id="rId59" imgW="4102100" imgH="4102100" progId="Equation.3">
                  <p:embed/>
                  <p:pic>
                    <p:nvPicPr>
                      <p:cNvPr id="3113" name="Object 636">
                        <a:extLst>
                          <a:ext uri="{FF2B5EF4-FFF2-40B4-BE49-F238E27FC236}">
                            <a16:creationId xmlns:a16="http://schemas.microsoft.com/office/drawing/2014/main" id="{542DC137-5DE3-6F46-95CB-A900DDE862D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77438" y="3181350"/>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14" name="Object 637">
            <a:extLst>
              <a:ext uri="{FF2B5EF4-FFF2-40B4-BE49-F238E27FC236}">
                <a16:creationId xmlns:a16="http://schemas.microsoft.com/office/drawing/2014/main" id="{9C058AA6-2096-4B46-8230-CD006B48A885}"/>
              </a:ext>
            </a:extLst>
          </p:cNvPr>
          <p:cNvGraphicFramePr>
            <a:graphicFrameLocks noChangeAspect="1"/>
          </p:cNvGraphicFramePr>
          <p:nvPr/>
        </p:nvGraphicFramePr>
        <p:xfrm>
          <a:off x="8574088" y="3219450"/>
          <a:ext cx="228600" cy="209550"/>
        </p:xfrm>
        <a:graphic>
          <a:graphicData uri="http://schemas.openxmlformats.org/presentationml/2006/ole">
            <mc:AlternateContent xmlns:mc="http://schemas.openxmlformats.org/markup-compatibility/2006">
              <mc:Choice xmlns:v="urn:schemas-microsoft-com:vml" Requires="v">
                <p:oleObj spid="_x0000_s200787" name="Формула" r:id="rId60" imgW="3505200" imgH="3213100" progId="Equation.3">
                  <p:embed/>
                </p:oleObj>
              </mc:Choice>
              <mc:Fallback>
                <p:oleObj name="Формула" r:id="rId60" imgW="3505200" imgH="3213100" progId="Equation.3">
                  <p:embed/>
                  <p:pic>
                    <p:nvPicPr>
                      <p:cNvPr id="3114" name="Object 637">
                        <a:extLst>
                          <a:ext uri="{FF2B5EF4-FFF2-40B4-BE49-F238E27FC236}">
                            <a16:creationId xmlns:a16="http://schemas.microsoft.com/office/drawing/2014/main" id="{9C058AA6-2096-4B46-8230-CD006B48A88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574088" y="3219450"/>
                        <a:ext cx="22860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15" name="Object 638">
            <a:extLst>
              <a:ext uri="{FF2B5EF4-FFF2-40B4-BE49-F238E27FC236}">
                <a16:creationId xmlns:a16="http://schemas.microsoft.com/office/drawing/2014/main" id="{8ACB62EB-B56A-294F-B553-BBA290325BDC}"/>
              </a:ext>
            </a:extLst>
          </p:cNvPr>
          <p:cNvGraphicFramePr>
            <a:graphicFrameLocks noChangeAspect="1"/>
          </p:cNvGraphicFramePr>
          <p:nvPr/>
        </p:nvGraphicFramePr>
        <p:xfrm>
          <a:off x="8174038" y="3162300"/>
          <a:ext cx="209550" cy="266700"/>
        </p:xfrm>
        <a:graphic>
          <a:graphicData uri="http://schemas.openxmlformats.org/presentationml/2006/ole">
            <mc:AlternateContent xmlns:mc="http://schemas.openxmlformats.org/markup-compatibility/2006">
              <mc:Choice xmlns:v="urn:schemas-microsoft-com:vml" Requires="v">
                <p:oleObj spid="_x0000_s200788" name="Формула" r:id="rId61" imgW="3213100" imgH="4102100" progId="Equation.3">
                  <p:embed/>
                </p:oleObj>
              </mc:Choice>
              <mc:Fallback>
                <p:oleObj name="Формула" r:id="rId61" imgW="3213100" imgH="4102100" progId="Equation.3">
                  <p:embed/>
                  <p:pic>
                    <p:nvPicPr>
                      <p:cNvPr id="3115" name="Object 638">
                        <a:extLst>
                          <a:ext uri="{FF2B5EF4-FFF2-40B4-BE49-F238E27FC236}">
                            <a16:creationId xmlns:a16="http://schemas.microsoft.com/office/drawing/2014/main" id="{8ACB62EB-B56A-294F-B553-BBA290325BD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74038" y="3162300"/>
                        <a:ext cx="2095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Заголовок 1">
            <a:extLst>
              <a:ext uri="{FF2B5EF4-FFF2-40B4-BE49-F238E27FC236}">
                <a16:creationId xmlns:a16="http://schemas.microsoft.com/office/drawing/2014/main" id="{62730D29-9B46-9C4A-816B-7BD694471FE9}"/>
              </a:ext>
            </a:extLst>
          </p:cNvPr>
          <p:cNvSpPr>
            <a:spLocks noGrp="1"/>
          </p:cNvSpPr>
          <p:nvPr>
            <p:ph type="title"/>
          </p:nvPr>
        </p:nvSpPr>
        <p:spPr>
          <a:xfrm>
            <a:off x="1738314" y="142875"/>
            <a:ext cx="8815387" cy="6572250"/>
          </a:xfrm>
        </p:spPr>
        <p:txBody>
          <a:bodyPr/>
          <a:lstStyle/>
          <a:p>
            <a:pPr algn="l" eaLnBrk="1" hangingPunct="1"/>
            <a:r>
              <a:rPr lang="ru-RU" altLang="ru-RU" sz="1800" b="1">
                <a:latin typeface="Arial" panose="020B0604020202020204" pitchFamily="34" charset="0"/>
                <a:cs typeface="Arial" panose="020B0604020202020204" pitchFamily="34" charset="0"/>
              </a:rPr>
              <a:t>Замечание 1.</a:t>
            </a:r>
            <a:r>
              <a:rPr lang="ru-RU" altLang="ru-RU" sz="1800">
                <a:latin typeface="Arial" panose="020B0604020202020204" pitchFamily="34" charset="0"/>
                <a:cs typeface="Arial" panose="020B0604020202020204" pitchFamily="34" charset="0"/>
              </a:rPr>
              <a:t> Моделирование показало, что качество ПО остается удовлетворительным при         .</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 2.</a:t>
            </a:r>
            <a:r>
              <a:rPr lang="ru-RU" altLang="ru-RU" sz="1800">
                <a:latin typeface="Arial" panose="020B0604020202020204" pitchFamily="34" charset="0"/>
                <a:cs typeface="Arial" panose="020B0604020202020204" pitchFamily="34" charset="0"/>
              </a:rPr>
              <a:t> Использование ЦВЗ в виде ОШ для защиты от атаки фильтрацией фактически эквивалентно вложению ЦВЗ в промежуточной области частот (см. лекцию 9), а добавления при атаке ОШ вместо БШ фактически эквивалентно исключению для помехи частот, где не вкладывается ЦВЗ.</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 3.</a:t>
            </a:r>
            <a:r>
              <a:rPr lang="ru-RU" altLang="ru-RU" sz="1800">
                <a:latin typeface="Arial" panose="020B0604020202020204" pitchFamily="34" charset="0"/>
                <a:cs typeface="Arial" panose="020B0604020202020204" pitchFamily="34" charset="0"/>
              </a:rPr>
              <a:t> Вместо ПСП в виде ОШ можно использовать для защиты от атаки фильтрацией так называемую «черепицеподобную» (</a:t>
            </a:r>
            <a:r>
              <a:rPr lang="en-US" altLang="ru-RU" sz="1800">
                <a:latin typeface="Arial" panose="020B0604020202020204" pitchFamily="34" charset="0"/>
                <a:cs typeface="Arial" panose="020B0604020202020204" pitchFamily="34" charset="0"/>
              </a:rPr>
              <a:t>tile-based TBW</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ЦВЗ, когда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на     смежных выборках. Тогда «   » можно выбрать так, что атака фильтрацией не дает успеха, однако, при этом скорость вложения уменьшается в     раз.</a:t>
            </a:r>
          </a:p>
        </p:txBody>
      </p:sp>
      <p:sp>
        <p:nvSpPr>
          <p:cNvPr id="7" name="Номер слайда 6">
            <a:extLst>
              <a:ext uri="{FF2B5EF4-FFF2-40B4-BE49-F238E27FC236}">
                <a16:creationId xmlns:a16="http://schemas.microsoft.com/office/drawing/2014/main" id="{031CEF85-E8B8-6D41-A721-3A5E1AE3F49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BAADDC2-1F7C-8748-8FED-5C0A831A110E}" type="slidenum">
              <a:rPr lang="ru-RU" altLang="ru-RU">
                <a:solidFill>
                  <a:srgbClr val="898989"/>
                </a:solidFill>
                <a:latin typeface="Calibri" panose="020F0502020204030204" pitchFamily="34" charset="0"/>
              </a:rPr>
              <a:pPr eaLnBrk="1" hangingPunct="1"/>
              <a:t>202</a:t>
            </a:fld>
            <a:endParaRPr lang="ru-RU" altLang="ru-RU">
              <a:solidFill>
                <a:srgbClr val="898989"/>
              </a:solidFill>
              <a:latin typeface="Calibri" panose="020F0502020204030204" pitchFamily="34" charset="0"/>
            </a:endParaRPr>
          </a:p>
        </p:txBody>
      </p:sp>
      <p:graphicFrame>
        <p:nvGraphicFramePr>
          <p:cNvPr id="4098" name="Object 9">
            <a:extLst>
              <a:ext uri="{FF2B5EF4-FFF2-40B4-BE49-F238E27FC236}">
                <a16:creationId xmlns:a16="http://schemas.microsoft.com/office/drawing/2014/main" id="{24DCEED2-1E91-CD42-A017-E3EAB1CA5D56}"/>
              </a:ext>
            </a:extLst>
          </p:cNvPr>
          <p:cNvGraphicFramePr>
            <a:graphicFrameLocks noChangeAspect="1"/>
          </p:cNvGraphicFramePr>
          <p:nvPr/>
        </p:nvGraphicFramePr>
        <p:xfrm>
          <a:off x="4630738" y="2066925"/>
          <a:ext cx="514350" cy="266700"/>
        </p:xfrm>
        <a:graphic>
          <a:graphicData uri="http://schemas.openxmlformats.org/presentationml/2006/ole">
            <mc:AlternateContent xmlns:mc="http://schemas.openxmlformats.org/markup-compatibility/2006">
              <mc:Choice xmlns:v="urn:schemas-microsoft-com:vml" Requires="v">
                <p:oleObj spid="_x0000_s201734" name="Формула" r:id="rId3" imgW="7899400" imgH="4102100" progId="Equation.3">
                  <p:embed/>
                </p:oleObj>
              </mc:Choice>
              <mc:Fallback>
                <p:oleObj name="Формула" r:id="rId3" imgW="7899400" imgH="4102100" progId="Equation.3">
                  <p:embed/>
                  <p:pic>
                    <p:nvPicPr>
                      <p:cNvPr id="4098" name="Object 9">
                        <a:extLst>
                          <a:ext uri="{FF2B5EF4-FFF2-40B4-BE49-F238E27FC236}">
                            <a16:creationId xmlns:a16="http://schemas.microsoft.com/office/drawing/2014/main" id="{24DCEED2-1E91-CD42-A017-E3EAB1CA5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738" y="2066925"/>
                        <a:ext cx="5143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10">
            <a:extLst>
              <a:ext uri="{FF2B5EF4-FFF2-40B4-BE49-F238E27FC236}">
                <a16:creationId xmlns:a16="http://schemas.microsoft.com/office/drawing/2014/main" id="{10787C30-B42E-1942-82A2-0E718B654EE0}"/>
              </a:ext>
            </a:extLst>
          </p:cNvPr>
          <p:cNvGraphicFramePr>
            <a:graphicFrameLocks noChangeAspect="1"/>
          </p:cNvGraphicFramePr>
          <p:nvPr/>
        </p:nvGraphicFramePr>
        <p:xfrm>
          <a:off x="1808163" y="4292600"/>
          <a:ext cx="933450" cy="228600"/>
        </p:xfrm>
        <a:graphic>
          <a:graphicData uri="http://schemas.openxmlformats.org/presentationml/2006/ole">
            <mc:AlternateContent xmlns:mc="http://schemas.openxmlformats.org/markup-compatibility/2006">
              <mc:Choice xmlns:v="urn:schemas-microsoft-com:vml" Requires="v">
                <p:oleObj spid="_x0000_s201735" name="Формула" r:id="rId5" imgW="14338300" imgH="3505200" progId="Equation.3">
                  <p:embed/>
                </p:oleObj>
              </mc:Choice>
              <mc:Fallback>
                <p:oleObj name="Формула" r:id="rId5" imgW="14338300" imgH="3505200" progId="Equation.3">
                  <p:embed/>
                  <p:pic>
                    <p:nvPicPr>
                      <p:cNvPr id="4099" name="Object 10">
                        <a:extLst>
                          <a:ext uri="{FF2B5EF4-FFF2-40B4-BE49-F238E27FC236}">
                            <a16:creationId xmlns:a16="http://schemas.microsoft.com/office/drawing/2014/main" id="{10787C30-B42E-1942-82A2-0E718B654E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8163" y="4292600"/>
                        <a:ext cx="9334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11">
            <a:extLst>
              <a:ext uri="{FF2B5EF4-FFF2-40B4-BE49-F238E27FC236}">
                <a16:creationId xmlns:a16="http://schemas.microsoft.com/office/drawing/2014/main" id="{EFDD74C9-609A-0841-B65E-889DCFBD99F5}"/>
              </a:ext>
            </a:extLst>
          </p:cNvPr>
          <p:cNvGraphicFramePr>
            <a:graphicFrameLocks noChangeAspect="1"/>
          </p:cNvGraphicFramePr>
          <p:nvPr/>
        </p:nvGraphicFramePr>
        <p:xfrm>
          <a:off x="3068638" y="4308475"/>
          <a:ext cx="247650" cy="209550"/>
        </p:xfrm>
        <a:graphic>
          <a:graphicData uri="http://schemas.openxmlformats.org/presentationml/2006/ole">
            <mc:AlternateContent xmlns:mc="http://schemas.openxmlformats.org/markup-compatibility/2006">
              <mc:Choice xmlns:v="urn:schemas-microsoft-com:vml" Requires="v">
                <p:oleObj spid="_x0000_s201736" name="Формула" r:id="rId7" imgW="3797300" imgH="3213100" progId="Equation.3">
                  <p:embed/>
                </p:oleObj>
              </mc:Choice>
              <mc:Fallback>
                <p:oleObj name="Формула" r:id="rId7" imgW="3797300" imgH="3213100" progId="Equation.3">
                  <p:embed/>
                  <p:pic>
                    <p:nvPicPr>
                      <p:cNvPr id="4100" name="Object 11">
                        <a:extLst>
                          <a:ext uri="{FF2B5EF4-FFF2-40B4-BE49-F238E27FC236}">
                            <a16:creationId xmlns:a16="http://schemas.microsoft.com/office/drawing/2014/main" id="{EFDD74C9-609A-0841-B65E-889DCFBD99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8638" y="4308475"/>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 name="Object 12">
            <a:extLst>
              <a:ext uri="{FF2B5EF4-FFF2-40B4-BE49-F238E27FC236}">
                <a16:creationId xmlns:a16="http://schemas.microsoft.com/office/drawing/2014/main" id="{8A93DE99-FDE7-4942-AD32-E047CDF9714E}"/>
              </a:ext>
            </a:extLst>
          </p:cNvPr>
          <p:cNvGraphicFramePr>
            <a:graphicFrameLocks noChangeAspect="1"/>
          </p:cNvGraphicFramePr>
          <p:nvPr/>
        </p:nvGraphicFramePr>
        <p:xfrm>
          <a:off x="6278563" y="4305300"/>
          <a:ext cx="247650" cy="209550"/>
        </p:xfrm>
        <a:graphic>
          <a:graphicData uri="http://schemas.openxmlformats.org/presentationml/2006/ole">
            <mc:AlternateContent xmlns:mc="http://schemas.openxmlformats.org/markup-compatibility/2006">
              <mc:Choice xmlns:v="urn:schemas-microsoft-com:vml" Requires="v">
                <p:oleObj spid="_x0000_s201737" name="Формула" r:id="rId9" imgW="3797300" imgH="3213100" progId="Equation.3">
                  <p:embed/>
                </p:oleObj>
              </mc:Choice>
              <mc:Fallback>
                <p:oleObj name="Формула" r:id="rId9" imgW="3797300" imgH="3213100" progId="Equation.3">
                  <p:embed/>
                  <p:pic>
                    <p:nvPicPr>
                      <p:cNvPr id="4101" name="Object 12">
                        <a:extLst>
                          <a:ext uri="{FF2B5EF4-FFF2-40B4-BE49-F238E27FC236}">
                            <a16:creationId xmlns:a16="http://schemas.microsoft.com/office/drawing/2014/main" id="{8A93DE99-FDE7-4942-AD32-E047CDF971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8563" y="4305300"/>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 name="Object 13">
            <a:extLst>
              <a:ext uri="{FF2B5EF4-FFF2-40B4-BE49-F238E27FC236}">
                <a16:creationId xmlns:a16="http://schemas.microsoft.com/office/drawing/2014/main" id="{5588B67A-34EB-704C-854F-1CAD86F78845}"/>
              </a:ext>
            </a:extLst>
          </p:cNvPr>
          <p:cNvGraphicFramePr>
            <a:graphicFrameLocks noChangeAspect="1"/>
          </p:cNvGraphicFramePr>
          <p:nvPr/>
        </p:nvGraphicFramePr>
        <p:xfrm>
          <a:off x="1992313" y="4857750"/>
          <a:ext cx="247650" cy="209550"/>
        </p:xfrm>
        <a:graphic>
          <a:graphicData uri="http://schemas.openxmlformats.org/presentationml/2006/ole">
            <mc:AlternateContent xmlns:mc="http://schemas.openxmlformats.org/markup-compatibility/2006">
              <mc:Choice xmlns:v="urn:schemas-microsoft-com:vml" Requires="v">
                <p:oleObj spid="_x0000_s201738" name="Формула" r:id="rId10" imgW="3797300" imgH="3213100" progId="Equation.3">
                  <p:embed/>
                </p:oleObj>
              </mc:Choice>
              <mc:Fallback>
                <p:oleObj name="Формула" r:id="rId10" imgW="3797300" imgH="3213100" progId="Equation.3">
                  <p:embed/>
                  <p:pic>
                    <p:nvPicPr>
                      <p:cNvPr id="4102" name="Object 13">
                        <a:extLst>
                          <a:ext uri="{FF2B5EF4-FFF2-40B4-BE49-F238E27FC236}">
                            <a16:creationId xmlns:a16="http://schemas.microsoft.com/office/drawing/2014/main" id="{5588B67A-34EB-704C-854F-1CAD86F788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2313" y="4857750"/>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8" name="Заголовок 1">
            <a:extLst>
              <a:ext uri="{FF2B5EF4-FFF2-40B4-BE49-F238E27FC236}">
                <a16:creationId xmlns:a16="http://schemas.microsoft.com/office/drawing/2014/main" id="{148B86F1-3B27-1B42-B1BD-9374333EC973}"/>
              </a:ext>
            </a:extLst>
          </p:cNvPr>
          <p:cNvSpPr>
            <a:spLocks noGrp="1"/>
          </p:cNvSpPr>
          <p:nvPr>
            <p:ph type="title"/>
          </p:nvPr>
        </p:nvSpPr>
        <p:spPr>
          <a:xfrm>
            <a:off x="1738314" y="142875"/>
            <a:ext cx="8715375" cy="6572250"/>
          </a:xfrm>
        </p:spPr>
        <p:txBody>
          <a:bodyPr/>
          <a:lstStyle/>
          <a:p>
            <a:pPr algn="l" eaLnBrk="1" hangingPunct="1"/>
            <a:r>
              <a:rPr lang="ru-RU" altLang="ru-RU" sz="1800" i="1">
                <a:latin typeface="Arial" panose="020B0604020202020204" pitchFamily="34" charset="0"/>
                <a:cs typeface="Arial" panose="020B0604020202020204" pitchFamily="34" charset="0"/>
              </a:rPr>
              <a:t>2. Оценивание ШПС-ЦВЗ с последующим их вычитанием.</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Вложение ЦВЗ.</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(5)</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r>
              <a:rPr lang="ru-RU" altLang="ru-RU" sz="16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принимает одни и те же значения на «   »          отсчетах</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Атака оцениванием ЦВЗ.</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(6)</a:t>
            </a:r>
            <a:r>
              <a:rPr lang="ru-RU" altLang="ru-RU" sz="1800" i="1">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 некоторый коэффициент (в общем случае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некоторая оценка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Корреляционный детектор.</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(7)</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а) «Слепой» декодер:</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(8)</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б) Информированный декодер:</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a:t>
            </a:r>
            <a:r>
              <a:rPr lang="ru-RU" altLang="ru-RU" sz="1800">
                <a:latin typeface="Arial" panose="020B0604020202020204" pitchFamily="34" charset="0"/>
                <a:cs typeface="Arial" panose="020B0604020202020204" pitchFamily="34" charset="0"/>
              </a:rPr>
              <a:t>. Использование ПСП         постоянной на «   » отсчетах позволяет улучшить защиту от атаки фильтрацией и некоторых «геометрических» атак. Такая ПСП называется, обычно, </a:t>
            </a:r>
            <a:r>
              <a:rPr lang="ru-RU" altLang="ru-RU" sz="1800" i="1">
                <a:latin typeface="Arial" panose="020B0604020202020204" pitchFamily="34" charset="0"/>
                <a:cs typeface="Arial" panose="020B0604020202020204" pitchFamily="34" charset="0"/>
              </a:rPr>
              <a:t>повторяющимся блочным кодом длинной</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block repetition code of length    </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a:t>
            </a:r>
            <a:r>
              <a:rPr lang="ru-RU" altLang="ru-RU" sz="1600">
                <a:latin typeface="Arial" panose="020B0604020202020204" pitchFamily="34" charset="0"/>
                <a:cs typeface="Arial" panose="020B0604020202020204" pitchFamily="34" charset="0"/>
              </a:rPr>
              <a:t> </a:t>
            </a:r>
          </a:p>
        </p:txBody>
      </p:sp>
      <p:sp>
        <p:nvSpPr>
          <p:cNvPr id="7" name="Номер слайда 6">
            <a:extLst>
              <a:ext uri="{FF2B5EF4-FFF2-40B4-BE49-F238E27FC236}">
                <a16:creationId xmlns:a16="http://schemas.microsoft.com/office/drawing/2014/main" id="{3F0E0059-9079-6449-A2DA-A213CDB909F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E51D351-F327-874E-908B-02638052F0A7}" type="slidenum">
              <a:rPr lang="ru-RU" altLang="ru-RU">
                <a:solidFill>
                  <a:srgbClr val="898989"/>
                </a:solidFill>
                <a:latin typeface="Calibri" panose="020F0502020204030204" pitchFamily="34" charset="0"/>
              </a:rPr>
              <a:pPr eaLnBrk="1" hangingPunct="1"/>
              <a:t>203</a:t>
            </a:fld>
            <a:endParaRPr lang="ru-RU" altLang="ru-RU">
              <a:solidFill>
                <a:srgbClr val="898989"/>
              </a:solidFill>
              <a:latin typeface="Calibri" panose="020F0502020204030204" pitchFamily="34" charset="0"/>
            </a:endParaRPr>
          </a:p>
        </p:txBody>
      </p:sp>
      <p:graphicFrame>
        <p:nvGraphicFramePr>
          <p:cNvPr id="5122" name="Object 13">
            <a:extLst>
              <a:ext uri="{FF2B5EF4-FFF2-40B4-BE49-F238E27FC236}">
                <a16:creationId xmlns:a16="http://schemas.microsoft.com/office/drawing/2014/main" id="{9DC6A40D-F5DD-2249-AA60-50BE3A5DF718}"/>
              </a:ext>
            </a:extLst>
          </p:cNvPr>
          <p:cNvGraphicFramePr>
            <a:graphicFrameLocks noChangeAspect="1"/>
          </p:cNvGraphicFramePr>
          <p:nvPr/>
        </p:nvGraphicFramePr>
        <p:xfrm>
          <a:off x="1825625" y="925513"/>
          <a:ext cx="3810000" cy="381000"/>
        </p:xfrm>
        <a:graphic>
          <a:graphicData uri="http://schemas.openxmlformats.org/presentationml/2006/ole">
            <mc:AlternateContent xmlns:mc="http://schemas.openxmlformats.org/markup-compatibility/2006">
              <mc:Choice xmlns:v="urn:schemas-microsoft-com:vml" Requires="v">
                <p:oleObj spid="_x0000_s202769" name="Формула" r:id="rId3" imgW="58508900" imgH="5854700" progId="Equation.3">
                  <p:embed/>
                </p:oleObj>
              </mc:Choice>
              <mc:Fallback>
                <p:oleObj name="Формула" r:id="rId3" imgW="58508900" imgH="5854700" progId="Equation.3">
                  <p:embed/>
                  <p:pic>
                    <p:nvPicPr>
                      <p:cNvPr id="5122" name="Object 13">
                        <a:extLst>
                          <a:ext uri="{FF2B5EF4-FFF2-40B4-BE49-F238E27FC236}">
                            <a16:creationId xmlns:a16="http://schemas.microsoft.com/office/drawing/2014/main" id="{9DC6A40D-F5DD-2249-AA60-50BE3A5DF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25" y="925513"/>
                        <a:ext cx="3810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 name="Object 14">
            <a:extLst>
              <a:ext uri="{FF2B5EF4-FFF2-40B4-BE49-F238E27FC236}">
                <a16:creationId xmlns:a16="http://schemas.microsoft.com/office/drawing/2014/main" id="{C0D6088D-0E2E-0F43-A0BF-6BEC34D0D723}"/>
              </a:ext>
            </a:extLst>
          </p:cNvPr>
          <p:cNvGraphicFramePr>
            <a:graphicFrameLocks noChangeAspect="1"/>
          </p:cNvGraphicFramePr>
          <p:nvPr/>
        </p:nvGraphicFramePr>
        <p:xfrm>
          <a:off x="2214563" y="1233488"/>
          <a:ext cx="476250" cy="323850"/>
        </p:xfrm>
        <a:graphic>
          <a:graphicData uri="http://schemas.openxmlformats.org/presentationml/2006/ole">
            <mc:AlternateContent xmlns:mc="http://schemas.openxmlformats.org/markup-compatibility/2006">
              <mc:Choice xmlns:v="urn:schemas-microsoft-com:vml" Requires="v">
                <p:oleObj spid="_x0000_s202770" name="Формула" r:id="rId5" imgW="7315200" imgH="4978400" progId="Equation.3">
                  <p:embed/>
                </p:oleObj>
              </mc:Choice>
              <mc:Fallback>
                <p:oleObj name="Формула" r:id="rId5" imgW="7315200" imgH="4978400" progId="Equation.3">
                  <p:embed/>
                  <p:pic>
                    <p:nvPicPr>
                      <p:cNvPr id="5123" name="Object 14">
                        <a:extLst>
                          <a:ext uri="{FF2B5EF4-FFF2-40B4-BE49-F238E27FC236}">
                            <a16:creationId xmlns:a16="http://schemas.microsoft.com/office/drawing/2014/main" id="{C0D6088D-0E2E-0F43-A0BF-6BEC34D0D7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4563" y="1233488"/>
                        <a:ext cx="4762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4" name="Object 15">
            <a:extLst>
              <a:ext uri="{FF2B5EF4-FFF2-40B4-BE49-F238E27FC236}">
                <a16:creationId xmlns:a16="http://schemas.microsoft.com/office/drawing/2014/main" id="{C20702C0-262B-104B-8B11-DE12691DAF28}"/>
              </a:ext>
            </a:extLst>
          </p:cNvPr>
          <p:cNvGraphicFramePr>
            <a:graphicFrameLocks noChangeAspect="1"/>
          </p:cNvGraphicFramePr>
          <p:nvPr/>
        </p:nvGraphicFramePr>
        <p:xfrm>
          <a:off x="6996113" y="1284288"/>
          <a:ext cx="247650" cy="209550"/>
        </p:xfrm>
        <a:graphic>
          <a:graphicData uri="http://schemas.openxmlformats.org/presentationml/2006/ole">
            <mc:AlternateContent xmlns:mc="http://schemas.openxmlformats.org/markup-compatibility/2006">
              <mc:Choice xmlns:v="urn:schemas-microsoft-com:vml" Requires="v">
                <p:oleObj spid="_x0000_s202771" name="Формула" r:id="rId7" imgW="3797300" imgH="3213100" progId="Equation.3">
                  <p:embed/>
                </p:oleObj>
              </mc:Choice>
              <mc:Fallback>
                <p:oleObj name="Формула" r:id="rId7" imgW="3797300" imgH="3213100" progId="Equation.3">
                  <p:embed/>
                  <p:pic>
                    <p:nvPicPr>
                      <p:cNvPr id="5124" name="Object 15">
                        <a:extLst>
                          <a:ext uri="{FF2B5EF4-FFF2-40B4-BE49-F238E27FC236}">
                            <a16:creationId xmlns:a16="http://schemas.microsoft.com/office/drawing/2014/main" id="{C20702C0-262B-104B-8B11-DE12691DAF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6113" y="1284288"/>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5" name="Object 16">
            <a:extLst>
              <a:ext uri="{FF2B5EF4-FFF2-40B4-BE49-F238E27FC236}">
                <a16:creationId xmlns:a16="http://schemas.microsoft.com/office/drawing/2014/main" id="{5C5C3564-257C-CF43-8329-EA82E420CDAA}"/>
              </a:ext>
            </a:extLst>
          </p:cNvPr>
          <p:cNvGraphicFramePr>
            <a:graphicFrameLocks noChangeAspect="1"/>
          </p:cNvGraphicFramePr>
          <p:nvPr/>
        </p:nvGraphicFramePr>
        <p:xfrm>
          <a:off x="7373938" y="1081088"/>
          <a:ext cx="552450" cy="647700"/>
        </p:xfrm>
        <a:graphic>
          <a:graphicData uri="http://schemas.openxmlformats.org/presentationml/2006/ole">
            <mc:AlternateContent xmlns:mc="http://schemas.openxmlformats.org/markup-compatibility/2006">
              <mc:Choice xmlns:v="urn:schemas-microsoft-com:vml" Requires="v">
                <p:oleObj spid="_x0000_s202772" name="Формула" r:id="rId9" imgW="8483600" imgH="9944100" progId="Equation.3">
                  <p:embed/>
                </p:oleObj>
              </mc:Choice>
              <mc:Fallback>
                <p:oleObj name="Формула" r:id="rId9" imgW="8483600" imgH="9944100" progId="Equation.3">
                  <p:embed/>
                  <p:pic>
                    <p:nvPicPr>
                      <p:cNvPr id="5125" name="Object 16">
                        <a:extLst>
                          <a:ext uri="{FF2B5EF4-FFF2-40B4-BE49-F238E27FC236}">
                            <a16:creationId xmlns:a16="http://schemas.microsoft.com/office/drawing/2014/main" id="{5C5C3564-257C-CF43-8329-EA82E420CD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73938" y="1081088"/>
                        <a:ext cx="55245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6" name="Object 17">
            <a:extLst>
              <a:ext uri="{FF2B5EF4-FFF2-40B4-BE49-F238E27FC236}">
                <a16:creationId xmlns:a16="http://schemas.microsoft.com/office/drawing/2014/main" id="{144D686C-9575-4243-B2C0-964E2722E208}"/>
              </a:ext>
            </a:extLst>
          </p:cNvPr>
          <p:cNvGraphicFramePr>
            <a:graphicFrameLocks noChangeAspect="1"/>
          </p:cNvGraphicFramePr>
          <p:nvPr/>
        </p:nvGraphicFramePr>
        <p:xfrm>
          <a:off x="1708150" y="1752600"/>
          <a:ext cx="3962400" cy="381000"/>
        </p:xfrm>
        <a:graphic>
          <a:graphicData uri="http://schemas.openxmlformats.org/presentationml/2006/ole">
            <mc:AlternateContent xmlns:mc="http://schemas.openxmlformats.org/markup-compatibility/2006">
              <mc:Choice xmlns:v="urn:schemas-microsoft-com:vml" Requires="v">
                <p:oleObj spid="_x0000_s202773" name="Equation" r:id="rId11" imgW="60858400" imgH="5854700" progId="Equation.DSMT4">
                  <p:embed/>
                </p:oleObj>
              </mc:Choice>
              <mc:Fallback>
                <p:oleObj name="Equation" r:id="rId11" imgW="60858400" imgH="5854700" progId="Equation.DSMT4">
                  <p:embed/>
                  <p:pic>
                    <p:nvPicPr>
                      <p:cNvPr id="5126" name="Object 17">
                        <a:extLst>
                          <a:ext uri="{FF2B5EF4-FFF2-40B4-BE49-F238E27FC236}">
                            <a16:creationId xmlns:a16="http://schemas.microsoft.com/office/drawing/2014/main" id="{144D686C-9575-4243-B2C0-964E2722E2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8150" y="1752600"/>
                        <a:ext cx="3962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7" name="Object 18">
            <a:extLst>
              <a:ext uri="{FF2B5EF4-FFF2-40B4-BE49-F238E27FC236}">
                <a16:creationId xmlns:a16="http://schemas.microsoft.com/office/drawing/2014/main" id="{DCA5FB65-5DFC-694B-BEB9-874A07428CDE}"/>
              </a:ext>
            </a:extLst>
          </p:cNvPr>
          <p:cNvGraphicFramePr>
            <a:graphicFrameLocks noChangeAspect="1"/>
          </p:cNvGraphicFramePr>
          <p:nvPr/>
        </p:nvGraphicFramePr>
        <p:xfrm>
          <a:off x="2243138" y="2058988"/>
          <a:ext cx="266700" cy="266700"/>
        </p:xfrm>
        <a:graphic>
          <a:graphicData uri="http://schemas.openxmlformats.org/presentationml/2006/ole">
            <mc:AlternateContent xmlns:mc="http://schemas.openxmlformats.org/markup-compatibility/2006">
              <mc:Choice xmlns:v="urn:schemas-microsoft-com:vml" Requires="v">
                <p:oleObj spid="_x0000_s202774" name="Формула" r:id="rId13" imgW="4102100" imgH="4102100" progId="Equation.3">
                  <p:embed/>
                </p:oleObj>
              </mc:Choice>
              <mc:Fallback>
                <p:oleObj name="Формула" r:id="rId13" imgW="4102100" imgH="4102100" progId="Equation.3">
                  <p:embed/>
                  <p:pic>
                    <p:nvPicPr>
                      <p:cNvPr id="5127" name="Object 18">
                        <a:extLst>
                          <a:ext uri="{FF2B5EF4-FFF2-40B4-BE49-F238E27FC236}">
                            <a16:creationId xmlns:a16="http://schemas.microsoft.com/office/drawing/2014/main" id="{DCA5FB65-5DFC-694B-BEB9-874A07428C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3138" y="2058988"/>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8" name="Object 19">
            <a:extLst>
              <a:ext uri="{FF2B5EF4-FFF2-40B4-BE49-F238E27FC236}">
                <a16:creationId xmlns:a16="http://schemas.microsoft.com/office/drawing/2014/main" id="{0AB5F564-CE0E-CC4B-A1A7-6DB6B16A5BD7}"/>
              </a:ext>
            </a:extLst>
          </p:cNvPr>
          <p:cNvGraphicFramePr>
            <a:graphicFrameLocks noChangeAspect="1"/>
          </p:cNvGraphicFramePr>
          <p:nvPr/>
        </p:nvGraphicFramePr>
        <p:xfrm>
          <a:off x="2238375" y="2325688"/>
          <a:ext cx="495300" cy="323850"/>
        </p:xfrm>
        <a:graphic>
          <a:graphicData uri="http://schemas.openxmlformats.org/presentationml/2006/ole">
            <mc:AlternateContent xmlns:mc="http://schemas.openxmlformats.org/markup-compatibility/2006">
              <mc:Choice xmlns:v="urn:schemas-microsoft-com:vml" Requires="v">
                <p:oleObj spid="_x0000_s202775" name="Формула" r:id="rId15" imgW="7607300" imgH="4978400" progId="Equation.3">
                  <p:embed/>
                </p:oleObj>
              </mc:Choice>
              <mc:Fallback>
                <p:oleObj name="Формула" r:id="rId15" imgW="7607300" imgH="4978400" progId="Equation.3">
                  <p:embed/>
                  <p:pic>
                    <p:nvPicPr>
                      <p:cNvPr id="5128" name="Object 19">
                        <a:extLst>
                          <a:ext uri="{FF2B5EF4-FFF2-40B4-BE49-F238E27FC236}">
                            <a16:creationId xmlns:a16="http://schemas.microsoft.com/office/drawing/2014/main" id="{0AB5F564-CE0E-CC4B-A1A7-6DB6B16A5BD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38375" y="2325688"/>
                        <a:ext cx="4953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9" name="Object 20">
            <a:extLst>
              <a:ext uri="{FF2B5EF4-FFF2-40B4-BE49-F238E27FC236}">
                <a16:creationId xmlns:a16="http://schemas.microsoft.com/office/drawing/2014/main" id="{FA640A1A-4E25-2E4E-816B-A7D0C59DE6CD}"/>
              </a:ext>
            </a:extLst>
          </p:cNvPr>
          <p:cNvGraphicFramePr>
            <a:graphicFrameLocks noChangeAspect="1"/>
          </p:cNvGraphicFramePr>
          <p:nvPr/>
        </p:nvGraphicFramePr>
        <p:xfrm>
          <a:off x="7223125" y="2063750"/>
          <a:ext cx="666750" cy="266700"/>
        </p:xfrm>
        <a:graphic>
          <a:graphicData uri="http://schemas.openxmlformats.org/presentationml/2006/ole">
            <mc:AlternateContent xmlns:mc="http://schemas.openxmlformats.org/markup-compatibility/2006">
              <mc:Choice xmlns:v="urn:schemas-microsoft-com:vml" Requires="v">
                <p:oleObj spid="_x0000_s202776" name="Формула" r:id="rId17" imgW="10236200" imgH="4102100" progId="Equation.3">
                  <p:embed/>
                </p:oleObj>
              </mc:Choice>
              <mc:Fallback>
                <p:oleObj name="Формула" r:id="rId17" imgW="10236200" imgH="4102100" progId="Equation.3">
                  <p:embed/>
                  <p:pic>
                    <p:nvPicPr>
                      <p:cNvPr id="5129" name="Object 20">
                        <a:extLst>
                          <a:ext uri="{FF2B5EF4-FFF2-40B4-BE49-F238E27FC236}">
                            <a16:creationId xmlns:a16="http://schemas.microsoft.com/office/drawing/2014/main" id="{FA640A1A-4E25-2E4E-816B-A7D0C59DE6C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23125" y="2063750"/>
                        <a:ext cx="6667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0" name="Object 21">
            <a:extLst>
              <a:ext uri="{FF2B5EF4-FFF2-40B4-BE49-F238E27FC236}">
                <a16:creationId xmlns:a16="http://schemas.microsoft.com/office/drawing/2014/main" id="{7948BAF4-C7F8-334F-B236-8641F3DD9F55}"/>
              </a:ext>
            </a:extLst>
          </p:cNvPr>
          <p:cNvGraphicFramePr>
            <a:graphicFrameLocks noChangeAspect="1"/>
          </p:cNvGraphicFramePr>
          <p:nvPr/>
        </p:nvGraphicFramePr>
        <p:xfrm>
          <a:off x="4906963" y="2290763"/>
          <a:ext cx="952500" cy="361950"/>
        </p:xfrm>
        <a:graphic>
          <a:graphicData uri="http://schemas.openxmlformats.org/presentationml/2006/ole">
            <mc:AlternateContent xmlns:mc="http://schemas.openxmlformats.org/markup-compatibility/2006">
              <mc:Choice xmlns:v="urn:schemas-microsoft-com:vml" Requires="v">
                <p:oleObj spid="_x0000_s202777" name="Формула" r:id="rId19" imgW="14630400" imgH="5562600" progId="Equation.3">
                  <p:embed/>
                </p:oleObj>
              </mc:Choice>
              <mc:Fallback>
                <p:oleObj name="Формула" r:id="rId19" imgW="14630400" imgH="5562600" progId="Equation.3">
                  <p:embed/>
                  <p:pic>
                    <p:nvPicPr>
                      <p:cNvPr id="5130" name="Object 21">
                        <a:extLst>
                          <a:ext uri="{FF2B5EF4-FFF2-40B4-BE49-F238E27FC236}">
                            <a16:creationId xmlns:a16="http://schemas.microsoft.com/office/drawing/2014/main" id="{7948BAF4-C7F8-334F-B236-8641F3DD9F5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06963" y="2290763"/>
                        <a:ext cx="9525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 name="Object 22">
            <a:extLst>
              <a:ext uri="{FF2B5EF4-FFF2-40B4-BE49-F238E27FC236}">
                <a16:creationId xmlns:a16="http://schemas.microsoft.com/office/drawing/2014/main" id="{FD725611-DAEF-8B4B-88F9-EE806884B77C}"/>
              </a:ext>
            </a:extLst>
          </p:cNvPr>
          <p:cNvGraphicFramePr>
            <a:graphicFrameLocks noChangeAspect="1"/>
          </p:cNvGraphicFramePr>
          <p:nvPr/>
        </p:nvGraphicFramePr>
        <p:xfrm>
          <a:off x="1968500" y="2930525"/>
          <a:ext cx="1866900" cy="685800"/>
        </p:xfrm>
        <a:graphic>
          <a:graphicData uri="http://schemas.openxmlformats.org/presentationml/2006/ole">
            <mc:AlternateContent xmlns:mc="http://schemas.openxmlformats.org/markup-compatibility/2006">
              <mc:Choice xmlns:v="urn:schemas-microsoft-com:vml" Requires="v">
                <p:oleObj spid="_x0000_s202778" name="Формула" r:id="rId21" imgW="28676600" imgH="10528300" progId="Equation.3">
                  <p:embed/>
                </p:oleObj>
              </mc:Choice>
              <mc:Fallback>
                <p:oleObj name="Формула" r:id="rId21" imgW="28676600" imgH="10528300" progId="Equation.3">
                  <p:embed/>
                  <p:pic>
                    <p:nvPicPr>
                      <p:cNvPr id="5131" name="Object 22">
                        <a:extLst>
                          <a:ext uri="{FF2B5EF4-FFF2-40B4-BE49-F238E27FC236}">
                            <a16:creationId xmlns:a16="http://schemas.microsoft.com/office/drawing/2014/main" id="{FD725611-DAEF-8B4B-88F9-EE806884B77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68500" y="2930525"/>
                        <a:ext cx="18669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2" name="Object 23">
            <a:extLst>
              <a:ext uri="{FF2B5EF4-FFF2-40B4-BE49-F238E27FC236}">
                <a16:creationId xmlns:a16="http://schemas.microsoft.com/office/drawing/2014/main" id="{56DDCF3E-3ABD-9A43-A6AD-0605CBA0788E}"/>
              </a:ext>
            </a:extLst>
          </p:cNvPr>
          <p:cNvGraphicFramePr>
            <a:graphicFrameLocks noChangeAspect="1"/>
          </p:cNvGraphicFramePr>
          <p:nvPr/>
        </p:nvGraphicFramePr>
        <p:xfrm>
          <a:off x="1944688" y="3951288"/>
          <a:ext cx="3619500" cy="647700"/>
        </p:xfrm>
        <a:graphic>
          <a:graphicData uri="http://schemas.openxmlformats.org/presentationml/2006/ole">
            <mc:AlternateContent xmlns:mc="http://schemas.openxmlformats.org/markup-compatibility/2006">
              <mc:Choice xmlns:v="urn:schemas-microsoft-com:vml" Requires="v">
                <p:oleObj spid="_x0000_s202779" name="Формула" r:id="rId23" imgW="55587900" imgH="9944100" progId="Equation.3">
                  <p:embed/>
                </p:oleObj>
              </mc:Choice>
              <mc:Fallback>
                <p:oleObj name="Формула" r:id="rId23" imgW="55587900" imgH="9944100" progId="Equation.3">
                  <p:embed/>
                  <p:pic>
                    <p:nvPicPr>
                      <p:cNvPr id="5132" name="Object 23">
                        <a:extLst>
                          <a:ext uri="{FF2B5EF4-FFF2-40B4-BE49-F238E27FC236}">
                            <a16:creationId xmlns:a16="http://schemas.microsoft.com/office/drawing/2014/main" id="{56DDCF3E-3ABD-9A43-A6AD-0605CBA0788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44688" y="3951288"/>
                        <a:ext cx="36195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3" name="Object 24">
            <a:extLst>
              <a:ext uri="{FF2B5EF4-FFF2-40B4-BE49-F238E27FC236}">
                <a16:creationId xmlns:a16="http://schemas.microsoft.com/office/drawing/2014/main" id="{EFBDCC56-819C-964D-BE00-21F3E562D3B5}"/>
              </a:ext>
            </a:extLst>
          </p:cNvPr>
          <p:cNvGraphicFramePr>
            <a:graphicFrameLocks noChangeAspect="1"/>
          </p:cNvGraphicFramePr>
          <p:nvPr/>
        </p:nvGraphicFramePr>
        <p:xfrm>
          <a:off x="1881188" y="4778375"/>
          <a:ext cx="2419350" cy="647700"/>
        </p:xfrm>
        <a:graphic>
          <a:graphicData uri="http://schemas.openxmlformats.org/presentationml/2006/ole">
            <mc:AlternateContent xmlns:mc="http://schemas.openxmlformats.org/markup-compatibility/2006">
              <mc:Choice xmlns:v="urn:schemas-microsoft-com:vml" Requires="v">
                <p:oleObj spid="_x0000_s202780" name="Формула" r:id="rId25" imgW="37160200" imgH="9944100" progId="Equation.3">
                  <p:embed/>
                </p:oleObj>
              </mc:Choice>
              <mc:Fallback>
                <p:oleObj name="Формула" r:id="rId25" imgW="37160200" imgH="9944100" progId="Equation.3">
                  <p:embed/>
                  <p:pic>
                    <p:nvPicPr>
                      <p:cNvPr id="5133" name="Object 24">
                        <a:extLst>
                          <a:ext uri="{FF2B5EF4-FFF2-40B4-BE49-F238E27FC236}">
                            <a16:creationId xmlns:a16="http://schemas.microsoft.com/office/drawing/2014/main" id="{EFBDCC56-819C-964D-BE00-21F3E562D3B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81188" y="4778375"/>
                        <a:ext cx="241935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4" name="Object 25">
            <a:extLst>
              <a:ext uri="{FF2B5EF4-FFF2-40B4-BE49-F238E27FC236}">
                <a16:creationId xmlns:a16="http://schemas.microsoft.com/office/drawing/2014/main" id="{928B79D2-7512-9140-B574-E9FFEACAD4B9}"/>
              </a:ext>
            </a:extLst>
          </p:cNvPr>
          <p:cNvGraphicFramePr>
            <a:graphicFrameLocks noChangeAspect="1"/>
          </p:cNvGraphicFramePr>
          <p:nvPr/>
        </p:nvGraphicFramePr>
        <p:xfrm>
          <a:off x="5391150" y="5348288"/>
          <a:ext cx="457200" cy="323850"/>
        </p:xfrm>
        <a:graphic>
          <a:graphicData uri="http://schemas.openxmlformats.org/presentationml/2006/ole">
            <mc:AlternateContent xmlns:mc="http://schemas.openxmlformats.org/markup-compatibility/2006">
              <mc:Choice xmlns:v="urn:schemas-microsoft-com:vml" Requires="v">
                <p:oleObj spid="_x0000_s202781" name="Формула" r:id="rId27" imgW="7023100" imgH="4978400" progId="Equation.3">
                  <p:embed/>
                </p:oleObj>
              </mc:Choice>
              <mc:Fallback>
                <p:oleObj name="Формула" r:id="rId27" imgW="7023100" imgH="4978400" progId="Equation.3">
                  <p:embed/>
                  <p:pic>
                    <p:nvPicPr>
                      <p:cNvPr id="5134" name="Object 25">
                        <a:extLst>
                          <a:ext uri="{FF2B5EF4-FFF2-40B4-BE49-F238E27FC236}">
                            <a16:creationId xmlns:a16="http://schemas.microsoft.com/office/drawing/2014/main" id="{928B79D2-7512-9140-B574-E9FFEACAD4B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391150" y="5348288"/>
                        <a:ext cx="4572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5" name="Object 26">
            <a:extLst>
              <a:ext uri="{FF2B5EF4-FFF2-40B4-BE49-F238E27FC236}">
                <a16:creationId xmlns:a16="http://schemas.microsoft.com/office/drawing/2014/main" id="{5A16CFF3-AB86-4840-A4CC-854B7F2575CB}"/>
              </a:ext>
            </a:extLst>
          </p:cNvPr>
          <p:cNvGraphicFramePr>
            <a:graphicFrameLocks noChangeAspect="1"/>
          </p:cNvGraphicFramePr>
          <p:nvPr/>
        </p:nvGraphicFramePr>
        <p:xfrm>
          <a:off x="4986338" y="6232525"/>
          <a:ext cx="247650" cy="209550"/>
        </p:xfrm>
        <a:graphic>
          <a:graphicData uri="http://schemas.openxmlformats.org/presentationml/2006/ole">
            <mc:AlternateContent xmlns:mc="http://schemas.openxmlformats.org/markup-compatibility/2006">
              <mc:Choice xmlns:v="urn:schemas-microsoft-com:vml" Requires="v">
                <p:oleObj spid="_x0000_s202782" name="Формула" r:id="rId29" imgW="3797300" imgH="3213100" progId="Equation.3">
                  <p:embed/>
                </p:oleObj>
              </mc:Choice>
              <mc:Fallback>
                <p:oleObj name="Формула" r:id="rId29" imgW="3797300" imgH="3213100" progId="Equation.3">
                  <p:embed/>
                  <p:pic>
                    <p:nvPicPr>
                      <p:cNvPr id="5135" name="Object 26">
                        <a:extLst>
                          <a:ext uri="{FF2B5EF4-FFF2-40B4-BE49-F238E27FC236}">
                            <a16:creationId xmlns:a16="http://schemas.microsoft.com/office/drawing/2014/main" id="{5A16CFF3-AB86-4840-A4CC-854B7F2575C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986338" y="6232525"/>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6" name="Object 27">
            <a:extLst>
              <a:ext uri="{FF2B5EF4-FFF2-40B4-BE49-F238E27FC236}">
                <a16:creationId xmlns:a16="http://schemas.microsoft.com/office/drawing/2014/main" id="{003E1045-3039-EA47-911F-51FB755BD887}"/>
              </a:ext>
            </a:extLst>
          </p:cNvPr>
          <p:cNvGraphicFramePr>
            <a:graphicFrameLocks noChangeAspect="1"/>
          </p:cNvGraphicFramePr>
          <p:nvPr/>
        </p:nvGraphicFramePr>
        <p:xfrm>
          <a:off x="9947275" y="5961063"/>
          <a:ext cx="247650" cy="209550"/>
        </p:xfrm>
        <a:graphic>
          <a:graphicData uri="http://schemas.openxmlformats.org/presentationml/2006/ole">
            <mc:AlternateContent xmlns:mc="http://schemas.openxmlformats.org/markup-compatibility/2006">
              <mc:Choice xmlns:v="urn:schemas-microsoft-com:vml" Requires="v">
                <p:oleObj spid="_x0000_s202783" name="Формула" r:id="rId31" imgW="3797300" imgH="3213100" progId="Equation.3">
                  <p:embed/>
                </p:oleObj>
              </mc:Choice>
              <mc:Fallback>
                <p:oleObj name="Формула" r:id="rId31" imgW="3797300" imgH="3213100" progId="Equation.3">
                  <p:embed/>
                  <p:pic>
                    <p:nvPicPr>
                      <p:cNvPr id="5136" name="Object 27">
                        <a:extLst>
                          <a:ext uri="{FF2B5EF4-FFF2-40B4-BE49-F238E27FC236}">
                            <a16:creationId xmlns:a16="http://schemas.microsoft.com/office/drawing/2014/main" id="{003E1045-3039-EA47-911F-51FB755BD88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947275" y="5961063"/>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7" name="Object 28">
            <a:extLst>
              <a:ext uri="{FF2B5EF4-FFF2-40B4-BE49-F238E27FC236}">
                <a16:creationId xmlns:a16="http://schemas.microsoft.com/office/drawing/2014/main" id="{DCFEB14F-7773-9A40-810D-D0B4C7B0DCE7}"/>
              </a:ext>
            </a:extLst>
          </p:cNvPr>
          <p:cNvGraphicFramePr>
            <a:graphicFrameLocks noChangeAspect="1"/>
          </p:cNvGraphicFramePr>
          <p:nvPr/>
        </p:nvGraphicFramePr>
        <p:xfrm>
          <a:off x="7613650" y="5405438"/>
          <a:ext cx="247650" cy="209550"/>
        </p:xfrm>
        <a:graphic>
          <a:graphicData uri="http://schemas.openxmlformats.org/presentationml/2006/ole">
            <mc:AlternateContent xmlns:mc="http://schemas.openxmlformats.org/markup-compatibility/2006">
              <mc:Choice xmlns:v="urn:schemas-microsoft-com:vml" Requires="v">
                <p:oleObj spid="_x0000_s202784" name="Формула" r:id="rId32" imgW="3797300" imgH="3213100" progId="Equation.3">
                  <p:embed/>
                </p:oleObj>
              </mc:Choice>
              <mc:Fallback>
                <p:oleObj name="Формула" r:id="rId32" imgW="3797300" imgH="3213100" progId="Equation.3">
                  <p:embed/>
                  <p:pic>
                    <p:nvPicPr>
                      <p:cNvPr id="5137" name="Object 28">
                        <a:extLst>
                          <a:ext uri="{FF2B5EF4-FFF2-40B4-BE49-F238E27FC236}">
                            <a16:creationId xmlns:a16="http://schemas.microsoft.com/office/drawing/2014/main" id="{DCFEB14F-7773-9A40-810D-D0B4C7B0DCE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613650" y="5405438"/>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Заголовок 1">
            <a:extLst>
              <a:ext uri="{FF2B5EF4-FFF2-40B4-BE49-F238E27FC236}">
                <a16:creationId xmlns:a16="http://schemas.microsoft.com/office/drawing/2014/main" id="{471C5D8F-0DD4-3749-9DDA-70856D754300}"/>
              </a:ext>
            </a:extLst>
          </p:cNvPr>
          <p:cNvSpPr>
            <a:spLocks noGrp="1"/>
          </p:cNvSpPr>
          <p:nvPr>
            <p:ph type="title"/>
          </p:nvPr>
        </p:nvSpPr>
        <p:spPr>
          <a:xfrm>
            <a:off x="1738314" y="142875"/>
            <a:ext cx="8715375" cy="6572250"/>
          </a:xfrm>
        </p:spPr>
        <p:txBody>
          <a:bodyPr/>
          <a:lstStyle/>
          <a:p>
            <a:pPr algn="l" eaLnBrk="1" hangingPunct="1"/>
            <a:r>
              <a:rPr lang="ru-RU" altLang="ru-RU" sz="1800" i="1">
                <a:latin typeface="Arial" panose="020B0604020202020204" pitchFamily="34" charset="0"/>
                <a:cs typeface="Arial" panose="020B0604020202020204" pitchFamily="34" charset="0"/>
              </a:rPr>
              <a:t>Расчет вероятностей ошибок.</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(для слепого декодера)                      (10)</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(для информированного декодера)    (11)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(12)</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вероятность ошибочной оценки        на «   » смежных отсчетах, т.е.</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Отношение сигнал/шум после атаки:</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(13) </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endParaRPr lang="ru-RU" altLang="ru-RU" sz="1800">
              <a:latin typeface="Arial" panose="020B0604020202020204" pitchFamily="34" charset="0"/>
              <a:cs typeface="Arial" panose="020B0604020202020204" pitchFamily="34" charset="0"/>
            </a:endParaRPr>
          </a:p>
        </p:txBody>
      </p:sp>
      <p:graphicFrame>
        <p:nvGraphicFramePr>
          <p:cNvPr id="6146" name="Object 12">
            <a:extLst>
              <a:ext uri="{FF2B5EF4-FFF2-40B4-BE49-F238E27FC236}">
                <a16:creationId xmlns:a16="http://schemas.microsoft.com/office/drawing/2014/main" id="{139F9FE6-56DD-DE4D-8F50-314ECBFAE1CF}"/>
              </a:ext>
            </a:extLst>
          </p:cNvPr>
          <p:cNvGraphicFramePr>
            <a:graphicFrameLocks noChangeAspect="1"/>
          </p:cNvGraphicFramePr>
          <p:nvPr/>
        </p:nvGraphicFramePr>
        <p:xfrm>
          <a:off x="1865313" y="1244600"/>
          <a:ext cx="3505200" cy="876300"/>
        </p:xfrm>
        <a:graphic>
          <a:graphicData uri="http://schemas.openxmlformats.org/presentationml/2006/ole">
            <mc:AlternateContent xmlns:mc="http://schemas.openxmlformats.org/markup-compatibility/2006">
              <mc:Choice xmlns:v="urn:schemas-microsoft-com:vml" Requires="v">
                <p:oleObj spid="_x0000_s203785" name="Формула" r:id="rId3" imgW="53835300" imgH="13462000" progId="Equation.3">
                  <p:embed/>
                </p:oleObj>
              </mc:Choice>
              <mc:Fallback>
                <p:oleObj name="Формула" r:id="rId3" imgW="53835300" imgH="13462000" progId="Equation.3">
                  <p:embed/>
                  <p:pic>
                    <p:nvPicPr>
                      <p:cNvPr id="6146" name="Object 12">
                        <a:extLst>
                          <a:ext uri="{FF2B5EF4-FFF2-40B4-BE49-F238E27FC236}">
                            <a16:creationId xmlns:a16="http://schemas.microsoft.com/office/drawing/2014/main" id="{139F9FE6-56DD-DE4D-8F50-314ECBFAE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313" y="1244600"/>
                        <a:ext cx="35052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 name="Object 13">
            <a:extLst>
              <a:ext uri="{FF2B5EF4-FFF2-40B4-BE49-F238E27FC236}">
                <a16:creationId xmlns:a16="http://schemas.microsoft.com/office/drawing/2014/main" id="{1AA7A5C1-6F69-6646-A574-6B9AF2CC197A}"/>
              </a:ext>
            </a:extLst>
          </p:cNvPr>
          <p:cNvGraphicFramePr>
            <a:graphicFrameLocks noChangeAspect="1"/>
          </p:cNvGraphicFramePr>
          <p:nvPr/>
        </p:nvGraphicFramePr>
        <p:xfrm>
          <a:off x="1889125" y="2266950"/>
          <a:ext cx="2990850" cy="876300"/>
        </p:xfrm>
        <a:graphic>
          <a:graphicData uri="http://schemas.openxmlformats.org/presentationml/2006/ole">
            <mc:AlternateContent xmlns:mc="http://schemas.openxmlformats.org/markup-compatibility/2006">
              <mc:Choice xmlns:v="urn:schemas-microsoft-com:vml" Requires="v">
                <p:oleObj spid="_x0000_s203786" name="Формула" r:id="rId5" imgW="45935900" imgH="13462000" progId="Equation.3">
                  <p:embed/>
                </p:oleObj>
              </mc:Choice>
              <mc:Fallback>
                <p:oleObj name="Формула" r:id="rId5" imgW="45935900" imgH="13462000" progId="Equation.3">
                  <p:embed/>
                  <p:pic>
                    <p:nvPicPr>
                      <p:cNvPr id="6147" name="Object 13">
                        <a:extLst>
                          <a:ext uri="{FF2B5EF4-FFF2-40B4-BE49-F238E27FC236}">
                            <a16:creationId xmlns:a16="http://schemas.microsoft.com/office/drawing/2014/main" id="{1AA7A5C1-6F69-6646-A574-6B9AF2CC19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9125" y="2266950"/>
                        <a:ext cx="299085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 name="Object 14">
            <a:extLst>
              <a:ext uri="{FF2B5EF4-FFF2-40B4-BE49-F238E27FC236}">
                <a16:creationId xmlns:a16="http://schemas.microsoft.com/office/drawing/2014/main" id="{7B6EC62C-06BA-2747-9650-18B1D7A2526A}"/>
              </a:ext>
            </a:extLst>
          </p:cNvPr>
          <p:cNvGraphicFramePr>
            <a:graphicFrameLocks noChangeAspect="1"/>
          </p:cNvGraphicFramePr>
          <p:nvPr/>
        </p:nvGraphicFramePr>
        <p:xfrm>
          <a:off x="2305050" y="3244850"/>
          <a:ext cx="1714500" cy="685800"/>
        </p:xfrm>
        <a:graphic>
          <a:graphicData uri="http://schemas.openxmlformats.org/presentationml/2006/ole">
            <mc:AlternateContent xmlns:mc="http://schemas.openxmlformats.org/markup-compatibility/2006">
              <mc:Choice xmlns:v="urn:schemas-microsoft-com:vml" Requires="v">
                <p:oleObj spid="_x0000_s203787" name="Формула" r:id="rId7" imgW="26327100" imgH="10528300" progId="Equation.3">
                  <p:embed/>
                </p:oleObj>
              </mc:Choice>
              <mc:Fallback>
                <p:oleObj name="Формула" r:id="rId7" imgW="26327100" imgH="10528300" progId="Equation.3">
                  <p:embed/>
                  <p:pic>
                    <p:nvPicPr>
                      <p:cNvPr id="6148" name="Object 14">
                        <a:extLst>
                          <a:ext uri="{FF2B5EF4-FFF2-40B4-BE49-F238E27FC236}">
                            <a16:creationId xmlns:a16="http://schemas.microsoft.com/office/drawing/2014/main" id="{7B6EC62C-06BA-2747-9650-18B1D7A252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5050" y="3244850"/>
                        <a:ext cx="17145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 name="Object 15">
            <a:extLst>
              <a:ext uri="{FF2B5EF4-FFF2-40B4-BE49-F238E27FC236}">
                <a16:creationId xmlns:a16="http://schemas.microsoft.com/office/drawing/2014/main" id="{1B3F8BE8-3683-9B4E-A903-82F27A50DAA4}"/>
              </a:ext>
            </a:extLst>
          </p:cNvPr>
          <p:cNvGraphicFramePr>
            <a:graphicFrameLocks noChangeAspect="1"/>
          </p:cNvGraphicFramePr>
          <p:nvPr/>
        </p:nvGraphicFramePr>
        <p:xfrm>
          <a:off x="1911350" y="3978275"/>
          <a:ext cx="304800" cy="342900"/>
        </p:xfrm>
        <a:graphic>
          <a:graphicData uri="http://schemas.openxmlformats.org/presentationml/2006/ole">
            <mc:AlternateContent xmlns:mc="http://schemas.openxmlformats.org/markup-compatibility/2006">
              <mc:Choice xmlns:v="urn:schemas-microsoft-com:vml" Requires="v">
                <p:oleObj spid="_x0000_s203788" name="Формула" r:id="rId9" imgW="4686300" imgH="5270500" progId="Equation.3">
                  <p:embed/>
                </p:oleObj>
              </mc:Choice>
              <mc:Fallback>
                <p:oleObj name="Формула" r:id="rId9" imgW="4686300" imgH="5270500" progId="Equation.3">
                  <p:embed/>
                  <p:pic>
                    <p:nvPicPr>
                      <p:cNvPr id="6149" name="Object 15">
                        <a:extLst>
                          <a:ext uri="{FF2B5EF4-FFF2-40B4-BE49-F238E27FC236}">
                            <a16:creationId xmlns:a16="http://schemas.microsoft.com/office/drawing/2014/main" id="{1B3F8BE8-3683-9B4E-A903-82F27A50DA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1350" y="3978275"/>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0" name="Object 16">
            <a:extLst>
              <a:ext uri="{FF2B5EF4-FFF2-40B4-BE49-F238E27FC236}">
                <a16:creationId xmlns:a16="http://schemas.microsoft.com/office/drawing/2014/main" id="{6C61E7EB-A467-2A42-A9CD-77B28BD97D95}"/>
              </a:ext>
            </a:extLst>
          </p:cNvPr>
          <p:cNvGraphicFramePr>
            <a:graphicFrameLocks noChangeAspect="1"/>
          </p:cNvGraphicFramePr>
          <p:nvPr/>
        </p:nvGraphicFramePr>
        <p:xfrm>
          <a:off x="1916113" y="4356100"/>
          <a:ext cx="2438400" cy="381000"/>
        </p:xfrm>
        <a:graphic>
          <a:graphicData uri="http://schemas.openxmlformats.org/presentationml/2006/ole">
            <mc:AlternateContent xmlns:mc="http://schemas.openxmlformats.org/markup-compatibility/2006">
              <mc:Choice xmlns:v="urn:schemas-microsoft-com:vml" Requires="v">
                <p:oleObj spid="_x0000_s203789" name="Формула" r:id="rId11" imgW="37452300" imgH="5854700" progId="Equation.3">
                  <p:embed/>
                </p:oleObj>
              </mc:Choice>
              <mc:Fallback>
                <p:oleObj name="Формула" r:id="rId11" imgW="37452300" imgH="5854700" progId="Equation.3">
                  <p:embed/>
                  <p:pic>
                    <p:nvPicPr>
                      <p:cNvPr id="6150" name="Object 16">
                        <a:extLst>
                          <a:ext uri="{FF2B5EF4-FFF2-40B4-BE49-F238E27FC236}">
                            <a16:creationId xmlns:a16="http://schemas.microsoft.com/office/drawing/2014/main" id="{6C61E7EB-A467-2A42-A9CD-77B28BD97D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6113" y="4356100"/>
                        <a:ext cx="2438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1" name="Object 17">
            <a:extLst>
              <a:ext uri="{FF2B5EF4-FFF2-40B4-BE49-F238E27FC236}">
                <a16:creationId xmlns:a16="http://schemas.microsoft.com/office/drawing/2014/main" id="{28433453-9C71-A849-82EF-0BF20ED18767}"/>
              </a:ext>
            </a:extLst>
          </p:cNvPr>
          <p:cNvGraphicFramePr>
            <a:graphicFrameLocks noChangeAspect="1"/>
          </p:cNvGraphicFramePr>
          <p:nvPr/>
        </p:nvGraphicFramePr>
        <p:xfrm>
          <a:off x="1973263" y="5124450"/>
          <a:ext cx="4991100" cy="704850"/>
        </p:xfrm>
        <a:graphic>
          <a:graphicData uri="http://schemas.openxmlformats.org/presentationml/2006/ole">
            <mc:AlternateContent xmlns:mc="http://schemas.openxmlformats.org/markup-compatibility/2006">
              <mc:Choice xmlns:v="urn:schemas-microsoft-com:vml" Requires="v">
                <p:oleObj spid="_x0000_s203790" name="Формула" r:id="rId13" imgW="76657200" imgH="10820400" progId="Equation.3">
                  <p:embed/>
                </p:oleObj>
              </mc:Choice>
              <mc:Fallback>
                <p:oleObj name="Формула" r:id="rId13" imgW="76657200" imgH="10820400" progId="Equation.3">
                  <p:embed/>
                  <p:pic>
                    <p:nvPicPr>
                      <p:cNvPr id="6151" name="Object 17">
                        <a:extLst>
                          <a:ext uri="{FF2B5EF4-FFF2-40B4-BE49-F238E27FC236}">
                            <a16:creationId xmlns:a16="http://schemas.microsoft.com/office/drawing/2014/main" id="{28433453-9C71-A849-82EF-0BF20ED187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73263" y="5124450"/>
                        <a:ext cx="499110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2" name="Object 18">
            <a:extLst>
              <a:ext uri="{FF2B5EF4-FFF2-40B4-BE49-F238E27FC236}">
                <a16:creationId xmlns:a16="http://schemas.microsoft.com/office/drawing/2014/main" id="{C96ECFE3-BB36-AB48-A48F-D3C216C6CF05}"/>
              </a:ext>
            </a:extLst>
          </p:cNvPr>
          <p:cNvGraphicFramePr>
            <a:graphicFrameLocks noChangeAspect="1"/>
          </p:cNvGraphicFramePr>
          <p:nvPr/>
        </p:nvGraphicFramePr>
        <p:xfrm>
          <a:off x="6781800" y="4029075"/>
          <a:ext cx="247650" cy="209550"/>
        </p:xfrm>
        <a:graphic>
          <a:graphicData uri="http://schemas.openxmlformats.org/presentationml/2006/ole">
            <mc:AlternateContent xmlns:mc="http://schemas.openxmlformats.org/markup-compatibility/2006">
              <mc:Choice xmlns:v="urn:schemas-microsoft-com:vml" Requires="v">
                <p:oleObj spid="_x0000_s203791" name="Формула" r:id="rId15" imgW="3797300" imgH="3213100" progId="Equation.3">
                  <p:embed/>
                </p:oleObj>
              </mc:Choice>
              <mc:Fallback>
                <p:oleObj name="Формула" r:id="rId15" imgW="3797300" imgH="3213100" progId="Equation.3">
                  <p:embed/>
                  <p:pic>
                    <p:nvPicPr>
                      <p:cNvPr id="6152" name="Object 18">
                        <a:extLst>
                          <a:ext uri="{FF2B5EF4-FFF2-40B4-BE49-F238E27FC236}">
                            <a16:creationId xmlns:a16="http://schemas.microsoft.com/office/drawing/2014/main" id="{C96ECFE3-BB36-AB48-A48F-D3C216C6CF0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4029075"/>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3" name="Object 19">
            <a:extLst>
              <a:ext uri="{FF2B5EF4-FFF2-40B4-BE49-F238E27FC236}">
                <a16:creationId xmlns:a16="http://schemas.microsoft.com/office/drawing/2014/main" id="{6FF19C7C-851A-5C49-96B8-B5109E416C6B}"/>
              </a:ext>
            </a:extLst>
          </p:cNvPr>
          <p:cNvGraphicFramePr>
            <a:graphicFrameLocks noChangeAspect="1"/>
          </p:cNvGraphicFramePr>
          <p:nvPr/>
        </p:nvGraphicFramePr>
        <p:xfrm>
          <a:off x="5872163" y="3976688"/>
          <a:ext cx="476250" cy="323850"/>
        </p:xfrm>
        <a:graphic>
          <a:graphicData uri="http://schemas.openxmlformats.org/presentationml/2006/ole">
            <mc:AlternateContent xmlns:mc="http://schemas.openxmlformats.org/markup-compatibility/2006">
              <mc:Choice xmlns:v="urn:schemas-microsoft-com:vml" Requires="v">
                <p:oleObj spid="_x0000_s203792" name="Формула" r:id="rId17" imgW="7315200" imgH="4978400" progId="Equation.3">
                  <p:embed/>
                </p:oleObj>
              </mc:Choice>
              <mc:Fallback>
                <p:oleObj name="Формула" r:id="rId17" imgW="7315200" imgH="4978400" progId="Equation.3">
                  <p:embed/>
                  <p:pic>
                    <p:nvPicPr>
                      <p:cNvPr id="6153" name="Object 19">
                        <a:extLst>
                          <a:ext uri="{FF2B5EF4-FFF2-40B4-BE49-F238E27FC236}">
                            <a16:creationId xmlns:a16="http://schemas.microsoft.com/office/drawing/2014/main" id="{6FF19C7C-851A-5C49-96B8-B5109E416C6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72163" y="3976688"/>
                        <a:ext cx="4762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Номер слайда 6">
            <a:extLst>
              <a:ext uri="{FF2B5EF4-FFF2-40B4-BE49-F238E27FC236}">
                <a16:creationId xmlns:a16="http://schemas.microsoft.com/office/drawing/2014/main" id="{4FC412C6-CACC-E941-A670-7A3B833C6BF5}"/>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6AE2D44F-D2B4-2541-8FA9-177E45AFD33B}" type="slidenum">
              <a:rPr lang="ru-RU" altLang="ru-RU" sz="1200">
                <a:solidFill>
                  <a:srgbClr val="898989"/>
                </a:solidFill>
                <a:latin typeface="Calibri" panose="020F0502020204030204" pitchFamily="34" charset="0"/>
              </a:rPr>
              <a:pPr algn="r" eaLnBrk="1" hangingPunct="1"/>
              <a:t>204</a:t>
            </a:fld>
            <a:endParaRPr lang="ru-RU" altLang="ru-RU" sz="1200">
              <a:solidFill>
                <a:srgbClr val="898989"/>
              </a:solidFill>
              <a:latin typeface="Calibri" panose="020F0502020204030204" pitchFamily="34" charset="0"/>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Заголовок 1">
            <a:extLst>
              <a:ext uri="{FF2B5EF4-FFF2-40B4-BE49-F238E27FC236}">
                <a16:creationId xmlns:a16="http://schemas.microsoft.com/office/drawing/2014/main" id="{C0ED2DB6-BE98-BF4C-A385-A3D80D45558A}"/>
              </a:ext>
            </a:extLst>
          </p:cNvPr>
          <p:cNvSpPr>
            <a:spLocks noGrp="1"/>
          </p:cNvSpPr>
          <p:nvPr>
            <p:ph type="title"/>
          </p:nvPr>
        </p:nvSpPr>
        <p:spPr>
          <a:xfrm>
            <a:off x="1738314" y="142875"/>
            <a:ext cx="8715375" cy="6572250"/>
          </a:xfrm>
        </p:spPr>
        <p:txBody>
          <a:bodyPr/>
          <a:lstStyle/>
          <a:p>
            <a:pPr algn="l" eaLnBrk="1" hangingPunct="1"/>
            <a:r>
              <a:rPr lang="ru-RU" altLang="ru-RU" sz="1800">
                <a:latin typeface="Arial" panose="020B0604020202020204" pitchFamily="34" charset="0"/>
                <a:cs typeface="Arial" panose="020B0604020202020204" pitchFamily="34" charset="0"/>
              </a:rPr>
              <a:t>Если</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на «   » смежных отсчетах, то</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(14)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на интервале «   » смежных отсчетов независимо, то</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(15)</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 общем случае</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(16)</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(Всегда предполагается, что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независимо между блоками отсчетов длиной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Сравнение атаки оценивания с атакой аддитивным шумом.</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(17)</a:t>
            </a:r>
            <a:r>
              <a:rPr lang="ru-RU" altLang="ru-RU" sz="1800" i="1">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(18) </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Оптимизация аддитивного шума для </a:t>
            </a:r>
            <a:r>
              <a:rPr lang="en-US" altLang="ru-RU" sz="1800">
                <a:latin typeface="Arial" panose="020B0604020202020204" pitchFamily="34" charset="0"/>
                <a:cs typeface="Arial" panose="020B0604020202020204" pitchFamily="34" charset="0"/>
              </a:rPr>
              <a:t>TBW</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для     смежных отсчетов.</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Тогда</a:t>
            </a: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(19)</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Отношение сигнал/шум после атаки: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(20)</a:t>
            </a: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7" name="Номер слайда 6">
            <a:extLst>
              <a:ext uri="{FF2B5EF4-FFF2-40B4-BE49-F238E27FC236}">
                <a16:creationId xmlns:a16="http://schemas.microsoft.com/office/drawing/2014/main" id="{01427B7E-AA59-D940-80CD-90C86645F5B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70ED09-008D-5246-8564-2FECF2596E09}" type="slidenum">
              <a:rPr lang="ru-RU" altLang="ru-RU">
                <a:solidFill>
                  <a:srgbClr val="898989"/>
                </a:solidFill>
                <a:latin typeface="Calibri" panose="020F0502020204030204" pitchFamily="34" charset="0"/>
              </a:rPr>
              <a:pPr eaLnBrk="1" hangingPunct="1"/>
              <a:t>205</a:t>
            </a:fld>
            <a:endParaRPr lang="ru-RU" altLang="ru-RU">
              <a:solidFill>
                <a:srgbClr val="898989"/>
              </a:solidFill>
              <a:latin typeface="Calibri" panose="020F0502020204030204" pitchFamily="34" charset="0"/>
            </a:endParaRPr>
          </a:p>
        </p:txBody>
      </p:sp>
      <p:graphicFrame>
        <p:nvGraphicFramePr>
          <p:cNvPr id="7170" name="Object 11">
            <a:extLst>
              <a:ext uri="{FF2B5EF4-FFF2-40B4-BE49-F238E27FC236}">
                <a16:creationId xmlns:a16="http://schemas.microsoft.com/office/drawing/2014/main" id="{0F85FCEF-8800-CD4D-B77D-1EB51DF3A299}"/>
              </a:ext>
            </a:extLst>
          </p:cNvPr>
          <p:cNvGraphicFramePr>
            <a:graphicFrameLocks noChangeAspect="1"/>
          </p:cNvGraphicFramePr>
          <p:nvPr/>
        </p:nvGraphicFramePr>
        <p:xfrm>
          <a:off x="2397125" y="403225"/>
          <a:ext cx="1200150" cy="323850"/>
        </p:xfrm>
        <a:graphic>
          <a:graphicData uri="http://schemas.openxmlformats.org/presentationml/2006/ole">
            <mc:AlternateContent xmlns:mc="http://schemas.openxmlformats.org/markup-compatibility/2006">
              <mc:Choice xmlns:v="urn:schemas-microsoft-com:vml" Requires="v">
                <p:oleObj spid="_x0000_s204816" name="Формула" r:id="rId3" imgW="18427700" imgH="4978400" progId="Equation.3">
                  <p:embed/>
                </p:oleObj>
              </mc:Choice>
              <mc:Fallback>
                <p:oleObj name="Формула" r:id="rId3" imgW="18427700" imgH="4978400" progId="Equation.3">
                  <p:embed/>
                  <p:pic>
                    <p:nvPicPr>
                      <p:cNvPr id="7170" name="Object 11">
                        <a:extLst>
                          <a:ext uri="{FF2B5EF4-FFF2-40B4-BE49-F238E27FC236}">
                            <a16:creationId xmlns:a16="http://schemas.microsoft.com/office/drawing/2014/main" id="{0F85FCEF-8800-CD4D-B77D-1EB51DF3A2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5" y="403225"/>
                        <a:ext cx="12001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12">
            <a:extLst>
              <a:ext uri="{FF2B5EF4-FFF2-40B4-BE49-F238E27FC236}">
                <a16:creationId xmlns:a16="http://schemas.microsoft.com/office/drawing/2014/main" id="{AAC81B14-D4FB-E844-8C13-1B5C4E645A30}"/>
              </a:ext>
            </a:extLst>
          </p:cNvPr>
          <p:cNvGraphicFramePr>
            <a:graphicFrameLocks noChangeAspect="1"/>
          </p:cNvGraphicFramePr>
          <p:nvPr/>
        </p:nvGraphicFramePr>
        <p:xfrm>
          <a:off x="4052888" y="460375"/>
          <a:ext cx="247650" cy="209550"/>
        </p:xfrm>
        <a:graphic>
          <a:graphicData uri="http://schemas.openxmlformats.org/presentationml/2006/ole">
            <mc:AlternateContent xmlns:mc="http://schemas.openxmlformats.org/markup-compatibility/2006">
              <mc:Choice xmlns:v="urn:schemas-microsoft-com:vml" Requires="v">
                <p:oleObj spid="_x0000_s204817" name="Формула" r:id="rId5" imgW="3797300" imgH="3213100" progId="Equation.3">
                  <p:embed/>
                </p:oleObj>
              </mc:Choice>
              <mc:Fallback>
                <p:oleObj name="Формула" r:id="rId5" imgW="3797300" imgH="3213100" progId="Equation.3">
                  <p:embed/>
                  <p:pic>
                    <p:nvPicPr>
                      <p:cNvPr id="7171" name="Object 12">
                        <a:extLst>
                          <a:ext uri="{FF2B5EF4-FFF2-40B4-BE49-F238E27FC236}">
                            <a16:creationId xmlns:a16="http://schemas.microsoft.com/office/drawing/2014/main" id="{AAC81B14-D4FB-E844-8C13-1B5C4E645A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2888" y="460375"/>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2" name="Object 13">
            <a:extLst>
              <a:ext uri="{FF2B5EF4-FFF2-40B4-BE49-F238E27FC236}">
                <a16:creationId xmlns:a16="http://schemas.microsoft.com/office/drawing/2014/main" id="{56DDD53C-5FAC-C147-B73D-F1C1231E4EDB}"/>
              </a:ext>
            </a:extLst>
          </p:cNvPr>
          <p:cNvGraphicFramePr>
            <a:graphicFrameLocks noChangeAspect="1"/>
          </p:cNvGraphicFramePr>
          <p:nvPr/>
        </p:nvGraphicFramePr>
        <p:xfrm>
          <a:off x="1905000" y="647700"/>
          <a:ext cx="952500" cy="361950"/>
        </p:xfrm>
        <a:graphic>
          <a:graphicData uri="http://schemas.openxmlformats.org/presentationml/2006/ole">
            <mc:AlternateContent xmlns:mc="http://schemas.openxmlformats.org/markup-compatibility/2006">
              <mc:Choice xmlns:v="urn:schemas-microsoft-com:vml" Requires="v">
                <p:oleObj spid="_x0000_s204818" name="Формула" r:id="rId7" imgW="14630400" imgH="5562600" progId="Equation.3">
                  <p:embed/>
                </p:oleObj>
              </mc:Choice>
              <mc:Fallback>
                <p:oleObj name="Формула" r:id="rId7" imgW="14630400" imgH="5562600" progId="Equation.3">
                  <p:embed/>
                  <p:pic>
                    <p:nvPicPr>
                      <p:cNvPr id="7172" name="Object 13">
                        <a:extLst>
                          <a:ext uri="{FF2B5EF4-FFF2-40B4-BE49-F238E27FC236}">
                            <a16:creationId xmlns:a16="http://schemas.microsoft.com/office/drawing/2014/main" id="{56DDD53C-5FAC-C147-B73D-F1C1231E4E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647700"/>
                        <a:ext cx="9525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 name="Object 14">
            <a:extLst>
              <a:ext uri="{FF2B5EF4-FFF2-40B4-BE49-F238E27FC236}">
                <a16:creationId xmlns:a16="http://schemas.microsoft.com/office/drawing/2014/main" id="{7CBDD1C8-CB69-C940-9704-16A7AB16034C}"/>
              </a:ext>
            </a:extLst>
          </p:cNvPr>
          <p:cNvGraphicFramePr>
            <a:graphicFrameLocks noChangeAspect="1"/>
          </p:cNvGraphicFramePr>
          <p:nvPr/>
        </p:nvGraphicFramePr>
        <p:xfrm>
          <a:off x="2397125" y="952500"/>
          <a:ext cx="495300" cy="323850"/>
        </p:xfrm>
        <a:graphic>
          <a:graphicData uri="http://schemas.openxmlformats.org/presentationml/2006/ole">
            <mc:AlternateContent xmlns:mc="http://schemas.openxmlformats.org/markup-compatibility/2006">
              <mc:Choice xmlns:v="urn:schemas-microsoft-com:vml" Requires="v">
                <p:oleObj spid="_x0000_s204819" name="Формула" r:id="rId9" imgW="7607300" imgH="4978400" progId="Equation.3">
                  <p:embed/>
                </p:oleObj>
              </mc:Choice>
              <mc:Fallback>
                <p:oleObj name="Формула" r:id="rId9" imgW="7607300" imgH="4978400" progId="Equation.3">
                  <p:embed/>
                  <p:pic>
                    <p:nvPicPr>
                      <p:cNvPr id="7173" name="Object 14">
                        <a:extLst>
                          <a:ext uri="{FF2B5EF4-FFF2-40B4-BE49-F238E27FC236}">
                            <a16:creationId xmlns:a16="http://schemas.microsoft.com/office/drawing/2014/main" id="{7CBDD1C8-CB69-C940-9704-16A7AB1603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7125" y="952500"/>
                        <a:ext cx="4953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 name="Object 15">
            <a:extLst>
              <a:ext uri="{FF2B5EF4-FFF2-40B4-BE49-F238E27FC236}">
                <a16:creationId xmlns:a16="http://schemas.microsoft.com/office/drawing/2014/main" id="{347F7935-AB9B-B149-84F2-5B1C511EF893}"/>
              </a:ext>
            </a:extLst>
          </p:cNvPr>
          <p:cNvGraphicFramePr>
            <a:graphicFrameLocks noChangeAspect="1"/>
          </p:cNvGraphicFramePr>
          <p:nvPr/>
        </p:nvGraphicFramePr>
        <p:xfrm>
          <a:off x="4551363" y="1012825"/>
          <a:ext cx="247650" cy="209550"/>
        </p:xfrm>
        <a:graphic>
          <a:graphicData uri="http://schemas.openxmlformats.org/presentationml/2006/ole">
            <mc:AlternateContent xmlns:mc="http://schemas.openxmlformats.org/markup-compatibility/2006">
              <mc:Choice xmlns:v="urn:schemas-microsoft-com:vml" Requires="v">
                <p:oleObj spid="_x0000_s204820" name="Формула" r:id="rId11" imgW="3797300" imgH="3213100" progId="Equation.3">
                  <p:embed/>
                </p:oleObj>
              </mc:Choice>
              <mc:Fallback>
                <p:oleObj name="Формула" r:id="rId11" imgW="3797300" imgH="3213100" progId="Equation.3">
                  <p:embed/>
                  <p:pic>
                    <p:nvPicPr>
                      <p:cNvPr id="7174" name="Object 15">
                        <a:extLst>
                          <a:ext uri="{FF2B5EF4-FFF2-40B4-BE49-F238E27FC236}">
                            <a16:creationId xmlns:a16="http://schemas.microsoft.com/office/drawing/2014/main" id="{347F7935-AB9B-B149-84F2-5B1C511EF8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1363" y="1012825"/>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 name="Object 16">
            <a:extLst>
              <a:ext uri="{FF2B5EF4-FFF2-40B4-BE49-F238E27FC236}">
                <a16:creationId xmlns:a16="http://schemas.microsoft.com/office/drawing/2014/main" id="{6378FFF2-4B0A-9246-918F-CA792189B2CE}"/>
              </a:ext>
            </a:extLst>
          </p:cNvPr>
          <p:cNvGraphicFramePr>
            <a:graphicFrameLocks noChangeAspect="1"/>
          </p:cNvGraphicFramePr>
          <p:nvPr/>
        </p:nvGraphicFramePr>
        <p:xfrm>
          <a:off x="1901825" y="1238250"/>
          <a:ext cx="876300" cy="361950"/>
        </p:xfrm>
        <a:graphic>
          <a:graphicData uri="http://schemas.openxmlformats.org/presentationml/2006/ole">
            <mc:AlternateContent xmlns:mc="http://schemas.openxmlformats.org/markup-compatibility/2006">
              <mc:Choice xmlns:v="urn:schemas-microsoft-com:vml" Requires="v">
                <p:oleObj spid="_x0000_s204821" name="Формула" r:id="rId12" imgW="13462000" imgH="5562600" progId="Equation.3">
                  <p:embed/>
                </p:oleObj>
              </mc:Choice>
              <mc:Fallback>
                <p:oleObj name="Формула" r:id="rId12" imgW="13462000" imgH="5562600" progId="Equation.3">
                  <p:embed/>
                  <p:pic>
                    <p:nvPicPr>
                      <p:cNvPr id="7175" name="Object 16">
                        <a:extLst>
                          <a:ext uri="{FF2B5EF4-FFF2-40B4-BE49-F238E27FC236}">
                            <a16:creationId xmlns:a16="http://schemas.microsoft.com/office/drawing/2014/main" id="{6378FFF2-4B0A-9246-918F-CA792189B2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1825" y="1238250"/>
                        <a:ext cx="876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 name="Object 17">
            <a:extLst>
              <a:ext uri="{FF2B5EF4-FFF2-40B4-BE49-F238E27FC236}">
                <a16:creationId xmlns:a16="http://schemas.microsoft.com/office/drawing/2014/main" id="{A2428C84-9E49-BD49-A683-A98283309A52}"/>
              </a:ext>
            </a:extLst>
          </p:cNvPr>
          <p:cNvGraphicFramePr>
            <a:graphicFrameLocks noChangeAspect="1"/>
          </p:cNvGraphicFramePr>
          <p:nvPr/>
        </p:nvGraphicFramePr>
        <p:xfrm>
          <a:off x="1930400" y="1749425"/>
          <a:ext cx="1600200" cy="361950"/>
        </p:xfrm>
        <a:graphic>
          <a:graphicData uri="http://schemas.openxmlformats.org/presentationml/2006/ole">
            <mc:AlternateContent xmlns:mc="http://schemas.openxmlformats.org/markup-compatibility/2006">
              <mc:Choice xmlns:v="urn:schemas-microsoft-com:vml" Requires="v">
                <p:oleObj spid="_x0000_s204822" name="Формула" r:id="rId14" imgW="24574500" imgH="5562600" progId="Equation.3">
                  <p:embed/>
                </p:oleObj>
              </mc:Choice>
              <mc:Fallback>
                <p:oleObj name="Формула" r:id="rId14" imgW="24574500" imgH="5562600" progId="Equation.3">
                  <p:embed/>
                  <p:pic>
                    <p:nvPicPr>
                      <p:cNvPr id="7176" name="Object 17">
                        <a:extLst>
                          <a:ext uri="{FF2B5EF4-FFF2-40B4-BE49-F238E27FC236}">
                            <a16:creationId xmlns:a16="http://schemas.microsoft.com/office/drawing/2014/main" id="{A2428C84-9E49-BD49-A683-A98283309A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30400" y="1749425"/>
                        <a:ext cx="16002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 name="Object 18">
            <a:extLst>
              <a:ext uri="{FF2B5EF4-FFF2-40B4-BE49-F238E27FC236}">
                <a16:creationId xmlns:a16="http://schemas.microsoft.com/office/drawing/2014/main" id="{B4870255-E1E8-E847-8989-AB791395E641}"/>
              </a:ext>
            </a:extLst>
          </p:cNvPr>
          <p:cNvGraphicFramePr>
            <a:graphicFrameLocks noChangeAspect="1"/>
          </p:cNvGraphicFramePr>
          <p:nvPr/>
        </p:nvGraphicFramePr>
        <p:xfrm>
          <a:off x="1941513" y="2927350"/>
          <a:ext cx="4648200" cy="361950"/>
        </p:xfrm>
        <a:graphic>
          <a:graphicData uri="http://schemas.openxmlformats.org/presentationml/2006/ole">
            <mc:AlternateContent xmlns:mc="http://schemas.openxmlformats.org/markup-compatibility/2006">
              <mc:Choice xmlns:v="urn:schemas-microsoft-com:vml" Requires="v">
                <p:oleObj spid="_x0000_s204823" name="Формула" r:id="rId16" imgW="71386700" imgH="5562600" progId="Equation.3">
                  <p:embed/>
                </p:oleObj>
              </mc:Choice>
              <mc:Fallback>
                <p:oleObj name="Формула" r:id="rId16" imgW="71386700" imgH="5562600" progId="Equation.3">
                  <p:embed/>
                  <p:pic>
                    <p:nvPicPr>
                      <p:cNvPr id="7177" name="Object 18">
                        <a:extLst>
                          <a:ext uri="{FF2B5EF4-FFF2-40B4-BE49-F238E27FC236}">
                            <a16:creationId xmlns:a16="http://schemas.microsoft.com/office/drawing/2014/main" id="{B4870255-E1E8-E847-8989-AB791395E6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41513" y="2927350"/>
                        <a:ext cx="46482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8" name="Object 20">
            <a:extLst>
              <a:ext uri="{FF2B5EF4-FFF2-40B4-BE49-F238E27FC236}">
                <a16:creationId xmlns:a16="http://schemas.microsoft.com/office/drawing/2014/main" id="{D822F579-33D5-FA4E-A582-58C4D987CEF9}"/>
              </a:ext>
            </a:extLst>
          </p:cNvPr>
          <p:cNvGraphicFramePr>
            <a:graphicFrameLocks noChangeAspect="1"/>
          </p:cNvGraphicFramePr>
          <p:nvPr/>
        </p:nvGraphicFramePr>
        <p:xfrm>
          <a:off x="1900238" y="3286125"/>
          <a:ext cx="4552950" cy="800100"/>
        </p:xfrm>
        <a:graphic>
          <a:graphicData uri="http://schemas.openxmlformats.org/presentationml/2006/ole">
            <mc:AlternateContent xmlns:mc="http://schemas.openxmlformats.org/markup-compatibility/2006">
              <mc:Choice xmlns:v="urn:schemas-microsoft-com:vml" Requires="v">
                <p:oleObj spid="_x0000_s204824" name="Equation" r:id="rId18" imgW="69926200" imgH="12293600" progId="Equation.DSMT4">
                  <p:embed/>
                </p:oleObj>
              </mc:Choice>
              <mc:Fallback>
                <p:oleObj name="Equation" r:id="rId18" imgW="69926200" imgH="12293600" progId="Equation.DSMT4">
                  <p:embed/>
                  <p:pic>
                    <p:nvPicPr>
                      <p:cNvPr id="7178" name="Object 20">
                        <a:extLst>
                          <a:ext uri="{FF2B5EF4-FFF2-40B4-BE49-F238E27FC236}">
                            <a16:creationId xmlns:a16="http://schemas.microsoft.com/office/drawing/2014/main" id="{D822F579-33D5-FA4E-A582-58C4D987CE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0238" y="3286125"/>
                        <a:ext cx="455295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9" name="Object 23">
            <a:extLst>
              <a:ext uri="{FF2B5EF4-FFF2-40B4-BE49-F238E27FC236}">
                <a16:creationId xmlns:a16="http://schemas.microsoft.com/office/drawing/2014/main" id="{CC58ACAD-0775-294A-898E-B041DC2979FC}"/>
              </a:ext>
            </a:extLst>
          </p:cNvPr>
          <p:cNvGraphicFramePr>
            <a:graphicFrameLocks noChangeAspect="1"/>
          </p:cNvGraphicFramePr>
          <p:nvPr/>
        </p:nvGraphicFramePr>
        <p:xfrm>
          <a:off x="2019300" y="5670550"/>
          <a:ext cx="1276350" cy="685800"/>
        </p:xfrm>
        <a:graphic>
          <a:graphicData uri="http://schemas.openxmlformats.org/presentationml/2006/ole">
            <mc:AlternateContent xmlns:mc="http://schemas.openxmlformats.org/markup-compatibility/2006">
              <mc:Choice xmlns:v="urn:schemas-microsoft-com:vml" Requires="v">
                <p:oleObj spid="_x0000_s204825" name="Формула" r:id="rId20" imgW="19596100" imgH="10528300" progId="Equation.3">
                  <p:embed/>
                </p:oleObj>
              </mc:Choice>
              <mc:Fallback>
                <p:oleObj name="Формула" r:id="rId20" imgW="19596100" imgH="10528300" progId="Equation.3">
                  <p:embed/>
                  <p:pic>
                    <p:nvPicPr>
                      <p:cNvPr id="7179" name="Object 23">
                        <a:extLst>
                          <a:ext uri="{FF2B5EF4-FFF2-40B4-BE49-F238E27FC236}">
                            <a16:creationId xmlns:a16="http://schemas.microsoft.com/office/drawing/2014/main" id="{CC58ACAD-0775-294A-898E-B041DC2979F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19300" y="5670550"/>
                        <a:ext cx="127635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0" name="Object 24">
            <a:extLst>
              <a:ext uri="{FF2B5EF4-FFF2-40B4-BE49-F238E27FC236}">
                <a16:creationId xmlns:a16="http://schemas.microsoft.com/office/drawing/2014/main" id="{B7EAD559-B84A-474E-886A-3947EFC5CB49}"/>
              </a:ext>
            </a:extLst>
          </p:cNvPr>
          <p:cNvGraphicFramePr>
            <a:graphicFrameLocks noChangeAspect="1"/>
          </p:cNvGraphicFramePr>
          <p:nvPr/>
        </p:nvGraphicFramePr>
        <p:xfrm>
          <a:off x="1524000" y="2365375"/>
          <a:ext cx="247650" cy="209550"/>
        </p:xfrm>
        <a:graphic>
          <a:graphicData uri="http://schemas.openxmlformats.org/presentationml/2006/ole">
            <mc:AlternateContent xmlns:mc="http://schemas.openxmlformats.org/markup-compatibility/2006">
              <mc:Choice xmlns:v="urn:schemas-microsoft-com:vml" Requires="v">
                <p:oleObj spid="_x0000_s204826" name="Формула" r:id="rId22" imgW="3797300" imgH="3213100" progId="Equation.3">
                  <p:embed/>
                </p:oleObj>
              </mc:Choice>
              <mc:Fallback>
                <p:oleObj name="Формула" r:id="rId22" imgW="3797300" imgH="3213100" progId="Equation.3">
                  <p:embed/>
                  <p:pic>
                    <p:nvPicPr>
                      <p:cNvPr id="7180" name="Object 24">
                        <a:extLst>
                          <a:ext uri="{FF2B5EF4-FFF2-40B4-BE49-F238E27FC236}">
                            <a16:creationId xmlns:a16="http://schemas.microsoft.com/office/drawing/2014/main" id="{B7EAD559-B84A-474E-886A-3947EFC5CB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365375"/>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1" name="Object 25">
            <a:extLst>
              <a:ext uri="{FF2B5EF4-FFF2-40B4-BE49-F238E27FC236}">
                <a16:creationId xmlns:a16="http://schemas.microsoft.com/office/drawing/2014/main" id="{4D8385A8-9929-A241-8F99-65EB966B05F5}"/>
              </a:ext>
            </a:extLst>
          </p:cNvPr>
          <p:cNvGraphicFramePr>
            <a:graphicFrameLocks noChangeAspect="1"/>
          </p:cNvGraphicFramePr>
          <p:nvPr/>
        </p:nvGraphicFramePr>
        <p:xfrm>
          <a:off x="4913313" y="2020888"/>
          <a:ext cx="495300" cy="323850"/>
        </p:xfrm>
        <a:graphic>
          <a:graphicData uri="http://schemas.openxmlformats.org/presentationml/2006/ole">
            <mc:AlternateContent xmlns:mc="http://schemas.openxmlformats.org/markup-compatibility/2006">
              <mc:Choice xmlns:v="urn:schemas-microsoft-com:vml" Requires="v">
                <p:oleObj spid="_x0000_s204827" name="Формула" r:id="rId23" imgW="7607300" imgH="4978400" progId="Equation.3">
                  <p:embed/>
                </p:oleObj>
              </mc:Choice>
              <mc:Fallback>
                <p:oleObj name="Формула" r:id="rId23" imgW="7607300" imgH="4978400" progId="Equation.3">
                  <p:embed/>
                  <p:pic>
                    <p:nvPicPr>
                      <p:cNvPr id="7181" name="Object 25">
                        <a:extLst>
                          <a:ext uri="{FF2B5EF4-FFF2-40B4-BE49-F238E27FC236}">
                            <a16:creationId xmlns:a16="http://schemas.microsoft.com/office/drawing/2014/main" id="{4D8385A8-9929-A241-8F99-65EB966B05F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13313" y="2020888"/>
                        <a:ext cx="4953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2" name="Object 26">
            <a:extLst>
              <a:ext uri="{FF2B5EF4-FFF2-40B4-BE49-F238E27FC236}">
                <a16:creationId xmlns:a16="http://schemas.microsoft.com/office/drawing/2014/main" id="{353713A8-6F56-8B4A-A247-64A4BADA7937}"/>
              </a:ext>
            </a:extLst>
          </p:cNvPr>
          <p:cNvGraphicFramePr>
            <a:graphicFrameLocks noChangeAspect="1"/>
          </p:cNvGraphicFramePr>
          <p:nvPr/>
        </p:nvGraphicFramePr>
        <p:xfrm>
          <a:off x="1933575" y="4487863"/>
          <a:ext cx="2533650" cy="876300"/>
        </p:xfrm>
        <a:graphic>
          <a:graphicData uri="http://schemas.openxmlformats.org/presentationml/2006/ole">
            <mc:AlternateContent xmlns:mc="http://schemas.openxmlformats.org/markup-compatibility/2006">
              <mc:Choice xmlns:v="urn:schemas-microsoft-com:vml" Requires="v">
                <p:oleObj spid="_x0000_s204828" name="Equation" r:id="rId25" imgW="38912800" imgH="13462000" progId="Equation.DSMT4">
                  <p:embed/>
                </p:oleObj>
              </mc:Choice>
              <mc:Fallback>
                <p:oleObj name="Equation" r:id="rId25" imgW="38912800" imgH="13462000" progId="Equation.DSMT4">
                  <p:embed/>
                  <p:pic>
                    <p:nvPicPr>
                      <p:cNvPr id="7182" name="Object 26">
                        <a:extLst>
                          <a:ext uri="{FF2B5EF4-FFF2-40B4-BE49-F238E27FC236}">
                            <a16:creationId xmlns:a16="http://schemas.microsoft.com/office/drawing/2014/main" id="{353713A8-6F56-8B4A-A247-64A4BADA793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33575" y="4487863"/>
                        <a:ext cx="253365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3" name="Object 27">
            <a:extLst>
              <a:ext uri="{FF2B5EF4-FFF2-40B4-BE49-F238E27FC236}">
                <a16:creationId xmlns:a16="http://schemas.microsoft.com/office/drawing/2014/main" id="{C9F5E83A-3A7E-F14B-A34D-537ADC6ECC33}"/>
              </a:ext>
            </a:extLst>
          </p:cNvPr>
          <p:cNvGraphicFramePr>
            <a:graphicFrameLocks noChangeAspect="1"/>
          </p:cNvGraphicFramePr>
          <p:nvPr/>
        </p:nvGraphicFramePr>
        <p:xfrm>
          <a:off x="6442075" y="3975100"/>
          <a:ext cx="800100" cy="323850"/>
        </p:xfrm>
        <a:graphic>
          <a:graphicData uri="http://schemas.openxmlformats.org/presentationml/2006/ole">
            <mc:AlternateContent xmlns:mc="http://schemas.openxmlformats.org/markup-compatibility/2006">
              <mc:Choice xmlns:v="urn:schemas-microsoft-com:vml" Requires="v">
                <p:oleObj spid="_x0000_s204829" name="Формула" r:id="rId27" imgW="12293600" imgH="4978400" progId="Equation.3">
                  <p:embed/>
                </p:oleObj>
              </mc:Choice>
              <mc:Fallback>
                <p:oleObj name="Формула" r:id="rId27" imgW="12293600" imgH="4978400" progId="Equation.3">
                  <p:embed/>
                  <p:pic>
                    <p:nvPicPr>
                      <p:cNvPr id="7183" name="Object 27">
                        <a:extLst>
                          <a:ext uri="{FF2B5EF4-FFF2-40B4-BE49-F238E27FC236}">
                            <a16:creationId xmlns:a16="http://schemas.microsoft.com/office/drawing/2014/main" id="{C9F5E83A-3A7E-F14B-A34D-537ADC6ECC3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42075" y="3975100"/>
                        <a:ext cx="8001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4" name="Object 28">
            <a:extLst>
              <a:ext uri="{FF2B5EF4-FFF2-40B4-BE49-F238E27FC236}">
                <a16:creationId xmlns:a16="http://schemas.microsoft.com/office/drawing/2014/main" id="{379DAD77-768A-084A-A40A-84FC1064C065}"/>
              </a:ext>
            </a:extLst>
          </p:cNvPr>
          <p:cNvGraphicFramePr>
            <a:graphicFrameLocks noChangeAspect="1"/>
          </p:cNvGraphicFramePr>
          <p:nvPr/>
        </p:nvGraphicFramePr>
        <p:xfrm>
          <a:off x="7716838" y="4030663"/>
          <a:ext cx="247650" cy="209550"/>
        </p:xfrm>
        <a:graphic>
          <a:graphicData uri="http://schemas.openxmlformats.org/presentationml/2006/ole">
            <mc:AlternateContent xmlns:mc="http://schemas.openxmlformats.org/markup-compatibility/2006">
              <mc:Choice xmlns:v="urn:schemas-microsoft-com:vml" Requires="v">
                <p:oleObj spid="_x0000_s204830" name="Формула" r:id="rId29" imgW="3797300" imgH="3213100" progId="Equation.3">
                  <p:embed/>
                </p:oleObj>
              </mc:Choice>
              <mc:Fallback>
                <p:oleObj name="Формула" r:id="rId29" imgW="3797300" imgH="3213100" progId="Equation.3">
                  <p:embed/>
                  <p:pic>
                    <p:nvPicPr>
                      <p:cNvPr id="7184" name="Object 28">
                        <a:extLst>
                          <a:ext uri="{FF2B5EF4-FFF2-40B4-BE49-F238E27FC236}">
                            <a16:creationId xmlns:a16="http://schemas.microsoft.com/office/drawing/2014/main" id="{379DAD77-768A-084A-A40A-84FC1064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6838" y="4030663"/>
                        <a:ext cx="24765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3" name="Заголовок 1">
            <a:extLst>
              <a:ext uri="{FF2B5EF4-FFF2-40B4-BE49-F238E27FC236}">
                <a16:creationId xmlns:a16="http://schemas.microsoft.com/office/drawing/2014/main" id="{A0CD1454-F84A-6347-BF76-70830E231E85}"/>
              </a:ext>
            </a:extLst>
          </p:cNvPr>
          <p:cNvSpPr>
            <a:spLocks noGrp="1"/>
          </p:cNvSpPr>
          <p:nvPr>
            <p:ph type="title"/>
          </p:nvPr>
        </p:nvSpPr>
        <p:spPr>
          <a:xfrm>
            <a:off x="1738314" y="142875"/>
            <a:ext cx="8929687" cy="6572250"/>
          </a:xfrm>
        </p:spPr>
        <p:txBody>
          <a:bodyPr/>
          <a:lstStyle/>
          <a:p>
            <a:pPr algn="l" eaLnBrk="1" hangingPunct="1"/>
            <a:r>
              <a:rPr lang="ru-RU" altLang="ru-RU" sz="1800" i="1">
                <a:latin typeface="Arial" panose="020B0604020202020204" pitchFamily="34" charset="0"/>
                <a:cs typeface="Arial" panose="020B0604020202020204" pitchFamily="34" charset="0"/>
              </a:rPr>
              <a:t>Оптимизация параметра     , который максимизируется    , при заданных параметрах</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Для решения этой задачи и сравнения с атакой аддитивным шумом используется численный методы расчета по формулам (10), (11), (13), (19), (20).</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Пример.</a:t>
            </a:r>
            <a:r>
              <a:rPr lang="ru-RU" altLang="ru-RU" sz="1800">
                <a:latin typeface="Arial" panose="020B0604020202020204" pitchFamily="34" charset="0"/>
                <a:cs typeface="Arial" panose="020B0604020202020204" pitchFamily="34" charset="0"/>
              </a:rPr>
              <a:t> Пусть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Результаты оптимизации для различных     и      показаны в таблице ниже</a:t>
            </a:r>
            <a:br>
              <a:rPr lang="ru-RU" altLang="ru-RU" sz="1800">
                <a:latin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rPr>
            </a:br>
            <a:r>
              <a:rPr lang="ru-RU" altLang="ru-RU" sz="1800" b="1">
                <a:latin typeface="Arial" panose="020B0604020202020204" pitchFamily="34" charset="0"/>
                <a:cs typeface="Arial" panose="020B0604020202020204" pitchFamily="34" charset="0"/>
              </a:rPr>
              <a:t>Вывод.</a:t>
            </a:r>
            <a:r>
              <a:rPr lang="ru-RU" altLang="ru-RU" sz="1800">
                <a:latin typeface="Arial" panose="020B0604020202020204" pitchFamily="34" charset="0"/>
                <a:cs typeface="Arial" panose="020B0604020202020204" pitchFamily="34" charset="0"/>
              </a:rPr>
              <a:t> Даже при большой вероятности ошибок в оценивании ЦВЗ (             ) атака оцениванием значительно более эффективна, чем атака аддитивным шумом.</a:t>
            </a:r>
          </a:p>
        </p:txBody>
      </p:sp>
      <p:sp>
        <p:nvSpPr>
          <p:cNvPr id="7" name="Номер слайда 6">
            <a:extLst>
              <a:ext uri="{FF2B5EF4-FFF2-40B4-BE49-F238E27FC236}">
                <a16:creationId xmlns:a16="http://schemas.microsoft.com/office/drawing/2014/main" id="{DC23EE61-1FC7-A742-9942-6C0AC4FC598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20230E6-7AA2-EE41-BF96-789A5CEE62D7}" type="slidenum">
              <a:rPr lang="ru-RU" altLang="ru-RU">
                <a:solidFill>
                  <a:srgbClr val="898989"/>
                </a:solidFill>
                <a:latin typeface="Calibri" panose="020F0502020204030204" pitchFamily="34" charset="0"/>
              </a:rPr>
              <a:pPr eaLnBrk="1" hangingPunct="1"/>
              <a:t>206</a:t>
            </a:fld>
            <a:endParaRPr lang="ru-RU" altLang="ru-RU">
              <a:solidFill>
                <a:srgbClr val="898989"/>
              </a:solidFill>
              <a:latin typeface="Calibri" panose="020F0502020204030204" pitchFamily="34" charset="0"/>
            </a:endParaRPr>
          </a:p>
        </p:txBody>
      </p:sp>
      <p:graphicFrame>
        <p:nvGraphicFramePr>
          <p:cNvPr id="8194" name="Object 5">
            <a:extLst>
              <a:ext uri="{FF2B5EF4-FFF2-40B4-BE49-F238E27FC236}">
                <a16:creationId xmlns:a16="http://schemas.microsoft.com/office/drawing/2014/main" id="{B8274461-3B9B-CD46-969F-D033930B8409}"/>
              </a:ext>
            </a:extLst>
          </p:cNvPr>
          <p:cNvGraphicFramePr>
            <a:graphicFrameLocks noChangeAspect="1"/>
          </p:cNvGraphicFramePr>
          <p:nvPr/>
        </p:nvGraphicFramePr>
        <p:xfrm>
          <a:off x="4748213" y="547688"/>
          <a:ext cx="266700" cy="266700"/>
        </p:xfrm>
        <a:graphic>
          <a:graphicData uri="http://schemas.openxmlformats.org/presentationml/2006/ole">
            <mc:AlternateContent xmlns:mc="http://schemas.openxmlformats.org/markup-compatibility/2006">
              <mc:Choice xmlns:v="urn:schemas-microsoft-com:vml" Requires="v">
                <p:oleObj spid="_x0000_s205834" name="Формула" r:id="rId3" imgW="4102100" imgH="4102100" progId="Equation.3">
                  <p:embed/>
                </p:oleObj>
              </mc:Choice>
              <mc:Fallback>
                <p:oleObj name="Формула" r:id="rId3" imgW="4102100" imgH="4102100" progId="Equation.3">
                  <p:embed/>
                  <p:pic>
                    <p:nvPicPr>
                      <p:cNvPr id="8194" name="Object 5">
                        <a:extLst>
                          <a:ext uri="{FF2B5EF4-FFF2-40B4-BE49-F238E27FC236}">
                            <a16:creationId xmlns:a16="http://schemas.microsoft.com/office/drawing/2014/main" id="{B8274461-3B9B-CD46-969F-D033930B8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213" y="547688"/>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6">
            <a:extLst>
              <a:ext uri="{FF2B5EF4-FFF2-40B4-BE49-F238E27FC236}">
                <a16:creationId xmlns:a16="http://schemas.microsoft.com/office/drawing/2014/main" id="{7627C743-A1EE-3F4F-AF89-10955D0B6893}"/>
              </a:ext>
            </a:extLst>
          </p:cNvPr>
          <p:cNvGraphicFramePr>
            <a:graphicFrameLocks noChangeAspect="1"/>
          </p:cNvGraphicFramePr>
          <p:nvPr/>
        </p:nvGraphicFramePr>
        <p:xfrm>
          <a:off x="8153400" y="554038"/>
          <a:ext cx="228600" cy="247650"/>
        </p:xfrm>
        <a:graphic>
          <a:graphicData uri="http://schemas.openxmlformats.org/presentationml/2006/ole">
            <mc:AlternateContent xmlns:mc="http://schemas.openxmlformats.org/markup-compatibility/2006">
              <mc:Choice xmlns:v="urn:schemas-microsoft-com:vml" Requires="v">
                <p:oleObj spid="_x0000_s205835" name="Формула" r:id="rId5" imgW="3505200" imgH="3797300" progId="Equation.3">
                  <p:embed/>
                </p:oleObj>
              </mc:Choice>
              <mc:Fallback>
                <p:oleObj name="Формула" r:id="rId5" imgW="3505200" imgH="3797300" progId="Equation.3">
                  <p:embed/>
                  <p:pic>
                    <p:nvPicPr>
                      <p:cNvPr id="8195" name="Object 6">
                        <a:extLst>
                          <a:ext uri="{FF2B5EF4-FFF2-40B4-BE49-F238E27FC236}">
                            <a16:creationId xmlns:a16="http://schemas.microsoft.com/office/drawing/2014/main" id="{7627C743-A1EE-3F4F-AF89-10955D0B68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400" y="554038"/>
                        <a:ext cx="2286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6" name="Object 7">
            <a:extLst>
              <a:ext uri="{FF2B5EF4-FFF2-40B4-BE49-F238E27FC236}">
                <a16:creationId xmlns:a16="http://schemas.microsoft.com/office/drawing/2014/main" id="{C3836942-AA54-D34A-8738-16DF7D0046D6}"/>
              </a:ext>
            </a:extLst>
          </p:cNvPr>
          <p:cNvGraphicFramePr>
            <a:graphicFrameLocks noChangeAspect="1"/>
          </p:cNvGraphicFramePr>
          <p:nvPr/>
        </p:nvGraphicFramePr>
        <p:xfrm>
          <a:off x="3259138" y="784225"/>
          <a:ext cx="2095500" cy="361950"/>
        </p:xfrm>
        <a:graphic>
          <a:graphicData uri="http://schemas.openxmlformats.org/presentationml/2006/ole">
            <mc:AlternateContent xmlns:mc="http://schemas.openxmlformats.org/markup-compatibility/2006">
              <mc:Choice xmlns:v="urn:schemas-microsoft-com:vml" Requires="v">
                <p:oleObj spid="_x0000_s205836" name="Формула" r:id="rId7" imgW="32181800" imgH="5562600" progId="Equation.3">
                  <p:embed/>
                </p:oleObj>
              </mc:Choice>
              <mc:Fallback>
                <p:oleObj name="Формула" r:id="rId7" imgW="32181800" imgH="5562600" progId="Equation.3">
                  <p:embed/>
                  <p:pic>
                    <p:nvPicPr>
                      <p:cNvPr id="8196" name="Object 7">
                        <a:extLst>
                          <a:ext uri="{FF2B5EF4-FFF2-40B4-BE49-F238E27FC236}">
                            <a16:creationId xmlns:a16="http://schemas.microsoft.com/office/drawing/2014/main" id="{C3836942-AA54-D34A-8738-16DF7D0046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9138" y="784225"/>
                        <a:ext cx="20955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7" name="Object 8">
            <a:extLst>
              <a:ext uri="{FF2B5EF4-FFF2-40B4-BE49-F238E27FC236}">
                <a16:creationId xmlns:a16="http://schemas.microsoft.com/office/drawing/2014/main" id="{BF40CAA8-5730-4249-A2E2-4672B87565DF}"/>
              </a:ext>
            </a:extLst>
          </p:cNvPr>
          <p:cNvGraphicFramePr>
            <a:graphicFrameLocks noChangeAspect="1"/>
          </p:cNvGraphicFramePr>
          <p:nvPr/>
        </p:nvGraphicFramePr>
        <p:xfrm>
          <a:off x="3429000" y="1595438"/>
          <a:ext cx="4495800" cy="361950"/>
        </p:xfrm>
        <a:graphic>
          <a:graphicData uri="http://schemas.openxmlformats.org/presentationml/2006/ole">
            <mc:AlternateContent xmlns:mc="http://schemas.openxmlformats.org/markup-compatibility/2006">
              <mc:Choice xmlns:v="urn:schemas-microsoft-com:vml" Requires="v">
                <p:oleObj spid="_x0000_s205837" name="Equation" r:id="rId9" imgW="69049900" imgH="5562600" progId="Equation.DSMT4">
                  <p:embed/>
                </p:oleObj>
              </mc:Choice>
              <mc:Fallback>
                <p:oleObj name="Equation" r:id="rId9" imgW="69049900" imgH="5562600" progId="Equation.DSMT4">
                  <p:embed/>
                  <p:pic>
                    <p:nvPicPr>
                      <p:cNvPr id="8197" name="Object 8">
                        <a:extLst>
                          <a:ext uri="{FF2B5EF4-FFF2-40B4-BE49-F238E27FC236}">
                            <a16:creationId xmlns:a16="http://schemas.microsoft.com/office/drawing/2014/main" id="{BF40CAA8-5730-4249-A2E2-4672B87565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1595438"/>
                        <a:ext cx="44958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8" name="Object 9">
            <a:extLst>
              <a:ext uri="{FF2B5EF4-FFF2-40B4-BE49-F238E27FC236}">
                <a16:creationId xmlns:a16="http://schemas.microsoft.com/office/drawing/2014/main" id="{BF4AEE78-665A-8642-AE5A-814672AAB536}"/>
              </a:ext>
            </a:extLst>
          </p:cNvPr>
          <p:cNvGraphicFramePr>
            <a:graphicFrameLocks noChangeAspect="1"/>
          </p:cNvGraphicFramePr>
          <p:nvPr/>
        </p:nvGraphicFramePr>
        <p:xfrm>
          <a:off x="6256338" y="1965325"/>
          <a:ext cx="190500" cy="247650"/>
        </p:xfrm>
        <a:graphic>
          <a:graphicData uri="http://schemas.openxmlformats.org/presentationml/2006/ole">
            <mc:AlternateContent xmlns:mc="http://schemas.openxmlformats.org/markup-compatibility/2006">
              <mc:Choice xmlns:v="urn:schemas-microsoft-com:vml" Requires="v">
                <p:oleObj spid="_x0000_s205838" name="Формула" r:id="rId11" imgW="2921000" imgH="3797300" progId="Equation.3">
                  <p:embed/>
                </p:oleObj>
              </mc:Choice>
              <mc:Fallback>
                <p:oleObj name="Формула" r:id="rId11" imgW="2921000" imgH="3797300" progId="Equation.3">
                  <p:embed/>
                  <p:pic>
                    <p:nvPicPr>
                      <p:cNvPr id="8198" name="Object 9">
                        <a:extLst>
                          <a:ext uri="{FF2B5EF4-FFF2-40B4-BE49-F238E27FC236}">
                            <a16:creationId xmlns:a16="http://schemas.microsoft.com/office/drawing/2014/main" id="{BF4AEE78-665A-8642-AE5A-814672AAB53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6338" y="1965325"/>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10">
            <a:extLst>
              <a:ext uri="{FF2B5EF4-FFF2-40B4-BE49-F238E27FC236}">
                <a16:creationId xmlns:a16="http://schemas.microsoft.com/office/drawing/2014/main" id="{27C43B19-5991-9548-880E-DC64CD53AC3B}"/>
              </a:ext>
            </a:extLst>
          </p:cNvPr>
          <p:cNvGraphicFramePr>
            <a:graphicFrameLocks noChangeAspect="1"/>
          </p:cNvGraphicFramePr>
          <p:nvPr/>
        </p:nvGraphicFramePr>
        <p:xfrm>
          <a:off x="6673850" y="1895475"/>
          <a:ext cx="304800" cy="342900"/>
        </p:xfrm>
        <a:graphic>
          <a:graphicData uri="http://schemas.openxmlformats.org/presentationml/2006/ole">
            <mc:AlternateContent xmlns:mc="http://schemas.openxmlformats.org/markup-compatibility/2006">
              <mc:Choice xmlns:v="urn:schemas-microsoft-com:vml" Requires="v">
                <p:oleObj spid="_x0000_s205839" name="Формула" r:id="rId13" imgW="4686300" imgH="5270500" progId="Equation.3">
                  <p:embed/>
                </p:oleObj>
              </mc:Choice>
              <mc:Fallback>
                <p:oleObj name="Формула" r:id="rId13" imgW="4686300" imgH="5270500" progId="Equation.3">
                  <p:embed/>
                  <p:pic>
                    <p:nvPicPr>
                      <p:cNvPr id="8199" name="Object 10">
                        <a:extLst>
                          <a:ext uri="{FF2B5EF4-FFF2-40B4-BE49-F238E27FC236}">
                            <a16:creationId xmlns:a16="http://schemas.microsoft.com/office/drawing/2014/main" id="{27C43B19-5991-9548-880E-DC64CD53AC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73850" y="1895475"/>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11">
            <a:extLst>
              <a:ext uri="{FF2B5EF4-FFF2-40B4-BE49-F238E27FC236}">
                <a16:creationId xmlns:a16="http://schemas.microsoft.com/office/drawing/2014/main" id="{50760123-2DF4-1046-9434-B980E641B6F4}"/>
              </a:ext>
            </a:extLst>
          </p:cNvPr>
          <p:cNvGraphicFramePr>
            <a:graphicFrameLocks noChangeAspect="1"/>
          </p:cNvGraphicFramePr>
          <p:nvPr/>
        </p:nvGraphicFramePr>
        <p:xfrm>
          <a:off x="9197975" y="5505450"/>
          <a:ext cx="838200" cy="342900"/>
        </p:xfrm>
        <a:graphic>
          <a:graphicData uri="http://schemas.openxmlformats.org/presentationml/2006/ole">
            <mc:AlternateContent xmlns:mc="http://schemas.openxmlformats.org/markup-compatibility/2006">
              <mc:Choice xmlns:v="urn:schemas-microsoft-com:vml" Requires="v">
                <p:oleObj spid="_x0000_s205840" name="Формула" r:id="rId15" imgW="12877800" imgH="5270500" progId="Equation.3">
                  <p:embed/>
                </p:oleObj>
              </mc:Choice>
              <mc:Fallback>
                <p:oleObj name="Формула" r:id="rId15" imgW="12877800" imgH="5270500" progId="Equation.3">
                  <p:embed/>
                  <p:pic>
                    <p:nvPicPr>
                      <p:cNvPr id="8200" name="Object 11">
                        <a:extLst>
                          <a:ext uri="{FF2B5EF4-FFF2-40B4-BE49-F238E27FC236}">
                            <a16:creationId xmlns:a16="http://schemas.microsoft.com/office/drawing/2014/main" id="{50760123-2DF4-1046-9434-B980E641B6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97975" y="5505450"/>
                        <a:ext cx="8382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25" name="Group 681">
            <a:extLst>
              <a:ext uri="{FF2B5EF4-FFF2-40B4-BE49-F238E27FC236}">
                <a16:creationId xmlns:a16="http://schemas.microsoft.com/office/drawing/2014/main" id="{1E59801F-E4D8-AB4C-9949-BE86AEA8493F}"/>
              </a:ext>
            </a:extLst>
          </p:cNvPr>
          <p:cNvGraphicFramePr>
            <a:graphicFrameLocks noGrp="1"/>
          </p:cNvGraphicFramePr>
          <p:nvPr/>
        </p:nvGraphicFramePr>
        <p:xfrm>
          <a:off x="1790701" y="2454276"/>
          <a:ext cx="8562975" cy="2703513"/>
        </p:xfrm>
        <a:graphic>
          <a:graphicData uri="http://schemas.openxmlformats.org/drawingml/2006/table">
            <a:tbl>
              <a:tblPr/>
              <a:tblGrid>
                <a:gridCol w="790575">
                  <a:extLst>
                    <a:ext uri="{9D8B030D-6E8A-4147-A177-3AD203B41FA5}">
                      <a16:colId xmlns:a16="http://schemas.microsoft.com/office/drawing/2014/main" val="20000"/>
                    </a:ext>
                  </a:extLst>
                </a:gridCol>
                <a:gridCol w="1200150">
                  <a:extLst>
                    <a:ext uri="{9D8B030D-6E8A-4147-A177-3AD203B41FA5}">
                      <a16:colId xmlns:a16="http://schemas.microsoft.com/office/drawing/2014/main" val="20001"/>
                    </a:ext>
                  </a:extLst>
                </a:gridCol>
                <a:gridCol w="1162050">
                  <a:extLst>
                    <a:ext uri="{9D8B030D-6E8A-4147-A177-3AD203B41FA5}">
                      <a16:colId xmlns:a16="http://schemas.microsoft.com/office/drawing/2014/main" val="20002"/>
                    </a:ext>
                  </a:extLst>
                </a:gridCol>
                <a:gridCol w="1209675">
                  <a:extLst>
                    <a:ext uri="{9D8B030D-6E8A-4147-A177-3AD203B41FA5}">
                      <a16:colId xmlns:a16="http://schemas.microsoft.com/office/drawing/2014/main" val="20003"/>
                    </a:ext>
                  </a:extLst>
                </a:gridCol>
                <a:gridCol w="1200150">
                  <a:extLst>
                    <a:ext uri="{9D8B030D-6E8A-4147-A177-3AD203B41FA5}">
                      <a16:colId xmlns:a16="http://schemas.microsoft.com/office/drawing/2014/main" val="20004"/>
                    </a:ext>
                  </a:extLst>
                </a:gridCol>
                <a:gridCol w="1533525">
                  <a:extLst>
                    <a:ext uri="{9D8B030D-6E8A-4147-A177-3AD203B41FA5}">
                      <a16:colId xmlns:a16="http://schemas.microsoft.com/office/drawing/2014/main" val="20005"/>
                    </a:ext>
                  </a:extLst>
                </a:gridCol>
                <a:gridCol w="1466850">
                  <a:extLst>
                    <a:ext uri="{9D8B030D-6E8A-4147-A177-3AD203B41FA5}">
                      <a16:colId xmlns:a16="http://schemas.microsoft.com/office/drawing/2014/main" val="20006"/>
                    </a:ext>
                  </a:extLst>
                </a:gridCol>
              </a:tblGrid>
              <a:tr h="388837">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Атака оцениванием</a:t>
                      </a:r>
                    </a:p>
                  </a:txBody>
                  <a:tcPr marT="45708" marB="4570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2">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Атака аддитивным шумом</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extLst>
                  <a:ext uri="{0D108BD9-81ED-4DB2-BD59-A6C34878D82A}">
                    <a16:rowId xmlns:a16="http://schemas.microsoft.com/office/drawing/2014/main" val="10000"/>
                  </a:ext>
                </a:extLst>
              </a:tr>
              <a:tr h="390423">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800" b="0" i="0" u="none" strike="noStrike" cap="none" normalizeH="0" baseline="0">
                        <a:ln>
                          <a:noFill/>
                        </a:ln>
                        <a:solidFill>
                          <a:schemeClr val="tx1"/>
                        </a:solidFill>
                        <a:effectLst/>
                        <a:latin typeface="Calibri" pitchFamily="34" charset="0"/>
                      </a:endParaRPr>
                    </a:p>
                  </a:txBody>
                  <a:tcPr marT="45708" marB="4570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0,499</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0,4</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0,3</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0,2</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800" b="0" i="0" u="none" strike="noStrike" cap="none" normalizeH="0" baseline="0">
                        <a:ln>
                          <a:noFill/>
                        </a:ln>
                        <a:solidFill>
                          <a:schemeClr val="tx1"/>
                        </a:solidFill>
                        <a:effectLst/>
                        <a:latin typeface="Calibri" pitchFamily="34" charset="0"/>
                      </a:endParaRP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800" b="0" i="0" u="none" strike="noStrike" cap="none" normalizeH="0" baseline="0">
                        <a:ln>
                          <a:noFill/>
                        </a:ln>
                        <a:solidFill>
                          <a:schemeClr val="tx1"/>
                        </a:solidFill>
                        <a:effectLst/>
                        <a:latin typeface="Calibri" pitchFamily="34" charset="0"/>
                      </a:endParaRP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837">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1</a:t>
                      </a:r>
                    </a:p>
                  </a:txBody>
                  <a:tcPr marT="45708" marB="4570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800" b="0" i="0" u="none" strike="noStrike" cap="none" normalizeH="0" baseline="0">
                        <a:ln>
                          <a:noFill/>
                        </a:ln>
                        <a:solidFill>
                          <a:schemeClr val="tx1"/>
                        </a:solidFill>
                        <a:effectLst/>
                        <a:latin typeface="Calibri" pitchFamily="34" charset="0"/>
                      </a:endParaRP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0,00230; 2</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0,01800; 4</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0,19500; 6</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800" b="0" i="0" u="none" strike="noStrike" cap="none" normalizeH="0" baseline="0">
                        <a:ln>
                          <a:noFill/>
                        </a:ln>
                        <a:solidFill>
                          <a:schemeClr val="tx1"/>
                        </a:solidFill>
                        <a:effectLst/>
                        <a:latin typeface="Times New Roman" pitchFamily="18" charset="0"/>
                      </a:endParaRP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800" b="0" i="0" u="none" strike="noStrike" cap="none" normalizeH="0" baseline="0">
                        <a:ln>
                          <a:noFill/>
                        </a:ln>
                        <a:solidFill>
                          <a:schemeClr val="tx1"/>
                        </a:solidFill>
                        <a:effectLst/>
                        <a:latin typeface="Calibri" pitchFamily="34" charset="0"/>
                      </a:endParaRP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423">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0,95</a:t>
                      </a:r>
                    </a:p>
                  </a:txBody>
                  <a:tcPr marT="45708" marB="4570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0,00107; 1</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0,00230; 2</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0,01800; 4</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0,19500; 6</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0,00103</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1</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837">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0,9</a:t>
                      </a:r>
                    </a:p>
                  </a:txBody>
                  <a:tcPr marT="45708" marB="4570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0,00107; 1</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0,00230; 2</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0,01800; 4</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0,19500; 6</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0,00103</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1</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0423">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0,75</a:t>
                      </a:r>
                    </a:p>
                  </a:txBody>
                  <a:tcPr marT="45708" marB="4570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0,00118; 3</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0,00492; 4</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0,03300; 5</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0,31200; 7</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0,00103</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4</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36">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0,5</a:t>
                      </a:r>
                    </a:p>
                  </a:txBody>
                  <a:tcPr marT="45708" marB="4570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0,00132; 5</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0,01000; 6</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0,08900; 7</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0,45100; 8</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0,00108</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800" b="0" i="0" u="none" strike="noStrike" cap="none" normalizeH="0" baseline="0">
                          <a:ln>
                            <a:noFill/>
                          </a:ln>
                          <a:solidFill>
                            <a:schemeClr val="tx1"/>
                          </a:solidFill>
                          <a:effectLst/>
                          <a:latin typeface="Times New Roman" pitchFamily="18" charset="0"/>
                        </a:rPr>
                        <a:t>25</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8201" name="Object 743">
            <a:extLst>
              <a:ext uri="{FF2B5EF4-FFF2-40B4-BE49-F238E27FC236}">
                <a16:creationId xmlns:a16="http://schemas.microsoft.com/office/drawing/2014/main" id="{44755BDC-8BA4-5D47-A6B6-BAC0E673B380}"/>
              </a:ext>
            </a:extLst>
          </p:cNvPr>
          <p:cNvGraphicFramePr>
            <a:graphicFrameLocks noChangeAspect="1"/>
          </p:cNvGraphicFramePr>
          <p:nvPr/>
        </p:nvGraphicFramePr>
        <p:xfrm>
          <a:off x="1884363" y="2863850"/>
          <a:ext cx="571500" cy="342900"/>
        </p:xfrm>
        <a:graphic>
          <a:graphicData uri="http://schemas.openxmlformats.org/presentationml/2006/ole">
            <mc:AlternateContent xmlns:mc="http://schemas.openxmlformats.org/markup-compatibility/2006">
              <mc:Choice xmlns:v="urn:schemas-microsoft-com:vml" Requires="v">
                <p:oleObj spid="_x0000_s205841" name="Формула" r:id="rId17" imgW="8775700" imgH="5270500" progId="Equation.3">
                  <p:embed/>
                </p:oleObj>
              </mc:Choice>
              <mc:Fallback>
                <p:oleObj name="Формула" r:id="rId17" imgW="8775700" imgH="5270500" progId="Equation.3">
                  <p:embed/>
                  <p:pic>
                    <p:nvPicPr>
                      <p:cNvPr id="8201" name="Object 743">
                        <a:extLst>
                          <a:ext uri="{FF2B5EF4-FFF2-40B4-BE49-F238E27FC236}">
                            <a16:creationId xmlns:a16="http://schemas.microsoft.com/office/drawing/2014/main" id="{44755BDC-8BA4-5D47-A6B6-BAC0E673B38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84363" y="2863850"/>
                        <a:ext cx="5715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2" name="Object 744">
            <a:extLst>
              <a:ext uri="{FF2B5EF4-FFF2-40B4-BE49-F238E27FC236}">
                <a16:creationId xmlns:a16="http://schemas.microsoft.com/office/drawing/2014/main" id="{93DDF98C-B8D9-9E4A-A5BD-3B0363749422}"/>
              </a:ext>
            </a:extLst>
          </p:cNvPr>
          <p:cNvGraphicFramePr>
            <a:graphicFrameLocks noChangeAspect="1"/>
          </p:cNvGraphicFramePr>
          <p:nvPr/>
        </p:nvGraphicFramePr>
        <p:xfrm>
          <a:off x="9456738" y="2854325"/>
          <a:ext cx="304800" cy="361950"/>
        </p:xfrm>
        <a:graphic>
          <a:graphicData uri="http://schemas.openxmlformats.org/presentationml/2006/ole">
            <mc:AlternateContent xmlns:mc="http://schemas.openxmlformats.org/markup-compatibility/2006">
              <mc:Choice xmlns:v="urn:schemas-microsoft-com:vml" Requires="v">
                <p:oleObj spid="_x0000_s205842" name="Формула" r:id="rId19" imgW="4686300" imgH="5562600" progId="Equation.3">
                  <p:embed/>
                </p:oleObj>
              </mc:Choice>
              <mc:Fallback>
                <p:oleObj name="Формула" r:id="rId19" imgW="4686300" imgH="5562600" progId="Equation.3">
                  <p:embed/>
                  <p:pic>
                    <p:nvPicPr>
                      <p:cNvPr id="8202" name="Object 744">
                        <a:extLst>
                          <a:ext uri="{FF2B5EF4-FFF2-40B4-BE49-F238E27FC236}">
                            <a16:creationId xmlns:a16="http://schemas.microsoft.com/office/drawing/2014/main" id="{93DDF98C-B8D9-9E4A-A5BD-3B036374942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56738" y="2854325"/>
                        <a:ext cx="3048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5" name="Заголовок 1">
            <a:extLst>
              <a:ext uri="{FF2B5EF4-FFF2-40B4-BE49-F238E27FC236}">
                <a16:creationId xmlns:a16="http://schemas.microsoft.com/office/drawing/2014/main" id="{43AF401E-E8A9-EC44-824A-92EC858C4F96}"/>
              </a:ext>
            </a:extLst>
          </p:cNvPr>
          <p:cNvSpPr>
            <a:spLocks noGrp="1"/>
          </p:cNvSpPr>
          <p:nvPr>
            <p:ph type="title"/>
          </p:nvPr>
        </p:nvSpPr>
        <p:spPr>
          <a:xfrm>
            <a:off x="1738314" y="274639"/>
            <a:ext cx="8715375" cy="6440487"/>
          </a:xfrm>
        </p:spPr>
        <p:txBody>
          <a:bodyPr/>
          <a:lstStyle/>
          <a:p>
            <a:pPr algn="l" eaLnBrk="1" hangingPunct="1"/>
            <a:r>
              <a:rPr lang="ru-RU" altLang="ru-RU" sz="1800" b="1">
                <a:latin typeface="Arial" panose="020B0604020202020204" pitchFamily="34" charset="0"/>
                <a:cs typeface="Arial" panose="020B0604020202020204" pitchFamily="34" charset="0"/>
              </a:rPr>
              <a:t>Оценка элементов ЦВЗ.</a:t>
            </a:r>
            <a:br>
              <a:rPr lang="ru-RU" altLang="ru-RU" sz="1800" b="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Корреляционный декодер:</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(21)</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(22)</a:t>
            </a:r>
            <a:br>
              <a:rPr lang="ru-RU" altLang="ru-RU" sz="1800">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Улучшенный корреляционный декодер:</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Замечание. Дальнейшим улучшением является использованием фильтра Винера</a:t>
            </a:r>
            <a:r>
              <a:rPr lang="en-US" altLang="ru-RU" sz="1800">
                <a:latin typeface="Arial" panose="020B0604020202020204" pitchFamily="34" charset="0"/>
                <a:cs typeface="Arial" panose="020B0604020202020204" pitchFamily="34" charset="0"/>
              </a:rPr>
              <a:t> [].</a:t>
            </a:r>
            <a:br>
              <a:rPr lang="en-US"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Декодер «скачков»:</a:t>
            </a:r>
            <a:r>
              <a:rPr lang="ru-RU" altLang="ru-RU" sz="1800" b="1">
                <a:latin typeface="Arial" panose="020B0604020202020204" pitchFamily="34" charset="0"/>
                <a:cs typeface="Arial" panose="020B0604020202020204" pitchFamily="34" charset="0"/>
              </a:rPr>
              <a:t> </a:t>
            </a: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(23)</a:t>
            </a: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Теоретические формулы для расчета      оказываются сложными и поэтому используется моделирование для различных ПО.</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Вывод по результатам моделирование.</a:t>
            </a:r>
            <a:r>
              <a:rPr lang="ru-RU" altLang="ru-RU" sz="1800">
                <a:latin typeface="Arial" panose="020B0604020202020204" pitchFamily="34" charset="0"/>
                <a:cs typeface="Arial" panose="020B0604020202020204" pitchFamily="34" charset="0"/>
              </a:rPr>
              <a:t> Декодер «скачков» дает наилучшие результаты по сравнению с другими декодерами.</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Пример.</a:t>
            </a:r>
            <a:r>
              <a:rPr lang="ru-RU" altLang="ru-RU" sz="1800">
                <a:latin typeface="Arial" panose="020B0604020202020204" pitchFamily="34" charset="0"/>
                <a:cs typeface="Arial" panose="020B0604020202020204" pitchFamily="34" charset="0"/>
              </a:rPr>
              <a:t> </a:t>
            </a:r>
          </a:p>
        </p:txBody>
      </p:sp>
      <p:sp>
        <p:nvSpPr>
          <p:cNvPr id="6" name="Номер слайда 5">
            <a:extLst>
              <a:ext uri="{FF2B5EF4-FFF2-40B4-BE49-F238E27FC236}">
                <a16:creationId xmlns:a16="http://schemas.microsoft.com/office/drawing/2014/main" id="{798785F3-B2AF-1340-ADDA-25F1B449F68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91CC0F-3AC3-5E4C-A02B-E65134353D25}" type="slidenum">
              <a:rPr lang="ru-RU" altLang="ru-RU">
                <a:solidFill>
                  <a:srgbClr val="898989"/>
                </a:solidFill>
                <a:latin typeface="Calibri" panose="020F0502020204030204" pitchFamily="34" charset="0"/>
              </a:rPr>
              <a:pPr eaLnBrk="1" hangingPunct="1"/>
              <a:t>207</a:t>
            </a:fld>
            <a:endParaRPr lang="ru-RU" altLang="ru-RU">
              <a:solidFill>
                <a:srgbClr val="898989"/>
              </a:solidFill>
              <a:latin typeface="Calibri" panose="020F0502020204030204" pitchFamily="34" charset="0"/>
            </a:endParaRPr>
          </a:p>
        </p:txBody>
      </p:sp>
      <p:graphicFrame>
        <p:nvGraphicFramePr>
          <p:cNvPr id="9218" name="Object 6">
            <a:extLst>
              <a:ext uri="{FF2B5EF4-FFF2-40B4-BE49-F238E27FC236}">
                <a16:creationId xmlns:a16="http://schemas.microsoft.com/office/drawing/2014/main" id="{B95F4A6B-9E71-934F-B78A-D229BAA72481}"/>
              </a:ext>
            </a:extLst>
          </p:cNvPr>
          <p:cNvGraphicFramePr>
            <a:graphicFrameLocks noChangeAspect="1"/>
          </p:cNvGraphicFramePr>
          <p:nvPr/>
        </p:nvGraphicFramePr>
        <p:xfrm>
          <a:off x="1936750" y="920750"/>
          <a:ext cx="2228850" cy="685800"/>
        </p:xfrm>
        <a:graphic>
          <a:graphicData uri="http://schemas.openxmlformats.org/presentationml/2006/ole">
            <mc:AlternateContent xmlns:mc="http://schemas.openxmlformats.org/markup-compatibility/2006">
              <mc:Choice xmlns:v="urn:schemas-microsoft-com:vml" Requires="v">
                <p:oleObj spid="_x0000_s206856" name="Формула" r:id="rId3" imgW="34226500" imgH="10528300" progId="Equation.3">
                  <p:embed/>
                </p:oleObj>
              </mc:Choice>
              <mc:Fallback>
                <p:oleObj name="Формула" r:id="rId3" imgW="34226500" imgH="10528300" progId="Equation.3">
                  <p:embed/>
                  <p:pic>
                    <p:nvPicPr>
                      <p:cNvPr id="9218" name="Object 6">
                        <a:extLst>
                          <a:ext uri="{FF2B5EF4-FFF2-40B4-BE49-F238E27FC236}">
                            <a16:creationId xmlns:a16="http://schemas.microsoft.com/office/drawing/2014/main" id="{B95F4A6B-9E71-934F-B78A-D229BAA72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0" y="920750"/>
                        <a:ext cx="222885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7">
            <a:extLst>
              <a:ext uri="{FF2B5EF4-FFF2-40B4-BE49-F238E27FC236}">
                <a16:creationId xmlns:a16="http://schemas.microsoft.com/office/drawing/2014/main" id="{23989535-A3C9-E34D-9DAC-567631EE8A22}"/>
              </a:ext>
            </a:extLst>
          </p:cNvPr>
          <p:cNvGraphicFramePr>
            <a:graphicFrameLocks noChangeAspect="1"/>
          </p:cNvGraphicFramePr>
          <p:nvPr/>
        </p:nvGraphicFramePr>
        <p:xfrm>
          <a:off x="2287588" y="1549400"/>
          <a:ext cx="3505200" cy="647700"/>
        </p:xfrm>
        <a:graphic>
          <a:graphicData uri="http://schemas.openxmlformats.org/presentationml/2006/ole">
            <mc:AlternateContent xmlns:mc="http://schemas.openxmlformats.org/markup-compatibility/2006">
              <mc:Choice xmlns:v="urn:schemas-microsoft-com:vml" Requires="v">
                <p:oleObj spid="_x0000_s206857" name="Формула" r:id="rId5" imgW="53835300" imgH="9944100" progId="Equation.3">
                  <p:embed/>
                </p:oleObj>
              </mc:Choice>
              <mc:Fallback>
                <p:oleObj name="Формула" r:id="rId5" imgW="53835300" imgH="9944100" progId="Equation.3">
                  <p:embed/>
                  <p:pic>
                    <p:nvPicPr>
                      <p:cNvPr id="9219" name="Object 7">
                        <a:extLst>
                          <a:ext uri="{FF2B5EF4-FFF2-40B4-BE49-F238E27FC236}">
                            <a16:creationId xmlns:a16="http://schemas.microsoft.com/office/drawing/2014/main" id="{23989535-A3C9-E34D-9DAC-567631EE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7588" y="1549400"/>
                        <a:ext cx="35052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0" name="Object 8">
            <a:extLst>
              <a:ext uri="{FF2B5EF4-FFF2-40B4-BE49-F238E27FC236}">
                <a16:creationId xmlns:a16="http://schemas.microsoft.com/office/drawing/2014/main" id="{EA0AC6C9-5A2E-4949-923F-E69997E3133D}"/>
              </a:ext>
            </a:extLst>
          </p:cNvPr>
          <p:cNvGraphicFramePr>
            <a:graphicFrameLocks noChangeAspect="1"/>
          </p:cNvGraphicFramePr>
          <p:nvPr/>
        </p:nvGraphicFramePr>
        <p:xfrm>
          <a:off x="2051050" y="2492375"/>
          <a:ext cx="5524500" cy="666750"/>
        </p:xfrm>
        <a:graphic>
          <a:graphicData uri="http://schemas.openxmlformats.org/presentationml/2006/ole">
            <mc:AlternateContent xmlns:mc="http://schemas.openxmlformats.org/markup-compatibility/2006">
              <mc:Choice xmlns:v="urn:schemas-microsoft-com:vml" Requires="v">
                <p:oleObj spid="_x0000_s206858" name="Формула" r:id="rId7" imgW="84848700" imgH="10236200" progId="Equation.3">
                  <p:embed/>
                </p:oleObj>
              </mc:Choice>
              <mc:Fallback>
                <p:oleObj name="Формула" r:id="rId7" imgW="84848700" imgH="10236200" progId="Equation.3">
                  <p:embed/>
                  <p:pic>
                    <p:nvPicPr>
                      <p:cNvPr id="9220" name="Object 8">
                        <a:extLst>
                          <a:ext uri="{FF2B5EF4-FFF2-40B4-BE49-F238E27FC236}">
                            <a16:creationId xmlns:a16="http://schemas.microsoft.com/office/drawing/2014/main" id="{EA0AC6C9-5A2E-4949-923F-E69997E313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2492375"/>
                        <a:ext cx="55245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9">
            <a:extLst>
              <a:ext uri="{FF2B5EF4-FFF2-40B4-BE49-F238E27FC236}">
                <a16:creationId xmlns:a16="http://schemas.microsoft.com/office/drawing/2014/main" id="{B4BE71FE-05EF-1D4F-857D-B7C61820D5C8}"/>
              </a:ext>
            </a:extLst>
          </p:cNvPr>
          <p:cNvGraphicFramePr>
            <a:graphicFrameLocks noChangeAspect="1"/>
          </p:cNvGraphicFramePr>
          <p:nvPr/>
        </p:nvGraphicFramePr>
        <p:xfrm>
          <a:off x="1944688" y="3879850"/>
          <a:ext cx="4819650" cy="1104900"/>
        </p:xfrm>
        <a:graphic>
          <a:graphicData uri="http://schemas.openxmlformats.org/presentationml/2006/ole">
            <mc:AlternateContent xmlns:mc="http://schemas.openxmlformats.org/markup-compatibility/2006">
              <mc:Choice xmlns:v="urn:schemas-microsoft-com:vml" Requires="v">
                <p:oleObj spid="_x0000_s206859" name="Equation" r:id="rId9" imgW="74015600" imgH="16967200" progId="Equation.DSMT4">
                  <p:embed/>
                </p:oleObj>
              </mc:Choice>
              <mc:Fallback>
                <p:oleObj name="Equation" r:id="rId9" imgW="74015600" imgH="16967200" progId="Equation.DSMT4">
                  <p:embed/>
                  <p:pic>
                    <p:nvPicPr>
                      <p:cNvPr id="9221" name="Object 9">
                        <a:extLst>
                          <a:ext uri="{FF2B5EF4-FFF2-40B4-BE49-F238E27FC236}">
                            <a16:creationId xmlns:a16="http://schemas.microsoft.com/office/drawing/2014/main" id="{B4BE71FE-05EF-1D4F-857D-B7C61820D5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4688" y="3879850"/>
                        <a:ext cx="481965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10">
            <a:extLst>
              <a:ext uri="{FF2B5EF4-FFF2-40B4-BE49-F238E27FC236}">
                <a16:creationId xmlns:a16="http://schemas.microsoft.com/office/drawing/2014/main" id="{4FE0CE78-EBAA-CF41-A976-8078E5941EFB}"/>
              </a:ext>
            </a:extLst>
          </p:cNvPr>
          <p:cNvGraphicFramePr>
            <a:graphicFrameLocks noChangeAspect="1"/>
          </p:cNvGraphicFramePr>
          <p:nvPr/>
        </p:nvGraphicFramePr>
        <p:xfrm>
          <a:off x="2287588" y="5003800"/>
          <a:ext cx="1962150" cy="342900"/>
        </p:xfrm>
        <a:graphic>
          <a:graphicData uri="http://schemas.openxmlformats.org/presentationml/2006/ole">
            <mc:AlternateContent xmlns:mc="http://schemas.openxmlformats.org/markup-compatibility/2006">
              <mc:Choice xmlns:v="urn:schemas-microsoft-com:vml" Requires="v">
                <p:oleObj spid="_x0000_s206860" name="Формула" r:id="rId11" imgW="30137100" imgH="5270500" progId="Equation.3">
                  <p:embed/>
                </p:oleObj>
              </mc:Choice>
              <mc:Fallback>
                <p:oleObj name="Формула" r:id="rId11" imgW="30137100" imgH="5270500" progId="Equation.3">
                  <p:embed/>
                  <p:pic>
                    <p:nvPicPr>
                      <p:cNvPr id="9222" name="Object 10">
                        <a:extLst>
                          <a:ext uri="{FF2B5EF4-FFF2-40B4-BE49-F238E27FC236}">
                            <a16:creationId xmlns:a16="http://schemas.microsoft.com/office/drawing/2014/main" id="{4FE0CE78-EBAA-CF41-A976-8078E5941E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7588" y="5003800"/>
                        <a:ext cx="19621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 name="Object 11">
            <a:extLst>
              <a:ext uri="{FF2B5EF4-FFF2-40B4-BE49-F238E27FC236}">
                <a16:creationId xmlns:a16="http://schemas.microsoft.com/office/drawing/2014/main" id="{F4F6F2B1-3C5A-6348-8C6D-2869160DDD55}"/>
              </a:ext>
            </a:extLst>
          </p:cNvPr>
          <p:cNvGraphicFramePr>
            <a:graphicFrameLocks noChangeAspect="1"/>
          </p:cNvGraphicFramePr>
          <p:nvPr/>
        </p:nvGraphicFramePr>
        <p:xfrm>
          <a:off x="5894388" y="5272088"/>
          <a:ext cx="304800" cy="342900"/>
        </p:xfrm>
        <a:graphic>
          <a:graphicData uri="http://schemas.openxmlformats.org/presentationml/2006/ole">
            <mc:AlternateContent xmlns:mc="http://schemas.openxmlformats.org/markup-compatibility/2006">
              <mc:Choice xmlns:v="urn:schemas-microsoft-com:vml" Requires="v">
                <p:oleObj spid="_x0000_s206861" name="Формула" r:id="rId13" imgW="4686300" imgH="5270500" progId="Equation.3">
                  <p:embed/>
                </p:oleObj>
              </mc:Choice>
              <mc:Fallback>
                <p:oleObj name="Формула" r:id="rId13" imgW="4686300" imgH="5270500" progId="Equation.3">
                  <p:embed/>
                  <p:pic>
                    <p:nvPicPr>
                      <p:cNvPr id="9223" name="Object 11">
                        <a:extLst>
                          <a:ext uri="{FF2B5EF4-FFF2-40B4-BE49-F238E27FC236}">
                            <a16:creationId xmlns:a16="http://schemas.microsoft.com/office/drawing/2014/main" id="{F4F6F2B1-3C5A-6348-8C6D-2869160DDD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4388" y="5272088"/>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4" name="Object 12">
            <a:extLst>
              <a:ext uri="{FF2B5EF4-FFF2-40B4-BE49-F238E27FC236}">
                <a16:creationId xmlns:a16="http://schemas.microsoft.com/office/drawing/2014/main" id="{94C0C95C-57E1-7E40-95F0-5DB887FF0752}"/>
              </a:ext>
            </a:extLst>
          </p:cNvPr>
          <p:cNvGraphicFramePr>
            <a:graphicFrameLocks noChangeAspect="1"/>
          </p:cNvGraphicFramePr>
          <p:nvPr/>
        </p:nvGraphicFramePr>
        <p:xfrm>
          <a:off x="2832100" y="6378575"/>
          <a:ext cx="3771900" cy="342900"/>
        </p:xfrm>
        <a:graphic>
          <a:graphicData uri="http://schemas.openxmlformats.org/presentationml/2006/ole">
            <mc:AlternateContent xmlns:mc="http://schemas.openxmlformats.org/markup-compatibility/2006">
              <mc:Choice xmlns:v="urn:schemas-microsoft-com:vml" Requires="v">
                <p:oleObj spid="_x0000_s206862" name="Формула" r:id="rId15" imgW="57924700" imgH="5270500" progId="Equation.3">
                  <p:embed/>
                </p:oleObj>
              </mc:Choice>
              <mc:Fallback>
                <p:oleObj name="Формула" r:id="rId15" imgW="57924700" imgH="5270500" progId="Equation.3">
                  <p:embed/>
                  <p:pic>
                    <p:nvPicPr>
                      <p:cNvPr id="9224" name="Object 12">
                        <a:extLst>
                          <a:ext uri="{FF2B5EF4-FFF2-40B4-BE49-F238E27FC236}">
                            <a16:creationId xmlns:a16="http://schemas.microsoft.com/office/drawing/2014/main" id="{94C0C95C-57E1-7E40-95F0-5DB887FF075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2100" y="6378575"/>
                        <a:ext cx="37719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1">
            <a:extLst>
              <a:ext uri="{FF2B5EF4-FFF2-40B4-BE49-F238E27FC236}">
                <a16:creationId xmlns:a16="http://schemas.microsoft.com/office/drawing/2014/main" id="{202FC083-1023-144E-A5F6-69F8C4FE5DEB}"/>
              </a:ext>
            </a:extLst>
          </p:cNvPr>
          <p:cNvSpPr>
            <a:spLocks/>
          </p:cNvSpPr>
          <p:nvPr/>
        </p:nvSpPr>
        <p:spPr bwMode="auto">
          <a:xfrm>
            <a:off x="1738314" y="214313"/>
            <a:ext cx="8715375"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r>
              <a:rPr lang="ru-RU" altLang="ru-RU" sz="2000" i="1">
                <a:cs typeface="Arial" panose="020B0604020202020204" pitchFamily="34" charset="0"/>
              </a:rPr>
            </a:br>
            <a:r>
              <a:rPr lang="ru-RU" altLang="ru-RU" b="1" i="1">
                <a:cs typeface="Arial" panose="020B0604020202020204" pitchFamily="34" charset="0"/>
              </a:rPr>
              <a:t>3. Преобразования Ц/А, А/Ц.</a:t>
            </a:r>
            <a:br>
              <a:rPr lang="ru-RU" altLang="ru-RU" i="1">
                <a:cs typeface="Arial" panose="020B0604020202020204" pitchFamily="34" charset="0"/>
              </a:rPr>
            </a:br>
            <a:r>
              <a:rPr lang="ru-RU" altLang="ru-RU" i="1">
                <a:cs typeface="Arial" panose="020B0604020202020204" pitchFamily="34" charset="0"/>
              </a:rPr>
              <a:t>Естественные примеры:</a:t>
            </a:r>
            <a:br>
              <a:rPr lang="ru-RU" altLang="ru-RU">
                <a:cs typeface="Arial" panose="020B0604020202020204" pitchFamily="34" charset="0"/>
              </a:rPr>
            </a:br>
            <a:br>
              <a:rPr lang="en-US" altLang="ru-RU">
                <a:cs typeface="Arial" panose="020B0604020202020204" pitchFamily="34" charset="0"/>
              </a:rPr>
            </a:br>
            <a:br>
              <a:rPr lang="en-US" altLang="ru-RU">
                <a:cs typeface="Arial" panose="020B0604020202020204" pitchFamily="34" charset="0"/>
              </a:rPr>
            </a:br>
            <a:br>
              <a:rPr lang="en-US"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r>
              <a:rPr lang="ru-RU" altLang="ru-RU">
                <a:cs typeface="Arial" panose="020B0604020202020204" pitchFamily="34" charset="0"/>
              </a:rPr>
              <a:t> </a:t>
            </a:r>
            <a:r>
              <a:rPr lang="ru-RU" altLang="ru-RU" i="1">
                <a:cs typeface="Arial" panose="020B0604020202020204" pitchFamily="34" charset="0"/>
              </a:rPr>
              <a:t>Робастность обеспечивается</a:t>
            </a:r>
            <a:r>
              <a:rPr lang="ru-RU" altLang="ru-RU">
                <a:cs typeface="Arial" panose="020B0604020202020204" pitchFamily="34" charset="0"/>
              </a:rPr>
              <a:t> при вложении ЦВЗ после преобразований </a:t>
            </a:r>
            <a:r>
              <a:rPr lang="en-US" altLang="ru-RU">
                <a:cs typeface="Arial" panose="020B0604020202020204" pitchFamily="34" charset="0"/>
              </a:rPr>
              <a:t>DCT, DWT </a:t>
            </a:r>
            <a:r>
              <a:rPr lang="ru-RU" altLang="ru-RU">
                <a:cs typeface="Arial" panose="020B0604020202020204" pitchFamily="34" charset="0"/>
              </a:rPr>
              <a:t>и использовании ЦВЗ-ШПС или ЦВЗ-ППРЧ. 			</a:t>
            </a:r>
            <a:br>
              <a:rPr lang="ru-RU" altLang="ru-RU">
                <a:cs typeface="Arial" panose="020B0604020202020204" pitchFamily="34" charset="0"/>
              </a:rPr>
            </a:br>
            <a:endParaRPr lang="ru-RU" altLang="ru-RU">
              <a:cs typeface="Arial" panose="020B0604020202020204" pitchFamily="34" charset="0"/>
            </a:endParaRPr>
          </a:p>
        </p:txBody>
      </p:sp>
      <p:sp>
        <p:nvSpPr>
          <p:cNvPr id="8" name="Номер слайда 7">
            <a:extLst>
              <a:ext uri="{FF2B5EF4-FFF2-40B4-BE49-F238E27FC236}">
                <a16:creationId xmlns:a16="http://schemas.microsoft.com/office/drawing/2014/main" id="{CE96CB7B-E764-3149-BBF1-C2B2916A56A3}"/>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C53D618-B1F2-4748-A6F6-8F7A896AE767}" type="slidenum">
              <a:rPr lang="ru-RU" altLang="ru-RU" sz="1200">
                <a:solidFill>
                  <a:srgbClr val="898989"/>
                </a:solidFill>
                <a:latin typeface="Calibri" panose="020F0502020204030204" pitchFamily="34" charset="0"/>
              </a:rPr>
              <a:pPr algn="r" eaLnBrk="1" hangingPunct="1"/>
              <a:t>208</a:t>
            </a:fld>
            <a:endParaRPr lang="ru-RU" altLang="ru-RU" sz="1200">
              <a:solidFill>
                <a:srgbClr val="898989"/>
              </a:solidFill>
              <a:latin typeface="Calibri" panose="020F0502020204030204" pitchFamily="34" charset="0"/>
            </a:endParaRPr>
          </a:p>
        </p:txBody>
      </p:sp>
      <p:grpSp>
        <p:nvGrpSpPr>
          <p:cNvPr id="12292" name="Group 16">
            <a:extLst>
              <a:ext uri="{FF2B5EF4-FFF2-40B4-BE49-F238E27FC236}">
                <a16:creationId xmlns:a16="http://schemas.microsoft.com/office/drawing/2014/main" id="{67AFE053-B340-A949-B279-8C9629110B76}"/>
              </a:ext>
            </a:extLst>
          </p:cNvPr>
          <p:cNvGrpSpPr>
            <a:grpSpLocks/>
          </p:cNvGrpSpPr>
          <p:nvPr/>
        </p:nvGrpSpPr>
        <p:grpSpPr bwMode="auto">
          <a:xfrm>
            <a:off x="1597025" y="1252539"/>
            <a:ext cx="8974138" cy="1798637"/>
            <a:chOff x="46" y="789"/>
            <a:chExt cx="5653" cy="1133"/>
          </a:xfrm>
        </p:grpSpPr>
        <p:sp>
          <p:nvSpPr>
            <p:cNvPr id="12323" name="Text Box 17">
              <a:extLst>
                <a:ext uri="{FF2B5EF4-FFF2-40B4-BE49-F238E27FC236}">
                  <a16:creationId xmlns:a16="http://schemas.microsoft.com/office/drawing/2014/main" id="{CC32DF95-4773-B34B-8BD9-F56D5F7CE14C}"/>
                </a:ext>
              </a:extLst>
            </p:cNvPr>
            <p:cNvSpPr txBox="1">
              <a:spLocks noChangeArrowheads="1"/>
            </p:cNvSpPr>
            <p:nvPr/>
          </p:nvSpPr>
          <p:spPr bwMode="auto">
            <a:xfrm>
              <a:off x="652" y="1121"/>
              <a:ext cx="907"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a:t>Погружение ЦВЗ</a:t>
              </a:r>
            </a:p>
          </p:txBody>
        </p:sp>
        <p:sp>
          <p:nvSpPr>
            <p:cNvPr id="12324" name="Text Box 18">
              <a:extLst>
                <a:ext uri="{FF2B5EF4-FFF2-40B4-BE49-F238E27FC236}">
                  <a16:creationId xmlns:a16="http://schemas.microsoft.com/office/drawing/2014/main" id="{E2D434F6-B323-F448-853C-D8C1FB546F0C}"/>
                </a:ext>
              </a:extLst>
            </p:cNvPr>
            <p:cNvSpPr txBox="1">
              <a:spLocks noChangeArrowheads="1"/>
            </p:cNvSpPr>
            <p:nvPr/>
          </p:nvSpPr>
          <p:spPr bwMode="auto">
            <a:xfrm>
              <a:off x="1898" y="1117"/>
              <a:ext cx="907"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a:t>Принтер</a:t>
              </a:r>
            </a:p>
          </p:txBody>
        </p:sp>
        <p:sp>
          <p:nvSpPr>
            <p:cNvPr id="12325" name="Text Box 19">
              <a:extLst>
                <a:ext uri="{FF2B5EF4-FFF2-40B4-BE49-F238E27FC236}">
                  <a16:creationId xmlns:a16="http://schemas.microsoft.com/office/drawing/2014/main" id="{49AEA55C-168C-4642-B5DF-26C1386746AE}"/>
                </a:ext>
              </a:extLst>
            </p:cNvPr>
            <p:cNvSpPr txBox="1">
              <a:spLocks noChangeArrowheads="1"/>
            </p:cNvSpPr>
            <p:nvPr/>
          </p:nvSpPr>
          <p:spPr bwMode="auto">
            <a:xfrm>
              <a:off x="3147" y="1118"/>
              <a:ext cx="907"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a:t>Сканер</a:t>
              </a:r>
            </a:p>
          </p:txBody>
        </p:sp>
        <p:sp>
          <p:nvSpPr>
            <p:cNvPr id="12326" name="Text Box 20">
              <a:extLst>
                <a:ext uri="{FF2B5EF4-FFF2-40B4-BE49-F238E27FC236}">
                  <a16:creationId xmlns:a16="http://schemas.microsoft.com/office/drawing/2014/main" id="{76D93EA9-D54F-D542-9090-E0F5B17746C6}"/>
                </a:ext>
              </a:extLst>
            </p:cNvPr>
            <p:cNvSpPr txBox="1">
              <a:spLocks noChangeArrowheads="1"/>
            </p:cNvSpPr>
            <p:nvPr/>
          </p:nvSpPr>
          <p:spPr bwMode="auto">
            <a:xfrm>
              <a:off x="4397" y="1116"/>
              <a:ext cx="907"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a:t>Извлечение ЦВЗ</a:t>
              </a:r>
            </a:p>
          </p:txBody>
        </p:sp>
        <p:sp>
          <p:nvSpPr>
            <p:cNvPr id="12327" name="Line 21">
              <a:extLst>
                <a:ext uri="{FF2B5EF4-FFF2-40B4-BE49-F238E27FC236}">
                  <a16:creationId xmlns:a16="http://schemas.microsoft.com/office/drawing/2014/main" id="{CA07C10E-69ED-0545-96A3-17D5C64FB46C}"/>
                </a:ext>
              </a:extLst>
            </p:cNvPr>
            <p:cNvSpPr>
              <a:spLocks noChangeShapeType="1"/>
            </p:cNvSpPr>
            <p:nvPr/>
          </p:nvSpPr>
          <p:spPr bwMode="auto">
            <a:xfrm>
              <a:off x="1559" y="1345"/>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328" name="Line 22">
              <a:extLst>
                <a:ext uri="{FF2B5EF4-FFF2-40B4-BE49-F238E27FC236}">
                  <a16:creationId xmlns:a16="http://schemas.microsoft.com/office/drawing/2014/main" id="{ABDFBDC7-201D-5948-A1F6-C9DBF0C340D5}"/>
                </a:ext>
              </a:extLst>
            </p:cNvPr>
            <p:cNvSpPr>
              <a:spLocks noChangeShapeType="1"/>
            </p:cNvSpPr>
            <p:nvPr/>
          </p:nvSpPr>
          <p:spPr bwMode="auto">
            <a:xfrm>
              <a:off x="2805" y="1343"/>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329" name="Line 23">
              <a:extLst>
                <a:ext uri="{FF2B5EF4-FFF2-40B4-BE49-F238E27FC236}">
                  <a16:creationId xmlns:a16="http://schemas.microsoft.com/office/drawing/2014/main" id="{0F08D8D7-5A3D-2D40-95F3-DEE25C5A7127}"/>
                </a:ext>
              </a:extLst>
            </p:cNvPr>
            <p:cNvSpPr>
              <a:spLocks noChangeShapeType="1"/>
            </p:cNvSpPr>
            <p:nvPr/>
          </p:nvSpPr>
          <p:spPr bwMode="auto">
            <a:xfrm>
              <a:off x="4054" y="1344"/>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330" name="Line 24">
              <a:extLst>
                <a:ext uri="{FF2B5EF4-FFF2-40B4-BE49-F238E27FC236}">
                  <a16:creationId xmlns:a16="http://schemas.microsoft.com/office/drawing/2014/main" id="{A127DDDF-7D43-D74D-BFD3-03DE6182F42A}"/>
                </a:ext>
              </a:extLst>
            </p:cNvPr>
            <p:cNvSpPr>
              <a:spLocks noChangeShapeType="1"/>
            </p:cNvSpPr>
            <p:nvPr/>
          </p:nvSpPr>
          <p:spPr bwMode="auto">
            <a:xfrm>
              <a:off x="5306" y="1348"/>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331" name="Line 25">
              <a:extLst>
                <a:ext uri="{FF2B5EF4-FFF2-40B4-BE49-F238E27FC236}">
                  <a16:creationId xmlns:a16="http://schemas.microsoft.com/office/drawing/2014/main" id="{F3A7B129-6D4F-FC44-A537-A277C65BAC27}"/>
                </a:ext>
              </a:extLst>
            </p:cNvPr>
            <p:cNvSpPr>
              <a:spLocks noChangeShapeType="1"/>
            </p:cNvSpPr>
            <p:nvPr/>
          </p:nvSpPr>
          <p:spPr bwMode="auto">
            <a:xfrm>
              <a:off x="309" y="1247"/>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332" name="Line 26">
              <a:extLst>
                <a:ext uri="{FF2B5EF4-FFF2-40B4-BE49-F238E27FC236}">
                  <a16:creationId xmlns:a16="http://schemas.microsoft.com/office/drawing/2014/main" id="{9200C2C7-9674-254F-9A1D-4D9F5605DA7D}"/>
                </a:ext>
              </a:extLst>
            </p:cNvPr>
            <p:cNvSpPr>
              <a:spLocks noChangeShapeType="1"/>
            </p:cNvSpPr>
            <p:nvPr/>
          </p:nvSpPr>
          <p:spPr bwMode="auto">
            <a:xfrm>
              <a:off x="313" y="1461"/>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333" name="Line 27">
              <a:extLst>
                <a:ext uri="{FF2B5EF4-FFF2-40B4-BE49-F238E27FC236}">
                  <a16:creationId xmlns:a16="http://schemas.microsoft.com/office/drawing/2014/main" id="{5E9EEBFB-8175-D446-BB87-B74BC2BB76FE}"/>
                </a:ext>
              </a:extLst>
            </p:cNvPr>
            <p:cNvSpPr>
              <a:spLocks noChangeShapeType="1"/>
            </p:cNvSpPr>
            <p:nvPr/>
          </p:nvSpPr>
          <p:spPr bwMode="auto">
            <a:xfrm>
              <a:off x="308" y="1918"/>
              <a:ext cx="80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12334" name="Line 28">
              <a:extLst>
                <a:ext uri="{FF2B5EF4-FFF2-40B4-BE49-F238E27FC236}">
                  <a16:creationId xmlns:a16="http://schemas.microsoft.com/office/drawing/2014/main" id="{BD8AD58C-036A-4142-8BD5-75445588BDFA}"/>
                </a:ext>
              </a:extLst>
            </p:cNvPr>
            <p:cNvSpPr>
              <a:spLocks noChangeShapeType="1"/>
            </p:cNvSpPr>
            <p:nvPr/>
          </p:nvSpPr>
          <p:spPr bwMode="auto">
            <a:xfrm>
              <a:off x="1113" y="1919"/>
              <a:ext cx="3746" cy="0"/>
            </a:xfrm>
            <a:prstGeom prst="line">
              <a:avLst/>
            </a:prstGeom>
            <a:noFill/>
            <a:ln w="9525">
              <a:solidFill>
                <a:schemeClr val="tx1"/>
              </a:solidFill>
              <a:prstDash val="lgDash"/>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12335" name="Line 29">
              <a:extLst>
                <a:ext uri="{FF2B5EF4-FFF2-40B4-BE49-F238E27FC236}">
                  <a16:creationId xmlns:a16="http://schemas.microsoft.com/office/drawing/2014/main" id="{02B933B9-ADA3-DE48-85EE-6ECDC4ED570D}"/>
                </a:ext>
              </a:extLst>
            </p:cNvPr>
            <p:cNvSpPr>
              <a:spLocks noChangeShapeType="1"/>
            </p:cNvSpPr>
            <p:nvPr/>
          </p:nvSpPr>
          <p:spPr bwMode="auto">
            <a:xfrm>
              <a:off x="1116" y="1572"/>
              <a:ext cx="0" cy="340"/>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ru-RU"/>
            </a:p>
          </p:txBody>
        </p:sp>
        <p:sp>
          <p:nvSpPr>
            <p:cNvPr id="12336" name="Line 30">
              <a:extLst>
                <a:ext uri="{FF2B5EF4-FFF2-40B4-BE49-F238E27FC236}">
                  <a16:creationId xmlns:a16="http://schemas.microsoft.com/office/drawing/2014/main" id="{8CA08D04-ACE3-AB4E-8992-AB02F5391C5C}"/>
                </a:ext>
              </a:extLst>
            </p:cNvPr>
            <p:cNvSpPr>
              <a:spLocks noChangeShapeType="1"/>
            </p:cNvSpPr>
            <p:nvPr/>
          </p:nvSpPr>
          <p:spPr bwMode="auto">
            <a:xfrm>
              <a:off x="4858" y="1571"/>
              <a:ext cx="0" cy="350"/>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ru-RU"/>
            </a:p>
          </p:txBody>
        </p:sp>
        <p:sp>
          <p:nvSpPr>
            <p:cNvPr id="12337" name="Line 31">
              <a:extLst>
                <a:ext uri="{FF2B5EF4-FFF2-40B4-BE49-F238E27FC236}">
                  <a16:creationId xmlns:a16="http://schemas.microsoft.com/office/drawing/2014/main" id="{33BE9041-8C67-4F44-8D98-303516C7DDE8}"/>
                </a:ext>
              </a:extLst>
            </p:cNvPr>
            <p:cNvSpPr>
              <a:spLocks noChangeShapeType="1"/>
            </p:cNvSpPr>
            <p:nvPr/>
          </p:nvSpPr>
          <p:spPr bwMode="auto">
            <a:xfrm>
              <a:off x="4856" y="789"/>
              <a:ext cx="0" cy="350"/>
            </a:xfrm>
            <a:prstGeom prst="line">
              <a:avLst/>
            </a:prstGeom>
            <a:noFill/>
            <a:ln w="9525">
              <a:solidFill>
                <a:schemeClr val="tx1"/>
              </a:solidFill>
              <a:round/>
              <a:headEnd type="none" w="lg" len="lg"/>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338" name="Text Box 32">
              <a:extLst>
                <a:ext uri="{FF2B5EF4-FFF2-40B4-BE49-F238E27FC236}">
                  <a16:creationId xmlns:a16="http://schemas.microsoft.com/office/drawing/2014/main" id="{CAA99B39-81A2-4047-B295-D00ED59A5250}"/>
                </a:ext>
              </a:extLst>
            </p:cNvPr>
            <p:cNvSpPr txBox="1">
              <a:spLocks noChangeArrowheads="1"/>
            </p:cNvSpPr>
            <p:nvPr/>
          </p:nvSpPr>
          <p:spPr bwMode="auto">
            <a:xfrm>
              <a:off x="180" y="1049"/>
              <a:ext cx="42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ЦВЗ</a:t>
              </a:r>
            </a:p>
          </p:txBody>
        </p:sp>
        <p:sp>
          <p:nvSpPr>
            <p:cNvPr id="12339" name="Text Box 33">
              <a:extLst>
                <a:ext uri="{FF2B5EF4-FFF2-40B4-BE49-F238E27FC236}">
                  <a16:creationId xmlns:a16="http://schemas.microsoft.com/office/drawing/2014/main" id="{24390B56-3B2C-2F4F-8257-1A0990F75A87}"/>
                </a:ext>
              </a:extLst>
            </p:cNvPr>
            <p:cNvSpPr txBox="1">
              <a:spLocks noChangeArrowheads="1"/>
            </p:cNvSpPr>
            <p:nvPr/>
          </p:nvSpPr>
          <p:spPr bwMode="auto">
            <a:xfrm>
              <a:off x="5278" y="1131"/>
              <a:ext cx="42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ЦВЗ</a:t>
              </a:r>
            </a:p>
          </p:txBody>
        </p:sp>
        <p:sp>
          <p:nvSpPr>
            <p:cNvPr id="12340" name="Text Box 34">
              <a:extLst>
                <a:ext uri="{FF2B5EF4-FFF2-40B4-BE49-F238E27FC236}">
                  <a16:creationId xmlns:a16="http://schemas.microsoft.com/office/drawing/2014/main" id="{7AA3DDEB-DE32-0C44-8720-1CF9B1745F80}"/>
                </a:ext>
              </a:extLst>
            </p:cNvPr>
            <p:cNvSpPr txBox="1">
              <a:spLocks noChangeArrowheads="1"/>
            </p:cNvSpPr>
            <p:nvPr/>
          </p:nvSpPr>
          <p:spPr bwMode="auto">
            <a:xfrm>
              <a:off x="46" y="1251"/>
              <a:ext cx="5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стегоключ</a:t>
              </a:r>
            </a:p>
          </p:txBody>
        </p:sp>
        <p:sp>
          <p:nvSpPr>
            <p:cNvPr id="12341" name="Text Box 35">
              <a:extLst>
                <a:ext uri="{FF2B5EF4-FFF2-40B4-BE49-F238E27FC236}">
                  <a16:creationId xmlns:a16="http://schemas.microsoft.com/office/drawing/2014/main" id="{4961848F-7CFC-714B-BCB4-B02627C1DF27}"/>
                </a:ext>
              </a:extLst>
            </p:cNvPr>
            <p:cNvSpPr txBox="1">
              <a:spLocks noChangeArrowheads="1"/>
            </p:cNvSpPr>
            <p:nvPr/>
          </p:nvSpPr>
          <p:spPr bwMode="auto">
            <a:xfrm>
              <a:off x="4274" y="799"/>
              <a:ext cx="5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стегоключ</a:t>
              </a:r>
            </a:p>
          </p:txBody>
        </p:sp>
        <p:sp>
          <p:nvSpPr>
            <p:cNvPr id="12342" name="Text Box 36">
              <a:extLst>
                <a:ext uri="{FF2B5EF4-FFF2-40B4-BE49-F238E27FC236}">
                  <a16:creationId xmlns:a16="http://schemas.microsoft.com/office/drawing/2014/main" id="{CACD861A-7B8E-4C49-A775-807C83A8FE2B}"/>
                </a:ext>
              </a:extLst>
            </p:cNvPr>
            <p:cNvSpPr txBox="1">
              <a:spLocks noChangeArrowheads="1"/>
            </p:cNvSpPr>
            <p:nvPr/>
          </p:nvSpPr>
          <p:spPr bwMode="auto">
            <a:xfrm>
              <a:off x="74" y="1711"/>
              <a:ext cx="100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ПО (изображение)</a:t>
              </a:r>
            </a:p>
          </p:txBody>
        </p:sp>
      </p:grpSp>
      <p:sp>
        <p:nvSpPr>
          <p:cNvPr id="12293" name="Line 37">
            <a:extLst>
              <a:ext uri="{FF2B5EF4-FFF2-40B4-BE49-F238E27FC236}">
                <a16:creationId xmlns:a16="http://schemas.microsoft.com/office/drawing/2014/main" id="{453F7EEE-ADB6-9A4B-9B1C-34C9D3B7A7AD}"/>
              </a:ext>
            </a:extLst>
          </p:cNvPr>
          <p:cNvSpPr>
            <a:spLocks noChangeShapeType="1"/>
          </p:cNvSpPr>
          <p:nvPr/>
        </p:nvSpPr>
        <p:spPr bwMode="auto">
          <a:xfrm>
            <a:off x="8677275" y="3325814"/>
            <a:ext cx="0" cy="555625"/>
          </a:xfrm>
          <a:prstGeom prst="line">
            <a:avLst/>
          </a:prstGeom>
          <a:noFill/>
          <a:ln w="9525">
            <a:solidFill>
              <a:schemeClr val="tx1"/>
            </a:solidFill>
            <a:round/>
            <a:headEnd type="none" w="lg" len="lg"/>
            <a:tailEnd type="triangle" w="lg" len="lg"/>
          </a:ln>
          <a:extLst>
            <a:ext uri="{909E8E84-426E-40DD-AFC4-6F175D3DCCD1}">
              <a14:hiddenFill xmlns:a14="http://schemas.microsoft.com/office/drawing/2010/main">
                <a:noFill/>
              </a14:hiddenFill>
            </a:ext>
          </a:extLst>
        </p:spPr>
        <p:txBody>
          <a:bodyPr/>
          <a:lstStyle/>
          <a:p>
            <a:endParaRPr lang="ru-RU"/>
          </a:p>
        </p:txBody>
      </p:sp>
      <p:grpSp>
        <p:nvGrpSpPr>
          <p:cNvPr id="12294" name="Group 38">
            <a:extLst>
              <a:ext uri="{FF2B5EF4-FFF2-40B4-BE49-F238E27FC236}">
                <a16:creationId xmlns:a16="http://schemas.microsoft.com/office/drawing/2014/main" id="{1217F7B0-8449-B04E-8234-EF85F6181391}"/>
              </a:ext>
            </a:extLst>
          </p:cNvPr>
          <p:cNvGrpSpPr>
            <a:grpSpLocks/>
          </p:cNvGrpSpPr>
          <p:nvPr/>
        </p:nvGrpSpPr>
        <p:grpSpPr bwMode="auto">
          <a:xfrm>
            <a:off x="2146300" y="3341688"/>
            <a:ext cx="7869238" cy="1833562"/>
            <a:chOff x="392" y="2105"/>
            <a:chExt cx="4957" cy="1155"/>
          </a:xfrm>
        </p:grpSpPr>
        <p:sp>
          <p:nvSpPr>
            <p:cNvPr id="12295" name="Text Box 39">
              <a:extLst>
                <a:ext uri="{FF2B5EF4-FFF2-40B4-BE49-F238E27FC236}">
                  <a16:creationId xmlns:a16="http://schemas.microsoft.com/office/drawing/2014/main" id="{0997A447-97AB-E340-AD87-5491EA38EDEA}"/>
                </a:ext>
              </a:extLst>
            </p:cNvPr>
            <p:cNvSpPr txBox="1">
              <a:spLocks noChangeArrowheads="1"/>
            </p:cNvSpPr>
            <p:nvPr/>
          </p:nvSpPr>
          <p:spPr bwMode="auto">
            <a:xfrm>
              <a:off x="998" y="2451"/>
              <a:ext cx="907"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a:t>Погружение ЦВЗ</a:t>
              </a:r>
            </a:p>
          </p:txBody>
        </p:sp>
        <p:sp>
          <p:nvSpPr>
            <p:cNvPr id="12296" name="Text Box 40">
              <a:extLst>
                <a:ext uri="{FF2B5EF4-FFF2-40B4-BE49-F238E27FC236}">
                  <a16:creationId xmlns:a16="http://schemas.microsoft.com/office/drawing/2014/main" id="{A8CE7773-2B30-3445-8CE2-761EE899BF94}"/>
                </a:ext>
              </a:extLst>
            </p:cNvPr>
            <p:cNvSpPr txBox="1">
              <a:spLocks noChangeArrowheads="1"/>
            </p:cNvSpPr>
            <p:nvPr/>
          </p:nvSpPr>
          <p:spPr bwMode="auto">
            <a:xfrm>
              <a:off x="4047" y="2446"/>
              <a:ext cx="907"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a:t>Извлечение ЦВЗ</a:t>
              </a:r>
            </a:p>
          </p:txBody>
        </p:sp>
        <p:sp>
          <p:nvSpPr>
            <p:cNvPr id="12297" name="Line 41">
              <a:extLst>
                <a:ext uri="{FF2B5EF4-FFF2-40B4-BE49-F238E27FC236}">
                  <a16:creationId xmlns:a16="http://schemas.microsoft.com/office/drawing/2014/main" id="{B1EE47E1-D3F6-6942-A0D9-5958BD5D8E6F}"/>
                </a:ext>
              </a:extLst>
            </p:cNvPr>
            <p:cNvSpPr>
              <a:spLocks noChangeShapeType="1"/>
            </p:cNvSpPr>
            <p:nvPr/>
          </p:nvSpPr>
          <p:spPr bwMode="auto">
            <a:xfrm>
              <a:off x="1905" y="2675"/>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298" name="Line 42">
              <a:extLst>
                <a:ext uri="{FF2B5EF4-FFF2-40B4-BE49-F238E27FC236}">
                  <a16:creationId xmlns:a16="http://schemas.microsoft.com/office/drawing/2014/main" id="{1580C5AD-12E9-2C4F-B046-17A5CFF24D0B}"/>
                </a:ext>
              </a:extLst>
            </p:cNvPr>
            <p:cNvSpPr>
              <a:spLocks noChangeShapeType="1"/>
            </p:cNvSpPr>
            <p:nvPr/>
          </p:nvSpPr>
          <p:spPr bwMode="auto">
            <a:xfrm>
              <a:off x="3704" y="2674"/>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299" name="Line 43">
              <a:extLst>
                <a:ext uri="{FF2B5EF4-FFF2-40B4-BE49-F238E27FC236}">
                  <a16:creationId xmlns:a16="http://schemas.microsoft.com/office/drawing/2014/main" id="{458C3DFB-19AE-C74F-8E1F-147A39F6716B}"/>
                </a:ext>
              </a:extLst>
            </p:cNvPr>
            <p:cNvSpPr>
              <a:spLocks noChangeShapeType="1"/>
            </p:cNvSpPr>
            <p:nvPr/>
          </p:nvSpPr>
          <p:spPr bwMode="auto">
            <a:xfrm>
              <a:off x="4956" y="2678"/>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300" name="Line 44">
              <a:extLst>
                <a:ext uri="{FF2B5EF4-FFF2-40B4-BE49-F238E27FC236}">
                  <a16:creationId xmlns:a16="http://schemas.microsoft.com/office/drawing/2014/main" id="{98DD79A8-B8F2-1A49-9A02-B2DCDB6B6682}"/>
                </a:ext>
              </a:extLst>
            </p:cNvPr>
            <p:cNvSpPr>
              <a:spLocks noChangeShapeType="1"/>
            </p:cNvSpPr>
            <p:nvPr/>
          </p:nvSpPr>
          <p:spPr bwMode="auto">
            <a:xfrm>
              <a:off x="655" y="2577"/>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301" name="Line 45">
              <a:extLst>
                <a:ext uri="{FF2B5EF4-FFF2-40B4-BE49-F238E27FC236}">
                  <a16:creationId xmlns:a16="http://schemas.microsoft.com/office/drawing/2014/main" id="{94F1DE14-C366-2243-A2FD-CBAC3AAA1181}"/>
                </a:ext>
              </a:extLst>
            </p:cNvPr>
            <p:cNvSpPr>
              <a:spLocks noChangeShapeType="1"/>
            </p:cNvSpPr>
            <p:nvPr/>
          </p:nvSpPr>
          <p:spPr bwMode="auto">
            <a:xfrm>
              <a:off x="659" y="2791"/>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2302" name="Line 46">
              <a:extLst>
                <a:ext uri="{FF2B5EF4-FFF2-40B4-BE49-F238E27FC236}">
                  <a16:creationId xmlns:a16="http://schemas.microsoft.com/office/drawing/2014/main" id="{CBAC3D09-B70D-A746-A5D0-28F9AC8A5BC3}"/>
                </a:ext>
              </a:extLst>
            </p:cNvPr>
            <p:cNvSpPr>
              <a:spLocks noChangeShapeType="1"/>
            </p:cNvSpPr>
            <p:nvPr/>
          </p:nvSpPr>
          <p:spPr bwMode="auto">
            <a:xfrm>
              <a:off x="654" y="3248"/>
              <a:ext cx="80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12303" name="Line 47">
              <a:extLst>
                <a:ext uri="{FF2B5EF4-FFF2-40B4-BE49-F238E27FC236}">
                  <a16:creationId xmlns:a16="http://schemas.microsoft.com/office/drawing/2014/main" id="{EAA6A057-D87E-CE4B-A410-BA594E0A7493}"/>
                </a:ext>
              </a:extLst>
            </p:cNvPr>
            <p:cNvSpPr>
              <a:spLocks noChangeShapeType="1"/>
            </p:cNvSpPr>
            <p:nvPr/>
          </p:nvSpPr>
          <p:spPr bwMode="auto">
            <a:xfrm>
              <a:off x="1461" y="3247"/>
              <a:ext cx="3044" cy="2"/>
            </a:xfrm>
            <a:prstGeom prst="line">
              <a:avLst/>
            </a:prstGeom>
            <a:noFill/>
            <a:ln w="9525">
              <a:solidFill>
                <a:schemeClr val="tx1"/>
              </a:solidFill>
              <a:prstDash val="lgDash"/>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12304" name="Line 48">
              <a:extLst>
                <a:ext uri="{FF2B5EF4-FFF2-40B4-BE49-F238E27FC236}">
                  <a16:creationId xmlns:a16="http://schemas.microsoft.com/office/drawing/2014/main" id="{6AA60E03-FDE9-C449-A25D-B7243F9C62D4}"/>
                </a:ext>
              </a:extLst>
            </p:cNvPr>
            <p:cNvSpPr>
              <a:spLocks noChangeShapeType="1"/>
            </p:cNvSpPr>
            <p:nvPr/>
          </p:nvSpPr>
          <p:spPr bwMode="auto">
            <a:xfrm>
              <a:off x="1462" y="2902"/>
              <a:ext cx="0" cy="340"/>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ru-RU"/>
            </a:p>
          </p:txBody>
        </p:sp>
        <p:sp>
          <p:nvSpPr>
            <p:cNvPr id="12305" name="Line 49">
              <a:extLst>
                <a:ext uri="{FF2B5EF4-FFF2-40B4-BE49-F238E27FC236}">
                  <a16:creationId xmlns:a16="http://schemas.microsoft.com/office/drawing/2014/main" id="{D146CFEB-D2C7-2848-AAFC-40FC7F493740}"/>
                </a:ext>
              </a:extLst>
            </p:cNvPr>
            <p:cNvSpPr>
              <a:spLocks noChangeShapeType="1"/>
            </p:cNvSpPr>
            <p:nvPr/>
          </p:nvSpPr>
          <p:spPr bwMode="auto">
            <a:xfrm>
              <a:off x="4508" y="2901"/>
              <a:ext cx="0" cy="350"/>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ru-RU"/>
            </a:p>
          </p:txBody>
        </p:sp>
        <p:sp>
          <p:nvSpPr>
            <p:cNvPr id="12306" name="Text Box 50">
              <a:extLst>
                <a:ext uri="{FF2B5EF4-FFF2-40B4-BE49-F238E27FC236}">
                  <a16:creationId xmlns:a16="http://schemas.microsoft.com/office/drawing/2014/main" id="{C50FCBB2-14F7-1E4F-A58E-A636FA73CAD1}"/>
                </a:ext>
              </a:extLst>
            </p:cNvPr>
            <p:cNvSpPr txBox="1">
              <a:spLocks noChangeArrowheads="1"/>
            </p:cNvSpPr>
            <p:nvPr/>
          </p:nvSpPr>
          <p:spPr bwMode="auto">
            <a:xfrm>
              <a:off x="526" y="2379"/>
              <a:ext cx="42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ЦВЗ</a:t>
              </a:r>
            </a:p>
          </p:txBody>
        </p:sp>
        <p:sp>
          <p:nvSpPr>
            <p:cNvPr id="12307" name="Text Box 51">
              <a:extLst>
                <a:ext uri="{FF2B5EF4-FFF2-40B4-BE49-F238E27FC236}">
                  <a16:creationId xmlns:a16="http://schemas.microsoft.com/office/drawing/2014/main" id="{9E0CD0F0-DB5B-874C-8D2A-7C492E58F346}"/>
                </a:ext>
              </a:extLst>
            </p:cNvPr>
            <p:cNvSpPr txBox="1">
              <a:spLocks noChangeArrowheads="1"/>
            </p:cNvSpPr>
            <p:nvPr/>
          </p:nvSpPr>
          <p:spPr bwMode="auto">
            <a:xfrm>
              <a:off x="4928" y="2461"/>
              <a:ext cx="42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ЦВЗ</a:t>
              </a:r>
            </a:p>
          </p:txBody>
        </p:sp>
        <p:sp>
          <p:nvSpPr>
            <p:cNvPr id="12308" name="Text Box 52">
              <a:extLst>
                <a:ext uri="{FF2B5EF4-FFF2-40B4-BE49-F238E27FC236}">
                  <a16:creationId xmlns:a16="http://schemas.microsoft.com/office/drawing/2014/main" id="{1EDE0DE3-CB96-F346-93B4-08C8D5596285}"/>
                </a:ext>
              </a:extLst>
            </p:cNvPr>
            <p:cNvSpPr txBox="1">
              <a:spLocks noChangeArrowheads="1"/>
            </p:cNvSpPr>
            <p:nvPr/>
          </p:nvSpPr>
          <p:spPr bwMode="auto">
            <a:xfrm>
              <a:off x="392" y="2581"/>
              <a:ext cx="5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стегоключ</a:t>
              </a:r>
            </a:p>
          </p:txBody>
        </p:sp>
        <p:sp>
          <p:nvSpPr>
            <p:cNvPr id="12309" name="Text Box 53">
              <a:extLst>
                <a:ext uri="{FF2B5EF4-FFF2-40B4-BE49-F238E27FC236}">
                  <a16:creationId xmlns:a16="http://schemas.microsoft.com/office/drawing/2014/main" id="{CFF561FF-B9EB-F646-9138-FD6F0DD8A770}"/>
                </a:ext>
              </a:extLst>
            </p:cNvPr>
            <p:cNvSpPr txBox="1">
              <a:spLocks noChangeArrowheads="1"/>
            </p:cNvSpPr>
            <p:nvPr/>
          </p:nvSpPr>
          <p:spPr bwMode="auto">
            <a:xfrm>
              <a:off x="3924" y="2105"/>
              <a:ext cx="5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стегоключ</a:t>
              </a:r>
            </a:p>
          </p:txBody>
        </p:sp>
        <p:sp>
          <p:nvSpPr>
            <p:cNvPr id="12310" name="Text Box 54">
              <a:extLst>
                <a:ext uri="{FF2B5EF4-FFF2-40B4-BE49-F238E27FC236}">
                  <a16:creationId xmlns:a16="http://schemas.microsoft.com/office/drawing/2014/main" id="{E38F8545-B6D5-7A42-A5F4-41B8FB39E69C}"/>
                </a:ext>
              </a:extLst>
            </p:cNvPr>
            <p:cNvSpPr txBox="1">
              <a:spLocks noChangeArrowheads="1"/>
            </p:cNvSpPr>
            <p:nvPr/>
          </p:nvSpPr>
          <p:spPr bwMode="auto">
            <a:xfrm>
              <a:off x="420" y="3041"/>
              <a:ext cx="100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ПО (речь, музыка)</a:t>
              </a:r>
            </a:p>
          </p:txBody>
        </p:sp>
        <p:sp>
          <p:nvSpPr>
            <p:cNvPr id="12311" name="Rectangle 55">
              <a:extLst>
                <a:ext uri="{FF2B5EF4-FFF2-40B4-BE49-F238E27FC236}">
                  <a16:creationId xmlns:a16="http://schemas.microsoft.com/office/drawing/2014/main" id="{C5E3936C-0F8A-864D-9CF5-29182183CFB8}"/>
                </a:ext>
              </a:extLst>
            </p:cNvPr>
            <p:cNvSpPr>
              <a:spLocks noChangeArrowheads="1"/>
            </p:cNvSpPr>
            <p:nvPr/>
          </p:nvSpPr>
          <p:spPr bwMode="auto">
            <a:xfrm>
              <a:off x="2238" y="2508"/>
              <a:ext cx="138"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2312" name="Line 56">
              <a:extLst>
                <a:ext uri="{FF2B5EF4-FFF2-40B4-BE49-F238E27FC236}">
                  <a16:creationId xmlns:a16="http://schemas.microsoft.com/office/drawing/2014/main" id="{EB817D96-89DB-8743-A838-0265B799BD13}"/>
                </a:ext>
              </a:extLst>
            </p:cNvPr>
            <p:cNvSpPr>
              <a:spLocks noChangeShapeType="1"/>
            </p:cNvSpPr>
            <p:nvPr/>
          </p:nvSpPr>
          <p:spPr bwMode="auto">
            <a:xfrm flipV="1">
              <a:off x="2628" y="2412"/>
              <a:ext cx="0" cy="5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2313" name="Line 57">
              <a:extLst>
                <a:ext uri="{FF2B5EF4-FFF2-40B4-BE49-F238E27FC236}">
                  <a16:creationId xmlns:a16="http://schemas.microsoft.com/office/drawing/2014/main" id="{DA5573E8-2FFF-624D-8835-E822A340E958}"/>
                </a:ext>
              </a:extLst>
            </p:cNvPr>
            <p:cNvSpPr>
              <a:spLocks noChangeShapeType="1"/>
            </p:cNvSpPr>
            <p:nvPr/>
          </p:nvSpPr>
          <p:spPr bwMode="auto">
            <a:xfrm flipV="1">
              <a:off x="2374" y="2412"/>
              <a:ext cx="254" cy="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2314" name="Line 58">
              <a:extLst>
                <a:ext uri="{FF2B5EF4-FFF2-40B4-BE49-F238E27FC236}">
                  <a16:creationId xmlns:a16="http://schemas.microsoft.com/office/drawing/2014/main" id="{DFBE2D31-5A2E-C74E-B63B-053FEB0563AE}"/>
                </a:ext>
              </a:extLst>
            </p:cNvPr>
            <p:cNvSpPr>
              <a:spLocks noChangeShapeType="1"/>
            </p:cNvSpPr>
            <p:nvPr/>
          </p:nvSpPr>
          <p:spPr bwMode="auto">
            <a:xfrm flipH="1" flipV="1">
              <a:off x="2374" y="2844"/>
              <a:ext cx="252"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2315" name="Rectangle 59">
              <a:extLst>
                <a:ext uri="{FF2B5EF4-FFF2-40B4-BE49-F238E27FC236}">
                  <a16:creationId xmlns:a16="http://schemas.microsoft.com/office/drawing/2014/main" id="{525D18D6-02BC-0A4A-B484-53D5CB2F2076}"/>
                </a:ext>
              </a:extLst>
            </p:cNvPr>
            <p:cNvSpPr>
              <a:spLocks noChangeArrowheads="1"/>
            </p:cNvSpPr>
            <p:nvPr/>
          </p:nvSpPr>
          <p:spPr bwMode="auto">
            <a:xfrm>
              <a:off x="3562" y="2500"/>
              <a:ext cx="138"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2316" name="Oval 60">
              <a:extLst>
                <a:ext uri="{FF2B5EF4-FFF2-40B4-BE49-F238E27FC236}">
                  <a16:creationId xmlns:a16="http://schemas.microsoft.com/office/drawing/2014/main" id="{DCF9922B-4105-E744-946B-4289FB45F523}"/>
                </a:ext>
              </a:extLst>
            </p:cNvPr>
            <p:cNvSpPr>
              <a:spLocks noChangeArrowheads="1"/>
            </p:cNvSpPr>
            <p:nvPr/>
          </p:nvSpPr>
          <p:spPr bwMode="auto">
            <a:xfrm>
              <a:off x="3402" y="2586"/>
              <a:ext cx="159" cy="15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2317" name="Text Box 61">
              <a:extLst>
                <a:ext uri="{FF2B5EF4-FFF2-40B4-BE49-F238E27FC236}">
                  <a16:creationId xmlns:a16="http://schemas.microsoft.com/office/drawing/2014/main" id="{C6CE05D0-1FE9-6148-9ED8-57D56E771559}"/>
                </a:ext>
              </a:extLst>
            </p:cNvPr>
            <p:cNvSpPr txBox="1">
              <a:spLocks noChangeArrowheads="1"/>
            </p:cNvSpPr>
            <p:nvPr/>
          </p:nvSpPr>
          <p:spPr bwMode="auto">
            <a:xfrm>
              <a:off x="1924" y="3045"/>
              <a:ext cx="100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Динамик</a:t>
              </a:r>
            </a:p>
          </p:txBody>
        </p:sp>
        <p:sp>
          <p:nvSpPr>
            <p:cNvPr id="12318" name="Text Box 62">
              <a:extLst>
                <a:ext uri="{FF2B5EF4-FFF2-40B4-BE49-F238E27FC236}">
                  <a16:creationId xmlns:a16="http://schemas.microsoft.com/office/drawing/2014/main" id="{E3F788EE-38FF-5540-97F0-65359933B0FB}"/>
                </a:ext>
              </a:extLst>
            </p:cNvPr>
            <p:cNvSpPr txBox="1">
              <a:spLocks noChangeArrowheads="1"/>
            </p:cNvSpPr>
            <p:nvPr/>
          </p:nvSpPr>
          <p:spPr bwMode="auto">
            <a:xfrm>
              <a:off x="3062" y="3049"/>
              <a:ext cx="100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Микрофон</a:t>
              </a:r>
            </a:p>
          </p:txBody>
        </p:sp>
        <p:sp>
          <p:nvSpPr>
            <p:cNvPr id="12319" name="Freeform 63">
              <a:extLst>
                <a:ext uri="{FF2B5EF4-FFF2-40B4-BE49-F238E27FC236}">
                  <a16:creationId xmlns:a16="http://schemas.microsoft.com/office/drawing/2014/main" id="{7B7EA1D7-CF4C-B94F-BA5D-DC14BB09024C}"/>
                </a:ext>
              </a:extLst>
            </p:cNvPr>
            <p:cNvSpPr>
              <a:spLocks/>
            </p:cNvSpPr>
            <p:nvPr/>
          </p:nvSpPr>
          <p:spPr bwMode="auto">
            <a:xfrm>
              <a:off x="2688" y="2391"/>
              <a:ext cx="618" cy="78"/>
            </a:xfrm>
            <a:custGeom>
              <a:avLst/>
              <a:gdLst>
                <a:gd name="T0" fmla="*/ 0 w 534"/>
                <a:gd name="T1" fmla="*/ 9 h 150"/>
                <a:gd name="T2" fmla="*/ 312 w 534"/>
                <a:gd name="T3" fmla="*/ 1 h 150"/>
                <a:gd name="T4" fmla="*/ 668 w 534"/>
                <a:gd name="T5" fmla="*/ 11 h 150"/>
                <a:gd name="T6" fmla="*/ 957 w 534"/>
                <a:gd name="T7" fmla="*/ 2 h 150"/>
                <a:gd name="T8" fmla="*/ 0 60000 65536"/>
                <a:gd name="T9" fmla="*/ 0 60000 65536"/>
                <a:gd name="T10" fmla="*/ 0 60000 65536"/>
                <a:gd name="T11" fmla="*/ 0 60000 65536"/>
                <a:gd name="T12" fmla="*/ 0 w 534"/>
                <a:gd name="T13" fmla="*/ 0 h 150"/>
                <a:gd name="T14" fmla="*/ 534 w 534"/>
                <a:gd name="T15" fmla="*/ 150 h 150"/>
              </a:gdLst>
              <a:ahLst/>
              <a:cxnLst>
                <a:cxn ang="T8">
                  <a:pos x="T0" y="T1"/>
                </a:cxn>
                <a:cxn ang="T9">
                  <a:pos x="T2" y="T3"/>
                </a:cxn>
                <a:cxn ang="T10">
                  <a:pos x="T4" y="T5"/>
                </a:cxn>
                <a:cxn ang="T11">
                  <a:pos x="T6" y="T7"/>
                </a:cxn>
              </a:cxnLst>
              <a:rect l="T12" t="T13" r="T14" b="T15"/>
              <a:pathLst>
                <a:path w="534" h="150">
                  <a:moveTo>
                    <a:pt x="0" y="129"/>
                  </a:moveTo>
                  <a:cubicBezTo>
                    <a:pt x="56" y="64"/>
                    <a:pt x="112" y="0"/>
                    <a:pt x="174" y="3"/>
                  </a:cubicBezTo>
                  <a:cubicBezTo>
                    <a:pt x="236" y="6"/>
                    <a:pt x="312" y="144"/>
                    <a:pt x="372" y="147"/>
                  </a:cubicBezTo>
                  <a:cubicBezTo>
                    <a:pt x="432" y="150"/>
                    <a:pt x="485" y="42"/>
                    <a:pt x="534" y="2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2320" name="Freeform 64">
              <a:extLst>
                <a:ext uri="{FF2B5EF4-FFF2-40B4-BE49-F238E27FC236}">
                  <a16:creationId xmlns:a16="http://schemas.microsoft.com/office/drawing/2014/main" id="{496AB396-3361-1543-9B59-AA77F12F6E52}"/>
                </a:ext>
              </a:extLst>
            </p:cNvPr>
            <p:cNvSpPr>
              <a:spLocks/>
            </p:cNvSpPr>
            <p:nvPr/>
          </p:nvSpPr>
          <p:spPr bwMode="auto">
            <a:xfrm>
              <a:off x="2698" y="2551"/>
              <a:ext cx="618" cy="78"/>
            </a:xfrm>
            <a:custGeom>
              <a:avLst/>
              <a:gdLst>
                <a:gd name="T0" fmla="*/ 0 w 534"/>
                <a:gd name="T1" fmla="*/ 9 h 150"/>
                <a:gd name="T2" fmla="*/ 312 w 534"/>
                <a:gd name="T3" fmla="*/ 1 h 150"/>
                <a:gd name="T4" fmla="*/ 668 w 534"/>
                <a:gd name="T5" fmla="*/ 11 h 150"/>
                <a:gd name="T6" fmla="*/ 957 w 534"/>
                <a:gd name="T7" fmla="*/ 2 h 150"/>
                <a:gd name="T8" fmla="*/ 0 60000 65536"/>
                <a:gd name="T9" fmla="*/ 0 60000 65536"/>
                <a:gd name="T10" fmla="*/ 0 60000 65536"/>
                <a:gd name="T11" fmla="*/ 0 60000 65536"/>
                <a:gd name="T12" fmla="*/ 0 w 534"/>
                <a:gd name="T13" fmla="*/ 0 h 150"/>
                <a:gd name="T14" fmla="*/ 534 w 534"/>
                <a:gd name="T15" fmla="*/ 150 h 150"/>
              </a:gdLst>
              <a:ahLst/>
              <a:cxnLst>
                <a:cxn ang="T8">
                  <a:pos x="T0" y="T1"/>
                </a:cxn>
                <a:cxn ang="T9">
                  <a:pos x="T2" y="T3"/>
                </a:cxn>
                <a:cxn ang="T10">
                  <a:pos x="T4" y="T5"/>
                </a:cxn>
                <a:cxn ang="T11">
                  <a:pos x="T6" y="T7"/>
                </a:cxn>
              </a:cxnLst>
              <a:rect l="T12" t="T13" r="T14" b="T15"/>
              <a:pathLst>
                <a:path w="534" h="150">
                  <a:moveTo>
                    <a:pt x="0" y="129"/>
                  </a:moveTo>
                  <a:cubicBezTo>
                    <a:pt x="56" y="64"/>
                    <a:pt x="112" y="0"/>
                    <a:pt x="174" y="3"/>
                  </a:cubicBezTo>
                  <a:cubicBezTo>
                    <a:pt x="236" y="6"/>
                    <a:pt x="312" y="144"/>
                    <a:pt x="372" y="147"/>
                  </a:cubicBezTo>
                  <a:cubicBezTo>
                    <a:pt x="432" y="150"/>
                    <a:pt x="485" y="42"/>
                    <a:pt x="534" y="2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2321" name="Freeform 65">
              <a:extLst>
                <a:ext uri="{FF2B5EF4-FFF2-40B4-BE49-F238E27FC236}">
                  <a16:creationId xmlns:a16="http://schemas.microsoft.com/office/drawing/2014/main" id="{3F4BB42C-DDF5-0344-843E-A6A52E465B5E}"/>
                </a:ext>
              </a:extLst>
            </p:cNvPr>
            <p:cNvSpPr>
              <a:spLocks/>
            </p:cNvSpPr>
            <p:nvPr/>
          </p:nvSpPr>
          <p:spPr bwMode="auto">
            <a:xfrm>
              <a:off x="2710" y="2719"/>
              <a:ext cx="618" cy="78"/>
            </a:xfrm>
            <a:custGeom>
              <a:avLst/>
              <a:gdLst>
                <a:gd name="T0" fmla="*/ 0 w 534"/>
                <a:gd name="T1" fmla="*/ 9 h 150"/>
                <a:gd name="T2" fmla="*/ 312 w 534"/>
                <a:gd name="T3" fmla="*/ 1 h 150"/>
                <a:gd name="T4" fmla="*/ 668 w 534"/>
                <a:gd name="T5" fmla="*/ 11 h 150"/>
                <a:gd name="T6" fmla="*/ 957 w 534"/>
                <a:gd name="T7" fmla="*/ 2 h 150"/>
                <a:gd name="T8" fmla="*/ 0 60000 65536"/>
                <a:gd name="T9" fmla="*/ 0 60000 65536"/>
                <a:gd name="T10" fmla="*/ 0 60000 65536"/>
                <a:gd name="T11" fmla="*/ 0 60000 65536"/>
                <a:gd name="T12" fmla="*/ 0 w 534"/>
                <a:gd name="T13" fmla="*/ 0 h 150"/>
                <a:gd name="T14" fmla="*/ 534 w 534"/>
                <a:gd name="T15" fmla="*/ 150 h 150"/>
              </a:gdLst>
              <a:ahLst/>
              <a:cxnLst>
                <a:cxn ang="T8">
                  <a:pos x="T0" y="T1"/>
                </a:cxn>
                <a:cxn ang="T9">
                  <a:pos x="T2" y="T3"/>
                </a:cxn>
                <a:cxn ang="T10">
                  <a:pos x="T4" y="T5"/>
                </a:cxn>
                <a:cxn ang="T11">
                  <a:pos x="T6" y="T7"/>
                </a:cxn>
              </a:cxnLst>
              <a:rect l="T12" t="T13" r="T14" b="T15"/>
              <a:pathLst>
                <a:path w="534" h="150">
                  <a:moveTo>
                    <a:pt x="0" y="129"/>
                  </a:moveTo>
                  <a:cubicBezTo>
                    <a:pt x="56" y="64"/>
                    <a:pt x="112" y="0"/>
                    <a:pt x="174" y="3"/>
                  </a:cubicBezTo>
                  <a:cubicBezTo>
                    <a:pt x="236" y="6"/>
                    <a:pt x="312" y="144"/>
                    <a:pt x="372" y="147"/>
                  </a:cubicBezTo>
                  <a:cubicBezTo>
                    <a:pt x="432" y="150"/>
                    <a:pt x="485" y="42"/>
                    <a:pt x="534" y="2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2322" name="Freeform 66">
              <a:extLst>
                <a:ext uri="{FF2B5EF4-FFF2-40B4-BE49-F238E27FC236}">
                  <a16:creationId xmlns:a16="http://schemas.microsoft.com/office/drawing/2014/main" id="{2F0A3235-17AF-E747-8A35-0E0C0795E07B}"/>
                </a:ext>
              </a:extLst>
            </p:cNvPr>
            <p:cNvSpPr>
              <a:spLocks/>
            </p:cNvSpPr>
            <p:nvPr/>
          </p:nvSpPr>
          <p:spPr bwMode="auto">
            <a:xfrm>
              <a:off x="2720" y="2879"/>
              <a:ext cx="618" cy="78"/>
            </a:xfrm>
            <a:custGeom>
              <a:avLst/>
              <a:gdLst>
                <a:gd name="T0" fmla="*/ 0 w 534"/>
                <a:gd name="T1" fmla="*/ 9 h 150"/>
                <a:gd name="T2" fmla="*/ 312 w 534"/>
                <a:gd name="T3" fmla="*/ 1 h 150"/>
                <a:gd name="T4" fmla="*/ 668 w 534"/>
                <a:gd name="T5" fmla="*/ 11 h 150"/>
                <a:gd name="T6" fmla="*/ 957 w 534"/>
                <a:gd name="T7" fmla="*/ 2 h 150"/>
                <a:gd name="T8" fmla="*/ 0 60000 65536"/>
                <a:gd name="T9" fmla="*/ 0 60000 65536"/>
                <a:gd name="T10" fmla="*/ 0 60000 65536"/>
                <a:gd name="T11" fmla="*/ 0 60000 65536"/>
                <a:gd name="T12" fmla="*/ 0 w 534"/>
                <a:gd name="T13" fmla="*/ 0 h 150"/>
                <a:gd name="T14" fmla="*/ 534 w 534"/>
                <a:gd name="T15" fmla="*/ 150 h 150"/>
              </a:gdLst>
              <a:ahLst/>
              <a:cxnLst>
                <a:cxn ang="T8">
                  <a:pos x="T0" y="T1"/>
                </a:cxn>
                <a:cxn ang="T9">
                  <a:pos x="T2" y="T3"/>
                </a:cxn>
                <a:cxn ang="T10">
                  <a:pos x="T4" y="T5"/>
                </a:cxn>
                <a:cxn ang="T11">
                  <a:pos x="T6" y="T7"/>
                </a:cxn>
              </a:cxnLst>
              <a:rect l="T12" t="T13" r="T14" b="T15"/>
              <a:pathLst>
                <a:path w="534" h="150">
                  <a:moveTo>
                    <a:pt x="0" y="129"/>
                  </a:moveTo>
                  <a:cubicBezTo>
                    <a:pt x="56" y="64"/>
                    <a:pt x="112" y="0"/>
                    <a:pt x="174" y="3"/>
                  </a:cubicBezTo>
                  <a:cubicBezTo>
                    <a:pt x="236" y="6"/>
                    <a:pt x="312" y="144"/>
                    <a:pt x="372" y="147"/>
                  </a:cubicBezTo>
                  <a:cubicBezTo>
                    <a:pt x="432" y="150"/>
                    <a:pt x="485" y="42"/>
                    <a:pt x="534" y="2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a:extLst>
              <a:ext uri="{FF2B5EF4-FFF2-40B4-BE49-F238E27FC236}">
                <a16:creationId xmlns:a16="http://schemas.microsoft.com/office/drawing/2014/main" id="{F9515C8F-ADEA-574D-8857-2AD0E256821A}"/>
              </a:ext>
            </a:extLst>
          </p:cNvPr>
          <p:cNvSpPr>
            <a:spLocks/>
          </p:cNvSpPr>
          <p:nvPr/>
        </p:nvSpPr>
        <p:spPr bwMode="auto">
          <a:xfrm>
            <a:off x="1738314" y="214313"/>
            <a:ext cx="8715375"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r>
              <a:rPr lang="ru-RU" altLang="ru-RU" sz="2000" i="1">
                <a:cs typeface="Arial" panose="020B0604020202020204" pitchFamily="34" charset="0"/>
              </a:rPr>
            </a:br>
            <a:r>
              <a:rPr lang="en-US" altLang="ru-RU" b="1" i="1">
                <a:cs typeface="Arial" panose="020B0604020202020204" pitchFamily="34" charset="0"/>
              </a:rPr>
              <a:t>4</a:t>
            </a:r>
            <a:r>
              <a:rPr lang="ru-RU" altLang="ru-RU" b="1" i="1">
                <a:cs typeface="Arial" panose="020B0604020202020204" pitchFamily="34" charset="0"/>
              </a:rPr>
              <a:t>. Преобразование компрессии/декомпрессии.</a:t>
            </a:r>
            <a:br>
              <a:rPr lang="en-US" altLang="ru-RU" b="1" i="1">
                <a:cs typeface="Arial" panose="020B0604020202020204" pitchFamily="34" charset="0"/>
              </a:rPr>
            </a:br>
            <a:r>
              <a:rPr lang="ru-RU" altLang="ru-RU" b="1" i="1">
                <a:cs typeface="Arial" panose="020B0604020202020204" pitchFamily="34" charset="0"/>
              </a:rPr>
              <a:t> </a:t>
            </a:r>
            <a:r>
              <a:rPr lang="ru-RU" altLang="ru-RU" i="1">
                <a:cs typeface="Arial" panose="020B0604020202020204" pitchFamily="34" charset="0"/>
              </a:rPr>
              <a:t>Естественные примеры:</a:t>
            </a:r>
            <a:br>
              <a:rPr lang="ru-RU" altLang="ru-RU">
                <a:cs typeface="Arial" panose="020B0604020202020204" pitchFamily="34" charset="0"/>
              </a:rPr>
            </a:br>
            <a:br>
              <a:rPr lang="en-US" altLang="ru-RU">
                <a:cs typeface="Arial" panose="020B0604020202020204" pitchFamily="34" charset="0"/>
              </a:rPr>
            </a:br>
            <a:br>
              <a:rPr lang="en-US" altLang="ru-RU">
                <a:cs typeface="Arial" panose="020B0604020202020204" pitchFamily="34" charset="0"/>
              </a:rPr>
            </a:br>
            <a:br>
              <a:rPr lang="en-US"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r>
              <a:rPr lang="ru-RU" altLang="ru-RU">
                <a:cs typeface="Arial" panose="020B0604020202020204" pitchFamily="34" charset="0"/>
              </a:rPr>
              <a:t> </a:t>
            </a:r>
            <a:r>
              <a:rPr lang="ru-RU" altLang="ru-RU" i="1">
                <a:cs typeface="Arial" panose="020B0604020202020204" pitchFamily="34" charset="0"/>
              </a:rPr>
              <a:t>Робастность обеспечивается</a:t>
            </a:r>
            <a:r>
              <a:rPr lang="ru-RU" altLang="ru-RU">
                <a:cs typeface="Arial" panose="020B0604020202020204" pitchFamily="34" charset="0"/>
              </a:rPr>
              <a:t> при вложении ЦВЗ ШПС или ППРЧ после преобразований </a:t>
            </a:r>
            <a:r>
              <a:rPr lang="en-US" altLang="ru-RU">
                <a:cs typeface="Arial" panose="020B0604020202020204" pitchFamily="34" charset="0"/>
              </a:rPr>
              <a:t>DCT, DWT </a:t>
            </a:r>
            <a:r>
              <a:rPr lang="ru-RU" altLang="ru-RU">
                <a:cs typeface="Arial" panose="020B0604020202020204" pitchFamily="34" charset="0"/>
              </a:rPr>
              <a:t>(согласованных с преобразованиями, используемыми для компрессии). 	</a:t>
            </a:r>
            <a:r>
              <a:rPr lang="ru-RU" altLang="ru-RU" sz="2000">
                <a:cs typeface="Arial" panose="020B0604020202020204" pitchFamily="34" charset="0"/>
              </a:rPr>
              <a:t>	</a:t>
            </a:r>
            <a:br>
              <a:rPr lang="ru-RU" altLang="ru-RU" sz="2000">
                <a:cs typeface="Arial" panose="020B0604020202020204" pitchFamily="34" charset="0"/>
              </a:rPr>
            </a:br>
            <a:endParaRPr lang="ru-RU" altLang="ru-RU" sz="2000">
              <a:cs typeface="Arial" panose="020B0604020202020204" pitchFamily="34" charset="0"/>
            </a:endParaRPr>
          </a:p>
        </p:txBody>
      </p:sp>
      <p:sp>
        <p:nvSpPr>
          <p:cNvPr id="8" name="Номер слайда 7">
            <a:extLst>
              <a:ext uri="{FF2B5EF4-FFF2-40B4-BE49-F238E27FC236}">
                <a16:creationId xmlns:a16="http://schemas.microsoft.com/office/drawing/2014/main" id="{A2C6508A-C092-834A-9AF4-BD73F8E9445F}"/>
              </a:ext>
            </a:extLst>
          </p:cNvPr>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B4AB980C-E8A6-AD49-958A-EF556B25FC51}" type="slidenum">
              <a:rPr lang="ru-RU" altLang="ru-RU" sz="1200">
                <a:solidFill>
                  <a:srgbClr val="898989"/>
                </a:solidFill>
                <a:latin typeface="Calibri" panose="020F0502020204030204" pitchFamily="34" charset="0"/>
              </a:rPr>
              <a:pPr algn="r" eaLnBrk="1" hangingPunct="1"/>
              <a:t>209</a:t>
            </a:fld>
            <a:endParaRPr lang="ru-RU" altLang="ru-RU" sz="1200">
              <a:solidFill>
                <a:srgbClr val="898989"/>
              </a:solidFill>
              <a:latin typeface="Calibri" panose="020F0502020204030204" pitchFamily="34" charset="0"/>
            </a:endParaRPr>
          </a:p>
        </p:txBody>
      </p:sp>
      <p:grpSp>
        <p:nvGrpSpPr>
          <p:cNvPr id="13316" name="Group 6">
            <a:extLst>
              <a:ext uri="{FF2B5EF4-FFF2-40B4-BE49-F238E27FC236}">
                <a16:creationId xmlns:a16="http://schemas.microsoft.com/office/drawing/2014/main" id="{75773787-513C-7A4F-849B-7C6B9A91D828}"/>
              </a:ext>
            </a:extLst>
          </p:cNvPr>
          <p:cNvGrpSpPr>
            <a:grpSpLocks/>
          </p:cNvGrpSpPr>
          <p:nvPr/>
        </p:nvGrpSpPr>
        <p:grpSpPr bwMode="auto">
          <a:xfrm>
            <a:off x="1597025" y="2065339"/>
            <a:ext cx="8974138" cy="2255837"/>
            <a:chOff x="46" y="789"/>
            <a:chExt cx="5653" cy="1421"/>
          </a:xfrm>
        </p:grpSpPr>
        <p:sp>
          <p:nvSpPr>
            <p:cNvPr id="13317" name="Text Box 7">
              <a:extLst>
                <a:ext uri="{FF2B5EF4-FFF2-40B4-BE49-F238E27FC236}">
                  <a16:creationId xmlns:a16="http://schemas.microsoft.com/office/drawing/2014/main" id="{94706E63-89DE-9446-AF8D-9CA60F88E4B5}"/>
                </a:ext>
              </a:extLst>
            </p:cNvPr>
            <p:cNvSpPr txBox="1">
              <a:spLocks noChangeArrowheads="1"/>
            </p:cNvSpPr>
            <p:nvPr/>
          </p:nvSpPr>
          <p:spPr bwMode="auto">
            <a:xfrm>
              <a:off x="652" y="1121"/>
              <a:ext cx="907"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a:t>Погружение ЦВЗ</a:t>
              </a:r>
            </a:p>
          </p:txBody>
        </p:sp>
        <p:sp>
          <p:nvSpPr>
            <p:cNvPr id="13318" name="Text Box 8">
              <a:extLst>
                <a:ext uri="{FF2B5EF4-FFF2-40B4-BE49-F238E27FC236}">
                  <a16:creationId xmlns:a16="http://schemas.microsoft.com/office/drawing/2014/main" id="{A4335201-B9C7-BF40-900B-16F9A17DBDED}"/>
                </a:ext>
              </a:extLst>
            </p:cNvPr>
            <p:cNvSpPr txBox="1">
              <a:spLocks noChangeArrowheads="1"/>
            </p:cNvSpPr>
            <p:nvPr/>
          </p:nvSpPr>
          <p:spPr bwMode="auto">
            <a:xfrm>
              <a:off x="1898" y="1117"/>
              <a:ext cx="907"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Преобразованиекомпрессии (</a:t>
              </a:r>
              <a:r>
                <a:rPr lang="en-US" altLang="ru-RU" sz="1400"/>
                <a:t>JPEG, MPEG</a:t>
              </a:r>
              <a:r>
                <a:rPr lang="ru-RU" altLang="ru-RU" sz="1400"/>
                <a:t>) </a:t>
              </a:r>
            </a:p>
          </p:txBody>
        </p:sp>
        <p:sp>
          <p:nvSpPr>
            <p:cNvPr id="13319" name="Text Box 9">
              <a:extLst>
                <a:ext uri="{FF2B5EF4-FFF2-40B4-BE49-F238E27FC236}">
                  <a16:creationId xmlns:a16="http://schemas.microsoft.com/office/drawing/2014/main" id="{730BF955-327F-7042-8CA0-8C3807D36467}"/>
                </a:ext>
              </a:extLst>
            </p:cNvPr>
            <p:cNvSpPr txBox="1">
              <a:spLocks noChangeArrowheads="1"/>
            </p:cNvSpPr>
            <p:nvPr/>
          </p:nvSpPr>
          <p:spPr bwMode="auto">
            <a:xfrm>
              <a:off x="3147" y="1118"/>
              <a:ext cx="907"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Преобразованиедекомпрессии (</a:t>
              </a:r>
              <a:r>
                <a:rPr lang="en-US" altLang="ru-RU" sz="1400"/>
                <a:t>JPEG</a:t>
              </a:r>
              <a:r>
                <a:rPr lang="ru-RU" altLang="ru-RU" sz="1400" baseline="30000"/>
                <a:t>-1</a:t>
              </a:r>
              <a:r>
                <a:rPr lang="en-US" altLang="ru-RU" sz="1400"/>
                <a:t>,MPEG </a:t>
              </a:r>
              <a:r>
                <a:rPr lang="ru-RU" altLang="ru-RU" sz="1400" baseline="30000"/>
                <a:t>-1</a:t>
              </a:r>
              <a:r>
                <a:rPr lang="ru-RU" altLang="ru-RU" sz="1400"/>
                <a:t>)</a:t>
              </a:r>
            </a:p>
          </p:txBody>
        </p:sp>
        <p:sp>
          <p:nvSpPr>
            <p:cNvPr id="13320" name="Text Box 10">
              <a:extLst>
                <a:ext uri="{FF2B5EF4-FFF2-40B4-BE49-F238E27FC236}">
                  <a16:creationId xmlns:a16="http://schemas.microsoft.com/office/drawing/2014/main" id="{DEDFEE11-D0BB-DF45-B290-D53C903F2108}"/>
                </a:ext>
              </a:extLst>
            </p:cNvPr>
            <p:cNvSpPr txBox="1">
              <a:spLocks noChangeArrowheads="1"/>
            </p:cNvSpPr>
            <p:nvPr/>
          </p:nvSpPr>
          <p:spPr bwMode="auto">
            <a:xfrm>
              <a:off x="4397" y="1116"/>
              <a:ext cx="907"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a:t>Извлечение ЦВЗ</a:t>
              </a:r>
            </a:p>
          </p:txBody>
        </p:sp>
        <p:sp>
          <p:nvSpPr>
            <p:cNvPr id="13321" name="Line 11">
              <a:extLst>
                <a:ext uri="{FF2B5EF4-FFF2-40B4-BE49-F238E27FC236}">
                  <a16:creationId xmlns:a16="http://schemas.microsoft.com/office/drawing/2014/main" id="{8E3862DA-9F83-9A43-BFE2-0D232D10B6E1}"/>
                </a:ext>
              </a:extLst>
            </p:cNvPr>
            <p:cNvSpPr>
              <a:spLocks noChangeShapeType="1"/>
            </p:cNvSpPr>
            <p:nvPr/>
          </p:nvSpPr>
          <p:spPr bwMode="auto">
            <a:xfrm>
              <a:off x="1559" y="1345"/>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3322" name="Line 12">
              <a:extLst>
                <a:ext uri="{FF2B5EF4-FFF2-40B4-BE49-F238E27FC236}">
                  <a16:creationId xmlns:a16="http://schemas.microsoft.com/office/drawing/2014/main" id="{0318C917-4948-B141-BC70-532C1BF88C55}"/>
                </a:ext>
              </a:extLst>
            </p:cNvPr>
            <p:cNvSpPr>
              <a:spLocks noChangeShapeType="1"/>
            </p:cNvSpPr>
            <p:nvPr/>
          </p:nvSpPr>
          <p:spPr bwMode="auto">
            <a:xfrm>
              <a:off x="2805" y="1343"/>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3323" name="Line 13">
              <a:extLst>
                <a:ext uri="{FF2B5EF4-FFF2-40B4-BE49-F238E27FC236}">
                  <a16:creationId xmlns:a16="http://schemas.microsoft.com/office/drawing/2014/main" id="{1FEB1264-79B1-7D44-8AF9-9C1E680BACF9}"/>
                </a:ext>
              </a:extLst>
            </p:cNvPr>
            <p:cNvSpPr>
              <a:spLocks noChangeShapeType="1"/>
            </p:cNvSpPr>
            <p:nvPr/>
          </p:nvSpPr>
          <p:spPr bwMode="auto">
            <a:xfrm>
              <a:off x="4054" y="1344"/>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3324" name="Line 14">
              <a:extLst>
                <a:ext uri="{FF2B5EF4-FFF2-40B4-BE49-F238E27FC236}">
                  <a16:creationId xmlns:a16="http://schemas.microsoft.com/office/drawing/2014/main" id="{715DA3B0-B3EF-4F41-A102-AB0328F6C5EE}"/>
                </a:ext>
              </a:extLst>
            </p:cNvPr>
            <p:cNvSpPr>
              <a:spLocks noChangeShapeType="1"/>
            </p:cNvSpPr>
            <p:nvPr/>
          </p:nvSpPr>
          <p:spPr bwMode="auto">
            <a:xfrm>
              <a:off x="5306" y="1348"/>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3325" name="Line 15">
              <a:extLst>
                <a:ext uri="{FF2B5EF4-FFF2-40B4-BE49-F238E27FC236}">
                  <a16:creationId xmlns:a16="http://schemas.microsoft.com/office/drawing/2014/main" id="{58AA8C23-A79D-D444-9793-3654480BF806}"/>
                </a:ext>
              </a:extLst>
            </p:cNvPr>
            <p:cNvSpPr>
              <a:spLocks noChangeShapeType="1"/>
            </p:cNvSpPr>
            <p:nvPr/>
          </p:nvSpPr>
          <p:spPr bwMode="auto">
            <a:xfrm>
              <a:off x="309" y="1247"/>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3326" name="Line 16">
              <a:extLst>
                <a:ext uri="{FF2B5EF4-FFF2-40B4-BE49-F238E27FC236}">
                  <a16:creationId xmlns:a16="http://schemas.microsoft.com/office/drawing/2014/main" id="{864E5667-8D2E-AA4D-A7EB-34C62F7DDF67}"/>
                </a:ext>
              </a:extLst>
            </p:cNvPr>
            <p:cNvSpPr>
              <a:spLocks noChangeShapeType="1"/>
            </p:cNvSpPr>
            <p:nvPr/>
          </p:nvSpPr>
          <p:spPr bwMode="auto">
            <a:xfrm>
              <a:off x="313" y="1461"/>
              <a:ext cx="34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3327" name="Line 17">
              <a:extLst>
                <a:ext uri="{FF2B5EF4-FFF2-40B4-BE49-F238E27FC236}">
                  <a16:creationId xmlns:a16="http://schemas.microsoft.com/office/drawing/2014/main" id="{7EA3E4E1-291F-6148-840A-25A47C1229A3}"/>
                </a:ext>
              </a:extLst>
            </p:cNvPr>
            <p:cNvSpPr>
              <a:spLocks noChangeShapeType="1"/>
            </p:cNvSpPr>
            <p:nvPr/>
          </p:nvSpPr>
          <p:spPr bwMode="auto">
            <a:xfrm>
              <a:off x="308" y="1918"/>
              <a:ext cx="80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13328" name="Line 18">
              <a:extLst>
                <a:ext uri="{FF2B5EF4-FFF2-40B4-BE49-F238E27FC236}">
                  <a16:creationId xmlns:a16="http://schemas.microsoft.com/office/drawing/2014/main" id="{89B5E3CA-03EF-474F-AAB3-07D154126278}"/>
                </a:ext>
              </a:extLst>
            </p:cNvPr>
            <p:cNvSpPr>
              <a:spLocks noChangeShapeType="1"/>
            </p:cNvSpPr>
            <p:nvPr/>
          </p:nvSpPr>
          <p:spPr bwMode="auto">
            <a:xfrm>
              <a:off x="1113" y="1919"/>
              <a:ext cx="3746" cy="0"/>
            </a:xfrm>
            <a:prstGeom prst="line">
              <a:avLst/>
            </a:prstGeom>
            <a:noFill/>
            <a:ln w="9525">
              <a:solidFill>
                <a:schemeClr val="tx1"/>
              </a:solidFill>
              <a:prstDash val="lgDash"/>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13329" name="Line 19">
              <a:extLst>
                <a:ext uri="{FF2B5EF4-FFF2-40B4-BE49-F238E27FC236}">
                  <a16:creationId xmlns:a16="http://schemas.microsoft.com/office/drawing/2014/main" id="{30DDB654-FFA9-7C45-ADA8-277D4BB5F600}"/>
                </a:ext>
              </a:extLst>
            </p:cNvPr>
            <p:cNvSpPr>
              <a:spLocks noChangeShapeType="1"/>
            </p:cNvSpPr>
            <p:nvPr/>
          </p:nvSpPr>
          <p:spPr bwMode="auto">
            <a:xfrm>
              <a:off x="1116" y="1572"/>
              <a:ext cx="0" cy="340"/>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ru-RU"/>
            </a:p>
          </p:txBody>
        </p:sp>
        <p:sp>
          <p:nvSpPr>
            <p:cNvPr id="13330" name="Line 20">
              <a:extLst>
                <a:ext uri="{FF2B5EF4-FFF2-40B4-BE49-F238E27FC236}">
                  <a16:creationId xmlns:a16="http://schemas.microsoft.com/office/drawing/2014/main" id="{9E8F63A7-CDBF-D044-B09B-28BE86D2A734}"/>
                </a:ext>
              </a:extLst>
            </p:cNvPr>
            <p:cNvSpPr>
              <a:spLocks noChangeShapeType="1"/>
            </p:cNvSpPr>
            <p:nvPr/>
          </p:nvSpPr>
          <p:spPr bwMode="auto">
            <a:xfrm>
              <a:off x="4858" y="1571"/>
              <a:ext cx="0" cy="350"/>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ru-RU"/>
            </a:p>
          </p:txBody>
        </p:sp>
        <p:sp>
          <p:nvSpPr>
            <p:cNvPr id="13331" name="Line 21">
              <a:extLst>
                <a:ext uri="{FF2B5EF4-FFF2-40B4-BE49-F238E27FC236}">
                  <a16:creationId xmlns:a16="http://schemas.microsoft.com/office/drawing/2014/main" id="{2A6C2A79-097A-534F-9E29-9F1C1CB3C592}"/>
                </a:ext>
              </a:extLst>
            </p:cNvPr>
            <p:cNvSpPr>
              <a:spLocks noChangeShapeType="1"/>
            </p:cNvSpPr>
            <p:nvPr/>
          </p:nvSpPr>
          <p:spPr bwMode="auto">
            <a:xfrm>
              <a:off x="4856" y="789"/>
              <a:ext cx="0" cy="350"/>
            </a:xfrm>
            <a:prstGeom prst="line">
              <a:avLst/>
            </a:prstGeom>
            <a:noFill/>
            <a:ln w="9525">
              <a:solidFill>
                <a:schemeClr val="tx1"/>
              </a:solidFill>
              <a:round/>
              <a:headEnd type="none" w="lg" len="lg"/>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13332" name="Text Box 22">
              <a:extLst>
                <a:ext uri="{FF2B5EF4-FFF2-40B4-BE49-F238E27FC236}">
                  <a16:creationId xmlns:a16="http://schemas.microsoft.com/office/drawing/2014/main" id="{32E6EBDD-10A0-3A47-B6DB-675B92A97CBA}"/>
                </a:ext>
              </a:extLst>
            </p:cNvPr>
            <p:cNvSpPr txBox="1">
              <a:spLocks noChangeArrowheads="1"/>
            </p:cNvSpPr>
            <p:nvPr/>
          </p:nvSpPr>
          <p:spPr bwMode="auto">
            <a:xfrm>
              <a:off x="180" y="1049"/>
              <a:ext cx="42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ЦВЗ</a:t>
              </a:r>
            </a:p>
          </p:txBody>
        </p:sp>
        <p:sp>
          <p:nvSpPr>
            <p:cNvPr id="13333" name="Text Box 23">
              <a:extLst>
                <a:ext uri="{FF2B5EF4-FFF2-40B4-BE49-F238E27FC236}">
                  <a16:creationId xmlns:a16="http://schemas.microsoft.com/office/drawing/2014/main" id="{37F52021-7005-5543-839B-6E59802161ED}"/>
                </a:ext>
              </a:extLst>
            </p:cNvPr>
            <p:cNvSpPr txBox="1">
              <a:spLocks noChangeArrowheads="1"/>
            </p:cNvSpPr>
            <p:nvPr/>
          </p:nvSpPr>
          <p:spPr bwMode="auto">
            <a:xfrm>
              <a:off x="5278" y="1131"/>
              <a:ext cx="42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ЦВЗ</a:t>
              </a:r>
            </a:p>
          </p:txBody>
        </p:sp>
        <p:sp>
          <p:nvSpPr>
            <p:cNvPr id="13334" name="Text Box 24">
              <a:extLst>
                <a:ext uri="{FF2B5EF4-FFF2-40B4-BE49-F238E27FC236}">
                  <a16:creationId xmlns:a16="http://schemas.microsoft.com/office/drawing/2014/main" id="{9CB07211-887E-CC4E-A47E-7A54333AC187}"/>
                </a:ext>
              </a:extLst>
            </p:cNvPr>
            <p:cNvSpPr txBox="1">
              <a:spLocks noChangeArrowheads="1"/>
            </p:cNvSpPr>
            <p:nvPr/>
          </p:nvSpPr>
          <p:spPr bwMode="auto">
            <a:xfrm>
              <a:off x="46" y="1251"/>
              <a:ext cx="5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стегоключ</a:t>
              </a:r>
            </a:p>
          </p:txBody>
        </p:sp>
        <p:sp>
          <p:nvSpPr>
            <p:cNvPr id="13335" name="Text Box 25">
              <a:extLst>
                <a:ext uri="{FF2B5EF4-FFF2-40B4-BE49-F238E27FC236}">
                  <a16:creationId xmlns:a16="http://schemas.microsoft.com/office/drawing/2014/main" id="{E681A166-0F77-A243-8CB8-ABB72DAE5533}"/>
                </a:ext>
              </a:extLst>
            </p:cNvPr>
            <p:cNvSpPr txBox="1">
              <a:spLocks noChangeArrowheads="1"/>
            </p:cNvSpPr>
            <p:nvPr/>
          </p:nvSpPr>
          <p:spPr bwMode="auto">
            <a:xfrm>
              <a:off x="4274" y="799"/>
              <a:ext cx="5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стегоключ</a:t>
              </a:r>
            </a:p>
          </p:txBody>
        </p:sp>
        <p:sp>
          <p:nvSpPr>
            <p:cNvPr id="13336" name="Text Box 26">
              <a:extLst>
                <a:ext uri="{FF2B5EF4-FFF2-40B4-BE49-F238E27FC236}">
                  <a16:creationId xmlns:a16="http://schemas.microsoft.com/office/drawing/2014/main" id="{18909228-08E7-6A4A-8069-58FA64A7A496}"/>
                </a:ext>
              </a:extLst>
            </p:cNvPr>
            <p:cNvSpPr txBox="1">
              <a:spLocks noChangeArrowheads="1"/>
            </p:cNvSpPr>
            <p:nvPr/>
          </p:nvSpPr>
          <p:spPr bwMode="auto">
            <a:xfrm>
              <a:off x="74" y="1727"/>
              <a:ext cx="1009"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ru-RU" altLang="ru-RU" sz="1400"/>
                <a:t>ПО (изображение, звук) в формате </a:t>
              </a:r>
              <a:r>
                <a:rPr lang="en-US" altLang="ru-RU" sz="1400"/>
                <a:t>BMP, WAV</a:t>
              </a:r>
              <a:endParaRPr lang="ru-RU" altLang="ru-RU" sz="140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a:extLst>
              <a:ext uri="{FF2B5EF4-FFF2-40B4-BE49-F238E27FC236}">
                <a16:creationId xmlns:a16="http://schemas.microsoft.com/office/drawing/2014/main" id="{3FE708E2-425B-4F4D-BDC6-2327CD1E2569}"/>
              </a:ext>
            </a:extLst>
          </p:cNvPr>
          <p:cNvSpPr>
            <a:spLocks noGrp="1"/>
          </p:cNvSpPr>
          <p:nvPr>
            <p:ph type="title"/>
          </p:nvPr>
        </p:nvSpPr>
        <p:spPr>
          <a:xfrm>
            <a:off x="1738314" y="214313"/>
            <a:ext cx="8715375" cy="6500812"/>
          </a:xfrm>
        </p:spPr>
        <p:txBody>
          <a:bodyPr/>
          <a:lstStyle/>
          <a:p>
            <a:pPr algn="l" eaLnBrk="1" hangingPunct="1"/>
            <a:r>
              <a:rPr lang="ru-RU" altLang="ru-RU" sz="1800">
                <a:latin typeface="Arial" panose="020B0604020202020204" pitchFamily="34" charset="0"/>
                <a:cs typeface="Arial" panose="020B0604020202020204" pitchFamily="34" charset="0"/>
              </a:rPr>
              <a:t>Положим для упрощения </a:t>
            </a:r>
            <a:r>
              <a:rPr lang="en-US" altLang="ru-RU" sz="1800" i="1">
                <a:latin typeface="Arial" panose="020B0604020202020204" pitchFamily="34" charset="0"/>
                <a:cs typeface="Arial" panose="020B0604020202020204" pitchFamily="34" charset="0"/>
              </a:rPr>
              <a:t>p</a:t>
            </a:r>
            <a:r>
              <a:rPr lang="ru-RU" altLang="ru-RU" sz="1800" i="1">
                <a:latin typeface="Arial" panose="020B0604020202020204" pitchFamily="34" charset="0"/>
                <a:cs typeface="Arial" panose="020B0604020202020204" pitchFamily="34" charset="0"/>
              </a:rPr>
              <a:t> = 1</a:t>
            </a:r>
            <a:r>
              <a:rPr lang="en-US"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будем использовать так называемое   </a:t>
            </a:r>
            <a:br>
              <a:rPr lang="ru-RU" altLang="ru-RU" sz="1800">
                <a:latin typeface="Arial" panose="020B0604020202020204" pitchFamily="34" charset="0"/>
                <a:cs typeface="Arial" panose="020B0604020202020204" pitchFamily="34" charset="0"/>
              </a:rPr>
            </a:br>
            <a:r>
              <a:rPr lang="el-GR" altLang="ru-RU" sz="1800">
                <a:latin typeface="Arial" panose="020B0604020202020204" pitchFamily="34" charset="0"/>
                <a:cs typeface="Arial" panose="020B0604020202020204" pitchFamily="34" charset="0"/>
              </a:rPr>
              <a:t>χ</a:t>
            </a:r>
            <a:r>
              <a:rPr lang="ru-RU" altLang="ru-RU" sz="1800" baseline="30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 распределение и, соответственно, </a:t>
            </a:r>
            <a:r>
              <a:rPr lang="el-GR" altLang="ru-RU" sz="1800">
                <a:latin typeface="Arial" panose="020B0604020202020204" pitchFamily="34" charset="0"/>
                <a:cs typeface="Arial" panose="020B0604020202020204" pitchFamily="34" charset="0"/>
              </a:rPr>
              <a:t>χ</a:t>
            </a:r>
            <a:r>
              <a:rPr lang="ru-RU" altLang="ru-RU" sz="1800" baseline="30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 тест.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Из теории вероятности известно, что, если </a:t>
            </a:r>
            <a:r>
              <a:rPr lang="en-US" altLang="ru-RU" sz="1800" i="1">
                <a:latin typeface="Arial" panose="020B0604020202020204" pitchFamily="34" charset="0"/>
                <a:cs typeface="Arial" panose="020B0604020202020204" pitchFamily="34" charset="0"/>
              </a:rPr>
              <a:t>v</a:t>
            </a:r>
            <a:r>
              <a:rPr lang="en-US" altLang="ru-RU" sz="1800" i="1"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i </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1,2...k, </a:t>
            </a:r>
            <a:r>
              <a:rPr lang="ru-RU" altLang="ru-RU" sz="1800">
                <a:latin typeface="Arial" panose="020B0604020202020204" pitchFamily="34" charset="0"/>
                <a:cs typeface="Arial" panose="020B0604020202020204" pitchFamily="34" charset="0"/>
              </a:rPr>
              <a:t>случайный вектор частот, характеризующийся вероятностями </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1</a:t>
            </a:r>
            <a:r>
              <a:rPr lang="en-US" altLang="ru-RU" sz="1800" i="1">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2</a:t>
            </a:r>
            <a:r>
              <a:rPr lang="en-US" altLang="ru-RU" sz="1800">
                <a:latin typeface="Arial" panose="020B0604020202020204" pitchFamily="34" charset="0"/>
                <a:cs typeface="Arial" panose="020B0604020202020204" pitchFamily="34" charset="0"/>
              </a:rPr>
              <a:t>…p</a:t>
            </a:r>
            <a:r>
              <a:rPr lang="en-US" altLang="ru-RU" sz="1800" baseline="-25000">
                <a:latin typeface="Arial" panose="020B0604020202020204" pitchFamily="34" charset="0"/>
                <a:cs typeface="Arial" panose="020B0604020202020204" pitchFamily="34" charset="0"/>
              </a:rPr>
              <a:t>k</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то случайная величина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будет иметь в пределе </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так называемое </a:t>
            </a:r>
            <a:r>
              <a:rPr lang="el-GR" altLang="ru-RU" sz="1800">
                <a:latin typeface="Arial" panose="020B0604020202020204" pitchFamily="34" charset="0"/>
                <a:cs typeface="Arial" panose="020B0604020202020204" pitchFamily="34" charset="0"/>
              </a:rPr>
              <a:t>χ</a:t>
            </a:r>
            <a:r>
              <a:rPr lang="ru-RU" altLang="ru-RU" sz="1800" baseline="30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 распределение с </a:t>
            </a:r>
            <a:r>
              <a:rPr lang="ru-RU" altLang="ru-RU" sz="1800" i="1">
                <a:latin typeface="Arial" panose="020B0604020202020204" pitchFamily="34" charset="0"/>
                <a:cs typeface="Arial" panose="020B0604020202020204" pitchFamily="34" charset="0"/>
              </a:rPr>
              <a:t>к-1</a:t>
            </a:r>
            <a:r>
              <a:rPr lang="ru-RU" altLang="ru-RU" sz="1800">
                <a:latin typeface="Arial" panose="020B0604020202020204" pitchFamily="34" charset="0"/>
                <a:cs typeface="Arial" panose="020B0604020202020204" pitchFamily="34" charset="0"/>
              </a:rPr>
              <a:t> степенями свободы:</a:t>
            </a: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где </a:t>
            </a:r>
            <a:r>
              <a:rPr lang="ru-RU" altLang="ru-RU" sz="1800" i="1">
                <a:latin typeface="Arial" panose="020B0604020202020204" pitchFamily="34" charset="0"/>
                <a:cs typeface="Arial" panose="020B0604020202020204" pitchFamily="34" charset="0"/>
              </a:rPr>
              <a:t>Г(·) </a:t>
            </a:r>
            <a:r>
              <a:rPr lang="ru-RU" altLang="ru-RU" sz="1800">
                <a:latin typeface="Arial" panose="020B0604020202020204" pitchFamily="34" charset="0"/>
                <a:cs typeface="Arial" panose="020B0604020202020204" pitchFamily="34" charset="0"/>
              </a:rPr>
              <a:t>– гамма функция.</a:t>
            </a: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Положим, что </a:t>
            </a:r>
            <a:r>
              <a:rPr lang="en-US" altLang="ru-RU" sz="1800" i="1">
                <a:latin typeface="Arial" panose="020B0604020202020204" pitchFamily="34" charset="0"/>
                <a:cs typeface="Arial" panose="020B0604020202020204" pitchFamily="34" charset="0"/>
              </a:rPr>
              <a:t>v</a:t>
            </a:r>
            <a:r>
              <a:rPr lang="en-US" altLang="ru-RU" sz="1800" i="1" baseline="-25000">
                <a:latin typeface="Arial" panose="020B0604020202020204" pitchFamily="34" charset="0"/>
                <a:cs typeface="Arial" panose="020B0604020202020204" pitchFamily="34" charset="0"/>
              </a:rPr>
              <a:t>i</a:t>
            </a:r>
            <a:r>
              <a:rPr lang="en-US" altLang="ru-RU" sz="1800" i="1">
                <a:latin typeface="Arial" panose="020B0604020202020204" pitchFamily="34" charset="0"/>
                <a:cs typeface="Arial" panose="020B0604020202020204" pitchFamily="34" charset="0"/>
              </a:rPr>
              <a:t> = v</a:t>
            </a:r>
            <a:r>
              <a:rPr lang="ru-RU" altLang="ru-RU" sz="1800" i="1" baseline="-25000">
                <a:latin typeface="Arial" panose="020B0604020202020204" pitchFamily="34" charset="0"/>
                <a:cs typeface="Arial" panose="020B0604020202020204" pitchFamily="34" charset="0"/>
              </a:rPr>
              <a:t>СГ</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2i</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i=0,1…(L-1)/2</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Тогда при вложении по методу НЗБ получаем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 </a:t>
            </a:r>
            <a:r>
              <a:rPr lang="el-GR" altLang="ru-RU" sz="1800">
                <a:latin typeface="Arial" panose="020B0604020202020204" pitchFamily="34" charset="0"/>
                <a:cs typeface="Arial" panose="020B0604020202020204" pitchFamily="34" charset="0"/>
              </a:rPr>
              <a:t>χ</a:t>
            </a:r>
            <a:r>
              <a:rPr lang="ru-RU" altLang="ru-RU" sz="1800" baseline="30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 статистика принимает вид</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graphicFrame>
        <p:nvGraphicFramePr>
          <p:cNvPr id="15363" name="Object 5">
            <a:extLst>
              <a:ext uri="{FF2B5EF4-FFF2-40B4-BE49-F238E27FC236}">
                <a16:creationId xmlns:a16="http://schemas.microsoft.com/office/drawing/2014/main" id="{9DB11541-1A7E-1348-9563-A8C0874B0937}"/>
              </a:ext>
            </a:extLst>
          </p:cNvPr>
          <p:cNvGraphicFramePr>
            <a:graphicFrameLocks noChangeAspect="1"/>
          </p:cNvGraphicFramePr>
          <p:nvPr/>
        </p:nvGraphicFramePr>
        <p:xfrm>
          <a:off x="1919288" y="1362075"/>
          <a:ext cx="4248150" cy="781050"/>
        </p:xfrm>
        <a:graphic>
          <a:graphicData uri="http://schemas.openxmlformats.org/presentationml/2006/ole">
            <mc:AlternateContent xmlns:mc="http://schemas.openxmlformats.org/markup-compatibility/2006">
              <mc:Choice xmlns:v="urn:schemas-microsoft-com:vml" Requires="v">
                <p:oleObj spid="_x0000_s23557" name="Equation" r:id="rId3" imgW="65239900" imgH="12001500" progId="Equation.DSMT4">
                  <p:embed/>
                </p:oleObj>
              </mc:Choice>
              <mc:Fallback>
                <p:oleObj name="Equation" r:id="rId3" imgW="65239900" imgH="12001500" progId="Equation.DSMT4">
                  <p:embed/>
                  <p:pic>
                    <p:nvPicPr>
                      <p:cNvPr id="15363" name="Object 5">
                        <a:extLst>
                          <a:ext uri="{FF2B5EF4-FFF2-40B4-BE49-F238E27FC236}">
                            <a16:creationId xmlns:a16="http://schemas.microsoft.com/office/drawing/2014/main" id="{9DB11541-1A7E-1348-9563-A8C0874B0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1362075"/>
                        <a:ext cx="424815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4" name="Object 7">
            <a:extLst>
              <a:ext uri="{FF2B5EF4-FFF2-40B4-BE49-F238E27FC236}">
                <a16:creationId xmlns:a16="http://schemas.microsoft.com/office/drawing/2014/main" id="{C31DB992-3702-5F45-9866-982264CC7507}"/>
              </a:ext>
            </a:extLst>
          </p:cNvPr>
          <p:cNvGraphicFramePr>
            <a:graphicFrameLocks noChangeAspect="1"/>
          </p:cNvGraphicFramePr>
          <p:nvPr/>
        </p:nvGraphicFramePr>
        <p:xfrm>
          <a:off x="1952625" y="2643188"/>
          <a:ext cx="4171950" cy="1104900"/>
        </p:xfrm>
        <a:graphic>
          <a:graphicData uri="http://schemas.openxmlformats.org/presentationml/2006/ole">
            <mc:AlternateContent xmlns:mc="http://schemas.openxmlformats.org/markup-compatibility/2006">
              <mc:Choice xmlns:v="urn:schemas-microsoft-com:vml" Requires="v">
                <p:oleObj spid="_x0000_s23558" name="Equation" r:id="rId5" imgW="64071500" imgH="16967200" progId="Equation.DSMT4">
                  <p:embed/>
                </p:oleObj>
              </mc:Choice>
              <mc:Fallback>
                <p:oleObj name="Equation" r:id="rId5" imgW="64071500" imgH="16967200" progId="Equation.DSMT4">
                  <p:embed/>
                  <p:pic>
                    <p:nvPicPr>
                      <p:cNvPr id="15364" name="Object 7">
                        <a:extLst>
                          <a:ext uri="{FF2B5EF4-FFF2-40B4-BE49-F238E27FC236}">
                            <a16:creationId xmlns:a16="http://schemas.microsoft.com/office/drawing/2014/main" id="{C31DB992-3702-5F45-9866-982264CC75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25" y="2643188"/>
                        <a:ext cx="41719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5" name="Object 8">
            <a:extLst>
              <a:ext uri="{FF2B5EF4-FFF2-40B4-BE49-F238E27FC236}">
                <a16:creationId xmlns:a16="http://schemas.microsoft.com/office/drawing/2014/main" id="{F9884161-A48D-0B40-82F2-ACE67E1FF74F}"/>
              </a:ext>
            </a:extLst>
          </p:cNvPr>
          <p:cNvGraphicFramePr>
            <a:graphicFrameLocks noChangeAspect="1"/>
          </p:cNvGraphicFramePr>
          <p:nvPr/>
        </p:nvGraphicFramePr>
        <p:xfrm>
          <a:off x="1890713" y="4333875"/>
          <a:ext cx="3238500" cy="666750"/>
        </p:xfrm>
        <a:graphic>
          <a:graphicData uri="http://schemas.openxmlformats.org/presentationml/2006/ole">
            <mc:AlternateContent xmlns:mc="http://schemas.openxmlformats.org/markup-compatibility/2006">
              <mc:Choice xmlns:v="urn:schemas-microsoft-com:vml" Requires="v">
                <p:oleObj spid="_x0000_s23559" name="Equation" r:id="rId7" imgW="49733200" imgH="10236200" progId="Equation.DSMT4">
                  <p:embed/>
                </p:oleObj>
              </mc:Choice>
              <mc:Fallback>
                <p:oleObj name="Equation" r:id="rId7" imgW="49733200" imgH="10236200" progId="Equation.DSMT4">
                  <p:embed/>
                  <p:pic>
                    <p:nvPicPr>
                      <p:cNvPr id="15365" name="Object 8">
                        <a:extLst>
                          <a:ext uri="{FF2B5EF4-FFF2-40B4-BE49-F238E27FC236}">
                            <a16:creationId xmlns:a16="http://schemas.microsoft.com/office/drawing/2014/main" id="{F9884161-A48D-0B40-82F2-ACE67E1FF7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0713" y="4333875"/>
                        <a:ext cx="32385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6" name="Object 9">
            <a:extLst>
              <a:ext uri="{FF2B5EF4-FFF2-40B4-BE49-F238E27FC236}">
                <a16:creationId xmlns:a16="http://schemas.microsoft.com/office/drawing/2014/main" id="{EFE406CF-3725-7D4C-97F0-FE48495D2C6F}"/>
              </a:ext>
            </a:extLst>
          </p:cNvPr>
          <p:cNvGraphicFramePr>
            <a:graphicFrameLocks noChangeAspect="1"/>
          </p:cNvGraphicFramePr>
          <p:nvPr/>
        </p:nvGraphicFramePr>
        <p:xfrm>
          <a:off x="1890713" y="5438775"/>
          <a:ext cx="7753350" cy="1276350"/>
        </p:xfrm>
        <a:graphic>
          <a:graphicData uri="http://schemas.openxmlformats.org/presentationml/2006/ole">
            <mc:AlternateContent xmlns:mc="http://schemas.openxmlformats.org/markup-compatibility/2006">
              <mc:Choice xmlns:v="urn:schemas-microsoft-com:vml" Requires="v">
                <p:oleObj spid="_x0000_s23560" name="Equation" r:id="rId9" imgW="119075200" imgH="19596100" progId="Equation.DSMT4">
                  <p:embed/>
                </p:oleObj>
              </mc:Choice>
              <mc:Fallback>
                <p:oleObj name="Equation" r:id="rId9" imgW="119075200" imgH="19596100" progId="Equation.DSMT4">
                  <p:embed/>
                  <p:pic>
                    <p:nvPicPr>
                      <p:cNvPr id="15366" name="Object 9">
                        <a:extLst>
                          <a:ext uri="{FF2B5EF4-FFF2-40B4-BE49-F238E27FC236}">
                            <a16:creationId xmlns:a16="http://schemas.microsoft.com/office/drawing/2014/main" id="{EFE406CF-3725-7D4C-97F0-FE48495D2C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0713" y="5438775"/>
                        <a:ext cx="775335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Номер слайда 7">
            <a:extLst>
              <a:ext uri="{FF2B5EF4-FFF2-40B4-BE49-F238E27FC236}">
                <a16:creationId xmlns:a16="http://schemas.microsoft.com/office/drawing/2014/main" id="{3EE0D7C8-3547-0D40-A2E1-08DEC835788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124DEC8-8CD5-A94B-A566-E6558798375E}" type="slidenum">
              <a:rPr lang="ru-RU" altLang="ru-RU">
                <a:solidFill>
                  <a:srgbClr val="898989"/>
                </a:solidFill>
                <a:latin typeface="Calibri" panose="020F0502020204030204" pitchFamily="34" charset="0"/>
              </a:rPr>
              <a:pPr eaLnBrk="1" hangingPunct="1"/>
              <a:t>21</a:t>
            </a:fld>
            <a:endParaRPr lang="ru-RU" altLang="ru-RU">
              <a:solidFill>
                <a:srgbClr val="898989"/>
              </a:solidFill>
              <a:latin typeface="Calibri" panose="020F0502020204030204" pitchFamily="34" charset="0"/>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Заголовок 1">
            <a:extLst>
              <a:ext uri="{FF2B5EF4-FFF2-40B4-BE49-F238E27FC236}">
                <a16:creationId xmlns:a16="http://schemas.microsoft.com/office/drawing/2014/main" id="{4EFCAC2E-861D-E34C-85CD-F6DBB439618F}"/>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Лекция </a:t>
            </a:r>
            <a:r>
              <a:rPr lang="en-US" altLang="ru-RU" sz="1800" b="1">
                <a:latin typeface="Arial" panose="020B0604020202020204" pitchFamily="34" charset="0"/>
                <a:cs typeface="Arial" panose="020B0604020202020204" pitchFamily="34" charset="0"/>
              </a:rPr>
              <a:t>12</a:t>
            </a:r>
            <a:r>
              <a:rPr lang="ru-RU" altLang="ru-RU" sz="1800" b="1">
                <a:latin typeface="Arial" panose="020B0604020202020204" pitchFamily="34" charset="0"/>
                <a:cs typeface="Arial" panose="020B0604020202020204" pitchFamily="34" charset="0"/>
              </a:rPr>
              <a:t>. </a:t>
            </a:r>
            <a:br>
              <a:rPr lang="en-US" altLang="ru-RU" sz="1800" b="1">
                <a:latin typeface="Arial" panose="020B0604020202020204" pitchFamily="34" charset="0"/>
                <a:cs typeface="Arial" panose="020B0604020202020204" pitchFamily="34" charset="0"/>
              </a:rPr>
            </a:br>
            <a:r>
              <a:rPr lang="en-US" altLang="ru-RU" sz="1800" b="1">
                <a:latin typeface="Arial" panose="020B0604020202020204" pitchFamily="34" charset="0"/>
                <a:cs typeface="Arial" panose="020B0604020202020204" pitchFamily="34" charset="0"/>
              </a:rPr>
              <a:t>5</a:t>
            </a:r>
            <a:r>
              <a:rPr lang="ru-RU" altLang="ru-RU" sz="1800" b="1">
                <a:latin typeface="Arial" panose="020B0604020202020204" pitchFamily="34" charset="0"/>
                <a:cs typeface="Arial" panose="020B0604020202020204" pitchFamily="34" charset="0"/>
              </a:rPr>
              <a:t>. Атаки, нарушающие синхронизацию сигналов ЦВЗ.</a:t>
            </a:r>
            <a:br>
              <a:rPr lang="ru-RU" altLang="ru-RU" sz="1800" b="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Необходимость синхронизации:</a:t>
            </a:r>
            <a:br>
              <a:rPr lang="ru-RU"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ПСП </a:t>
            </a:r>
            <a:r>
              <a:rPr lang="el-GR" altLang="ru-RU" sz="1800" i="1">
                <a:latin typeface="Arial" panose="020B0604020202020204" pitchFamily="34" charset="0"/>
                <a:cs typeface="Arial" panose="020B0604020202020204" pitchFamily="34" charset="0"/>
              </a:rPr>
              <a:t>π</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n=1,2…</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для вложения с использованием ШПС,</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ПСП </a:t>
            </a:r>
            <a:r>
              <a:rPr lang="el-GR" altLang="ru-RU" sz="1800" i="1">
                <a:latin typeface="Arial" panose="020B0604020202020204" pitchFamily="34" charset="0"/>
                <a:cs typeface="Arial" panose="020B0604020202020204" pitchFamily="34" charset="0"/>
              </a:rPr>
              <a:t>π</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n=1,2…</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для вложения с использованием принципа ППРЧ.</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Нарушение синхронизации:</a:t>
            </a: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Декодер: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ЦВЗ не выделяется</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Общий метод защиты </a:t>
            </a:r>
            <a:r>
              <a:rPr lang="ru-RU" altLang="ru-RU" sz="1800">
                <a:latin typeface="Arial" panose="020B0604020202020204" pitchFamily="34" charset="0"/>
                <a:cs typeface="Arial" panose="020B0604020202020204" pitchFamily="34" charset="0"/>
              </a:rPr>
              <a:t>(код с повторением на блоках):</a:t>
            </a:r>
            <a:r>
              <a:rPr lang="ru-RU" altLang="ru-RU" sz="1800" i="1">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Недостатки: </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уменьшение скорости вложения в </a:t>
            </a:r>
            <a:r>
              <a:rPr lang="en-US" altLang="ru-RU" sz="1800" i="1">
                <a:latin typeface="Arial" panose="020B0604020202020204" pitchFamily="34" charset="0"/>
                <a:cs typeface="Arial" panose="020B0604020202020204" pitchFamily="34" charset="0"/>
              </a:rPr>
              <a:t>m</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раз,</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ухудшается защита от атак оцениванием ПСП. </a:t>
            </a: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058E08DF-EFC6-3A4F-B197-C020BEB57B9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525C14-8B26-5E4C-91FD-F6DBF3D0F762}" type="slidenum">
              <a:rPr lang="ru-RU" altLang="ru-RU">
                <a:solidFill>
                  <a:srgbClr val="898989"/>
                </a:solidFill>
                <a:latin typeface="Calibri" panose="020F0502020204030204" pitchFamily="34" charset="0"/>
              </a:rPr>
              <a:pPr eaLnBrk="1" hangingPunct="1"/>
              <a:t>210</a:t>
            </a:fld>
            <a:endParaRPr lang="ru-RU" altLang="ru-RU">
              <a:solidFill>
                <a:srgbClr val="898989"/>
              </a:solidFill>
              <a:latin typeface="Calibri" panose="020F0502020204030204" pitchFamily="34" charset="0"/>
            </a:endParaRPr>
          </a:p>
        </p:txBody>
      </p:sp>
      <p:graphicFrame>
        <p:nvGraphicFramePr>
          <p:cNvPr id="2052" name="Object 4">
            <a:extLst>
              <a:ext uri="{FF2B5EF4-FFF2-40B4-BE49-F238E27FC236}">
                <a16:creationId xmlns:a16="http://schemas.microsoft.com/office/drawing/2014/main" id="{D9BB3551-3958-9241-B9D2-7D85CD54EB0C}"/>
              </a:ext>
            </a:extLst>
          </p:cNvPr>
          <p:cNvGraphicFramePr>
            <a:graphicFrameLocks noChangeAspect="1"/>
          </p:cNvGraphicFramePr>
          <p:nvPr/>
        </p:nvGraphicFramePr>
        <p:xfrm>
          <a:off x="2809876" y="3643314"/>
          <a:ext cx="1978025" cy="714375"/>
        </p:xfrm>
        <a:graphic>
          <a:graphicData uri="http://schemas.openxmlformats.org/presentationml/2006/ole">
            <mc:AlternateContent xmlns:mc="http://schemas.openxmlformats.org/markup-compatibility/2006">
              <mc:Choice xmlns:v="urn:schemas-microsoft-com:vml" Requires="v">
                <p:oleObj spid="_x0000_s210947" name="Equation" r:id="rId4" imgW="31597600" imgH="11404600" progId="Equation.DSMT4">
                  <p:embed/>
                </p:oleObj>
              </mc:Choice>
              <mc:Fallback>
                <p:oleObj name="Equation" r:id="rId4" imgW="31597600" imgH="11404600" progId="Equation.DSMT4">
                  <p:embed/>
                  <p:pic>
                    <p:nvPicPr>
                      <p:cNvPr id="2052" name="Object 4">
                        <a:extLst>
                          <a:ext uri="{FF2B5EF4-FFF2-40B4-BE49-F238E27FC236}">
                            <a16:creationId xmlns:a16="http://schemas.microsoft.com/office/drawing/2014/main" id="{D9BB3551-3958-9241-B9D2-7D85CD54E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876" y="3643314"/>
                        <a:ext cx="19780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3" name="Picture 7">
            <a:extLst>
              <a:ext uri="{FF2B5EF4-FFF2-40B4-BE49-F238E27FC236}">
                <a16:creationId xmlns:a16="http://schemas.microsoft.com/office/drawing/2014/main" id="{358CE1E8-4084-DF41-8E73-C887EE0B6A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9589" y="4714876"/>
            <a:ext cx="3673475"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4" name="Object 8">
            <a:extLst>
              <a:ext uri="{FF2B5EF4-FFF2-40B4-BE49-F238E27FC236}">
                <a16:creationId xmlns:a16="http://schemas.microsoft.com/office/drawing/2014/main" id="{8DB20D50-C8BF-9A4F-8733-33A7062E6D6F}"/>
              </a:ext>
            </a:extLst>
          </p:cNvPr>
          <p:cNvGraphicFramePr>
            <a:graphicFrameLocks noChangeAspect="1"/>
          </p:cNvGraphicFramePr>
          <p:nvPr/>
        </p:nvGraphicFramePr>
        <p:xfrm>
          <a:off x="5621338" y="4786313"/>
          <a:ext cx="2546350" cy="787400"/>
        </p:xfrm>
        <a:graphic>
          <a:graphicData uri="http://schemas.openxmlformats.org/presentationml/2006/ole">
            <mc:AlternateContent xmlns:mc="http://schemas.openxmlformats.org/markup-compatibility/2006">
              <mc:Choice xmlns:v="urn:schemas-microsoft-com:vml" Requires="v">
                <p:oleObj spid="_x0000_s210948" name="Equation" r:id="rId7" imgW="40665400" imgH="12585700" progId="Equation.DSMT4">
                  <p:embed/>
                </p:oleObj>
              </mc:Choice>
              <mc:Fallback>
                <p:oleObj name="Equation" r:id="rId7" imgW="40665400" imgH="12585700" progId="Equation.DSMT4">
                  <p:embed/>
                  <p:pic>
                    <p:nvPicPr>
                      <p:cNvPr id="2054" name="Object 8">
                        <a:extLst>
                          <a:ext uri="{FF2B5EF4-FFF2-40B4-BE49-F238E27FC236}">
                            <a16:creationId xmlns:a16="http://schemas.microsoft.com/office/drawing/2014/main" id="{8DB20D50-C8BF-9A4F-8733-33A7062E6D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1338" y="4786313"/>
                        <a:ext cx="254635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5" name="Picture 8">
            <a:extLst>
              <a:ext uri="{FF2B5EF4-FFF2-40B4-BE49-F238E27FC236}">
                <a16:creationId xmlns:a16="http://schemas.microsoft.com/office/drawing/2014/main" id="{C859EC87-A30B-D64E-9CC9-EDB51C721B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9750" y="1928813"/>
            <a:ext cx="6072188"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1">
            <a:extLst>
              <a:ext uri="{FF2B5EF4-FFF2-40B4-BE49-F238E27FC236}">
                <a16:creationId xmlns:a16="http://schemas.microsoft.com/office/drawing/2014/main" id="{13E09B54-530C-9344-B46D-66CA64855576}"/>
              </a:ext>
            </a:extLst>
          </p:cNvPr>
          <p:cNvSpPr>
            <a:spLocks noGrp="1"/>
          </p:cNvSpPr>
          <p:nvPr>
            <p:ph type="title"/>
          </p:nvPr>
        </p:nvSpPr>
        <p:spPr>
          <a:xfrm>
            <a:off x="1666875" y="142875"/>
            <a:ext cx="8858250" cy="6572250"/>
          </a:xfrm>
        </p:spPr>
        <p:txBody>
          <a:bodyPr/>
          <a:lstStyle/>
          <a:p>
            <a:pPr algn="l" eaLnBrk="1" hangingPunct="1"/>
            <a:r>
              <a:rPr lang="ru-RU" altLang="ru-RU" sz="1800" i="1">
                <a:latin typeface="Arial" panose="020B0604020202020204" pitchFamily="34" charset="0"/>
                <a:cs typeface="Arial" panose="020B0604020202020204" pitchFamily="34" charset="0"/>
              </a:rPr>
              <a:t>Основные виды атак, нарушающих синхронизацию ПСП:</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1) Изменение размеров (для изображений) (</a:t>
            </a:r>
            <a:r>
              <a:rPr lang="en-US" altLang="ru-RU" sz="1800">
                <a:latin typeface="Arial" panose="020B0604020202020204" pitchFamily="34" charset="0"/>
                <a:cs typeface="Arial" panose="020B0604020202020204" pitchFamily="34" charset="0"/>
              </a:rPr>
              <a:t>resize</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 Удаление части стеганограммы (</a:t>
            </a:r>
            <a:r>
              <a:rPr lang="en-US" altLang="ru-RU" sz="1800">
                <a:latin typeface="Arial" panose="020B0604020202020204" pitchFamily="34" charset="0"/>
                <a:cs typeface="Arial" panose="020B0604020202020204" pitchFamily="34" charset="0"/>
              </a:rPr>
              <a:t>cropping</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3) Вращение (для изображений) (</a:t>
            </a:r>
            <a:r>
              <a:rPr lang="en-US" altLang="ru-RU" sz="1800">
                <a:latin typeface="Arial" panose="020B0604020202020204" pitchFamily="34" charset="0"/>
                <a:cs typeface="Arial" panose="020B0604020202020204" pitchFamily="34" charset="0"/>
              </a:rPr>
              <a:t>rotation</a:t>
            </a:r>
            <a:r>
              <a:rPr lang="ru-RU"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4) </a:t>
            </a:r>
            <a:r>
              <a:rPr lang="ru-RU" altLang="ru-RU" sz="1800">
                <a:latin typeface="Arial" panose="020B0604020202020204" pitchFamily="34" charset="0"/>
                <a:cs typeface="Arial" panose="020B0604020202020204" pitchFamily="34" charset="0"/>
              </a:rPr>
              <a:t>Искривление (для изображений) (</a:t>
            </a:r>
            <a:r>
              <a:rPr lang="en-US" altLang="ru-RU" sz="1800">
                <a:latin typeface="Arial" panose="020B0604020202020204" pitchFamily="34" charset="0"/>
                <a:cs typeface="Arial" panose="020B0604020202020204" pitchFamily="34" charset="0"/>
              </a:rPr>
              <a:t>warping</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5) Проектирование (для изображений) (</a:t>
            </a:r>
            <a:r>
              <a:rPr lang="en-US" altLang="ru-RU" sz="1800">
                <a:latin typeface="Arial" panose="020B0604020202020204" pitchFamily="34" charset="0"/>
                <a:cs typeface="Arial" panose="020B0604020202020204" pitchFamily="34" charset="0"/>
              </a:rPr>
              <a:t>projective</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6) Повторение строк и (или) столбцов (для изображений) (</a:t>
            </a:r>
            <a:r>
              <a:rPr lang="en-US" altLang="ru-RU" sz="1800">
                <a:latin typeface="Arial" panose="020B0604020202020204" pitchFamily="34" charset="0"/>
                <a:cs typeface="Arial" panose="020B0604020202020204" pitchFamily="34" charset="0"/>
              </a:rPr>
              <a:t>raw-column 	copy</a:t>
            </a:r>
            <a:r>
              <a:rPr lang="ru-RU" altLang="ru-RU" sz="1800">
                <a:latin typeface="Arial" panose="020B0604020202020204" pitchFamily="34" charset="0"/>
                <a:cs typeface="Arial" panose="020B0604020202020204" pitchFamily="34" charset="0"/>
              </a:rPr>
              <a:t>), или повторение отсчетов (для аудио ПО),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7) Удаление строк и (или) столбцов (для изображений) (</a:t>
            </a:r>
            <a:r>
              <a:rPr lang="en-US" altLang="ru-RU" sz="1800">
                <a:latin typeface="Arial" panose="020B0604020202020204" pitchFamily="34" charset="0"/>
                <a:cs typeface="Arial" panose="020B0604020202020204" pitchFamily="34" charset="0"/>
              </a:rPr>
              <a:t>raw-column 	blanking</a:t>
            </a:r>
            <a:r>
              <a:rPr lang="ru-RU" altLang="ru-RU" sz="1800">
                <a:latin typeface="Arial" panose="020B0604020202020204" pitchFamily="34" charset="0"/>
                <a:cs typeface="Arial" panose="020B0604020202020204" pitchFamily="34" charset="0"/>
              </a:rPr>
              <a:t>), или удаление отсчетов (для аудио ПО).</a:t>
            </a:r>
          </a:p>
        </p:txBody>
      </p:sp>
      <p:sp>
        <p:nvSpPr>
          <p:cNvPr id="4" name="Номер слайда 3">
            <a:extLst>
              <a:ext uri="{FF2B5EF4-FFF2-40B4-BE49-F238E27FC236}">
                <a16:creationId xmlns:a16="http://schemas.microsoft.com/office/drawing/2014/main" id="{33CA66CE-3162-384F-B874-D8B3D68EA78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6EF47F-A2F1-2443-9393-C637DAAD21A6}" type="slidenum">
              <a:rPr lang="ru-RU" altLang="ru-RU">
                <a:solidFill>
                  <a:srgbClr val="898989"/>
                </a:solidFill>
                <a:latin typeface="Calibri" panose="020F0502020204030204" pitchFamily="34" charset="0"/>
              </a:rPr>
              <a:pPr eaLnBrk="1" hangingPunct="1"/>
              <a:t>211</a:t>
            </a:fld>
            <a:endParaRPr lang="ru-RU" altLang="ru-RU">
              <a:solidFill>
                <a:srgbClr val="898989"/>
              </a:solidFill>
              <a:latin typeface="Calibri" panose="020F0502020204030204" pitchFamily="34" charset="0"/>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a:extLst>
              <a:ext uri="{FF2B5EF4-FFF2-40B4-BE49-F238E27FC236}">
                <a16:creationId xmlns:a16="http://schemas.microsoft.com/office/drawing/2014/main" id="{B0995E65-D139-754B-8BA9-12DD1C333233}"/>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Рассмотрим общие принципы защиты от таких атак.</a:t>
            </a:r>
            <a:br>
              <a:rPr lang="ru-RU" altLang="ru-RU" sz="1800" b="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1. Изменение размеров изображения.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(Сначала изменяются размеры в сторону уменьшения или увеличения, а затем восстанавливается изображение в первичных размерах с использованием техники интерполяции).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СГС оказывается робастной к этой атаке при вложении избыточного ЦВЗ (например, </a:t>
            </a:r>
            <a:r>
              <a:rPr lang="en-US" altLang="ru-RU" sz="1800" i="1">
                <a:latin typeface="Arial" panose="020B0604020202020204" pitchFamily="34" charset="0"/>
                <a:cs typeface="Arial" panose="020B0604020202020204" pitchFamily="34" charset="0"/>
              </a:rPr>
              <a:t>binaryLogo</a:t>
            </a:r>
            <a:r>
              <a:rPr lang="ru-RU" altLang="ru-RU" sz="1800">
                <a:latin typeface="Arial" panose="020B0604020202020204" pitchFamily="34" charset="0"/>
                <a:cs typeface="Arial" panose="020B0604020202020204" pitchFamily="34" charset="0"/>
              </a:rPr>
              <a:t>) в </a:t>
            </a:r>
            <a:r>
              <a:rPr lang="en-US" altLang="ru-RU" sz="1800">
                <a:latin typeface="Arial" panose="020B0604020202020204" pitchFamily="34" charset="0"/>
                <a:cs typeface="Arial" panose="020B0604020202020204" pitchFamily="34" charset="0"/>
              </a:rPr>
              <a:t>DWT</a:t>
            </a:r>
            <a:r>
              <a:rPr lang="ru-RU" altLang="ru-RU" sz="1800">
                <a:latin typeface="Arial" panose="020B0604020202020204" pitchFamily="34" charset="0"/>
                <a:cs typeface="Arial" panose="020B0604020202020204" pitchFamily="34" charset="0"/>
              </a:rPr>
              <a:t> коэффициенты</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2. Удаление части изображения.</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Здесь изображение не может быть интерполировано. СГС оказывается робастной при тех же условиях, что и при 1-й атаке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3. Вращение изображения.</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При вращении на 90 и 180 градусов ЦВЗ надежно извлекается при вложении после </a:t>
            </a:r>
            <a:r>
              <a:rPr lang="en-US" altLang="ru-RU" sz="1800">
                <a:latin typeface="Arial" panose="020B0604020202020204" pitchFamily="34" charset="0"/>
                <a:cs typeface="Arial" panose="020B0604020202020204" pitchFamily="34" charset="0"/>
              </a:rPr>
              <a:t>DWT</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При малых углах поворота и вложении в область пикселей используется переборный метод поиска </a:t>
            </a:r>
            <a:r>
              <a:rPr lang="ru-RU" altLang="ru-RU" sz="1800" i="1">
                <a:latin typeface="Arial" panose="020B0604020202020204" pitchFamily="34" charset="0"/>
                <a:cs typeface="Arial" panose="020B0604020202020204" pitchFamily="34" charset="0"/>
              </a:rPr>
              <a:t>пилот-сигнала</a:t>
            </a:r>
            <a:r>
              <a:rPr lang="ru-RU" altLang="ru-RU" sz="1800">
                <a:latin typeface="Arial" panose="020B0604020202020204" pitchFamily="34" charset="0"/>
                <a:cs typeface="Arial" panose="020B0604020202020204" pitchFamily="34" charset="0"/>
              </a:rPr>
              <a:t>, позволяющего определить угол поворота. Пилот сигнал может быть последовательностью пиков или коротким ШПС-сигналом, вырабатываемым и выделяемым по секретному ключу. </a:t>
            </a: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D56AAD36-1244-C544-B64A-08CC33301F1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BF8DED-408C-0F40-87D4-671DFBF7C9E4}" type="slidenum">
              <a:rPr lang="ru-RU" altLang="ru-RU">
                <a:solidFill>
                  <a:srgbClr val="898989"/>
                </a:solidFill>
                <a:latin typeface="Calibri" panose="020F0502020204030204" pitchFamily="34" charset="0"/>
              </a:rPr>
              <a:pPr eaLnBrk="1" hangingPunct="1"/>
              <a:t>212</a:t>
            </a:fld>
            <a:endParaRPr lang="ru-RU" altLang="ru-RU">
              <a:solidFill>
                <a:srgbClr val="898989"/>
              </a:solidFill>
              <a:latin typeface="Calibri" panose="020F0502020204030204" pitchFamily="34" charset="0"/>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a:extLst>
              <a:ext uri="{FF2B5EF4-FFF2-40B4-BE49-F238E27FC236}">
                <a16:creationId xmlns:a16="http://schemas.microsoft.com/office/drawing/2014/main" id="{9C0AB983-5F27-D541-8FF8-5D8C57F6F195}"/>
              </a:ext>
            </a:extLst>
          </p:cNvPr>
          <p:cNvSpPr>
            <a:spLocks noGrp="1"/>
          </p:cNvSpPr>
          <p:nvPr>
            <p:ph type="title"/>
          </p:nvPr>
        </p:nvSpPr>
        <p:spPr>
          <a:xfrm>
            <a:off x="1595439" y="142875"/>
            <a:ext cx="8929687" cy="6572250"/>
          </a:xfrm>
        </p:spPr>
        <p:txBody>
          <a:bodyPr/>
          <a:lstStyle/>
          <a:p>
            <a:pPr algn="l" eaLnBrk="1" hangingPunct="1"/>
            <a:r>
              <a:rPr lang="ru-RU" altLang="ru-RU" sz="1800">
                <a:latin typeface="Arial" panose="020B0604020202020204" pitchFamily="34" charset="0"/>
                <a:cs typeface="Arial" panose="020B0604020202020204" pitchFamily="34" charset="0"/>
              </a:rPr>
              <a:t>Использование преобразований инвариантных к вращению (вложение ЦВЗ в амплитуды </a:t>
            </a:r>
            <a:r>
              <a:rPr lang="en-US" altLang="ru-RU" sz="1800">
                <a:latin typeface="Arial" panose="020B0604020202020204" pitchFamily="34" charset="0"/>
                <a:cs typeface="Arial" panose="020B0604020202020204" pitchFamily="34" charset="0"/>
              </a:rPr>
              <a:t>DFT</a:t>
            </a:r>
            <a:r>
              <a:rPr lang="ru-RU" altLang="ru-RU" sz="1800">
                <a:latin typeface="Arial" panose="020B0604020202020204" pitchFamily="34" charset="0"/>
                <a:cs typeface="Arial" panose="020B0604020202020204" pitchFamily="34" charset="0"/>
              </a:rPr>
              <a:t>). При одновременном вращении и масштабировании по пространственным координатам используется вложение ЦВЗ после преобразования </a:t>
            </a:r>
            <a:r>
              <a:rPr lang="ru-RU" altLang="ru-RU" sz="1800" i="1">
                <a:latin typeface="Arial" panose="020B0604020202020204" pitchFamily="34" charset="0"/>
                <a:cs typeface="Arial" panose="020B0604020202020204" pitchFamily="34" charset="0"/>
              </a:rPr>
              <a:t>Фурье-Меллина</a:t>
            </a:r>
            <a:r>
              <a:rPr lang="ru-RU" altLang="ru-RU" sz="1800">
                <a:latin typeface="Arial" panose="020B0604020202020204" pitchFamily="34" charset="0"/>
                <a:cs typeface="Arial" panose="020B0604020202020204" pitchFamily="34" charset="0"/>
              </a:rPr>
              <a:t>, которое показано ниже.</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8B113C98-BA4F-934A-9A5B-F34F4DA2D16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9FA59C9-9F86-CF4D-83F3-4A748C06BFE1}" type="slidenum">
              <a:rPr lang="ru-RU" altLang="ru-RU">
                <a:solidFill>
                  <a:srgbClr val="898989"/>
                </a:solidFill>
                <a:latin typeface="Calibri" panose="020F0502020204030204" pitchFamily="34" charset="0"/>
              </a:rPr>
              <a:pPr eaLnBrk="1" hangingPunct="1"/>
              <a:t>213</a:t>
            </a:fld>
            <a:endParaRPr lang="ru-RU" altLang="ru-RU">
              <a:solidFill>
                <a:srgbClr val="898989"/>
              </a:solidFill>
              <a:latin typeface="Calibri" panose="020F0502020204030204" pitchFamily="34" charset="0"/>
            </a:endParaRPr>
          </a:p>
        </p:txBody>
      </p:sp>
      <p:pic>
        <p:nvPicPr>
          <p:cNvPr id="5124" name="Picture 10">
            <a:extLst>
              <a:ext uri="{FF2B5EF4-FFF2-40B4-BE49-F238E27FC236}">
                <a16:creationId xmlns:a16="http://schemas.microsoft.com/office/drawing/2014/main" id="{88E013DA-E64F-7148-ADA8-C16795296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4" y="2071688"/>
            <a:ext cx="8612187"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a:extLst>
              <a:ext uri="{FF2B5EF4-FFF2-40B4-BE49-F238E27FC236}">
                <a16:creationId xmlns:a16="http://schemas.microsoft.com/office/drawing/2014/main" id="{10C95768-F1D8-B94A-9DBB-AB731E5A1420}"/>
              </a:ext>
            </a:extLst>
          </p:cNvPr>
          <p:cNvSpPr>
            <a:spLocks noGrp="1"/>
          </p:cNvSpPr>
          <p:nvPr>
            <p:ph type="title"/>
          </p:nvPr>
        </p:nvSpPr>
        <p:spPr>
          <a:xfrm>
            <a:off x="1595439" y="142875"/>
            <a:ext cx="8929687" cy="6572250"/>
          </a:xfrm>
        </p:spPr>
        <p:txBody>
          <a:bodyPr/>
          <a:lstStyle/>
          <a:p>
            <a:pPr algn="l" eaLnBrk="1" hangingPunct="1"/>
            <a:r>
              <a:rPr lang="ru-RU" altLang="ru-RU" sz="1800" i="1">
                <a:latin typeface="Arial" panose="020B0604020202020204" pitchFamily="34" charset="0"/>
                <a:cs typeface="Arial" panose="020B0604020202020204" pitchFamily="34" charset="0"/>
              </a:rPr>
              <a:t>4. Искривление изображения. </a:t>
            </a:r>
            <a:r>
              <a:rPr lang="ru-RU" altLang="ru-RU" sz="1800">
                <a:latin typeface="Arial" panose="020B0604020202020204" pitchFamily="34" charset="0"/>
                <a:cs typeface="Arial" panose="020B0604020202020204" pitchFamily="34" charset="0"/>
              </a:rPr>
              <a:t>(См. </a:t>
            </a:r>
            <a:r>
              <a:rPr lang="en-US" altLang="ru-RU" sz="1800">
                <a:latin typeface="Arial" panose="020B0604020202020204" pitchFamily="34" charset="0"/>
                <a:cs typeface="Arial" panose="020B0604020202020204" pitchFamily="34" charset="0"/>
              </a:rPr>
              <a:t>“Checkmark Benchmarking Tool.” [ ]</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ЦВЗ надежно извлекается при его большой избыточности и вложении после преобразования </a:t>
            </a:r>
            <a:r>
              <a:rPr lang="en-US" altLang="ru-RU" sz="1800">
                <a:latin typeface="Arial" panose="020B0604020202020204" pitchFamily="34" charset="0"/>
                <a:cs typeface="Arial" panose="020B0604020202020204" pitchFamily="34" charset="0"/>
              </a:rPr>
              <a:t>DWT</a:t>
            </a:r>
            <a:r>
              <a:rPr lang="ru-RU" altLang="ru-RU" sz="1800">
                <a:latin typeface="Arial" panose="020B0604020202020204" pitchFamily="34" charset="0"/>
                <a:cs typeface="Arial" panose="020B0604020202020204" pitchFamily="34" charset="0"/>
              </a:rPr>
              <a:t>, где в качестве функций Уолша выбрана функция Хаара </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5</a:t>
            </a:r>
            <a:r>
              <a:rPr lang="ru-RU" altLang="ru-RU" sz="1800" i="1">
                <a:latin typeface="Arial" panose="020B0604020202020204" pitchFamily="34" charset="0"/>
                <a:cs typeface="Arial" panose="020B0604020202020204" pitchFamily="34" charset="0"/>
              </a:rPr>
              <a:t>. Проектирование. </a:t>
            </a:r>
            <a:r>
              <a:rPr lang="ru-RU" altLang="ru-RU" sz="1800">
                <a:latin typeface="Arial" panose="020B0604020202020204" pitchFamily="34" charset="0"/>
                <a:cs typeface="Arial" panose="020B0604020202020204" pitchFamily="34" charset="0"/>
              </a:rPr>
              <a:t>(Изображение преобразуется к 3</a:t>
            </a:r>
            <a:r>
              <a:rPr lang="en-US" altLang="ru-RU" sz="1800">
                <a:latin typeface="Arial" panose="020B0604020202020204" pitchFamily="34" charset="0"/>
                <a:cs typeface="Arial" panose="020B0604020202020204" pitchFamily="34" charset="0"/>
              </a:rPr>
              <a:t>D-</a:t>
            </a:r>
            <a:r>
              <a:rPr lang="ru-RU" altLang="ru-RU" sz="1800">
                <a:latin typeface="Arial" panose="020B0604020202020204" pitchFamily="34" charset="0"/>
                <a:cs typeface="Arial" panose="020B0604020202020204" pitchFamily="34" charset="0"/>
              </a:rPr>
              <a:t>изображению, а затем используется перспективная проекция для возвращения к </a:t>
            </a:r>
            <a:r>
              <a:rPr lang="en-US" altLang="ru-RU" sz="1800">
                <a:latin typeface="Arial" panose="020B0604020202020204" pitchFamily="34" charset="0"/>
                <a:cs typeface="Arial" panose="020B0604020202020204" pitchFamily="34" charset="0"/>
              </a:rPr>
              <a:t>2D-</a:t>
            </a:r>
            <a:r>
              <a:rPr lang="ru-RU" altLang="ru-RU" sz="1800">
                <a:latin typeface="Arial" panose="020B0604020202020204" pitchFamily="34" charset="0"/>
                <a:cs typeface="Arial" panose="020B0604020202020204" pitchFamily="34" charset="0"/>
              </a:rPr>
              <a:t>изображению.)</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ЦВЗ извлекается при тех же методах, что и в п.4.</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6</a:t>
            </a:r>
            <a:r>
              <a:rPr lang="ru-RU" altLang="ru-RU" sz="1800" i="1">
                <a:latin typeface="Arial" panose="020B0604020202020204" pitchFamily="34" charset="0"/>
                <a:cs typeface="Arial" panose="020B0604020202020204" pitchFamily="34" charset="0"/>
              </a:rPr>
              <a:t>. Повторение или удаление строк, столбцов изображения или отсчетов аудио сигнала.</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Рассмотрим далее защиту аудио ЦВЗ от такой атаки. </a:t>
            </a:r>
          </a:p>
        </p:txBody>
      </p:sp>
      <p:sp>
        <p:nvSpPr>
          <p:cNvPr id="4" name="Номер слайда 3">
            <a:extLst>
              <a:ext uri="{FF2B5EF4-FFF2-40B4-BE49-F238E27FC236}">
                <a16:creationId xmlns:a16="http://schemas.microsoft.com/office/drawing/2014/main" id="{7FF38901-6399-F14A-BAC6-8357F817E0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079E699-A8E8-2A4C-A8DD-90F011842A6F}" type="slidenum">
              <a:rPr lang="ru-RU" altLang="ru-RU">
                <a:solidFill>
                  <a:srgbClr val="898989"/>
                </a:solidFill>
                <a:latin typeface="Calibri" panose="020F0502020204030204" pitchFamily="34" charset="0"/>
              </a:rPr>
              <a:pPr eaLnBrk="1" hangingPunct="1"/>
              <a:t>214</a:t>
            </a:fld>
            <a:endParaRPr lang="ru-RU" altLang="ru-RU">
              <a:solidFill>
                <a:srgbClr val="898989"/>
              </a:solidFill>
              <a:latin typeface="Calibri" panose="020F0502020204030204" pitchFamily="34" charset="0"/>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a:extLst>
              <a:ext uri="{FF2B5EF4-FFF2-40B4-BE49-F238E27FC236}">
                <a16:creationId xmlns:a16="http://schemas.microsoft.com/office/drawing/2014/main" id="{55FDC2E1-C720-FE4B-A33C-2ACF11913A6A}"/>
              </a:ext>
            </a:extLst>
          </p:cNvPr>
          <p:cNvSpPr>
            <a:spLocks noGrp="1"/>
          </p:cNvSpPr>
          <p:nvPr>
            <p:ph type="title"/>
          </p:nvPr>
        </p:nvSpPr>
        <p:spPr>
          <a:xfrm>
            <a:off x="1666875" y="142875"/>
            <a:ext cx="8858250" cy="6572250"/>
          </a:xfrm>
        </p:spPr>
        <p:txBody>
          <a:bodyPr/>
          <a:lstStyle/>
          <a:p>
            <a:pPr algn="l" eaLnBrk="1" hangingPunct="1"/>
            <a:r>
              <a:rPr lang="ru-RU" altLang="ru-RU" sz="1800" i="1">
                <a:latin typeface="Arial" panose="020B0604020202020204" pitchFamily="34" charset="0"/>
                <a:cs typeface="Arial" panose="020B0604020202020204" pitchFamily="34" charset="0"/>
              </a:rPr>
              <a:t>Метод выделения </a:t>
            </a:r>
            <a:r>
              <a:rPr lang="en-US" altLang="ru-RU" sz="1800" i="1">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безмолвных точек</a:t>
            </a:r>
            <a:r>
              <a:rPr lang="en-US" altLang="ru-RU" sz="1800" i="1">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(silent points - SP) [ ]</a:t>
            </a:r>
            <a:r>
              <a:rPr lang="ru-RU" altLang="ru-RU" sz="1800" i="1">
                <a:latin typeface="Arial" panose="020B0604020202020204" pitchFamily="34" charset="0"/>
                <a:cs typeface="Arial" panose="020B0604020202020204" pitchFamily="34" charset="0"/>
              </a:rPr>
              <a:t>. </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Главная идея – </a:t>
            </a:r>
            <a:r>
              <a:rPr lang="ru-RU" altLang="ru-RU" sz="1800">
                <a:latin typeface="Arial" panose="020B0604020202020204" pitchFamily="34" charset="0"/>
                <a:cs typeface="Arial" panose="020B0604020202020204" pitchFamily="34" charset="0"/>
              </a:rPr>
              <a:t>выбрать такие отсчеты аудио сигнала, удаление которых 	вызвало бы большие искажения. Эти точки (</a:t>
            </a:r>
            <a:r>
              <a:rPr lang="en-US" altLang="ru-RU" sz="1800">
                <a:latin typeface="Arial" panose="020B0604020202020204" pitchFamily="34" charset="0"/>
                <a:cs typeface="Arial" panose="020B0604020202020204" pitchFamily="34" charset="0"/>
              </a:rPr>
              <a:t>SP</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затем используются 	для синхронизации ПСП при вложении ЦВЗ. </a:t>
            </a: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Основной критерий нахождения </a:t>
            </a:r>
            <a:r>
              <a:rPr lang="en-US" altLang="ru-RU" sz="1800" i="1">
                <a:latin typeface="Arial" panose="020B0604020202020204" pitchFamily="34" charset="0"/>
                <a:cs typeface="Arial" panose="020B0604020202020204" pitchFamily="34" charset="0"/>
              </a:rPr>
              <a:t>SP – </a:t>
            </a:r>
            <a:r>
              <a:rPr lang="ru-RU" altLang="ru-RU" sz="1800">
                <a:latin typeface="Arial" panose="020B0604020202020204" pitchFamily="34" charset="0"/>
                <a:cs typeface="Arial" panose="020B0604020202020204" pitchFamily="34" charset="0"/>
              </a:rPr>
              <a:t>резкое изменение энергии отсчетов ПО:</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		 и 	  , где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r>
              <a:rPr lang="el-GR" altLang="ru-RU" sz="1800" i="1">
                <a:latin typeface="Arial" panose="020B0604020202020204" pitchFamily="34" charset="0"/>
                <a:cs typeface="Arial" panose="020B0604020202020204" pitchFamily="34" charset="0"/>
              </a:rPr>
              <a:t>λ</a:t>
            </a:r>
            <a:r>
              <a:rPr lang="ru-RU" altLang="ru-RU" sz="1800" i="1" baseline="-25000">
                <a:latin typeface="Arial" panose="020B0604020202020204" pitchFamily="34" charset="0"/>
                <a:cs typeface="Arial" panose="020B0604020202020204" pitchFamily="34" charset="0"/>
              </a:rPr>
              <a:t>1</a:t>
            </a:r>
            <a:r>
              <a:rPr lang="ru-RU" altLang="ru-RU" sz="1800" i="1">
                <a:latin typeface="Arial" panose="020B0604020202020204" pitchFamily="34" charset="0"/>
                <a:cs typeface="Arial" panose="020B0604020202020204" pitchFamily="34" charset="0"/>
              </a:rPr>
              <a:t>,</a:t>
            </a:r>
            <a:r>
              <a:rPr lang="el-GR" altLang="ru-RU" sz="1800" i="1">
                <a:latin typeface="Arial" panose="020B0604020202020204" pitchFamily="34" charset="0"/>
                <a:cs typeface="Arial" panose="020B0604020202020204" pitchFamily="34" charset="0"/>
              </a:rPr>
              <a:t> λ</a:t>
            </a:r>
            <a:r>
              <a:rPr lang="ru-RU" altLang="ru-RU" sz="1800" i="1" baseline="-25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r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некоторые заданные параметры, то </a:t>
            </a:r>
            <a:r>
              <a:rPr lang="en-US" altLang="ru-RU" sz="1800" i="1">
                <a:latin typeface="Arial" panose="020B0604020202020204" pitchFamily="34" charset="0"/>
                <a:cs typeface="Arial" panose="020B0604020202020204" pitchFamily="34" charset="0"/>
              </a:rPr>
              <a:t>n</a:t>
            </a:r>
            <a:r>
              <a:rPr lang="en-US" altLang="ru-RU" sz="1800" i="1"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полагается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кандидатом</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в </a:t>
            </a:r>
            <a:r>
              <a:rPr lang="en-US" altLang="ru-RU" sz="1800">
                <a:latin typeface="Arial" panose="020B0604020202020204" pitchFamily="34" charset="0"/>
                <a:cs typeface="Arial" panose="020B0604020202020204" pitchFamily="34" charset="0"/>
              </a:rPr>
              <a:t>SP</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Далее производится формирование группы кандидатов в </a:t>
            </a:r>
            <a:r>
              <a:rPr lang="en-US" altLang="ru-RU" sz="1800">
                <a:latin typeface="Arial" panose="020B0604020202020204" pitchFamily="34" charset="0"/>
                <a:cs typeface="Arial" panose="020B0604020202020204" pitchFamily="34" charset="0"/>
              </a:rPr>
              <a:t>SP</a:t>
            </a:r>
            <a:r>
              <a:rPr lang="ru-RU" altLang="ru-RU" sz="1800">
                <a:latin typeface="Arial" panose="020B0604020202020204" pitchFamily="34" charset="0"/>
                <a:cs typeface="Arial" panose="020B0604020202020204" pitchFamily="34" charset="0"/>
              </a:rPr>
              <a:t>, и в качестве истинной </a:t>
            </a:r>
            <a:r>
              <a:rPr lang="en-US" altLang="ru-RU" sz="1800">
                <a:latin typeface="Arial" panose="020B0604020202020204" pitchFamily="34" charset="0"/>
                <a:cs typeface="Arial" panose="020B0604020202020204" pitchFamily="34" charset="0"/>
              </a:rPr>
              <a:t>SP </a:t>
            </a:r>
            <a:r>
              <a:rPr lang="ru-RU" altLang="ru-RU" sz="1800">
                <a:latin typeface="Arial" panose="020B0604020202020204" pitchFamily="34" charset="0"/>
                <a:cs typeface="Arial" panose="020B0604020202020204" pitchFamily="34" charset="0"/>
              </a:rPr>
              <a:t>выбирается отсчет </a:t>
            </a:r>
            <a:r>
              <a:rPr lang="en-US" altLang="ru-RU" sz="1800" i="1">
                <a:latin typeface="Arial" panose="020B0604020202020204" pitchFamily="34" charset="0"/>
                <a:cs typeface="Arial" panose="020B0604020202020204" pitchFamily="34" charset="0"/>
              </a:rPr>
              <a:t>n</a:t>
            </a:r>
            <a:r>
              <a:rPr lang="en-US" altLang="ru-RU" sz="1800" i="1"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имеющий максимальное </a:t>
            </a:r>
            <a:r>
              <a:rPr lang="en-US" altLang="ru-RU" sz="1800">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возрастание энергии</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E</a:t>
            </a:r>
            <a:r>
              <a:rPr lang="en-US" altLang="ru-RU" sz="1800" i="1" baseline="-25000">
                <a:latin typeface="Arial" panose="020B0604020202020204" pitchFamily="34" charset="0"/>
                <a:cs typeface="Arial" panose="020B0604020202020204" pitchFamily="34" charset="0"/>
              </a:rPr>
              <a:t>a</a:t>
            </a:r>
            <a:r>
              <a:rPr lang="en-US" altLang="ru-RU" sz="1800" i="1">
                <a:latin typeface="Arial" panose="020B0604020202020204" pitchFamily="34" charset="0"/>
                <a:cs typeface="Arial" panose="020B0604020202020204" pitchFamily="34" charset="0"/>
              </a:rPr>
              <a:t>(n</a:t>
            </a:r>
            <a:r>
              <a:rPr lang="en-US" altLang="ru-RU" sz="1800" i="1" baseline="-25000">
                <a:latin typeface="Arial" panose="020B0604020202020204" pitchFamily="34" charset="0"/>
                <a:cs typeface="Arial" panose="020B0604020202020204" pitchFamily="34" charset="0"/>
              </a:rPr>
              <a:t>0</a:t>
            </a:r>
            <a:r>
              <a:rPr lang="en-US" altLang="ru-RU" sz="1800" i="1">
                <a:latin typeface="Arial" panose="020B0604020202020204" pitchFamily="34" charset="0"/>
                <a:cs typeface="Arial" panose="020B0604020202020204" pitchFamily="34" charset="0"/>
              </a:rPr>
              <a:t>)/E</a:t>
            </a:r>
            <a:r>
              <a:rPr lang="en-US" altLang="ru-RU" sz="1800" i="1" baseline="-25000">
                <a:latin typeface="Arial" panose="020B0604020202020204" pitchFamily="34" charset="0"/>
                <a:cs typeface="Arial" panose="020B0604020202020204" pitchFamily="34" charset="0"/>
              </a:rPr>
              <a:t>b</a:t>
            </a:r>
            <a:r>
              <a:rPr lang="en-US" altLang="ru-RU" sz="1800" i="1">
                <a:latin typeface="Arial" panose="020B0604020202020204" pitchFamily="34" charset="0"/>
                <a:cs typeface="Arial" panose="020B0604020202020204" pitchFamily="34" charset="0"/>
              </a:rPr>
              <a:t>(n</a:t>
            </a:r>
            <a:r>
              <a:rPr lang="en-US" altLang="ru-RU" sz="1800" i="1" baseline="-25000">
                <a:latin typeface="Arial" panose="020B0604020202020204" pitchFamily="34" charset="0"/>
                <a:cs typeface="Arial" panose="020B0604020202020204" pitchFamily="34" charset="0"/>
              </a:rPr>
              <a:t>0</a:t>
            </a:r>
            <a:r>
              <a:rPr lang="en-US"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A0321BBD-71AA-DF49-AB62-37A05465752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3985F49-F714-8F42-91BB-4A16E33913DF}" type="slidenum">
              <a:rPr lang="ru-RU" altLang="ru-RU">
                <a:solidFill>
                  <a:srgbClr val="898989"/>
                </a:solidFill>
                <a:latin typeface="Calibri" panose="020F0502020204030204" pitchFamily="34" charset="0"/>
              </a:rPr>
              <a:pPr eaLnBrk="1" hangingPunct="1"/>
              <a:t>215</a:t>
            </a:fld>
            <a:endParaRPr lang="ru-RU" altLang="ru-RU">
              <a:solidFill>
                <a:srgbClr val="898989"/>
              </a:solidFill>
              <a:latin typeface="Calibri" panose="020F0502020204030204" pitchFamily="34" charset="0"/>
            </a:endParaRPr>
          </a:p>
        </p:txBody>
      </p:sp>
      <p:graphicFrame>
        <p:nvGraphicFramePr>
          <p:cNvPr id="7172" name="Object 8">
            <a:extLst>
              <a:ext uri="{FF2B5EF4-FFF2-40B4-BE49-F238E27FC236}">
                <a16:creationId xmlns:a16="http://schemas.microsoft.com/office/drawing/2014/main" id="{4C18BE26-403B-4940-B223-D0FF202E1C66}"/>
              </a:ext>
            </a:extLst>
          </p:cNvPr>
          <p:cNvGraphicFramePr>
            <a:graphicFrameLocks noChangeAspect="1"/>
          </p:cNvGraphicFramePr>
          <p:nvPr/>
        </p:nvGraphicFramePr>
        <p:xfrm>
          <a:off x="2381250" y="2997200"/>
          <a:ext cx="1208088" cy="717550"/>
        </p:xfrm>
        <a:graphic>
          <a:graphicData uri="http://schemas.openxmlformats.org/presentationml/2006/ole">
            <mc:AlternateContent xmlns:mc="http://schemas.openxmlformats.org/markup-compatibility/2006">
              <mc:Choice xmlns:v="urn:schemas-microsoft-com:vml" Requires="v">
                <p:oleObj spid="_x0000_s216068" name="Equation" r:id="rId3" imgW="19304000" imgH="11404600" progId="Equation.DSMT4">
                  <p:embed/>
                </p:oleObj>
              </mc:Choice>
              <mc:Fallback>
                <p:oleObj name="Equation" r:id="rId3" imgW="19304000" imgH="11404600" progId="Equation.DSMT4">
                  <p:embed/>
                  <p:pic>
                    <p:nvPicPr>
                      <p:cNvPr id="7172" name="Object 8">
                        <a:extLst>
                          <a:ext uri="{FF2B5EF4-FFF2-40B4-BE49-F238E27FC236}">
                            <a16:creationId xmlns:a16="http://schemas.microsoft.com/office/drawing/2014/main" id="{4C18BE26-403B-4940-B223-D0FF202E1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0" y="2997200"/>
                        <a:ext cx="1208088"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3" name="Object 5">
            <a:extLst>
              <a:ext uri="{FF2B5EF4-FFF2-40B4-BE49-F238E27FC236}">
                <a16:creationId xmlns:a16="http://schemas.microsoft.com/office/drawing/2014/main" id="{2091A3AD-C5B1-F14A-94A7-3BA692C584EC}"/>
              </a:ext>
            </a:extLst>
          </p:cNvPr>
          <p:cNvGraphicFramePr>
            <a:graphicFrameLocks noChangeAspect="1"/>
          </p:cNvGraphicFramePr>
          <p:nvPr/>
        </p:nvGraphicFramePr>
        <p:xfrm>
          <a:off x="3881438" y="3140075"/>
          <a:ext cx="785812" cy="350838"/>
        </p:xfrm>
        <a:graphic>
          <a:graphicData uri="http://schemas.openxmlformats.org/presentationml/2006/ole">
            <mc:AlternateContent xmlns:mc="http://schemas.openxmlformats.org/markup-compatibility/2006">
              <mc:Choice xmlns:v="urn:schemas-microsoft-com:vml" Requires="v">
                <p:oleObj spid="_x0000_s216069" name="Equation" r:id="rId5" imgW="12585700" imgH="5562600" progId="Equation.DSMT4">
                  <p:embed/>
                </p:oleObj>
              </mc:Choice>
              <mc:Fallback>
                <p:oleObj name="Equation" r:id="rId5" imgW="12585700" imgH="5562600" progId="Equation.DSMT4">
                  <p:embed/>
                  <p:pic>
                    <p:nvPicPr>
                      <p:cNvPr id="7173" name="Object 5">
                        <a:extLst>
                          <a:ext uri="{FF2B5EF4-FFF2-40B4-BE49-F238E27FC236}">
                            <a16:creationId xmlns:a16="http://schemas.microsoft.com/office/drawing/2014/main" id="{2091A3AD-C5B1-F14A-94A7-3BA692C584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438" y="3140075"/>
                        <a:ext cx="785812"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6">
            <a:extLst>
              <a:ext uri="{FF2B5EF4-FFF2-40B4-BE49-F238E27FC236}">
                <a16:creationId xmlns:a16="http://schemas.microsoft.com/office/drawing/2014/main" id="{ADBB3226-AA71-524D-96B6-4EA774D206FF}"/>
              </a:ext>
            </a:extLst>
          </p:cNvPr>
          <p:cNvGraphicFramePr>
            <a:graphicFrameLocks noChangeAspect="1"/>
          </p:cNvGraphicFramePr>
          <p:nvPr/>
        </p:nvGraphicFramePr>
        <p:xfrm>
          <a:off x="5175250" y="2928938"/>
          <a:ext cx="4668838" cy="717550"/>
        </p:xfrm>
        <a:graphic>
          <a:graphicData uri="http://schemas.openxmlformats.org/presentationml/2006/ole">
            <mc:AlternateContent xmlns:mc="http://schemas.openxmlformats.org/markup-compatibility/2006">
              <mc:Choice xmlns:v="urn:schemas-microsoft-com:vml" Requires="v">
                <p:oleObj spid="_x0000_s216070" name="Equation" r:id="rId7" imgW="74599800" imgH="11404600" progId="Equation.DSMT4">
                  <p:embed/>
                </p:oleObj>
              </mc:Choice>
              <mc:Fallback>
                <p:oleObj name="Equation" r:id="rId7" imgW="74599800" imgH="11404600" progId="Equation.DSMT4">
                  <p:embed/>
                  <p:pic>
                    <p:nvPicPr>
                      <p:cNvPr id="7174" name="Object 6">
                        <a:extLst>
                          <a:ext uri="{FF2B5EF4-FFF2-40B4-BE49-F238E27FC236}">
                            <a16:creationId xmlns:a16="http://schemas.microsoft.com/office/drawing/2014/main" id="{ADBB3226-AA71-524D-96B6-4EA774D206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5250" y="2928938"/>
                        <a:ext cx="4668838"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86DDB763-A08A-DD46-85A8-2288FB927352}"/>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6. Коалиционные атаки.</a:t>
            </a:r>
            <a:br>
              <a:rPr lang="ru-RU"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 </a:t>
            </a:r>
            <a:br>
              <a:rPr lang="ru-RU"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Два основных типа коалиционных атак:</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 При использовании одной и той же ЦВЗ для разных ПО.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 При использовании различных ЦВЗ для одного и того же ПО.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(Отпечатки пальцев (</a:t>
            </a:r>
            <a:r>
              <a:rPr lang="en-US" altLang="ru-RU" sz="1800">
                <a:latin typeface="Arial" panose="020B0604020202020204" pitchFamily="34" charset="0"/>
                <a:cs typeface="Arial" panose="020B0604020202020204" pitchFamily="34" charset="0"/>
              </a:rPr>
              <a:t>Fingerprinting</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1. Один и тот же ЦВЗ для разных ПО. </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Атака:</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(23)</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где	</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множество номеров пользователей, 					        входящих в коалицию размером </a:t>
            </a:r>
            <a:r>
              <a:rPr lang="en-US" altLang="ru-RU" sz="1800" i="1">
                <a:latin typeface="Arial" panose="020B0604020202020204" pitchFamily="34" charset="0"/>
                <a:cs typeface="Arial" panose="020B0604020202020204" pitchFamily="34" charset="0"/>
              </a:rPr>
              <a:t>K</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аддитивный шум.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r>
              <a:rPr lang="ru-RU" altLang="ru-RU" sz="1800" i="1">
                <a:latin typeface="Arial" panose="020B0604020202020204" pitchFamily="34" charset="0"/>
                <a:cs typeface="Arial" panose="020B0604020202020204" pitchFamily="34" charset="0"/>
              </a:rPr>
              <a:t>К – </a:t>
            </a:r>
            <a:r>
              <a:rPr lang="ru-RU" altLang="ru-RU" sz="1800">
                <a:latin typeface="Arial" panose="020B0604020202020204" pitchFamily="34" charset="0"/>
                <a:cs typeface="Arial" panose="020B0604020202020204" pitchFamily="34" charset="0"/>
              </a:rPr>
              <a:t>число пользователей, участвующих в атаке.</a:t>
            </a:r>
            <a:br>
              <a:rPr lang="ru-RU" altLang="ru-RU" sz="1800">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7EC8262A-31B1-7C48-A70E-5AEBCD0E7DA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27FD06-F3E2-3443-9121-DD09299F76C1}" type="slidenum">
              <a:rPr lang="ru-RU" altLang="ru-RU">
                <a:solidFill>
                  <a:srgbClr val="898989"/>
                </a:solidFill>
                <a:latin typeface="Calibri" panose="020F0502020204030204" pitchFamily="34" charset="0"/>
              </a:rPr>
              <a:pPr eaLnBrk="1" hangingPunct="1"/>
              <a:t>216</a:t>
            </a:fld>
            <a:endParaRPr lang="ru-RU" altLang="ru-RU">
              <a:solidFill>
                <a:srgbClr val="898989"/>
              </a:solidFill>
              <a:latin typeface="Calibri" panose="020F0502020204030204" pitchFamily="34" charset="0"/>
            </a:endParaRPr>
          </a:p>
        </p:txBody>
      </p:sp>
      <p:graphicFrame>
        <p:nvGraphicFramePr>
          <p:cNvPr id="8196" name="Object 12">
            <a:extLst>
              <a:ext uri="{FF2B5EF4-FFF2-40B4-BE49-F238E27FC236}">
                <a16:creationId xmlns:a16="http://schemas.microsoft.com/office/drawing/2014/main" id="{5CC15590-F8F3-DD47-91A8-7E9A59126050}"/>
              </a:ext>
            </a:extLst>
          </p:cNvPr>
          <p:cNvGraphicFramePr>
            <a:graphicFrameLocks noChangeAspect="1"/>
          </p:cNvGraphicFramePr>
          <p:nvPr/>
        </p:nvGraphicFramePr>
        <p:xfrm>
          <a:off x="1881188" y="3614739"/>
          <a:ext cx="3149600" cy="1957387"/>
        </p:xfrm>
        <a:graphic>
          <a:graphicData uri="http://schemas.openxmlformats.org/presentationml/2006/ole">
            <mc:AlternateContent xmlns:mc="http://schemas.openxmlformats.org/markup-compatibility/2006">
              <mc:Choice xmlns:v="urn:schemas-microsoft-com:vml" Requires="v">
                <p:oleObj spid="_x0000_s217094" name="Equation" r:id="rId3" imgW="50317400" imgH="31305500" progId="Equation.DSMT4">
                  <p:embed/>
                </p:oleObj>
              </mc:Choice>
              <mc:Fallback>
                <p:oleObj name="Equation" r:id="rId3" imgW="50317400" imgH="31305500" progId="Equation.DSMT4">
                  <p:embed/>
                  <p:pic>
                    <p:nvPicPr>
                      <p:cNvPr id="8196" name="Object 12">
                        <a:extLst>
                          <a:ext uri="{FF2B5EF4-FFF2-40B4-BE49-F238E27FC236}">
                            <a16:creationId xmlns:a16="http://schemas.microsoft.com/office/drawing/2014/main" id="{5CC15590-F8F3-DD47-91A8-7E9A59126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3614739"/>
                        <a:ext cx="3149600"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7" name="Object 11">
            <a:extLst>
              <a:ext uri="{FF2B5EF4-FFF2-40B4-BE49-F238E27FC236}">
                <a16:creationId xmlns:a16="http://schemas.microsoft.com/office/drawing/2014/main" id="{FA13BB70-FB4D-E941-9130-3E4BADEC8154}"/>
              </a:ext>
            </a:extLst>
          </p:cNvPr>
          <p:cNvGraphicFramePr>
            <a:graphicFrameLocks noChangeAspect="1"/>
          </p:cNvGraphicFramePr>
          <p:nvPr/>
        </p:nvGraphicFramePr>
        <p:xfrm>
          <a:off x="5375276" y="3582989"/>
          <a:ext cx="3078163" cy="346075"/>
        </p:xfrm>
        <a:graphic>
          <a:graphicData uri="http://schemas.openxmlformats.org/presentationml/2006/ole">
            <mc:AlternateContent xmlns:mc="http://schemas.openxmlformats.org/markup-compatibility/2006">
              <mc:Choice xmlns:v="urn:schemas-microsoft-com:vml" Requires="v">
                <p:oleObj spid="_x0000_s217095" name="Equation" r:id="rId5" imgW="49149000" imgH="5562600" progId="Equation.DSMT4">
                  <p:embed/>
                </p:oleObj>
              </mc:Choice>
              <mc:Fallback>
                <p:oleObj name="Equation" r:id="rId5" imgW="49149000" imgH="5562600" progId="Equation.DSMT4">
                  <p:embed/>
                  <p:pic>
                    <p:nvPicPr>
                      <p:cNvPr id="8197" name="Object 11">
                        <a:extLst>
                          <a:ext uri="{FF2B5EF4-FFF2-40B4-BE49-F238E27FC236}">
                            <a16:creationId xmlns:a16="http://schemas.microsoft.com/office/drawing/2014/main" id="{FA13BB70-FB4D-E941-9130-3E4BADEC81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5276" y="3582989"/>
                        <a:ext cx="3078163"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8" name="Object 4">
            <a:extLst>
              <a:ext uri="{FF2B5EF4-FFF2-40B4-BE49-F238E27FC236}">
                <a16:creationId xmlns:a16="http://schemas.microsoft.com/office/drawing/2014/main" id="{2AC162E7-C2FE-E94E-A4A3-F4AFC2F49AE0}"/>
              </a:ext>
            </a:extLst>
          </p:cNvPr>
          <p:cNvGraphicFramePr>
            <a:graphicFrameLocks noChangeAspect="1"/>
          </p:cNvGraphicFramePr>
          <p:nvPr/>
        </p:nvGraphicFramePr>
        <p:xfrm>
          <a:off x="5856288" y="3929063"/>
          <a:ext cx="2125662" cy="728662"/>
        </p:xfrm>
        <a:graphic>
          <a:graphicData uri="http://schemas.openxmlformats.org/presentationml/2006/ole">
            <mc:AlternateContent xmlns:mc="http://schemas.openxmlformats.org/markup-compatibility/2006">
              <mc:Choice xmlns:v="urn:schemas-microsoft-com:vml" Requires="v">
                <p:oleObj spid="_x0000_s217096" name="Equation" r:id="rId7" imgW="33934400" imgH="11696700" progId="Equation.DSMT4">
                  <p:embed/>
                </p:oleObj>
              </mc:Choice>
              <mc:Fallback>
                <p:oleObj name="Equation" r:id="rId7" imgW="33934400" imgH="11696700" progId="Equation.DSMT4">
                  <p:embed/>
                  <p:pic>
                    <p:nvPicPr>
                      <p:cNvPr id="8198" name="Object 4">
                        <a:extLst>
                          <a:ext uri="{FF2B5EF4-FFF2-40B4-BE49-F238E27FC236}">
                            <a16:creationId xmlns:a16="http://schemas.microsoft.com/office/drawing/2014/main" id="{2AC162E7-C2FE-E94E-A4A3-F4AFC2F49A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6288" y="3929063"/>
                        <a:ext cx="2125662" cy="72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9" name="Object 7">
            <a:extLst>
              <a:ext uri="{FF2B5EF4-FFF2-40B4-BE49-F238E27FC236}">
                <a16:creationId xmlns:a16="http://schemas.microsoft.com/office/drawing/2014/main" id="{EFCB3B4F-1A6F-AA49-903F-4C05929F3AB8}"/>
              </a:ext>
            </a:extLst>
          </p:cNvPr>
          <p:cNvGraphicFramePr>
            <a:graphicFrameLocks noChangeAspect="1"/>
          </p:cNvGraphicFramePr>
          <p:nvPr/>
        </p:nvGraphicFramePr>
        <p:xfrm>
          <a:off x="5387976" y="4643439"/>
          <a:ext cx="493713" cy="346075"/>
        </p:xfrm>
        <a:graphic>
          <a:graphicData uri="http://schemas.openxmlformats.org/presentationml/2006/ole">
            <mc:AlternateContent xmlns:mc="http://schemas.openxmlformats.org/markup-compatibility/2006">
              <mc:Choice xmlns:v="urn:schemas-microsoft-com:vml" Requires="v">
                <p:oleObj spid="_x0000_s217097" name="Equation" r:id="rId9" imgW="7899400" imgH="5562600" progId="Equation.DSMT4">
                  <p:embed/>
                </p:oleObj>
              </mc:Choice>
              <mc:Fallback>
                <p:oleObj name="Equation" r:id="rId9" imgW="7899400" imgH="5562600" progId="Equation.DSMT4">
                  <p:embed/>
                  <p:pic>
                    <p:nvPicPr>
                      <p:cNvPr id="8199" name="Object 7">
                        <a:extLst>
                          <a:ext uri="{FF2B5EF4-FFF2-40B4-BE49-F238E27FC236}">
                            <a16:creationId xmlns:a16="http://schemas.microsoft.com/office/drawing/2014/main" id="{EFCB3B4F-1A6F-AA49-903F-4C05929F3A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87976" y="4643439"/>
                        <a:ext cx="493713"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0" name="Object 8">
            <a:extLst>
              <a:ext uri="{FF2B5EF4-FFF2-40B4-BE49-F238E27FC236}">
                <a16:creationId xmlns:a16="http://schemas.microsoft.com/office/drawing/2014/main" id="{9AC9D910-A3A9-2E46-AA36-51AF930EC6D0}"/>
              </a:ext>
            </a:extLst>
          </p:cNvPr>
          <p:cNvGraphicFramePr>
            <a:graphicFrameLocks noChangeAspect="1"/>
          </p:cNvGraphicFramePr>
          <p:nvPr/>
        </p:nvGraphicFramePr>
        <p:xfrm>
          <a:off x="5259389" y="5214938"/>
          <a:ext cx="693737" cy="328612"/>
        </p:xfrm>
        <a:graphic>
          <a:graphicData uri="http://schemas.openxmlformats.org/presentationml/2006/ole">
            <mc:AlternateContent xmlns:mc="http://schemas.openxmlformats.org/markup-compatibility/2006">
              <mc:Choice xmlns:v="urn:schemas-microsoft-com:vml" Requires="v">
                <p:oleObj spid="_x0000_s217098" name="Equation" r:id="rId11" imgW="11112500" imgH="5270500" progId="Equation.DSMT4">
                  <p:embed/>
                </p:oleObj>
              </mc:Choice>
              <mc:Fallback>
                <p:oleObj name="Equation" r:id="rId11" imgW="11112500" imgH="5270500" progId="Equation.DSMT4">
                  <p:embed/>
                  <p:pic>
                    <p:nvPicPr>
                      <p:cNvPr id="8200" name="Object 8">
                        <a:extLst>
                          <a:ext uri="{FF2B5EF4-FFF2-40B4-BE49-F238E27FC236}">
                            <a16:creationId xmlns:a16="http://schemas.microsoft.com/office/drawing/2014/main" id="{9AC9D910-A3A9-2E46-AA36-51AF930EC6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9389" y="5214938"/>
                        <a:ext cx="693737" cy="32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a:extLst>
              <a:ext uri="{FF2B5EF4-FFF2-40B4-BE49-F238E27FC236}">
                <a16:creationId xmlns:a16="http://schemas.microsoft.com/office/drawing/2014/main" id="{A609433C-4043-D042-BA0D-CC6D1E473314}"/>
              </a:ext>
            </a:extLst>
          </p:cNvPr>
          <p:cNvSpPr>
            <a:spLocks noGrp="1"/>
          </p:cNvSpPr>
          <p:nvPr>
            <p:ph type="title"/>
          </p:nvPr>
        </p:nvSpPr>
        <p:spPr>
          <a:xfrm>
            <a:off x="1666875" y="142875"/>
            <a:ext cx="8858250" cy="6572250"/>
          </a:xfrm>
        </p:spPr>
        <p:txBody>
          <a:bodyPr>
            <a:normAutofit fontScale="90000"/>
          </a:bodyPr>
          <a:lstStyle/>
          <a:p>
            <a:pPr algn="l" eaLnBrk="1" hangingPunct="1"/>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Цели атаки:</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1. Сделать невозможным выделение ЦВЗ.</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 Не позволить обнаружить участников коалиции.</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Оценка эффективности достижения 1</a:t>
            </a:r>
            <a:r>
              <a:rPr lang="ru-RU" altLang="ru-RU" sz="1800" i="1" baseline="30000">
                <a:latin typeface="Arial" panose="020B0604020202020204" pitchFamily="34" charset="0"/>
                <a:cs typeface="Arial" panose="020B0604020202020204" pitchFamily="34" charset="0"/>
              </a:rPr>
              <a:t>й</a:t>
            </a:r>
            <a:r>
              <a:rPr lang="ru-RU" altLang="ru-RU" sz="1800" i="1">
                <a:latin typeface="Arial" panose="020B0604020202020204" pitchFamily="34" charset="0"/>
                <a:cs typeface="Arial" panose="020B0604020202020204" pitchFamily="34" charset="0"/>
              </a:rPr>
              <a:t> цели: </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где</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где 							(24)</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Вывод: </a:t>
            </a:r>
            <a:r>
              <a:rPr lang="ru-RU" altLang="ru-RU" sz="1800">
                <a:latin typeface="Arial" panose="020B0604020202020204" pitchFamily="34" charset="0"/>
                <a:cs typeface="Arial" panose="020B0604020202020204" pitchFamily="34" charset="0"/>
              </a:rPr>
              <a:t>Поскольку </a:t>
            </a:r>
            <a:r>
              <a:rPr lang="en-US" altLang="ru-RU" sz="1800" i="1">
                <a:latin typeface="Arial" panose="020B0604020202020204" pitchFamily="34" charset="0"/>
                <a:cs typeface="Arial" panose="020B0604020202020204" pitchFamily="34" charset="0"/>
              </a:rPr>
              <a:t>S(n), n=1,2,…N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не связано с </a:t>
            </a:r>
            <a:r>
              <a:rPr lang="en-US" altLang="ru-RU" sz="1800" i="1">
                <a:latin typeface="Arial" panose="020B0604020202020204" pitchFamily="34" charset="0"/>
                <a:cs typeface="Arial" panose="020B0604020202020204" pitchFamily="34" charset="0"/>
              </a:rPr>
              <a:t>w(n)</a:t>
            </a:r>
            <a:r>
              <a:rPr lang="ru-RU" altLang="ru-RU" sz="1800">
                <a:latin typeface="Arial" panose="020B0604020202020204" pitchFamily="34" charset="0"/>
                <a:cs typeface="Arial" panose="020B0604020202020204" pitchFamily="34" charset="0"/>
              </a:rPr>
              <a:t>, то обнаруживание ЦВЗ 	невозможно.</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Оценка эффективности достижения 2</a:t>
            </a:r>
            <a:r>
              <a:rPr lang="ru-RU" altLang="ru-RU" sz="1800" i="1" baseline="30000">
                <a:latin typeface="Arial" panose="020B0604020202020204" pitchFamily="34" charset="0"/>
                <a:cs typeface="Arial" panose="020B0604020202020204" pitchFamily="34" charset="0"/>
              </a:rPr>
              <a:t>й</a:t>
            </a:r>
            <a:r>
              <a:rPr lang="ru-RU" altLang="ru-RU" sz="1800" i="1">
                <a:latin typeface="Arial" panose="020B0604020202020204" pitchFamily="34" charset="0"/>
                <a:cs typeface="Arial" panose="020B0604020202020204" pitchFamily="34" charset="0"/>
              </a:rPr>
              <a:t> цели: </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(25)</a:t>
            </a:r>
            <a:br>
              <a:rPr lang="ru-RU" altLang="ru-RU" sz="1800">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 	       (то есть в коалицию входит </a:t>
            </a:r>
            <a:r>
              <a:rPr lang="en-US" altLang="ru-RU" sz="1800" i="1">
                <a:latin typeface="Arial" panose="020B0604020202020204" pitchFamily="34" charset="0"/>
                <a:cs typeface="Arial" panose="020B0604020202020204" pitchFamily="34" charset="0"/>
              </a:rPr>
              <a:t>k</a:t>
            </a:r>
            <a:r>
              <a:rPr lang="ru-RU" altLang="ru-RU" sz="1800" i="1" baseline="30000">
                <a:latin typeface="Arial" panose="020B0604020202020204" pitchFamily="34" charset="0"/>
                <a:cs typeface="Arial" panose="020B0604020202020204" pitchFamily="34" charset="0"/>
              </a:rPr>
              <a:t>й</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пользователь), то</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30487E66-721C-904F-A8CC-2975DB4EF00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D675CDA-EBD5-CA44-8A5F-1FFC75AEBC05}" type="slidenum">
              <a:rPr lang="ru-RU" altLang="ru-RU">
                <a:solidFill>
                  <a:srgbClr val="898989"/>
                </a:solidFill>
                <a:latin typeface="Calibri" panose="020F0502020204030204" pitchFamily="34" charset="0"/>
              </a:rPr>
              <a:pPr eaLnBrk="1" hangingPunct="1"/>
              <a:t>217</a:t>
            </a:fld>
            <a:endParaRPr lang="ru-RU" altLang="ru-RU">
              <a:solidFill>
                <a:srgbClr val="898989"/>
              </a:solidFill>
              <a:latin typeface="Calibri" panose="020F0502020204030204" pitchFamily="34" charset="0"/>
            </a:endParaRPr>
          </a:p>
        </p:txBody>
      </p:sp>
      <p:graphicFrame>
        <p:nvGraphicFramePr>
          <p:cNvPr id="9220" name="Object 4">
            <a:extLst>
              <a:ext uri="{FF2B5EF4-FFF2-40B4-BE49-F238E27FC236}">
                <a16:creationId xmlns:a16="http://schemas.microsoft.com/office/drawing/2014/main" id="{B9178AB7-4EC0-9341-973D-9C6371D07DC4}"/>
              </a:ext>
            </a:extLst>
          </p:cNvPr>
          <p:cNvGraphicFramePr>
            <a:graphicFrameLocks noChangeAspect="1"/>
          </p:cNvGraphicFramePr>
          <p:nvPr/>
        </p:nvGraphicFramePr>
        <p:xfrm>
          <a:off x="1884364" y="4937126"/>
          <a:ext cx="5665787" cy="728663"/>
        </p:xfrm>
        <a:graphic>
          <a:graphicData uri="http://schemas.openxmlformats.org/presentationml/2006/ole">
            <mc:AlternateContent xmlns:mc="http://schemas.openxmlformats.org/markup-compatibility/2006">
              <mc:Choice xmlns:v="urn:schemas-microsoft-com:vml" Requires="v">
                <p:oleObj spid="_x0000_s218122" name="Equation" r:id="rId3" imgW="90398600" imgH="11696700" progId="Equation.DSMT4">
                  <p:embed/>
                </p:oleObj>
              </mc:Choice>
              <mc:Fallback>
                <p:oleObj name="Equation" r:id="rId3" imgW="90398600" imgH="11696700" progId="Equation.DSMT4">
                  <p:embed/>
                  <p:pic>
                    <p:nvPicPr>
                      <p:cNvPr id="9220" name="Object 4">
                        <a:extLst>
                          <a:ext uri="{FF2B5EF4-FFF2-40B4-BE49-F238E27FC236}">
                            <a16:creationId xmlns:a16="http://schemas.microsoft.com/office/drawing/2014/main" id="{B9178AB7-4EC0-9341-973D-9C6371D07D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364" y="4937126"/>
                        <a:ext cx="5665787"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1" name="Object 8">
            <a:extLst>
              <a:ext uri="{FF2B5EF4-FFF2-40B4-BE49-F238E27FC236}">
                <a16:creationId xmlns:a16="http://schemas.microsoft.com/office/drawing/2014/main" id="{0CAF566C-0A50-4140-BA78-E01AF40B60AD}"/>
              </a:ext>
            </a:extLst>
          </p:cNvPr>
          <p:cNvGraphicFramePr>
            <a:graphicFrameLocks noChangeAspect="1"/>
          </p:cNvGraphicFramePr>
          <p:nvPr/>
        </p:nvGraphicFramePr>
        <p:xfrm>
          <a:off x="1809751" y="2143126"/>
          <a:ext cx="6526213" cy="563563"/>
        </p:xfrm>
        <a:graphic>
          <a:graphicData uri="http://schemas.openxmlformats.org/presentationml/2006/ole">
            <mc:AlternateContent xmlns:mc="http://schemas.openxmlformats.org/markup-compatibility/2006">
              <mc:Choice xmlns:v="urn:schemas-microsoft-com:vml" Requires="v">
                <p:oleObj spid="_x0000_s218123" name="Equation" r:id="rId5" imgW="104152700" imgH="9067800" progId="Equation.DSMT4">
                  <p:embed/>
                </p:oleObj>
              </mc:Choice>
              <mc:Fallback>
                <p:oleObj name="Equation" r:id="rId5" imgW="104152700" imgH="9067800" progId="Equation.DSMT4">
                  <p:embed/>
                  <p:pic>
                    <p:nvPicPr>
                      <p:cNvPr id="9221" name="Object 8">
                        <a:extLst>
                          <a:ext uri="{FF2B5EF4-FFF2-40B4-BE49-F238E27FC236}">
                            <a16:creationId xmlns:a16="http://schemas.microsoft.com/office/drawing/2014/main" id="{0CAF566C-0A50-4140-BA78-E01AF40B60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751" y="2143126"/>
                        <a:ext cx="652621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2" name="Object 10">
            <a:extLst>
              <a:ext uri="{FF2B5EF4-FFF2-40B4-BE49-F238E27FC236}">
                <a16:creationId xmlns:a16="http://schemas.microsoft.com/office/drawing/2014/main" id="{D1589782-3542-AF42-ACF0-E42A081E1EBC}"/>
              </a:ext>
            </a:extLst>
          </p:cNvPr>
          <p:cNvGraphicFramePr>
            <a:graphicFrameLocks noChangeAspect="1"/>
          </p:cNvGraphicFramePr>
          <p:nvPr/>
        </p:nvGraphicFramePr>
        <p:xfrm>
          <a:off x="1865314" y="6080125"/>
          <a:ext cx="1997075" cy="635000"/>
        </p:xfrm>
        <a:graphic>
          <a:graphicData uri="http://schemas.openxmlformats.org/presentationml/2006/ole">
            <mc:AlternateContent xmlns:mc="http://schemas.openxmlformats.org/markup-compatibility/2006">
              <mc:Choice xmlns:v="urn:schemas-microsoft-com:vml" Requires="v">
                <p:oleObj spid="_x0000_s218124" name="Equation" r:id="rId7" imgW="31889700" imgH="10236200" progId="Equation.DSMT4">
                  <p:embed/>
                </p:oleObj>
              </mc:Choice>
              <mc:Fallback>
                <p:oleObj name="Equation" r:id="rId7" imgW="31889700" imgH="10236200" progId="Equation.DSMT4">
                  <p:embed/>
                  <p:pic>
                    <p:nvPicPr>
                      <p:cNvPr id="9222" name="Object 10">
                        <a:extLst>
                          <a:ext uri="{FF2B5EF4-FFF2-40B4-BE49-F238E27FC236}">
                            <a16:creationId xmlns:a16="http://schemas.microsoft.com/office/drawing/2014/main" id="{D1589782-3542-AF42-ACF0-E42A081E1E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5314" y="6080125"/>
                        <a:ext cx="1997075"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3" name="Object 11">
            <a:extLst>
              <a:ext uri="{FF2B5EF4-FFF2-40B4-BE49-F238E27FC236}">
                <a16:creationId xmlns:a16="http://schemas.microsoft.com/office/drawing/2014/main" id="{7BFD8472-C38B-314A-B79E-3235897D03B2}"/>
              </a:ext>
            </a:extLst>
          </p:cNvPr>
          <p:cNvGraphicFramePr>
            <a:graphicFrameLocks noChangeAspect="1"/>
          </p:cNvGraphicFramePr>
          <p:nvPr/>
        </p:nvGraphicFramePr>
        <p:xfrm>
          <a:off x="1981200" y="1654176"/>
          <a:ext cx="2400300" cy="346075"/>
        </p:xfrm>
        <a:graphic>
          <a:graphicData uri="http://schemas.openxmlformats.org/presentationml/2006/ole">
            <mc:AlternateContent xmlns:mc="http://schemas.openxmlformats.org/markup-compatibility/2006">
              <mc:Choice xmlns:v="urn:schemas-microsoft-com:vml" Requires="v">
                <p:oleObj spid="_x0000_s218125" name="Equation" r:id="rId9" imgW="38328600" imgH="5562600" progId="Equation.DSMT4">
                  <p:embed/>
                </p:oleObj>
              </mc:Choice>
              <mc:Fallback>
                <p:oleObj name="Equation" r:id="rId9" imgW="38328600" imgH="5562600" progId="Equation.DSMT4">
                  <p:embed/>
                  <p:pic>
                    <p:nvPicPr>
                      <p:cNvPr id="9223" name="Object 11">
                        <a:extLst>
                          <a:ext uri="{FF2B5EF4-FFF2-40B4-BE49-F238E27FC236}">
                            <a16:creationId xmlns:a16="http://schemas.microsoft.com/office/drawing/2014/main" id="{7BFD8472-C38B-314A-B79E-3235897D03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1654176"/>
                        <a:ext cx="24003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4" name="Object 9">
            <a:extLst>
              <a:ext uri="{FF2B5EF4-FFF2-40B4-BE49-F238E27FC236}">
                <a16:creationId xmlns:a16="http://schemas.microsoft.com/office/drawing/2014/main" id="{783BD65C-3963-2045-902A-2AE2B9C5AC69}"/>
              </a:ext>
            </a:extLst>
          </p:cNvPr>
          <p:cNvGraphicFramePr>
            <a:graphicFrameLocks noChangeAspect="1"/>
          </p:cNvGraphicFramePr>
          <p:nvPr/>
        </p:nvGraphicFramePr>
        <p:xfrm>
          <a:off x="4953000" y="1487489"/>
          <a:ext cx="4235450" cy="727075"/>
        </p:xfrm>
        <a:graphic>
          <a:graphicData uri="http://schemas.openxmlformats.org/presentationml/2006/ole">
            <mc:AlternateContent xmlns:mc="http://schemas.openxmlformats.org/markup-compatibility/2006">
              <mc:Choice xmlns:v="urn:schemas-microsoft-com:vml" Requires="v">
                <p:oleObj spid="_x0000_s218126" name="Equation" r:id="rId11" imgW="67589400" imgH="11696700" progId="Equation.DSMT4">
                  <p:embed/>
                </p:oleObj>
              </mc:Choice>
              <mc:Fallback>
                <p:oleObj name="Equation" r:id="rId11" imgW="67589400" imgH="11696700" progId="Equation.DSMT4">
                  <p:embed/>
                  <p:pic>
                    <p:nvPicPr>
                      <p:cNvPr id="9224" name="Object 9">
                        <a:extLst>
                          <a:ext uri="{FF2B5EF4-FFF2-40B4-BE49-F238E27FC236}">
                            <a16:creationId xmlns:a16="http://schemas.microsoft.com/office/drawing/2014/main" id="{783BD65C-3963-2045-902A-2AE2B9C5AC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1487489"/>
                        <a:ext cx="423545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5" name="Object 7">
            <a:extLst>
              <a:ext uri="{FF2B5EF4-FFF2-40B4-BE49-F238E27FC236}">
                <a16:creationId xmlns:a16="http://schemas.microsoft.com/office/drawing/2014/main" id="{38913717-F4BC-594B-913D-705DFD9253BA}"/>
              </a:ext>
            </a:extLst>
          </p:cNvPr>
          <p:cNvGraphicFramePr>
            <a:graphicFrameLocks noChangeAspect="1"/>
          </p:cNvGraphicFramePr>
          <p:nvPr/>
        </p:nvGraphicFramePr>
        <p:xfrm>
          <a:off x="1809751" y="2643189"/>
          <a:ext cx="8029575" cy="727075"/>
        </p:xfrm>
        <a:graphic>
          <a:graphicData uri="http://schemas.openxmlformats.org/presentationml/2006/ole">
            <mc:AlternateContent xmlns:mc="http://schemas.openxmlformats.org/markup-compatibility/2006">
              <mc:Choice xmlns:v="urn:schemas-microsoft-com:vml" Requires="v">
                <p:oleObj spid="_x0000_s218127" name="Equation" r:id="rId13" imgW="128143000" imgH="11696700" progId="Equation.DSMT4">
                  <p:embed/>
                </p:oleObj>
              </mc:Choice>
              <mc:Fallback>
                <p:oleObj name="Equation" r:id="rId13" imgW="128143000" imgH="11696700" progId="Equation.DSMT4">
                  <p:embed/>
                  <p:pic>
                    <p:nvPicPr>
                      <p:cNvPr id="9225" name="Object 7">
                        <a:extLst>
                          <a:ext uri="{FF2B5EF4-FFF2-40B4-BE49-F238E27FC236}">
                            <a16:creationId xmlns:a16="http://schemas.microsoft.com/office/drawing/2014/main" id="{38913717-F4BC-594B-913D-705DFD9253B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09751" y="2643189"/>
                        <a:ext cx="8029575"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6" name="Object 8">
            <a:extLst>
              <a:ext uri="{FF2B5EF4-FFF2-40B4-BE49-F238E27FC236}">
                <a16:creationId xmlns:a16="http://schemas.microsoft.com/office/drawing/2014/main" id="{5D9522D8-2FA4-B648-9C85-4622A4B9DAD3}"/>
              </a:ext>
            </a:extLst>
          </p:cNvPr>
          <p:cNvGraphicFramePr>
            <a:graphicFrameLocks noChangeAspect="1"/>
          </p:cNvGraphicFramePr>
          <p:nvPr/>
        </p:nvGraphicFramePr>
        <p:xfrm>
          <a:off x="1876425" y="3508376"/>
          <a:ext cx="1576388" cy="563563"/>
        </p:xfrm>
        <a:graphic>
          <a:graphicData uri="http://schemas.openxmlformats.org/presentationml/2006/ole">
            <mc:AlternateContent xmlns:mc="http://schemas.openxmlformats.org/markup-compatibility/2006">
              <mc:Choice xmlns:v="urn:schemas-microsoft-com:vml" Requires="v">
                <p:oleObj spid="_x0000_s218128" name="Equation" r:id="rId15" imgW="25158700" imgH="9067800" progId="Equation.DSMT4">
                  <p:embed/>
                </p:oleObj>
              </mc:Choice>
              <mc:Fallback>
                <p:oleObj name="Equation" r:id="rId15" imgW="25158700" imgH="9067800" progId="Equation.DSMT4">
                  <p:embed/>
                  <p:pic>
                    <p:nvPicPr>
                      <p:cNvPr id="9226" name="Object 8">
                        <a:extLst>
                          <a:ext uri="{FF2B5EF4-FFF2-40B4-BE49-F238E27FC236}">
                            <a16:creationId xmlns:a16="http://schemas.microsoft.com/office/drawing/2014/main" id="{5D9522D8-2FA4-B648-9C85-4622A4B9DAD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76425" y="3508376"/>
                        <a:ext cx="1576388"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7" name="Object 12">
            <a:extLst>
              <a:ext uri="{FF2B5EF4-FFF2-40B4-BE49-F238E27FC236}">
                <a16:creationId xmlns:a16="http://schemas.microsoft.com/office/drawing/2014/main" id="{F606AA7B-94CD-7843-880F-BA79F6C5075D}"/>
              </a:ext>
            </a:extLst>
          </p:cNvPr>
          <p:cNvGraphicFramePr>
            <a:graphicFrameLocks noChangeAspect="1"/>
          </p:cNvGraphicFramePr>
          <p:nvPr/>
        </p:nvGraphicFramePr>
        <p:xfrm>
          <a:off x="4006851" y="3344864"/>
          <a:ext cx="2017713" cy="727075"/>
        </p:xfrm>
        <a:graphic>
          <a:graphicData uri="http://schemas.openxmlformats.org/presentationml/2006/ole">
            <mc:AlternateContent xmlns:mc="http://schemas.openxmlformats.org/markup-compatibility/2006">
              <mc:Choice xmlns:v="urn:schemas-microsoft-com:vml" Requires="v">
                <p:oleObj spid="_x0000_s218129" name="Equation" r:id="rId17" imgW="32181800" imgH="11696700" progId="Equation.DSMT4">
                  <p:embed/>
                </p:oleObj>
              </mc:Choice>
              <mc:Fallback>
                <p:oleObj name="Equation" r:id="rId17" imgW="32181800" imgH="11696700" progId="Equation.DSMT4">
                  <p:embed/>
                  <p:pic>
                    <p:nvPicPr>
                      <p:cNvPr id="9227" name="Object 12">
                        <a:extLst>
                          <a:ext uri="{FF2B5EF4-FFF2-40B4-BE49-F238E27FC236}">
                            <a16:creationId xmlns:a16="http://schemas.microsoft.com/office/drawing/2014/main" id="{F606AA7B-94CD-7843-880F-BA79F6C5075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06851" y="3344864"/>
                        <a:ext cx="2017713"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8" name="Object 13">
            <a:extLst>
              <a:ext uri="{FF2B5EF4-FFF2-40B4-BE49-F238E27FC236}">
                <a16:creationId xmlns:a16="http://schemas.microsoft.com/office/drawing/2014/main" id="{624B7FB5-B043-0448-B8CC-199BF598085B}"/>
              </a:ext>
            </a:extLst>
          </p:cNvPr>
          <p:cNvGraphicFramePr>
            <a:graphicFrameLocks noChangeAspect="1"/>
          </p:cNvGraphicFramePr>
          <p:nvPr/>
        </p:nvGraphicFramePr>
        <p:xfrm>
          <a:off x="2362201" y="5715001"/>
          <a:ext cx="733425" cy="346075"/>
        </p:xfrm>
        <a:graphic>
          <a:graphicData uri="http://schemas.openxmlformats.org/presentationml/2006/ole">
            <mc:AlternateContent xmlns:mc="http://schemas.openxmlformats.org/markup-compatibility/2006">
              <mc:Choice xmlns:v="urn:schemas-microsoft-com:vml" Requires="v">
                <p:oleObj spid="_x0000_s218130" name="Equation" r:id="rId19" imgW="11696700" imgH="5562600" progId="Equation.DSMT4">
                  <p:embed/>
                </p:oleObj>
              </mc:Choice>
              <mc:Fallback>
                <p:oleObj name="Equation" r:id="rId19" imgW="11696700" imgH="5562600" progId="Equation.DSMT4">
                  <p:embed/>
                  <p:pic>
                    <p:nvPicPr>
                      <p:cNvPr id="9228" name="Object 13">
                        <a:extLst>
                          <a:ext uri="{FF2B5EF4-FFF2-40B4-BE49-F238E27FC236}">
                            <a16:creationId xmlns:a16="http://schemas.microsoft.com/office/drawing/2014/main" id="{624B7FB5-B043-0448-B8CC-199BF598085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62201" y="5715001"/>
                        <a:ext cx="73342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a:extLst>
              <a:ext uri="{FF2B5EF4-FFF2-40B4-BE49-F238E27FC236}">
                <a16:creationId xmlns:a16="http://schemas.microsoft.com/office/drawing/2014/main" id="{2804B87B-5096-2D4B-9D16-AACA4C422860}"/>
              </a:ext>
            </a:extLst>
          </p:cNvPr>
          <p:cNvSpPr>
            <a:spLocks noGrp="1"/>
          </p:cNvSpPr>
          <p:nvPr>
            <p:ph type="title"/>
          </p:nvPr>
        </p:nvSpPr>
        <p:spPr>
          <a:xfrm>
            <a:off x="1666875" y="142875"/>
            <a:ext cx="8858250" cy="6572250"/>
          </a:xfrm>
        </p:spPr>
        <p:txBody>
          <a:bodyPr>
            <a:normAutofit fontScale="90000"/>
          </a:bodyPr>
          <a:lstStyle/>
          <a:p>
            <a:pPr algn="l" eaLnBrk="1" hangingPunct="1"/>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              (то есть в коалицию не входит </a:t>
            </a:r>
            <a:r>
              <a:rPr lang="en-US" altLang="ru-RU" sz="1800" i="1">
                <a:latin typeface="Arial" panose="020B0604020202020204" pitchFamily="34" charset="0"/>
                <a:cs typeface="Arial" panose="020B0604020202020204" pitchFamily="34" charset="0"/>
              </a:rPr>
              <a:t>k</a:t>
            </a:r>
            <a:r>
              <a:rPr lang="ru-RU" altLang="ru-RU" sz="1800" i="1" baseline="30000">
                <a:latin typeface="Arial" panose="020B0604020202020204" pitchFamily="34" charset="0"/>
                <a:cs typeface="Arial" panose="020B0604020202020204" pitchFamily="34" charset="0"/>
              </a:rPr>
              <a:t>й</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пользователь), то</a:t>
            </a: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Вывод:</a:t>
            </a:r>
            <a:r>
              <a:rPr lang="ru-RU" altLang="ru-RU" sz="1800">
                <a:latin typeface="Arial" panose="020B0604020202020204" pitchFamily="34" charset="0"/>
                <a:cs typeface="Arial" panose="020B0604020202020204" pitchFamily="34" charset="0"/>
              </a:rPr>
              <a:t> Обнаружение </a:t>
            </a:r>
            <a:r>
              <a:rPr lang="en-US" altLang="ru-RU" sz="1800" i="1">
                <a:latin typeface="Arial" panose="020B0604020202020204" pitchFamily="34" charset="0"/>
                <a:cs typeface="Arial" panose="020B0604020202020204" pitchFamily="34" charset="0"/>
              </a:rPr>
              <a:t>k</a:t>
            </a:r>
            <a:r>
              <a:rPr lang="ru-RU" altLang="ru-RU" sz="1800" i="1" baseline="30000">
                <a:latin typeface="Arial" panose="020B0604020202020204" pitchFamily="34" charset="0"/>
                <a:cs typeface="Arial" panose="020B0604020202020204" pitchFamily="34" charset="0"/>
              </a:rPr>
              <a:t>го</a:t>
            </a:r>
            <a:r>
              <a:rPr lang="ru-RU" altLang="ru-RU" sz="1800">
                <a:latin typeface="Arial" panose="020B0604020202020204" pitchFamily="34" charset="0"/>
                <a:cs typeface="Arial" panose="020B0604020202020204" pitchFamily="34" charset="0"/>
              </a:rPr>
              <a:t> пользователя в составе коалиции возможно, но 	собственнику ПО юридически невозможно доказать, что в </a:t>
            </a:r>
            <a:r>
              <a:rPr lang="en-US" altLang="ru-RU" sz="1800" i="1">
                <a:latin typeface="Arial" panose="020B0604020202020204" pitchFamily="34" charset="0"/>
                <a:cs typeface="Arial" panose="020B0604020202020204" pitchFamily="34" charset="0"/>
              </a:rPr>
              <a:t>C</a:t>
            </a:r>
            <a:r>
              <a:rPr lang="en-US" altLang="ru-RU" sz="1800" i="1" baseline="-25000">
                <a:latin typeface="Arial" panose="020B0604020202020204" pitchFamily="34" charset="0"/>
                <a:cs typeface="Arial" panose="020B0604020202020204" pitchFamily="34" charset="0"/>
              </a:rPr>
              <a:t>i</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производилось вложение ЦВЗ.</a:t>
            </a: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 1:</a:t>
            </a:r>
            <a:r>
              <a:rPr lang="ru-RU" altLang="ru-RU" sz="1800">
                <a:latin typeface="Arial" panose="020B0604020202020204" pitchFamily="34" charset="0"/>
                <a:cs typeface="Arial" panose="020B0604020202020204" pitchFamily="34" charset="0"/>
              </a:rPr>
              <a:t> Вывод, сформулированный выше, остается справедливым, 	независимо от того, входит ли </a:t>
            </a:r>
            <a:r>
              <a:rPr lang="en-US" altLang="ru-RU" sz="1800" i="1">
                <a:latin typeface="Arial" panose="020B0604020202020204" pitchFamily="34" charset="0"/>
                <a:cs typeface="Arial" panose="020B0604020202020204" pitchFamily="34" charset="0"/>
              </a:rPr>
              <a:t>i</a:t>
            </a:r>
            <a:r>
              <a:rPr lang="ru-RU" altLang="ru-RU" sz="1800" i="1" baseline="30000">
                <a:latin typeface="Arial" panose="020B0604020202020204" pitchFamily="34" charset="0"/>
                <a:cs typeface="Arial" panose="020B0604020202020204" pitchFamily="34" charset="0"/>
              </a:rPr>
              <a:t>й</a:t>
            </a:r>
            <a:r>
              <a:rPr lang="ru-RU" altLang="ru-RU" sz="1800">
                <a:latin typeface="Arial" panose="020B0604020202020204" pitchFamily="34" charset="0"/>
                <a:cs typeface="Arial" panose="020B0604020202020204" pitchFamily="34" charset="0"/>
              </a:rPr>
              <a:t> пользователь в коалицию или нет. (В 	последнем случае участники коалиции могут получить </a:t>
            </a:r>
            <a:r>
              <a:rPr lang="en-US" altLang="ru-RU" sz="1800" i="1">
                <a:latin typeface="Arial" panose="020B0604020202020204" pitchFamily="34" charset="0"/>
                <a:cs typeface="Arial" panose="020B0604020202020204" pitchFamily="34" charset="0"/>
              </a:rPr>
              <a:t>C</a:t>
            </a:r>
            <a:r>
              <a:rPr lang="en-US" altLang="ru-RU" sz="1800" i="1" baseline="-25000">
                <a:latin typeface="Arial" panose="020B0604020202020204" pitchFamily="34" charset="0"/>
                <a:cs typeface="Arial" panose="020B0604020202020204" pitchFamily="34" charset="0"/>
              </a:rPr>
              <a:t>wi</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без 	согласия </a:t>
            </a:r>
            <a:r>
              <a:rPr lang="en-US" altLang="ru-RU" sz="1800" i="1">
                <a:latin typeface="Arial" panose="020B0604020202020204" pitchFamily="34" charset="0"/>
                <a:cs typeface="Arial" panose="020B0604020202020204" pitchFamily="34" charset="0"/>
              </a:rPr>
              <a:t>i</a:t>
            </a:r>
            <a:r>
              <a:rPr lang="ru-RU" altLang="ru-RU" sz="1800" i="1" baseline="30000">
                <a:latin typeface="Arial" panose="020B0604020202020204" pitchFamily="34" charset="0"/>
                <a:cs typeface="Arial" panose="020B0604020202020204" pitchFamily="34" charset="0"/>
              </a:rPr>
              <a:t>го</a:t>
            </a:r>
            <a:r>
              <a:rPr lang="ru-RU" altLang="ru-RU" sz="1800">
                <a:latin typeface="Arial" panose="020B0604020202020204" pitchFamily="34" charset="0"/>
                <a:cs typeface="Arial" panose="020B0604020202020204" pitchFamily="34" charset="0"/>
              </a:rPr>
              <a:t> пользователя.)</a:t>
            </a:r>
            <a:br>
              <a:rPr lang="en-US"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 2:</a:t>
            </a:r>
            <a:r>
              <a:rPr lang="ru-RU" altLang="ru-RU" sz="1800">
                <a:latin typeface="Arial" panose="020B0604020202020204" pitchFamily="34" charset="0"/>
                <a:cs typeface="Arial" panose="020B0604020202020204" pitchFamily="34" charset="0"/>
              </a:rPr>
              <a:t> Если собственник использует для обнаружения </a:t>
            </a:r>
            <a:r>
              <a:rPr lang="en-US" altLang="ru-RU" sz="1800" i="1">
                <a:latin typeface="Arial" panose="020B0604020202020204" pitchFamily="34" charset="0"/>
                <a:cs typeface="Arial" panose="020B0604020202020204" pitchFamily="34" charset="0"/>
              </a:rPr>
              <a:t>k</a:t>
            </a:r>
            <a:r>
              <a:rPr lang="ru-RU" altLang="ru-RU" sz="1800" i="1" baseline="30000">
                <a:latin typeface="Arial" panose="020B0604020202020204" pitchFamily="34" charset="0"/>
                <a:cs typeface="Arial" panose="020B0604020202020204" pitchFamily="34" charset="0"/>
              </a:rPr>
              <a:t>го</a:t>
            </a:r>
            <a:r>
              <a:rPr lang="ru-RU" altLang="ru-RU" sz="1800">
                <a:latin typeface="Arial" panose="020B0604020202020204" pitchFamily="34" charset="0"/>
                <a:cs typeface="Arial" panose="020B0604020202020204" pitchFamily="34" charset="0"/>
              </a:rPr>
              <a:t> пользователя</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составе коалиции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слепой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декодер, то есть</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то эффективность обнаружения и, кроме того, </a:t>
            </a:r>
            <a:r>
              <a:rPr lang="en-US" altLang="ru-RU" sz="1800" i="1">
                <a:latin typeface="Arial" panose="020B0604020202020204" pitchFamily="34" charset="0"/>
                <a:cs typeface="Arial" panose="020B0604020202020204" pitchFamily="34" charset="0"/>
              </a:rPr>
              <a:t>i</a:t>
            </a:r>
            <a:r>
              <a:rPr lang="ru-RU" altLang="ru-RU" sz="1800" i="1" baseline="30000">
                <a:latin typeface="Arial" panose="020B0604020202020204" pitchFamily="34" charset="0"/>
                <a:cs typeface="Arial" panose="020B0604020202020204" pitchFamily="34" charset="0"/>
              </a:rPr>
              <a:t>й</a:t>
            </a:r>
            <a:r>
              <a:rPr lang="ru-RU" altLang="ru-RU" sz="1800">
                <a:latin typeface="Arial" panose="020B0604020202020204" pitchFamily="34" charset="0"/>
                <a:cs typeface="Arial" panose="020B0604020202020204" pitchFamily="34" charset="0"/>
              </a:rPr>
              <a:t> пользователь всегда 	будет признан участником коалиции.</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Отношение </a:t>
            </a:r>
            <a:r>
              <a:rPr lang="en-US" altLang="ru-RU" sz="1800" i="1">
                <a:latin typeface="Arial" panose="020B0604020202020204" pitchFamily="34" charset="0"/>
                <a:cs typeface="Arial" panose="020B0604020202020204" pitchFamily="34" charset="0"/>
              </a:rPr>
              <a:t>S/N </a:t>
            </a:r>
            <a:r>
              <a:rPr lang="ru-RU" altLang="ru-RU" sz="1800" i="1">
                <a:latin typeface="Arial" panose="020B0604020202020204" pitchFamily="34" charset="0"/>
                <a:cs typeface="Arial" panose="020B0604020202020204" pitchFamily="34" charset="0"/>
              </a:rPr>
              <a:t>после атаки:</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(если </a:t>
            </a:r>
            <a:r>
              <a:rPr lang="en-US" altLang="ru-RU" sz="1800" i="1">
                <a:latin typeface="Arial" panose="020B0604020202020204" pitchFamily="34" charset="0"/>
                <a:cs typeface="Arial" panose="020B0604020202020204" pitchFamily="34" charset="0"/>
              </a:rPr>
              <a:t>C</a:t>
            </a:r>
            <a:r>
              <a:rPr lang="en-US" altLang="ru-RU" sz="1800" i="1" baseline="-25000">
                <a:latin typeface="Arial" panose="020B0604020202020204" pitchFamily="34" charset="0"/>
                <a:cs typeface="Arial" panose="020B0604020202020204" pitchFamily="34" charset="0"/>
              </a:rPr>
              <a:t>j</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взаимно независимы).		(26)</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Из (26) видно, что качество ПО значительно ухудшается при малых </a:t>
            </a:r>
            <a:r>
              <a:rPr lang="en-US" altLang="ru-RU" sz="1800" i="1">
                <a:latin typeface="Arial" panose="020B0604020202020204" pitchFamily="34" charset="0"/>
                <a:cs typeface="Arial" panose="020B0604020202020204" pitchFamily="34" charset="0"/>
              </a:rPr>
              <a:t>K</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27099C89-3853-6C4B-BD6B-F985C758C30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254AA94-E5C4-2F49-98DC-3779176CB693}" type="slidenum">
              <a:rPr lang="ru-RU" altLang="ru-RU">
                <a:solidFill>
                  <a:srgbClr val="898989"/>
                </a:solidFill>
                <a:latin typeface="Calibri" panose="020F0502020204030204" pitchFamily="34" charset="0"/>
              </a:rPr>
              <a:pPr eaLnBrk="1" hangingPunct="1"/>
              <a:t>218</a:t>
            </a:fld>
            <a:endParaRPr lang="ru-RU" altLang="ru-RU">
              <a:solidFill>
                <a:srgbClr val="898989"/>
              </a:solidFill>
              <a:latin typeface="Calibri" panose="020F0502020204030204" pitchFamily="34" charset="0"/>
            </a:endParaRPr>
          </a:p>
        </p:txBody>
      </p:sp>
      <p:graphicFrame>
        <p:nvGraphicFramePr>
          <p:cNvPr id="10244" name="Object 4">
            <a:extLst>
              <a:ext uri="{FF2B5EF4-FFF2-40B4-BE49-F238E27FC236}">
                <a16:creationId xmlns:a16="http://schemas.microsoft.com/office/drawing/2014/main" id="{2B05AB24-06C0-4B4E-8C1D-6B57930278EE}"/>
              </a:ext>
            </a:extLst>
          </p:cNvPr>
          <p:cNvGraphicFramePr>
            <a:graphicFrameLocks noChangeAspect="1"/>
          </p:cNvGraphicFramePr>
          <p:nvPr/>
        </p:nvGraphicFramePr>
        <p:xfrm>
          <a:off x="2381251" y="357189"/>
          <a:ext cx="733425" cy="346075"/>
        </p:xfrm>
        <a:graphic>
          <a:graphicData uri="http://schemas.openxmlformats.org/presentationml/2006/ole">
            <mc:AlternateContent xmlns:mc="http://schemas.openxmlformats.org/markup-compatibility/2006">
              <mc:Choice xmlns:v="urn:schemas-microsoft-com:vml" Requires="v">
                <p:oleObj spid="_x0000_s219141" name="Equation" r:id="rId3" imgW="11696700" imgH="5562600" progId="Equation.DSMT4">
                  <p:embed/>
                </p:oleObj>
              </mc:Choice>
              <mc:Fallback>
                <p:oleObj name="Equation" r:id="rId3" imgW="11696700" imgH="5562600" progId="Equation.DSMT4">
                  <p:embed/>
                  <p:pic>
                    <p:nvPicPr>
                      <p:cNvPr id="10244" name="Object 4">
                        <a:extLst>
                          <a:ext uri="{FF2B5EF4-FFF2-40B4-BE49-F238E27FC236}">
                            <a16:creationId xmlns:a16="http://schemas.microsoft.com/office/drawing/2014/main" id="{2B05AB24-06C0-4B4E-8C1D-6B57930278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1" y="357189"/>
                        <a:ext cx="73342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10">
            <a:extLst>
              <a:ext uri="{FF2B5EF4-FFF2-40B4-BE49-F238E27FC236}">
                <a16:creationId xmlns:a16="http://schemas.microsoft.com/office/drawing/2014/main" id="{14C41871-88DF-BC4A-AE46-E97946BE1539}"/>
              </a:ext>
            </a:extLst>
          </p:cNvPr>
          <p:cNvGraphicFramePr>
            <a:graphicFrameLocks noChangeAspect="1"/>
          </p:cNvGraphicFramePr>
          <p:nvPr/>
        </p:nvGraphicFramePr>
        <p:xfrm>
          <a:off x="8691564" y="357189"/>
          <a:ext cx="1190625" cy="344487"/>
        </p:xfrm>
        <a:graphic>
          <a:graphicData uri="http://schemas.openxmlformats.org/presentationml/2006/ole">
            <mc:AlternateContent xmlns:mc="http://schemas.openxmlformats.org/markup-compatibility/2006">
              <mc:Choice xmlns:v="urn:schemas-microsoft-com:vml" Requires="v">
                <p:oleObj spid="_x0000_s219142" name="Equation" r:id="rId5" imgW="19011900" imgH="5562600" progId="Equation.DSMT4">
                  <p:embed/>
                </p:oleObj>
              </mc:Choice>
              <mc:Fallback>
                <p:oleObj name="Equation" r:id="rId5" imgW="19011900" imgH="5562600" progId="Equation.DSMT4">
                  <p:embed/>
                  <p:pic>
                    <p:nvPicPr>
                      <p:cNvPr id="10245" name="Object 10">
                        <a:extLst>
                          <a:ext uri="{FF2B5EF4-FFF2-40B4-BE49-F238E27FC236}">
                            <a16:creationId xmlns:a16="http://schemas.microsoft.com/office/drawing/2014/main" id="{14C41871-88DF-BC4A-AE46-E97946BE15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1564" y="357189"/>
                        <a:ext cx="1190625"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6" name="Object 8">
            <a:extLst>
              <a:ext uri="{FF2B5EF4-FFF2-40B4-BE49-F238E27FC236}">
                <a16:creationId xmlns:a16="http://schemas.microsoft.com/office/drawing/2014/main" id="{030753C1-7001-B749-AE84-C1BFED0BAF66}"/>
              </a:ext>
            </a:extLst>
          </p:cNvPr>
          <p:cNvGraphicFramePr>
            <a:graphicFrameLocks noChangeAspect="1"/>
          </p:cNvGraphicFramePr>
          <p:nvPr/>
        </p:nvGraphicFramePr>
        <p:xfrm>
          <a:off x="2687638" y="3357564"/>
          <a:ext cx="5408612" cy="727075"/>
        </p:xfrm>
        <a:graphic>
          <a:graphicData uri="http://schemas.openxmlformats.org/presentationml/2006/ole">
            <mc:AlternateContent xmlns:mc="http://schemas.openxmlformats.org/markup-compatibility/2006">
              <mc:Choice xmlns:v="urn:schemas-microsoft-com:vml" Requires="v">
                <p:oleObj spid="_x0000_s219143" name="Equation" r:id="rId7" imgW="86309200" imgH="11696700" progId="Equation.DSMT4">
                  <p:embed/>
                </p:oleObj>
              </mc:Choice>
              <mc:Fallback>
                <p:oleObj name="Equation" r:id="rId7" imgW="86309200" imgH="11696700" progId="Equation.DSMT4">
                  <p:embed/>
                  <p:pic>
                    <p:nvPicPr>
                      <p:cNvPr id="10246" name="Object 8">
                        <a:extLst>
                          <a:ext uri="{FF2B5EF4-FFF2-40B4-BE49-F238E27FC236}">
                            <a16:creationId xmlns:a16="http://schemas.microsoft.com/office/drawing/2014/main" id="{030753C1-7001-B749-AE84-C1BFED0BAF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638" y="3357564"/>
                        <a:ext cx="5408612"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12">
            <a:extLst>
              <a:ext uri="{FF2B5EF4-FFF2-40B4-BE49-F238E27FC236}">
                <a16:creationId xmlns:a16="http://schemas.microsoft.com/office/drawing/2014/main" id="{1FD7D8FF-50B1-8040-82A9-EB2A9C0E5491}"/>
              </a:ext>
            </a:extLst>
          </p:cNvPr>
          <p:cNvGraphicFramePr>
            <a:graphicFrameLocks noChangeAspect="1"/>
          </p:cNvGraphicFramePr>
          <p:nvPr/>
        </p:nvGraphicFramePr>
        <p:xfrm>
          <a:off x="1809750" y="4840289"/>
          <a:ext cx="2859088" cy="1089025"/>
        </p:xfrm>
        <a:graphic>
          <a:graphicData uri="http://schemas.openxmlformats.org/presentationml/2006/ole">
            <mc:AlternateContent xmlns:mc="http://schemas.openxmlformats.org/markup-compatibility/2006">
              <mc:Choice xmlns:v="urn:schemas-microsoft-com:vml" Requires="v">
                <p:oleObj spid="_x0000_s219144" name="Equation" r:id="rId9" imgW="45643800" imgH="17259300" progId="Equation.DSMT4">
                  <p:embed/>
                </p:oleObj>
              </mc:Choice>
              <mc:Fallback>
                <p:oleObj name="Equation" r:id="rId9" imgW="45643800" imgH="17259300" progId="Equation.DSMT4">
                  <p:embed/>
                  <p:pic>
                    <p:nvPicPr>
                      <p:cNvPr id="10247" name="Object 12">
                        <a:extLst>
                          <a:ext uri="{FF2B5EF4-FFF2-40B4-BE49-F238E27FC236}">
                            <a16:creationId xmlns:a16="http://schemas.microsoft.com/office/drawing/2014/main" id="{1FD7D8FF-50B1-8040-82A9-EB2A9C0E549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9750" y="4840289"/>
                        <a:ext cx="2859088"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a:extLst>
              <a:ext uri="{FF2B5EF4-FFF2-40B4-BE49-F238E27FC236}">
                <a16:creationId xmlns:a16="http://schemas.microsoft.com/office/drawing/2014/main" id="{13FE7377-1493-DC44-896A-11BC36466FB1}"/>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2. Атака для одинаковых ПО, но различных ЦВЗ. </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Атака:</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(27)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Информированный декодер для обнаружения присутствия </a:t>
            </a:r>
            <a:r>
              <a:rPr lang="en-US" altLang="ru-RU" sz="1800" i="1">
                <a:latin typeface="Arial" panose="020B0604020202020204" pitchFamily="34" charset="0"/>
                <a:cs typeface="Arial" panose="020B0604020202020204" pitchFamily="34" charset="0"/>
              </a:rPr>
              <a:t>i</a:t>
            </a:r>
            <a:r>
              <a:rPr lang="ru-RU" altLang="ru-RU" sz="1800" i="1" baseline="30000">
                <a:latin typeface="Arial" panose="020B0604020202020204" pitchFamily="34" charset="0"/>
                <a:cs typeface="Arial" panose="020B0604020202020204" pitchFamily="34" charset="0"/>
              </a:rPr>
              <a:t>го</a:t>
            </a:r>
            <a:r>
              <a:rPr lang="en-US" altLang="ru-RU" sz="1800" i="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пользователя в коалиции атакующих</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(28)</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ru-RU" altLang="ru-RU" sz="1800">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4F2C77BD-4DF6-7A40-A4AA-66239949997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323FD70-273A-CF48-87DC-2D8F76677FC7}" type="slidenum">
              <a:rPr lang="ru-RU" altLang="ru-RU">
                <a:solidFill>
                  <a:srgbClr val="898989"/>
                </a:solidFill>
                <a:latin typeface="Calibri" panose="020F0502020204030204" pitchFamily="34" charset="0"/>
              </a:rPr>
              <a:pPr eaLnBrk="1" hangingPunct="1"/>
              <a:t>219</a:t>
            </a:fld>
            <a:endParaRPr lang="ru-RU" altLang="ru-RU">
              <a:solidFill>
                <a:srgbClr val="898989"/>
              </a:solidFill>
              <a:latin typeface="Calibri" panose="020F0502020204030204" pitchFamily="34" charset="0"/>
            </a:endParaRPr>
          </a:p>
        </p:txBody>
      </p:sp>
      <p:graphicFrame>
        <p:nvGraphicFramePr>
          <p:cNvPr id="11268" name="Object 12">
            <a:extLst>
              <a:ext uri="{FF2B5EF4-FFF2-40B4-BE49-F238E27FC236}">
                <a16:creationId xmlns:a16="http://schemas.microsoft.com/office/drawing/2014/main" id="{1B35BB3E-9018-7B41-91E3-9F4F82201EC1}"/>
              </a:ext>
            </a:extLst>
          </p:cNvPr>
          <p:cNvGraphicFramePr>
            <a:graphicFrameLocks noChangeAspect="1"/>
          </p:cNvGraphicFramePr>
          <p:nvPr/>
        </p:nvGraphicFramePr>
        <p:xfrm>
          <a:off x="2095500" y="1500189"/>
          <a:ext cx="2840038" cy="1957387"/>
        </p:xfrm>
        <a:graphic>
          <a:graphicData uri="http://schemas.openxmlformats.org/presentationml/2006/ole">
            <mc:AlternateContent xmlns:mc="http://schemas.openxmlformats.org/markup-compatibility/2006">
              <mc:Choice xmlns:v="urn:schemas-microsoft-com:vml" Requires="v">
                <p:oleObj spid="_x0000_s220165" name="Equation" r:id="rId3" imgW="45351700" imgH="31305500" progId="Equation.DSMT4">
                  <p:embed/>
                </p:oleObj>
              </mc:Choice>
              <mc:Fallback>
                <p:oleObj name="Equation" r:id="rId3" imgW="45351700" imgH="31305500" progId="Equation.DSMT4">
                  <p:embed/>
                  <p:pic>
                    <p:nvPicPr>
                      <p:cNvPr id="11268" name="Object 12">
                        <a:extLst>
                          <a:ext uri="{FF2B5EF4-FFF2-40B4-BE49-F238E27FC236}">
                            <a16:creationId xmlns:a16="http://schemas.microsoft.com/office/drawing/2014/main" id="{1B35BB3E-9018-7B41-91E3-9F4F82201E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0" y="1500189"/>
                        <a:ext cx="2840038"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9" name="Object 11">
            <a:extLst>
              <a:ext uri="{FF2B5EF4-FFF2-40B4-BE49-F238E27FC236}">
                <a16:creationId xmlns:a16="http://schemas.microsoft.com/office/drawing/2014/main" id="{700CFFCB-0B9C-534F-93FC-9030264BA607}"/>
              </a:ext>
            </a:extLst>
          </p:cNvPr>
          <p:cNvGraphicFramePr>
            <a:graphicFrameLocks noChangeAspect="1"/>
          </p:cNvGraphicFramePr>
          <p:nvPr/>
        </p:nvGraphicFramePr>
        <p:xfrm>
          <a:off x="5418138" y="1638301"/>
          <a:ext cx="4178300" cy="1147763"/>
        </p:xfrm>
        <a:graphic>
          <a:graphicData uri="http://schemas.openxmlformats.org/presentationml/2006/ole">
            <mc:AlternateContent xmlns:mc="http://schemas.openxmlformats.org/markup-compatibility/2006">
              <mc:Choice xmlns:v="urn:schemas-microsoft-com:vml" Requires="v">
                <p:oleObj spid="_x0000_s220166" name="Equation" r:id="rId5" imgW="66700400" imgH="18427700" progId="Equation.DSMT4">
                  <p:embed/>
                </p:oleObj>
              </mc:Choice>
              <mc:Fallback>
                <p:oleObj name="Equation" r:id="rId5" imgW="66700400" imgH="18427700" progId="Equation.DSMT4">
                  <p:embed/>
                  <p:pic>
                    <p:nvPicPr>
                      <p:cNvPr id="11269" name="Object 11">
                        <a:extLst>
                          <a:ext uri="{FF2B5EF4-FFF2-40B4-BE49-F238E27FC236}">
                            <a16:creationId xmlns:a16="http://schemas.microsoft.com/office/drawing/2014/main" id="{700CFFCB-0B9C-534F-93FC-9030264BA6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8138" y="1638301"/>
                        <a:ext cx="4178300"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0" name="Object 5">
            <a:extLst>
              <a:ext uri="{FF2B5EF4-FFF2-40B4-BE49-F238E27FC236}">
                <a16:creationId xmlns:a16="http://schemas.microsoft.com/office/drawing/2014/main" id="{43422695-5E95-B340-83FA-F39839C61576}"/>
              </a:ext>
            </a:extLst>
          </p:cNvPr>
          <p:cNvGraphicFramePr>
            <a:graphicFrameLocks noChangeAspect="1"/>
          </p:cNvGraphicFramePr>
          <p:nvPr/>
        </p:nvGraphicFramePr>
        <p:xfrm>
          <a:off x="1755776" y="4391025"/>
          <a:ext cx="7961313" cy="1181100"/>
        </p:xfrm>
        <a:graphic>
          <a:graphicData uri="http://schemas.openxmlformats.org/presentationml/2006/ole">
            <mc:AlternateContent xmlns:mc="http://schemas.openxmlformats.org/markup-compatibility/2006">
              <mc:Choice xmlns:v="urn:schemas-microsoft-com:vml" Requires="v">
                <p:oleObj spid="_x0000_s220167" name="Equation" r:id="rId7" imgW="126974600" imgH="19011900" progId="Equation.DSMT4">
                  <p:embed/>
                </p:oleObj>
              </mc:Choice>
              <mc:Fallback>
                <p:oleObj name="Equation" r:id="rId7" imgW="126974600" imgH="19011900" progId="Equation.DSMT4">
                  <p:embed/>
                  <p:pic>
                    <p:nvPicPr>
                      <p:cNvPr id="11270" name="Object 5">
                        <a:extLst>
                          <a:ext uri="{FF2B5EF4-FFF2-40B4-BE49-F238E27FC236}">
                            <a16:creationId xmlns:a16="http://schemas.microsoft.com/office/drawing/2014/main" id="{43422695-5E95-B340-83FA-F39839C615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5776" y="4391025"/>
                        <a:ext cx="7961313"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1" name="Object 6">
            <a:extLst>
              <a:ext uri="{FF2B5EF4-FFF2-40B4-BE49-F238E27FC236}">
                <a16:creationId xmlns:a16="http://schemas.microsoft.com/office/drawing/2014/main" id="{58ED6CD7-11A0-4342-8035-B644E87AB494}"/>
              </a:ext>
            </a:extLst>
          </p:cNvPr>
          <p:cNvGraphicFramePr>
            <a:graphicFrameLocks noChangeAspect="1"/>
          </p:cNvGraphicFramePr>
          <p:nvPr/>
        </p:nvGraphicFramePr>
        <p:xfrm>
          <a:off x="2166938" y="5727700"/>
          <a:ext cx="2641600" cy="344488"/>
        </p:xfrm>
        <a:graphic>
          <a:graphicData uri="http://schemas.openxmlformats.org/presentationml/2006/ole">
            <mc:AlternateContent xmlns:mc="http://schemas.openxmlformats.org/markup-compatibility/2006">
              <mc:Choice xmlns:v="urn:schemas-microsoft-com:vml" Requires="v">
                <p:oleObj spid="_x0000_s220168" name="Equation" r:id="rId9" imgW="42125900" imgH="5562600" progId="Equation.DSMT4">
                  <p:embed/>
                </p:oleObj>
              </mc:Choice>
              <mc:Fallback>
                <p:oleObj name="Equation" r:id="rId9" imgW="42125900" imgH="5562600" progId="Equation.DSMT4">
                  <p:embed/>
                  <p:pic>
                    <p:nvPicPr>
                      <p:cNvPr id="11271" name="Object 6">
                        <a:extLst>
                          <a:ext uri="{FF2B5EF4-FFF2-40B4-BE49-F238E27FC236}">
                            <a16:creationId xmlns:a16="http://schemas.microsoft.com/office/drawing/2014/main" id="{58ED6CD7-11A0-4342-8035-B644E87AB4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6938" y="5727700"/>
                        <a:ext cx="2641600"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a:extLst>
              <a:ext uri="{FF2B5EF4-FFF2-40B4-BE49-F238E27FC236}">
                <a16:creationId xmlns:a16="http://schemas.microsoft.com/office/drawing/2014/main" id="{0AF31650-7E3B-754E-A5DF-51851A77847A}"/>
              </a:ext>
            </a:extLst>
          </p:cNvPr>
          <p:cNvSpPr>
            <a:spLocks noGrp="1"/>
          </p:cNvSpPr>
          <p:nvPr>
            <p:ph type="title"/>
          </p:nvPr>
        </p:nvSpPr>
        <p:spPr>
          <a:xfrm>
            <a:off x="1738314" y="274639"/>
            <a:ext cx="8715375" cy="6440487"/>
          </a:xfrm>
        </p:spPr>
        <p:txBody>
          <a:bodyPr/>
          <a:lstStyle/>
          <a:p>
            <a:pPr algn="l" eaLnBrk="1" hangingPunct="1"/>
            <a:r>
              <a:rPr lang="ru-RU" altLang="ru-RU" sz="1800" i="1">
                <a:latin typeface="Arial" panose="020B0604020202020204" pitchFamily="34" charset="0"/>
                <a:cs typeface="Arial" panose="020B0604020202020204" pitchFamily="34" charset="0"/>
              </a:rPr>
              <a:t>Критерий </a:t>
            </a:r>
            <a:r>
              <a:rPr lang="el-GR" altLang="ru-RU" sz="1800" i="1">
                <a:latin typeface="Arial" panose="020B0604020202020204" pitchFamily="34" charset="0"/>
                <a:cs typeface="Arial" panose="020B0604020202020204" pitchFamily="34" charset="0"/>
              </a:rPr>
              <a:t>χ</a:t>
            </a:r>
            <a:r>
              <a:rPr lang="ru-RU" altLang="ru-RU" sz="1800" i="1" baseline="30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 обнаружения СГ-НЗБ.</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 </a:t>
            </a:r>
            <a:r>
              <a:rPr lang="el-GR" altLang="ru-RU" sz="1800" i="1">
                <a:latin typeface="Arial" panose="020B0604020202020204" pitchFamily="34" charset="0"/>
                <a:cs typeface="Arial" panose="020B0604020202020204" pitchFamily="34" charset="0"/>
              </a:rPr>
              <a:t>χ</a:t>
            </a:r>
            <a:r>
              <a:rPr lang="ru-RU" altLang="ru-RU" sz="1800" i="1" baseline="30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&lt; </a:t>
            </a:r>
            <a:r>
              <a:rPr lang="el-GR" altLang="ru-RU" sz="1800" i="1">
                <a:latin typeface="Arial" panose="020B0604020202020204" pitchFamily="34" charset="0"/>
                <a:cs typeface="Arial" panose="020B0604020202020204" pitchFamily="34" charset="0"/>
              </a:rPr>
              <a:t>α</a:t>
            </a:r>
            <a:r>
              <a:rPr lang="ru-RU" altLang="ru-RU" sz="1800">
                <a:latin typeface="Arial" panose="020B0604020202020204" pitchFamily="34" charset="0"/>
                <a:cs typeface="Arial" panose="020B0604020202020204" pitchFamily="34" charset="0"/>
              </a:rPr>
              <a:t>, то СГ-НЗБ присутствует, </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 </a:t>
            </a:r>
            <a:r>
              <a:rPr lang="el-GR" altLang="ru-RU" sz="1800" i="1">
                <a:latin typeface="Arial" panose="020B0604020202020204" pitchFamily="34" charset="0"/>
                <a:cs typeface="Arial" panose="020B0604020202020204" pitchFamily="34" charset="0"/>
              </a:rPr>
              <a:t>χ</a:t>
            </a:r>
            <a:r>
              <a:rPr lang="ru-RU" altLang="ru-RU" sz="1800" i="1" baseline="30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 </a:t>
            </a:r>
            <a:r>
              <a:rPr lang="el-GR" altLang="ru-RU" sz="1800" i="1">
                <a:latin typeface="Arial" panose="020B0604020202020204" pitchFamily="34" charset="0"/>
                <a:cs typeface="Arial" panose="020B0604020202020204" pitchFamily="34" charset="0"/>
              </a:rPr>
              <a:t>α</a:t>
            </a:r>
            <a:r>
              <a:rPr lang="ru-RU" altLang="ru-RU" sz="1800">
                <a:latin typeface="Arial" panose="020B0604020202020204" pitchFamily="34" charset="0"/>
                <a:cs typeface="Arial" panose="020B0604020202020204" pitchFamily="34" charset="0"/>
              </a:rPr>
              <a:t>, то СГ-НЗБ отсутствует.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Вероятность пропуска СГ можно рассчитать как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m</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задано, то можно найти требуемый параметр </a:t>
            </a:r>
            <a:r>
              <a:rPr lang="el-GR" altLang="ru-RU" sz="1800" i="1">
                <a:latin typeface="Arial" panose="020B0604020202020204" pitchFamily="34" charset="0"/>
                <a:cs typeface="Arial" panose="020B0604020202020204" pitchFamily="34" charset="0"/>
              </a:rPr>
              <a:t>α</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Расчет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fa</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производится экспериментально для различных ПО.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graphicFrame>
        <p:nvGraphicFramePr>
          <p:cNvPr id="16387" name="Object 7">
            <a:extLst>
              <a:ext uri="{FF2B5EF4-FFF2-40B4-BE49-F238E27FC236}">
                <a16:creationId xmlns:a16="http://schemas.microsoft.com/office/drawing/2014/main" id="{AFACF9B5-C81E-5640-8498-6C8CE6A370CB}"/>
              </a:ext>
            </a:extLst>
          </p:cNvPr>
          <p:cNvGraphicFramePr>
            <a:graphicFrameLocks noChangeAspect="1"/>
          </p:cNvGraphicFramePr>
          <p:nvPr/>
        </p:nvGraphicFramePr>
        <p:xfrm>
          <a:off x="1900238" y="2571750"/>
          <a:ext cx="3314700" cy="1104900"/>
        </p:xfrm>
        <a:graphic>
          <a:graphicData uri="http://schemas.openxmlformats.org/presentationml/2006/ole">
            <mc:AlternateContent xmlns:mc="http://schemas.openxmlformats.org/markup-compatibility/2006">
              <mc:Choice xmlns:v="urn:schemas-microsoft-com:vml" Requires="v">
                <p:oleObj spid="_x0000_s24578" name="Equation" r:id="rId3" imgW="50901600" imgH="16967200" progId="Equation.DSMT4">
                  <p:embed/>
                </p:oleObj>
              </mc:Choice>
              <mc:Fallback>
                <p:oleObj name="Equation" r:id="rId3" imgW="50901600" imgH="16967200" progId="Equation.DSMT4">
                  <p:embed/>
                  <p:pic>
                    <p:nvPicPr>
                      <p:cNvPr id="16387" name="Object 7">
                        <a:extLst>
                          <a:ext uri="{FF2B5EF4-FFF2-40B4-BE49-F238E27FC236}">
                            <a16:creationId xmlns:a16="http://schemas.microsoft.com/office/drawing/2014/main" id="{AFACF9B5-C81E-5640-8498-6C8CE6A37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0238" y="2571750"/>
                        <a:ext cx="33147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Номер слайда 4">
            <a:extLst>
              <a:ext uri="{FF2B5EF4-FFF2-40B4-BE49-F238E27FC236}">
                <a16:creationId xmlns:a16="http://schemas.microsoft.com/office/drawing/2014/main" id="{0247A17A-2125-BA47-9487-33F2205990D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3F27D15-4827-544D-80F2-F70FC650AA5C}" type="slidenum">
              <a:rPr lang="ru-RU" altLang="ru-RU">
                <a:solidFill>
                  <a:srgbClr val="898989"/>
                </a:solidFill>
                <a:latin typeface="Calibri" panose="020F0502020204030204" pitchFamily="34" charset="0"/>
              </a:rPr>
              <a:pPr eaLnBrk="1" hangingPunct="1"/>
              <a:t>22</a:t>
            </a:fld>
            <a:endParaRPr lang="ru-RU" altLang="ru-RU">
              <a:solidFill>
                <a:srgbClr val="898989"/>
              </a:solidFill>
              <a:latin typeface="Calibri" panose="020F0502020204030204" pitchFamily="34" charset="0"/>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1">
            <a:extLst>
              <a:ext uri="{FF2B5EF4-FFF2-40B4-BE49-F238E27FC236}">
                <a16:creationId xmlns:a16="http://schemas.microsoft.com/office/drawing/2014/main" id="{4482F4ED-BA57-2C4F-B457-A136F5967CD4}"/>
              </a:ext>
            </a:extLst>
          </p:cNvPr>
          <p:cNvSpPr>
            <a:spLocks noGrp="1"/>
          </p:cNvSpPr>
          <p:nvPr>
            <p:ph type="title"/>
          </p:nvPr>
        </p:nvSpPr>
        <p:spPr>
          <a:xfrm>
            <a:off x="1666875" y="142875"/>
            <a:ext cx="8858250" cy="6572250"/>
          </a:xfrm>
        </p:spPr>
        <p:txBody>
          <a:bodyPr/>
          <a:lstStyle/>
          <a:p>
            <a:pPr algn="l" eaLnBrk="1" hangingPunct="1"/>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вероятность необнаружения </a:t>
            </a:r>
            <a:r>
              <a:rPr lang="en-US" altLang="ru-RU" sz="1800" i="1">
                <a:latin typeface="Arial" panose="020B0604020202020204" pitchFamily="34" charset="0"/>
                <a:cs typeface="Arial" panose="020B0604020202020204" pitchFamily="34" charset="0"/>
              </a:rPr>
              <a:t>i</a:t>
            </a:r>
            <a:r>
              <a:rPr lang="ru-RU" altLang="ru-RU" sz="1800" i="1" baseline="30000">
                <a:latin typeface="Arial" panose="020B0604020202020204" pitchFamily="34" charset="0"/>
                <a:cs typeface="Arial" panose="020B0604020202020204" pitchFamily="34" charset="0"/>
              </a:rPr>
              <a:t>го</a:t>
            </a:r>
            <a:r>
              <a:rPr lang="ru-RU" altLang="ru-RU" sz="1800">
                <a:latin typeface="Arial" panose="020B0604020202020204" pitchFamily="34" charset="0"/>
                <a:cs typeface="Arial" panose="020B0604020202020204" pitchFamily="34" charset="0"/>
              </a:rPr>
              <a:t> пользователя. 	(29)</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вероятность ложного обнаружения </a:t>
            </a:r>
            <a:r>
              <a:rPr lang="en-US" altLang="ru-RU" sz="1800" i="1">
                <a:latin typeface="Arial" panose="020B0604020202020204" pitchFamily="34" charset="0"/>
                <a:cs typeface="Arial" panose="020B0604020202020204" pitchFamily="34" charset="0"/>
              </a:rPr>
              <a:t>i</a:t>
            </a:r>
            <a:r>
              <a:rPr lang="ru-RU" altLang="ru-RU" sz="1800" i="1" baseline="30000">
                <a:latin typeface="Arial" panose="020B0604020202020204" pitchFamily="34" charset="0"/>
                <a:cs typeface="Arial" panose="020B0604020202020204" pitchFamily="34" charset="0"/>
              </a:rPr>
              <a:t>го</a:t>
            </a:r>
            <a:r>
              <a:rPr lang="ru-RU" altLang="ru-RU" sz="1800">
                <a:latin typeface="Arial" panose="020B0604020202020204" pitchFamily="34" charset="0"/>
                <a:cs typeface="Arial" panose="020B0604020202020204" pitchFamily="34" charset="0"/>
              </a:rPr>
              <a:t> пользователя 			   коалиции, когда          . 				(30)</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(31)</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(3</a:t>
            </a:r>
            <a:r>
              <a:rPr lang="ru-RU" altLang="ru-RU" sz="1800">
                <a:latin typeface="Arial" panose="020B0604020202020204" pitchFamily="34" charset="0"/>
                <a:cs typeface="Arial" panose="020B0604020202020204" pitchFamily="34" charset="0"/>
              </a:rPr>
              <a:t>2</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(3</a:t>
            </a:r>
            <a:r>
              <a:rPr lang="ru-RU" altLang="ru-RU" sz="1800">
                <a:latin typeface="Arial" panose="020B0604020202020204" pitchFamily="34" charset="0"/>
                <a:cs typeface="Arial" panose="020B0604020202020204" pitchFamily="34" charset="0"/>
              </a:rPr>
              <a:t>3</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baseline="-25000">
              <a:latin typeface="Arial" panose="020B0604020202020204" pitchFamily="34" charset="0"/>
              <a:cs typeface="Arial" panose="020B0604020202020204" pitchFamily="34" charset="0"/>
            </a:endParaRPr>
          </a:p>
        </p:txBody>
      </p:sp>
      <p:sp>
        <p:nvSpPr>
          <p:cNvPr id="7" name="Номер слайда 6">
            <a:extLst>
              <a:ext uri="{FF2B5EF4-FFF2-40B4-BE49-F238E27FC236}">
                <a16:creationId xmlns:a16="http://schemas.microsoft.com/office/drawing/2014/main" id="{F780C4A8-0E26-914B-9E42-543F755F279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3494E48-358C-B34F-B991-77ED0AA669F7}" type="slidenum">
              <a:rPr lang="ru-RU" altLang="ru-RU">
                <a:solidFill>
                  <a:srgbClr val="898989"/>
                </a:solidFill>
                <a:latin typeface="Calibri" panose="020F0502020204030204" pitchFamily="34" charset="0"/>
              </a:rPr>
              <a:pPr eaLnBrk="1" hangingPunct="1"/>
              <a:t>220</a:t>
            </a:fld>
            <a:endParaRPr lang="ru-RU" altLang="ru-RU">
              <a:solidFill>
                <a:srgbClr val="898989"/>
              </a:solidFill>
              <a:latin typeface="Calibri" panose="020F0502020204030204" pitchFamily="34" charset="0"/>
            </a:endParaRPr>
          </a:p>
        </p:txBody>
      </p:sp>
      <p:graphicFrame>
        <p:nvGraphicFramePr>
          <p:cNvPr id="12292" name="Object 6">
            <a:extLst>
              <a:ext uri="{FF2B5EF4-FFF2-40B4-BE49-F238E27FC236}">
                <a16:creationId xmlns:a16="http://schemas.microsoft.com/office/drawing/2014/main" id="{C5AE99E5-BCDC-DE4E-871D-9FF86985ED1C}"/>
              </a:ext>
            </a:extLst>
          </p:cNvPr>
          <p:cNvGraphicFramePr>
            <a:graphicFrameLocks noChangeAspect="1"/>
          </p:cNvGraphicFramePr>
          <p:nvPr/>
        </p:nvGraphicFramePr>
        <p:xfrm>
          <a:off x="1890714" y="214314"/>
          <a:ext cx="2382837" cy="865187"/>
        </p:xfrm>
        <a:graphic>
          <a:graphicData uri="http://schemas.openxmlformats.org/presentationml/2006/ole">
            <mc:AlternateContent xmlns:mc="http://schemas.openxmlformats.org/markup-compatibility/2006">
              <mc:Choice xmlns:v="urn:schemas-microsoft-com:vml" Requires="v">
                <p:oleObj spid="_x0000_s221193" name="Equation" r:id="rId3" imgW="38036500" imgH="13754100" progId="Equation.DSMT4">
                  <p:embed/>
                </p:oleObj>
              </mc:Choice>
              <mc:Fallback>
                <p:oleObj name="Equation" r:id="rId3" imgW="38036500" imgH="13754100" progId="Equation.DSMT4">
                  <p:embed/>
                  <p:pic>
                    <p:nvPicPr>
                      <p:cNvPr id="12292" name="Object 6">
                        <a:extLst>
                          <a:ext uri="{FF2B5EF4-FFF2-40B4-BE49-F238E27FC236}">
                            <a16:creationId xmlns:a16="http://schemas.microsoft.com/office/drawing/2014/main" id="{C5AE99E5-BCDC-DE4E-871D-9FF86985ED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714" y="214314"/>
                        <a:ext cx="2382837"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3" name="Object 8">
            <a:extLst>
              <a:ext uri="{FF2B5EF4-FFF2-40B4-BE49-F238E27FC236}">
                <a16:creationId xmlns:a16="http://schemas.microsoft.com/office/drawing/2014/main" id="{03DFAEE1-F145-BB46-B60A-99F84891901E}"/>
              </a:ext>
            </a:extLst>
          </p:cNvPr>
          <p:cNvGraphicFramePr>
            <a:graphicFrameLocks noChangeAspect="1"/>
          </p:cNvGraphicFramePr>
          <p:nvPr/>
        </p:nvGraphicFramePr>
        <p:xfrm>
          <a:off x="1854201" y="1143000"/>
          <a:ext cx="2767013" cy="865188"/>
        </p:xfrm>
        <a:graphic>
          <a:graphicData uri="http://schemas.openxmlformats.org/presentationml/2006/ole">
            <mc:AlternateContent xmlns:mc="http://schemas.openxmlformats.org/markup-compatibility/2006">
              <mc:Choice xmlns:v="urn:schemas-microsoft-com:vml" Requires="v">
                <p:oleObj spid="_x0000_s221194" name="Equation" r:id="rId5" imgW="44183300" imgH="13754100" progId="Equation.DSMT4">
                  <p:embed/>
                </p:oleObj>
              </mc:Choice>
              <mc:Fallback>
                <p:oleObj name="Equation" r:id="rId5" imgW="44183300" imgH="13754100" progId="Equation.DSMT4">
                  <p:embed/>
                  <p:pic>
                    <p:nvPicPr>
                      <p:cNvPr id="12293" name="Object 8">
                        <a:extLst>
                          <a:ext uri="{FF2B5EF4-FFF2-40B4-BE49-F238E27FC236}">
                            <a16:creationId xmlns:a16="http://schemas.microsoft.com/office/drawing/2014/main" id="{03DFAEE1-F145-BB46-B60A-99F8489190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4201" y="1143000"/>
                        <a:ext cx="2767013"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4" name="Object 9">
            <a:extLst>
              <a:ext uri="{FF2B5EF4-FFF2-40B4-BE49-F238E27FC236}">
                <a16:creationId xmlns:a16="http://schemas.microsoft.com/office/drawing/2014/main" id="{32879BC3-A6C8-8945-8A9B-729E5932F5B4}"/>
              </a:ext>
            </a:extLst>
          </p:cNvPr>
          <p:cNvGraphicFramePr>
            <a:graphicFrameLocks noChangeAspect="1"/>
          </p:cNvGraphicFramePr>
          <p:nvPr/>
        </p:nvGraphicFramePr>
        <p:xfrm>
          <a:off x="6437314" y="1512889"/>
          <a:ext cx="587375" cy="344487"/>
        </p:xfrm>
        <a:graphic>
          <a:graphicData uri="http://schemas.openxmlformats.org/presentationml/2006/ole">
            <mc:AlternateContent xmlns:mc="http://schemas.openxmlformats.org/markup-compatibility/2006">
              <mc:Choice xmlns:v="urn:schemas-microsoft-com:vml" Requires="v">
                <p:oleObj spid="_x0000_s221195" name="Equation" r:id="rId7" imgW="9359900" imgH="5562600" progId="Equation.DSMT4">
                  <p:embed/>
                </p:oleObj>
              </mc:Choice>
              <mc:Fallback>
                <p:oleObj name="Equation" r:id="rId7" imgW="9359900" imgH="5562600" progId="Equation.DSMT4">
                  <p:embed/>
                  <p:pic>
                    <p:nvPicPr>
                      <p:cNvPr id="12294" name="Object 9">
                        <a:extLst>
                          <a:ext uri="{FF2B5EF4-FFF2-40B4-BE49-F238E27FC236}">
                            <a16:creationId xmlns:a16="http://schemas.microsoft.com/office/drawing/2014/main" id="{32879BC3-A6C8-8945-8A9B-729E5932F5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7314" y="1512889"/>
                        <a:ext cx="587375"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5" name="Object 10">
            <a:extLst>
              <a:ext uri="{FF2B5EF4-FFF2-40B4-BE49-F238E27FC236}">
                <a16:creationId xmlns:a16="http://schemas.microsoft.com/office/drawing/2014/main" id="{C78CC44C-F11F-204C-99F2-4963D5267074}"/>
              </a:ext>
            </a:extLst>
          </p:cNvPr>
          <p:cNvGraphicFramePr>
            <a:graphicFrameLocks noChangeAspect="1"/>
          </p:cNvGraphicFramePr>
          <p:nvPr/>
        </p:nvGraphicFramePr>
        <p:xfrm>
          <a:off x="1857376" y="2163764"/>
          <a:ext cx="5464175" cy="765175"/>
        </p:xfrm>
        <a:graphic>
          <a:graphicData uri="http://schemas.openxmlformats.org/presentationml/2006/ole">
            <mc:AlternateContent xmlns:mc="http://schemas.openxmlformats.org/markup-compatibility/2006">
              <mc:Choice xmlns:v="urn:schemas-microsoft-com:vml" Requires="v">
                <p:oleObj spid="_x0000_s221196" name="Equation" r:id="rId9" imgW="87185500" imgH="12293600" progId="Equation.DSMT4">
                  <p:embed/>
                </p:oleObj>
              </mc:Choice>
              <mc:Fallback>
                <p:oleObj name="Equation" r:id="rId9" imgW="87185500" imgH="12293600" progId="Equation.DSMT4">
                  <p:embed/>
                  <p:pic>
                    <p:nvPicPr>
                      <p:cNvPr id="12295" name="Object 10">
                        <a:extLst>
                          <a:ext uri="{FF2B5EF4-FFF2-40B4-BE49-F238E27FC236}">
                            <a16:creationId xmlns:a16="http://schemas.microsoft.com/office/drawing/2014/main" id="{C78CC44C-F11F-204C-99F2-4963D52670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7376" y="2163764"/>
                        <a:ext cx="546417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6" name="Object 11">
            <a:extLst>
              <a:ext uri="{FF2B5EF4-FFF2-40B4-BE49-F238E27FC236}">
                <a16:creationId xmlns:a16="http://schemas.microsoft.com/office/drawing/2014/main" id="{49B1C925-7B5D-0F45-8436-51BF7B4EC234}"/>
              </a:ext>
            </a:extLst>
          </p:cNvPr>
          <p:cNvGraphicFramePr>
            <a:graphicFrameLocks noChangeAspect="1"/>
          </p:cNvGraphicFramePr>
          <p:nvPr/>
        </p:nvGraphicFramePr>
        <p:xfrm>
          <a:off x="1981201" y="4000500"/>
          <a:ext cx="3482975" cy="1379538"/>
        </p:xfrm>
        <a:graphic>
          <a:graphicData uri="http://schemas.openxmlformats.org/presentationml/2006/ole">
            <mc:AlternateContent xmlns:mc="http://schemas.openxmlformats.org/markup-compatibility/2006">
              <mc:Choice xmlns:v="urn:schemas-microsoft-com:vml" Requires="v">
                <p:oleObj spid="_x0000_s221197" name="Equation" r:id="rId11" imgW="55587900" imgH="21945600" progId="Equation.DSMT4">
                  <p:embed/>
                </p:oleObj>
              </mc:Choice>
              <mc:Fallback>
                <p:oleObj name="Equation" r:id="rId11" imgW="55587900" imgH="21945600" progId="Equation.DSMT4">
                  <p:embed/>
                  <p:pic>
                    <p:nvPicPr>
                      <p:cNvPr id="12296" name="Object 11">
                        <a:extLst>
                          <a:ext uri="{FF2B5EF4-FFF2-40B4-BE49-F238E27FC236}">
                            <a16:creationId xmlns:a16="http://schemas.microsoft.com/office/drawing/2014/main" id="{49B1C925-7B5D-0F45-8436-51BF7B4EC2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1201" y="4000500"/>
                        <a:ext cx="3482975" cy="137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7" name="Object 12">
            <a:extLst>
              <a:ext uri="{FF2B5EF4-FFF2-40B4-BE49-F238E27FC236}">
                <a16:creationId xmlns:a16="http://schemas.microsoft.com/office/drawing/2014/main" id="{B54B033C-4A19-6446-9C66-6CC4666EC10D}"/>
              </a:ext>
            </a:extLst>
          </p:cNvPr>
          <p:cNvGraphicFramePr>
            <a:graphicFrameLocks noChangeAspect="1"/>
          </p:cNvGraphicFramePr>
          <p:nvPr/>
        </p:nvGraphicFramePr>
        <p:xfrm>
          <a:off x="1881188" y="2857500"/>
          <a:ext cx="3465512" cy="673100"/>
        </p:xfrm>
        <a:graphic>
          <a:graphicData uri="http://schemas.openxmlformats.org/presentationml/2006/ole">
            <mc:AlternateContent xmlns:mc="http://schemas.openxmlformats.org/markup-compatibility/2006">
              <mc:Choice xmlns:v="urn:schemas-microsoft-com:vml" Requires="v">
                <p:oleObj spid="_x0000_s221198" name="Equation" r:id="rId13" imgW="55295800" imgH="10820400" progId="Equation.DSMT4">
                  <p:embed/>
                </p:oleObj>
              </mc:Choice>
              <mc:Fallback>
                <p:oleObj name="Equation" r:id="rId13" imgW="55295800" imgH="10820400" progId="Equation.DSMT4">
                  <p:embed/>
                  <p:pic>
                    <p:nvPicPr>
                      <p:cNvPr id="12297" name="Object 12">
                        <a:extLst>
                          <a:ext uri="{FF2B5EF4-FFF2-40B4-BE49-F238E27FC236}">
                            <a16:creationId xmlns:a16="http://schemas.microsoft.com/office/drawing/2014/main" id="{B54B033C-4A19-6446-9C66-6CC4666EC10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81188" y="2857500"/>
                        <a:ext cx="3465512"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8" name="Object 13">
            <a:extLst>
              <a:ext uri="{FF2B5EF4-FFF2-40B4-BE49-F238E27FC236}">
                <a16:creationId xmlns:a16="http://schemas.microsoft.com/office/drawing/2014/main" id="{057B309E-CFA4-2F45-A9A8-5F26E1DE0FC6}"/>
              </a:ext>
            </a:extLst>
          </p:cNvPr>
          <p:cNvGraphicFramePr>
            <a:graphicFrameLocks noChangeAspect="1"/>
          </p:cNvGraphicFramePr>
          <p:nvPr/>
        </p:nvGraphicFramePr>
        <p:xfrm>
          <a:off x="1881188" y="3429000"/>
          <a:ext cx="3924300" cy="673100"/>
        </p:xfrm>
        <a:graphic>
          <a:graphicData uri="http://schemas.openxmlformats.org/presentationml/2006/ole">
            <mc:AlternateContent xmlns:mc="http://schemas.openxmlformats.org/markup-compatibility/2006">
              <mc:Choice xmlns:v="urn:schemas-microsoft-com:vml" Requires="v">
                <p:oleObj spid="_x0000_s221199" name="Equation" r:id="rId15" imgW="62611000" imgH="10820400" progId="Equation.DSMT4">
                  <p:embed/>
                </p:oleObj>
              </mc:Choice>
              <mc:Fallback>
                <p:oleObj name="Equation" r:id="rId15" imgW="62611000" imgH="10820400" progId="Equation.DSMT4">
                  <p:embed/>
                  <p:pic>
                    <p:nvPicPr>
                      <p:cNvPr id="12298" name="Object 13">
                        <a:extLst>
                          <a:ext uri="{FF2B5EF4-FFF2-40B4-BE49-F238E27FC236}">
                            <a16:creationId xmlns:a16="http://schemas.microsoft.com/office/drawing/2014/main" id="{057B309E-CFA4-2F45-A9A8-5F26E1DE0FC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1188" y="3429000"/>
                        <a:ext cx="39243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9" name="Object 14">
            <a:extLst>
              <a:ext uri="{FF2B5EF4-FFF2-40B4-BE49-F238E27FC236}">
                <a16:creationId xmlns:a16="http://schemas.microsoft.com/office/drawing/2014/main" id="{0C0A1EEC-D2F2-864E-98A1-9E1730D60E71}"/>
              </a:ext>
            </a:extLst>
          </p:cNvPr>
          <p:cNvGraphicFramePr>
            <a:graphicFrameLocks noChangeAspect="1"/>
          </p:cNvGraphicFramePr>
          <p:nvPr/>
        </p:nvGraphicFramePr>
        <p:xfrm>
          <a:off x="1944689" y="5459413"/>
          <a:ext cx="3152775" cy="1065212"/>
        </p:xfrm>
        <a:graphic>
          <a:graphicData uri="http://schemas.openxmlformats.org/presentationml/2006/ole">
            <mc:AlternateContent xmlns:mc="http://schemas.openxmlformats.org/markup-compatibility/2006">
              <mc:Choice xmlns:v="urn:schemas-microsoft-com:vml" Requires="v">
                <p:oleObj spid="_x0000_s221200" name="Equation" r:id="rId17" imgW="50317400" imgH="16967200" progId="Equation.DSMT4">
                  <p:embed/>
                </p:oleObj>
              </mc:Choice>
              <mc:Fallback>
                <p:oleObj name="Equation" r:id="rId17" imgW="50317400" imgH="16967200" progId="Equation.DSMT4">
                  <p:embed/>
                  <p:pic>
                    <p:nvPicPr>
                      <p:cNvPr id="12299" name="Object 14">
                        <a:extLst>
                          <a:ext uri="{FF2B5EF4-FFF2-40B4-BE49-F238E27FC236}">
                            <a16:creationId xmlns:a16="http://schemas.microsoft.com/office/drawing/2014/main" id="{0C0A1EEC-D2F2-864E-98A1-9E1730D60E7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4689" y="5459413"/>
                        <a:ext cx="3152775" cy="106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a:extLst>
              <a:ext uri="{FF2B5EF4-FFF2-40B4-BE49-F238E27FC236}">
                <a16:creationId xmlns:a16="http://schemas.microsoft.com/office/drawing/2014/main" id="{E250FA5A-3A7C-D64A-9550-F2583BD0E0F3}"/>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(34)</a:t>
            </a: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 		          и </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Расчет отношения </a:t>
            </a:r>
            <a:r>
              <a:rPr lang="en-US" altLang="ru-RU" sz="1800" i="1">
                <a:latin typeface="Arial" panose="020B0604020202020204" pitchFamily="34" charset="0"/>
                <a:cs typeface="Arial" panose="020B0604020202020204" pitchFamily="34" charset="0"/>
              </a:rPr>
              <a:t>S/N </a:t>
            </a:r>
            <a:r>
              <a:rPr lang="ru-RU" altLang="ru-RU" sz="1800" i="1">
                <a:latin typeface="Arial" panose="020B0604020202020204" pitchFamily="34" charset="0"/>
                <a:cs typeface="Arial" panose="020B0604020202020204" pitchFamily="34" charset="0"/>
              </a:rPr>
              <a:t>после коалиционной атаки: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(3</a:t>
            </a:r>
            <a:r>
              <a:rPr lang="ru-RU" altLang="ru-RU" sz="1800">
                <a:latin typeface="Arial" panose="020B0604020202020204" pitchFamily="34" charset="0"/>
                <a:cs typeface="Arial" panose="020B0604020202020204" pitchFamily="34" charset="0"/>
              </a:rPr>
              <a:t>5</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Вывод.</a:t>
            </a:r>
            <a:r>
              <a:rPr lang="ru-RU" altLang="ru-RU" sz="1800">
                <a:latin typeface="Arial" panose="020B0604020202020204" pitchFamily="34" charset="0"/>
                <a:cs typeface="Arial" panose="020B0604020202020204" pitchFamily="34" charset="0"/>
              </a:rPr>
              <a:t> Коалиционная атака дает при 	      даже улучшение качества ПО, по 	сравнению с ее отсутствием, в то время как надежность распознавания 	участников коалиции ухудшается.</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baseline="-25000">
              <a:latin typeface="Arial" panose="020B0604020202020204" pitchFamily="34" charset="0"/>
              <a:cs typeface="Arial" panose="020B0604020202020204" pitchFamily="34" charset="0"/>
            </a:endParaRPr>
          </a:p>
        </p:txBody>
      </p:sp>
      <p:sp>
        <p:nvSpPr>
          <p:cNvPr id="7" name="Номер слайда 6">
            <a:extLst>
              <a:ext uri="{FF2B5EF4-FFF2-40B4-BE49-F238E27FC236}">
                <a16:creationId xmlns:a16="http://schemas.microsoft.com/office/drawing/2014/main" id="{F3B36149-C38A-3F4C-B4D8-DA24505D2E2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33426D2-3F9E-534B-84F7-5038CF431787}" type="slidenum">
              <a:rPr lang="ru-RU" altLang="ru-RU">
                <a:solidFill>
                  <a:srgbClr val="898989"/>
                </a:solidFill>
                <a:latin typeface="Calibri" panose="020F0502020204030204" pitchFamily="34" charset="0"/>
              </a:rPr>
              <a:pPr eaLnBrk="1" hangingPunct="1"/>
              <a:t>221</a:t>
            </a:fld>
            <a:endParaRPr lang="ru-RU" altLang="ru-RU">
              <a:solidFill>
                <a:srgbClr val="898989"/>
              </a:solidFill>
              <a:latin typeface="Calibri" panose="020F0502020204030204" pitchFamily="34" charset="0"/>
            </a:endParaRPr>
          </a:p>
        </p:txBody>
      </p:sp>
      <p:graphicFrame>
        <p:nvGraphicFramePr>
          <p:cNvPr id="13316" name="Object 6">
            <a:extLst>
              <a:ext uri="{FF2B5EF4-FFF2-40B4-BE49-F238E27FC236}">
                <a16:creationId xmlns:a16="http://schemas.microsoft.com/office/drawing/2014/main" id="{CBC46DDB-9958-DA41-B4F6-DA8E55DD42F8}"/>
              </a:ext>
            </a:extLst>
          </p:cNvPr>
          <p:cNvGraphicFramePr>
            <a:graphicFrameLocks noChangeAspect="1"/>
          </p:cNvGraphicFramePr>
          <p:nvPr/>
        </p:nvGraphicFramePr>
        <p:xfrm>
          <a:off x="1666875" y="1071563"/>
          <a:ext cx="8301038" cy="1123950"/>
        </p:xfrm>
        <a:graphic>
          <a:graphicData uri="http://schemas.openxmlformats.org/presentationml/2006/ole">
            <mc:AlternateContent xmlns:mc="http://schemas.openxmlformats.org/markup-compatibility/2006">
              <mc:Choice xmlns:v="urn:schemas-microsoft-com:vml" Requires="v">
                <p:oleObj spid="_x0000_s222214" name="Equation" r:id="rId3" imgW="132537200" imgH="17843500" progId="Equation.DSMT4">
                  <p:embed/>
                </p:oleObj>
              </mc:Choice>
              <mc:Fallback>
                <p:oleObj name="Equation" r:id="rId3" imgW="132537200" imgH="17843500" progId="Equation.DSMT4">
                  <p:embed/>
                  <p:pic>
                    <p:nvPicPr>
                      <p:cNvPr id="13316" name="Object 6">
                        <a:extLst>
                          <a:ext uri="{FF2B5EF4-FFF2-40B4-BE49-F238E27FC236}">
                            <a16:creationId xmlns:a16="http://schemas.microsoft.com/office/drawing/2014/main" id="{CBC46DDB-9958-DA41-B4F6-DA8E55DD4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75" y="1071563"/>
                        <a:ext cx="8301038"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7" name="Object 12">
            <a:extLst>
              <a:ext uri="{FF2B5EF4-FFF2-40B4-BE49-F238E27FC236}">
                <a16:creationId xmlns:a16="http://schemas.microsoft.com/office/drawing/2014/main" id="{DBCE4875-DEF5-7644-9222-7CD11FD8C06E}"/>
              </a:ext>
            </a:extLst>
          </p:cNvPr>
          <p:cNvGraphicFramePr>
            <a:graphicFrameLocks noChangeAspect="1"/>
          </p:cNvGraphicFramePr>
          <p:nvPr/>
        </p:nvGraphicFramePr>
        <p:xfrm>
          <a:off x="2024064" y="3786188"/>
          <a:ext cx="3684587" cy="1033462"/>
        </p:xfrm>
        <a:graphic>
          <a:graphicData uri="http://schemas.openxmlformats.org/presentationml/2006/ole">
            <mc:AlternateContent xmlns:mc="http://schemas.openxmlformats.org/markup-compatibility/2006">
              <mc:Choice xmlns:v="urn:schemas-microsoft-com:vml" Requires="v">
                <p:oleObj spid="_x0000_s222215" name="Equation" r:id="rId5" imgW="58801000" imgH="16383000" progId="Equation.DSMT4">
                  <p:embed/>
                </p:oleObj>
              </mc:Choice>
              <mc:Fallback>
                <p:oleObj name="Equation" r:id="rId5" imgW="58801000" imgH="16383000" progId="Equation.DSMT4">
                  <p:embed/>
                  <p:pic>
                    <p:nvPicPr>
                      <p:cNvPr id="13317" name="Object 12">
                        <a:extLst>
                          <a:ext uri="{FF2B5EF4-FFF2-40B4-BE49-F238E27FC236}">
                            <a16:creationId xmlns:a16="http://schemas.microsoft.com/office/drawing/2014/main" id="{DBCE4875-DEF5-7644-9222-7CD11FD8C0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064" y="3786188"/>
                        <a:ext cx="3684587" cy="10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8" name="Object 7">
            <a:extLst>
              <a:ext uri="{FF2B5EF4-FFF2-40B4-BE49-F238E27FC236}">
                <a16:creationId xmlns:a16="http://schemas.microsoft.com/office/drawing/2014/main" id="{B3CA14A9-23E6-5A4B-ADE7-26AD5D224DE8}"/>
              </a:ext>
            </a:extLst>
          </p:cNvPr>
          <p:cNvGraphicFramePr>
            <a:graphicFrameLocks noChangeAspect="1"/>
          </p:cNvGraphicFramePr>
          <p:nvPr/>
        </p:nvGraphicFramePr>
        <p:xfrm>
          <a:off x="5881688" y="4786313"/>
          <a:ext cx="715962" cy="387350"/>
        </p:xfrm>
        <a:graphic>
          <a:graphicData uri="http://schemas.openxmlformats.org/presentationml/2006/ole">
            <mc:AlternateContent xmlns:mc="http://schemas.openxmlformats.org/markup-compatibility/2006">
              <mc:Choice xmlns:v="urn:schemas-microsoft-com:vml" Requires="v">
                <p:oleObj spid="_x0000_s222216" name="Equation" r:id="rId7" imgW="11404600" imgH="6146800" progId="Equation.DSMT4">
                  <p:embed/>
                </p:oleObj>
              </mc:Choice>
              <mc:Fallback>
                <p:oleObj name="Equation" r:id="rId7" imgW="11404600" imgH="6146800" progId="Equation.DSMT4">
                  <p:embed/>
                  <p:pic>
                    <p:nvPicPr>
                      <p:cNvPr id="13318" name="Object 7">
                        <a:extLst>
                          <a:ext uri="{FF2B5EF4-FFF2-40B4-BE49-F238E27FC236}">
                            <a16:creationId xmlns:a16="http://schemas.microsoft.com/office/drawing/2014/main" id="{B3CA14A9-23E6-5A4B-ADE7-26AD5D224D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1688" y="4786313"/>
                        <a:ext cx="715962"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1">
            <a:extLst>
              <a:ext uri="{FF2B5EF4-FFF2-40B4-BE49-F238E27FC236}">
                <a16:creationId xmlns:a16="http://schemas.microsoft.com/office/drawing/2014/main" id="{61ECA7BD-DAB2-9946-AE50-E3F39136BA16}"/>
              </a:ext>
            </a:extLst>
          </p:cNvPr>
          <p:cNvGraphicFramePr>
            <a:graphicFrameLocks noChangeAspect="1"/>
          </p:cNvGraphicFramePr>
          <p:nvPr/>
        </p:nvGraphicFramePr>
        <p:xfrm>
          <a:off x="4446589" y="2441576"/>
          <a:ext cx="935037" cy="701675"/>
        </p:xfrm>
        <a:graphic>
          <a:graphicData uri="http://schemas.openxmlformats.org/presentationml/2006/ole">
            <mc:AlternateContent xmlns:mc="http://schemas.openxmlformats.org/markup-compatibility/2006">
              <mc:Choice xmlns:v="urn:schemas-microsoft-com:vml" Requires="v">
                <p:oleObj spid="_x0000_s222217" name="Equation" r:id="rId9" imgW="14922500" imgH="11112500" progId="Equation.DSMT4">
                  <p:embed/>
                </p:oleObj>
              </mc:Choice>
              <mc:Fallback>
                <p:oleObj name="Equation" r:id="rId9" imgW="14922500" imgH="11112500" progId="Equation.DSMT4">
                  <p:embed/>
                  <p:pic>
                    <p:nvPicPr>
                      <p:cNvPr id="13319" name="Object 11">
                        <a:extLst>
                          <a:ext uri="{FF2B5EF4-FFF2-40B4-BE49-F238E27FC236}">
                            <a16:creationId xmlns:a16="http://schemas.microsoft.com/office/drawing/2014/main" id="{61ECA7BD-DAB2-9946-AE50-E3F39136BA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6589" y="2441576"/>
                        <a:ext cx="9350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 name="Object 10">
            <a:extLst>
              <a:ext uri="{FF2B5EF4-FFF2-40B4-BE49-F238E27FC236}">
                <a16:creationId xmlns:a16="http://schemas.microsoft.com/office/drawing/2014/main" id="{73CDF25F-7D7B-804C-9613-A830E175DDF9}"/>
              </a:ext>
            </a:extLst>
          </p:cNvPr>
          <p:cNvGraphicFramePr>
            <a:graphicFrameLocks noChangeAspect="1"/>
          </p:cNvGraphicFramePr>
          <p:nvPr/>
        </p:nvGraphicFramePr>
        <p:xfrm>
          <a:off x="2381251" y="2428876"/>
          <a:ext cx="1781175" cy="682625"/>
        </p:xfrm>
        <a:graphic>
          <a:graphicData uri="http://schemas.openxmlformats.org/presentationml/2006/ole">
            <mc:AlternateContent xmlns:mc="http://schemas.openxmlformats.org/markup-compatibility/2006">
              <mc:Choice xmlns:v="urn:schemas-microsoft-com:vml" Requires="v">
                <p:oleObj spid="_x0000_s222218" name="Equation" r:id="rId11" imgW="28384500" imgH="10820400" progId="Equation.DSMT4">
                  <p:embed/>
                </p:oleObj>
              </mc:Choice>
              <mc:Fallback>
                <p:oleObj name="Equation" r:id="rId11" imgW="28384500" imgH="10820400" progId="Equation.DSMT4">
                  <p:embed/>
                  <p:pic>
                    <p:nvPicPr>
                      <p:cNvPr id="13320" name="Object 10">
                        <a:extLst>
                          <a:ext uri="{FF2B5EF4-FFF2-40B4-BE49-F238E27FC236}">
                            <a16:creationId xmlns:a16="http://schemas.microsoft.com/office/drawing/2014/main" id="{73CDF25F-7D7B-804C-9613-A830E175DD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1251" y="2428876"/>
                        <a:ext cx="1781175"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Заголовок 1">
            <a:extLst>
              <a:ext uri="{FF2B5EF4-FFF2-40B4-BE49-F238E27FC236}">
                <a16:creationId xmlns:a16="http://schemas.microsoft.com/office/drawing/2014/main" id="{70F629D2-2FE2-5C44-BB36-57C3A46CDB88}"/>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Использование ортогональных сигналов </a:t>
            </a:r>
            <a:r>
              <a:rPr lang="en-US" altLang="ru-RU" sz="1800" b="1" i="1">
                <a:latin typeface="Arial" panose="020B0604020202020204" pitchFamily="34" charset="0"/>
                <a:cs typeface="Arial" panose="020B0604020202020204" pitchFamily="34" charset="0"/>
              </a:rPr>
              <a:t>w</a:t>
            </a:r>
            <a:r>
              <a:rPr lang="en-US" altLang="ru-RU" sz="1800" b="1" i="1" baseline="-25000">
                <a:latin typeface="Arial" panose="020B0604020202020204" pitchFamily="34" charset="0"/>
                <a:cs typeface="Arial" panose="020B0604020202020204" pitchFamily="34" charset="0"/>
              </a:rPr>
              <a:t>i</a:t>
            </a:r>
            <a:r>
              <a:rPr lang="ru-RU" altLang="ru-RU" sz="1800" b="1" i="1">
                <a:latin typeface="Arial" panose="020B0604020202020204" pitchFamily="34" charset="0"/>
                <a:cs typeface="Arial" panose="020B0604020202020204" pitchFamily="34" charset="0"/>
              </a:rPr>
              <a:t>(</a:t>
            </a:r>
            <a:r>
              <a:rPr lang="en-US" altLang="ru-RU" sz="1800" b="1" i="1">
                <a:latin typeface="Arial" panose="020B0604020202020204" pitchFamily="34" charset="0"/>
                <a:cs typeface="Arial" panose="020B0604020202020204" pitchFamily="34" charset="0"/>
              </a:rPr>
              <a:t>n</a:t>
            </a:r>
            <a:r>
              <a:rPr lang="ru-RU" altLang="ru-RU" sz="1800" b="1" i="1">
                <a:latin typeface="Arial" panose="020B0604020202020204" pitchFamily="34" charset="0"/>
                <a:cs typeface="Arial" panose="020B0604020202020204" pitchFamily="34" charset="0"/>
              </a:rPr>
              <a:t>)</a:t>
            </a:r>
            <a:r>
              <a:rPr lang="en-US" altLang="ru-RU" sz="1800" b="1" i="1">
                <a:latin typeface="Arial" panose="020B0604020202020204" pitchFamily="34" charset="0"/>
                <a:cs typeface="Arial" panose="020B0604020202020204" pitchFamily="34" charset="0"/>
              </a:rPr>
              <a:t>, n=1,2…</a:t>
            </a:r>
            <a:br>
              <a:rPr lang="en-US" altLang="ru-RU" sz="1800" b="1" i="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(3</a:t>
            </a:r>
            <a:r>
              <a:rPr lang="ru-RU" altLang="ru-RU" sz="1800">
                <a:latin typeface="Arial" panose="020B0604020202020204" pitchFamily="34" charset="0"/>
                <a:cs typeface="Arial" panose="020B0604020202020204" pitchFamily="34" charset="0"/>
              </a:rPr>
              <a:t>6</a:t>
            </a:r>
            <a:r>
              <a:rPr lang="en-US" altLang="ru-RU" sz="1800">
                <a:latin typeface="Arial" panose="020B0604020202020204" pitchFamily="34" charset="0"/>
                <a:cs typeface="Arial" panose="020B0604020202020204" pitchFamily="34" charset="0"/>
              </a:rPr>
              <a:t>)</a:t>
            </a: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Подставляя (36) в (34), получим</a:t>
            </a: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 Вывод.</a:t>
            </a:r>
            <a:r>
              <a:rPr lang="ru-RU" altLang="ru-RU" sz="1800">
                <a:latin typeface="Arial" panose="020B0604020202020204" pitchFamily="34" charset="0"/>
                <a:cs typeface="Arial" panose="020B0604020202020204" pitchFamily="34" charset="0"/>
              </a:rPr>
              <a:t> Переход к ортогональным ЦВЗ несколько улучшает надежность 	обнаружения, но по сравнению с информированным декодером при 	отсутствии коалиционной атаки, наличие последней требует увеличения 	</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 </a:t>
            </a:r>
            <a:r>
              <a:rPr lang="ru-RU" altLang="ru-RU" sz="1800" i="1">
                <a:latin typeface="Arial" panose="020B0604020202020204" pitchFamily="34" charset="0"/>
                <a:cs typeface="Arial" panose="020B0604020202020204" pitchFamily="34" charset="0"/>
              </a:rPr>
              <a:t>4</a:t>
            </a:r>
            <a:r>
              <a:rPr lang="en-US" altLang="ru-RU" sz="1800" i="1">
                <a:latin typeface="Arial" panose="020B0604020202020204" pitchFamily="34" charset="0"/>
                <a:cs typeface="Arial" panose="020B0604020202020204" pitchFamily="34" charset="0"/>
              </a:rPr>
              <a:t>K</a:t>
            </a:r>
            <a:r>
              <a:rPr lang="en-US" altLang="ru-RU" sz="1800" i="1" baseline="30000">
                <a:latin typeface="Arial" panose="020B0604020202020204" pitchFamily="34" charset="0"/>
                <a:cs typeface="Arial" panose="020B0604020202020204" pitchFamily="34" charset="0"/>
              </a:rPr>
              <a:t>2</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раз.</a:t>
            </a:r>
            <a:endParaRPr lang="ru-RU" altLang="ru-RU" sz="1800" b="1" i="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B93F1E23-24EF-F94F-9213-E7386F1FEF0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7B08590-2D04-AB41-B5E8-3E6053A3FD73}" type="slidenum">
              <a:rPr lang="ru-RU" altLang="ru-RU">
                <a:solidFill>
                  <a:srgbClr val="898989"/>
                </a:solidFill>
                <a:latin typeface="Calibri" panose="020F0502020204030204" pitchFamily="34" charset="0"/>
              </a:rPr>
              <a:pPr eaLnBrk="1" hangingPunct="1"/>
              <a:t>222</a:t>
            </a:fld>
            <a:endParaRPr lang="ru-RU" altLang="ru-RU">
              <a:solidFill>
                <a:srgbClr val="898989"/>
              </a:solidFill>
              <a:latin typeface="Calibri" panose="020F0502020204030204" pitchFamily="34" charset="0"/>
            </a:endParaRPr>
          </a:p>
        </p:txBody>
      </p:sp>
      <p:graphicFrame>
        <p:nvGraphicFramePr>
          <p:cNvPr id="14340" name="Object 8">
            <a:extLst>
              <a:ext uri="{FF2B5EF4-FFF2-40B4-BE49-F238E27FC236}">
                <a16:creationId xmlns:a16="http://schemas.microsoft.com/office/drawing/2014/main" id="{93F9FB06-0520-8845-9D4C-7993E0AF0391}"/>
              </a:ext>
            </a:extLst>
          </p:cNvPr>
          <p:cNvGraphicFramePr>
            <a:graphicFrameLocks noChangeAspect="1"/>
          </p:cNvGraphicFramePr>
          <p:nvPr/>
        </p:nvGraphicFramePr>
        <p:xfrm>
          <a:off x="1784350" y="1285875"/>
          <a:ext cx="2954338" cy="781050"/>
        </p:xfrm>
        <a:graphic>
          <a:graphicData uri="http://schemas.openxmlformats.org/presentationml/2006/ole">
            <mc:AlternateContent xmlns:mc="http://schemas.openxmlformats.org/markup-compatibility/2006">
              <mc:Choice xmlns:v="urn:schemas-microsoft-com:vml" Requires="v">
                <p:oleObj spid="_x0000_s223237" name="Equation" r:id="rId3" imgW="47104300" imgH="12585700" progId="Equation.DSMT4">
                  <p:embed/>
                </p:oleObj>
              </mc:Choice>
              <mc:Fallback>
                <p:oleObj name="Equation" r:id="rId3" imgW="47104300" imgH="12585700" progId="Equation.DSMT4">
                  <p:embed/>
                  <p:pic>
                    <p:nvPicPr>
                      <p:cNvPr id="14340" name="Object 8">
                        <a:extLst>
                          <a:ext uri="{FF2B5EF4-FFF2-40B4-BE49-F238E27FC236}">
                            <a16:creationId xmlns:a16="http://schemas.microsoft.com/office/drawing/2014/main" id="{93F9FB06-0520-8845-9D4C-7993E0AF0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350" y="1285875"/>
                        <a:ext cx="2954338"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1" name="Object 9">
            <a:extLst>
              <a:ext uri="{FF2B5EF4-FFF2-40B4-BE49-F238E27FC236}">
                <a16:creationId xmlns:a16="http://schemas.microsoft.com/office/drawing/2014/main" id="{F934183D-185E-0648-BA6B-77818D44A7DD}"/>
              </a:ext>
            </a:extLst>
          </p:cNvPr>
          <p:cNvGraphicFramePr>
            <a:graphicFrameLocks noChangeAspect="1"/>
          </p:cNvGraphicFramePr>
          <p:nvPr/>
        </p:nvGraphicFramePr>
        <p:xfrm>
          <a:off x="1809750" y="2214563"/>
          <a:ext cx="6731000" cy="673100"/>
        </p:xfrm>
        <a:graphic>
          <a:graphicData uri="http://schemas.openxmlformats.org/presentationml/2006/ole">
            <mc:AlternateContent xmlns:mc="http://schemas.openxmlformats.org/markup-compatibility/2006">
              <mc:Choice xmlns:v="urn:schemas-microsoft-com:vml" Requires="v">
                <p:oleObj spid="_x0000_s223238" name="Equation" r:id="rId5" imgW="107378500" imgH="10820400" progId="Equation.DSMT4">
                  <p:embed/>
                </p:oleObj>
              </mc:Choice>
              <mc:Fallback>
                <p:oleObj name="Equation" r:id="rId5" imgW="107378500" imgH="10820400" progId="Equation.DSMT4">
                  <p:embed/>
                  <p:pic>
                    <p:nvPicPr>
                      <p:cNvPr id="14341" name="Object 9">
                        <a:extLst>
                          <a:ext uri="{FF2B5EF4-FFF2-40B4-BE49-F238E27FC236}">
                            <a16:creationId xmlns:a16="http://schemas.microsoft.com/office/drawing/2014/main" id="{F934183D-185E-0648-BA6B-77818D44A7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750" y="2214563"/>
                        <a:ext cx="67310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2" name="Object 6">
            <a:extLst>
              <a:ext uri="{FF2B5EF4-FFF2-40B4-BE49-F238E27FC236}">
                <a16:creationId xmlns:a16="http://schemas.microsoft.com/office/drawing/2014/main" id="{C8B4C8B7-3E71-7B47-9144-A91B36AE7FEC}"/>
              </a:ext>
            </a:extLst>
          </p:cNvPr>
          <p:cNvGraphicFramePr>
            <a:graphicFrameLocks noChangeAspect="1"/>
          </p:cNvGraphicFramePr>
          <p:nvPr/>
        </p:nvGraphicFramePr>
        <p:xfrm>
          <a:off x="1784350" y="3494088"/>
          <a:ext cx="3811588" cy="792162"/>
        </p:xfrm>
        <a:graphic>
          <a:graphicData uri="http://schemas.openxmlformats.org/presentationml/2006/ole">
            <mc:AlternateContent xmlns:mc="http://schemas.openxmlformats.org/markup-compatibility/2006">
              <mc:Choice xmlns:v="urn:schemas-microsoft-com:vml" Requires="v">
                <p:oleObj spid="_x0000_s223239" name="Equation" r:id="rId7" imgW="60858400" imgH="12585700" progId="Equation.DSMT4">
                  <p:embed/>
                </p:oleObj>
              </mc:Choice>
              <mc:Fallback>
                <p:oleObj name="Equation" r:id="rId7" imgW="60858400" imgH="12585700" progId="Equation.DSMT4">
                  <p:embed/>
                  <p:pic>
                    <p:nvPicPr>
                      <p:cNvPr id="14342" name="Object 6">
                        <a:extLst>
                          <a:ext uri="{FF2B5EF4-FFF2-40B4-BE49-F238E27FC236}">
                            <a16:creationId xmlns:a16="http://schemas.microsoft.com/office/drawing/2014/main" id="{C8B4C8B7-3E71-7B47-9144-A91B36AE7F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4350" y="3494088"/>
                        <a:ext cx="3811588"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3" name="Object 11">
            <a:extLst>
              <a:ext uri="{FF2B5EF4-FFF2-40B4-BE49-F238E27FC236}">
                <a16:creationId xmlns:a16="http://schemas.microsoft.com/office/drawing/2014/main" id="{38A5BFDB-1897-F340-8D61-D07886B790C4}"/>
              </a:ext>
            </a:extLst>
          </p:cNvPr>
          <p:cNvGraphicFramePr>
            <a:graphicFrameLocks noChangeAspect="1"/>
          </p:cNvGraphicFramePr>
          <p:nvPr/>
        </p:nvGraphicFramePr>
        <p:xfrm>
          <a:off x="2238376" y="4286250"/>
          <a:ext cx="3171825" cy="757238"/>
        </p:xfrm>
        <a:graphic>
          <a:graphicData uri="http://schemas.openxmlformats.org/presentationml/2006/ole">
            <mc:AlternateContent xmlns:mc="http://schemas.openxmlformats.org/markup-compatibility/2006">
              <mc:Choice xmlns:v="urn:schemas-microsoft-com:vml" Requires="v">
                <p:oleObj spid="_x0000_s223240" name="Equation" r:id="rId9" imgW="50609500" imgH="12001500" progId="Equation.DSMT4">
                  <p:embed/>
                </p:oleObj>
              </mc:Choice>
              <mc:Fallback>
                <p:oleObj name="Equation" r:id="rId9" imgW="50609500" imgH="12001500" progId="Equation.DSMT4">
                  <p:embed/>
                  <p:pic>
                    <p:nvPicPr>
                      <p:cNvPr id="14343" name="Object 11">
                        <a:extLst>
                          <a:ext uri="{FF2B5EF4-FFF2-40B4-BE49-F238E27FC236}">
                            <a16:creationId xmlns:a16="http://schemas.microsoft.com/office/drawing/2014/main" id="{38A5BFDB-1897-F340-8D61-D07886B790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8376" y="4286250"/>
                        <a:ext cx="317182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a:extLst>
              <a:ext uri="{FF2B5EF4-FFF2-40B4-BE49-F238E27FC236}">
                <a16:creationId xmlns:a16="http://schemas.microsoft.com/office/drawing/2014/main" id="{C0E34384-5A5F-6A46-8A6C-8997C63DD478}"/>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Пример. 				   </a:t>
            </a:r>
            <a:r>
              <a:rPr lang="ru-RU" altLang="ru-RU" sz="1800">
                <a:latin typeface="Arial" panose="020B0604020202020204" pitchFamily="34" charset="0"/>
                <a:cs typeface="Arial" panose="020B0604020202020204" pitchFamily="34" charset="0"/>
              </a:rPr>
              <a:t>На рис. ниже представлены 	зависимости </a:t>
            </a:r>
            <a:r>
              <a:rPr lang="en-US" altLang="ru-RU" sz="1800" i="1">
                <a:latin typeface="Arial" panose="020B0604020202020204" pitchFamily="34" charset="0"/>
                <a:cs typeface="Arial" panose="020B0604020202020204" pitchFamily="34" charset="0"/>
              </a:rPr>
              <a:t>p</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от размеров коалиции </a:t>
            </a:r>
            <a:r>
              <a:rPr lang="en-US" altLang="ru-RU" sz="1800" i="1">
                <a:latin typeface="Arial" panose="020B0604020202020204" pitchFamily="34" charset="0"/>
                <a:cs typeface="Arial" panose="020B0604020202020204" pitchFamily="34" charset="0"/>
              </a:rPr>
              <a:t>K</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рассчитанные по 	формулам (34) и (35).</a:t>
            </a:r>
            <a:br>
              <a:rPr lang="ru-RU" altLang="ru-RU" sz="1800" b="1">
                <a:latin typeface="Arial" panose="020B0604020202020204" pitchFamily="34" charset="0"/>
                <a:cs typeface="Arial" panose="020B0604020202020204" pitchFamily="34" charset="0"/>
              </a:rPr>
            </a:br>
            <a:br>
              <a:rPr lang="en-US" altLang="ru-RU" sz="1800" b="1" i="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					</a:t>
            </a: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b="1" i="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E2091357-82FB-1D4B-9C9C-EF11DF701C8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49052D-B2D1-B547-AE0E-4A0BDE7D8AB9}" type="slidenum">
              <a:rPr lang="ru-RU" altLang="ru-RU">
                <a:solidFill>
                  <a:srgbClr val="898989"/>
                </a:solidFill>
                <a:latin typeface="Calibri" panose="020F0502020204030204" pitchFamily="34" charset="0"/>
              </a:rPr>
              <a:pPr eaLnBrk="1" hangingPunct="1"/>
              <a:t>223</a:t>
            </a:fld>
            <a:endParaRPr lang="ru-RU" altLang="ru-RU">
              <a:solidFill>
                <a:srgbClr val="898989"/>
              </a:solidFill>
              <a:latin typeface="Calibri" panose="020F0502020204030204" pitchFamily="34" charset="0"/>
            </a:endParaRPr>
          </a:p>
        </p:txBody>
      </p:sp>
      <p:graphicFrame>
        <p:nvGraphicFramePr>
          <p:cNvPr id="15364" name="Object 6">
            <a:extLst>
              <a:ext uri="{FF2B5EF4-FFF2-40B4-BE49-F238E27FC236}">
                <a16:creationId xmlns:a16="http://schemas.microsoft.com/office/drawing/2014/main" id="{4C931920-E2EC-C24D-91CD-A19B183CE815}"/>
              </a:ext>
            </a:extLst>
          </p:cNvPr>
          <p:cNvGraphicFramePr>
            <a:graphicFrameLocks noChangeAspect="1"/>
          </p:cNvGraphicFramePr>
          <p:nvPr/>
        </p:nvGraphicFramePr>
        <p:xfrm>
          <a:off x="4408488" y="357189"/>
          <a:ext cx="330200" cy="350837"/>
        </p:xfrm>
        <a:graphic>
          <a:graphicData uri="http://schemas.openxmlformats.org/presentationml/2006/ole">
            <mc:AlternateContent xmlns:mc="http://schemas.openxmlformats.org/markup-compatibility/2006">
              <mc:Choice xmlns:v="urn:schemas-microsoft-com:vml" Requires="v">
                <p:oleObj spid="_x0000_s224262" name="Equation" r:id="rId3" imgW="5270500" imgH="5562600" progId="Equation.DSMT4">
                  <p:embed/>
                </p:oleObj>
              </mc:Choice>
              <mc:Fallback>
                <p:oleObj name="Equation" r:id="rId3" imgW="5270500" imgH="5562600" progId="Equation.DSMT4">
                  <p:embed/>
                  <p:pic>
                    <p:nvPicPr>
                      <p:cNvPr id="15364" name="Object 6">
                        <a:extLst>
                          <a:ext uri="{FF2B5EF4-FFF2-40B4-BE49-F238E27FC236}">
                            <a16:creationId xmlns:a16="http://schemas.microsoft.com/office/drawing/2014/main" id="{4C931920-E2EC-C24D-91CD-A19B183CE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488" y="357189"/>
                        <a:ext cx="3302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5" name="Object 9">
            <a:extLst>
              <a:ext uri="{FF2B5EF4-FFF2-40B4-BE49-F238E27FC236}">
                <a16:creationId xmlns:a16="http://schemas.microsoft.com/office/drawing/2014/main" id="{97C32218-AB4A-454F-85C1-E8F6CD39E5AA}"/>
              </a:ext>
            </a:extLst>
          </p:cNvPr>
          <p:cNvGraphicFramePr>
            <a:graphicFrameLocks noChangeAspect="1"/>
          </p:cNvGraphicFramePr>
          <p:nvPr/>
        </p:nvGraphicFramePr>
        <p:xfrm>
          <a:off x="2840039" y="117475"/>
          <a:ext cx="3557587" cy="382588"/>
        </p:xfrm>
        <a:graphic>
          <a:graphicData uri="http://schemas.openxmlformats.org/presentationml/2006/ole">
            <mc:AlternateContent xmlns:mc="http://schemas.openxmlformats.org/markup-compatibility/2006">
              <mc:Choice xmlns:v="urn:schemas-microsoft-com:vml" Requires="v">
                <p:oleObj spid="_x0000_s224263" name="Equation" r:id="rId5" imgW="56756300" imgH="6146800" progId="Equation.DSMT4">
                  <p:embed/>
                </p:oleObj>
              </mc:Choice>
              <mc:Fallback>
                <p:oleObj name="Equation" r:id="rId5" imgW="56756300" imgH="6146800" progId="Equation.DSMT4">
                  <p:embed/>
                  <p:pic>
                    <p:nvPicPr>
                      <p:cNvPr id="15365" name="Object 9">
                        <a:extLst>
                          <a:ext uri="{FF2B5EF4-FFF2-40B4-BE49-F238E27FC236}">
                            <a16:creationId xmlns:a16="http://schemas.microsoft.com/office/drawing/2014/main" id="{97C32218-AB4A-454F-85C1-E8F6CD39E5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0039" y="117475"/>
                        <a:ext cx="3557587" cy="38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6" name="Рисунок 10" descr="cameraman.bmp">
            <a:extLst>
              <a:ext uri="{FF2B5EF4-FFF2-40B4-BE49-F238E27FC236}">
                <a16:creationId xmlns:a16="http://schemas.microsoft.com/office/drawing/2014/main" id="{F2F07088-BAD1-F14A-AAB9-C5FBAACF1DA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1188" y="3786188"/>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Рисунок 11" descr="cameraman1.bmp">
            <a:extLst>
              <a:ext uri="{FF2B5EF4-FFF2-40B4-BE49-F238E27FC236}">
                <a16:creationId xmlns:a16="http://schemas.microsoft.com/office/drawing/2014/main" id="{EAC993D4-47E9-1A47-9833-7E491D36879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310063" y="3786188"/>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Рисунок 12" descr="cameraman2.bmp">
            <a:extLst>
              <a:ext uri="{FF2B5EF4-FFF2-40B4-BE49-F238E27FC236}">
                <a16:creationId xmlns:a16="http://schemas.microsoft.com/office/drawing/2014/main" id="{3C3E087D-059E-8147-B59F-1309B5CCDBB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38938" y="3786188"/>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369" name="Object 14">
            <a:extLst>
              <a:ext uri="{FF2B5EF4-FFF2-40B4-BE49-F238E27FC236}">
                <a16:creationId xmlns:a16="http://schemas.microsoft.com/office/drawing/2014/main" id="{BA7AD4E0-52EE-F640-8738-B7D203EAB072}"/>
              </a:ext>
            </a:extLst>
          </p:cNvPr>
          <p:cNvGraphicFramePr>
            <a:graphicFrameLocks noChangeAspect="1"/>
          </p:cNvGraphicFramePr>
          <p:nvPr/>
        </p:nvGraphicFramePr>
        <p:xfrm>
          <a:off x="6746876" y="6143625"/>
          <a:ext cx="3198813" cy="534988"/>
        </p:xfrm>
        <a:graphic>
          <a:graphicData uri="http://schemas.openxmlformats.org/presentationml/2006/ole">
            <mc:AlternateContent xmlns:mc="http://schemas.openxmlformats.org/markup-compatibility/2006">
              <mc:Choice xmlns:v="urn:schemas-microsoft-com:vml" Requires="v">
                <p:oleObj spid="_x0000_s224264" name="Visio" r:id="rId10" imgW="24015700" imgH="4013200" progId="Visio.Drawing.11">
                  <p:link updateAutomatic="1"/>
                </p:oleObj>
              </mc:Choice>
              <mc:Fallback>
                <p:oleObj name="Visio" r:id="rId10" imgW="24015700" imgH="4013200" progId="Visio.Drawing.11">
                  <p:link updateAutomatic="1"/>
                  <p:pic>
                    <p:nvPicPr>
                      <p:cNvPr id="15369" name="Object 14">
                        <a:extLst>
                          <a:ext uri="{FF2B5EF4-FFF2-40B4-BE49-F238E27FC236}">
                            <a16:creationId xmlns:a16="http://schemas.microsoft.com/office/drawing/2014/main" id="{BA7AD4E0-52EE-F640-8738-B7D203EAB0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6876" y="6143625"/>
                        <a:ext cx="3198813"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0" name="Object 15">
            <a:extLst>
              <a:ext uri="{FF2B5EF4-FFF2-40B4-BE49-F238E27FC236}">
                <a16:creationId xmlns:a16="http://schemas.microsoft.com/office/drawing/2014/main" id="{A24656E9-7F30-304B-B7A9-E04B51308890}"/>
              </a:ext>
            </a:extLst>
          </p:cNvPr>
          <p:cNvGraphicFramePr>
            <a:graphicFrameLocks noChangeAspect="1"/>
          </p:cNvGraphicFramePr>
          <p:nvPr/>
        </p:nvGraphicFramePr>
        <p:xfrm>
          <a:off x="1884364" y="6143626"/>
          <a:ext cx="1635125" cy="531813"/>
        </p:xfrm>
        <a:graphic>
          <a:graphicData uri="http://schemas.openxmlformats.org/presentationml/2006/ole">
            <mc:AlternateContent xmlns:mc="http://schemas.openxmlformats.org/markup-compatibility/2006">
              <mc:Choice xmlns:v="urn:schemas-microsoft-com:vml" Requires="v">
                <p:oleObj spid="_x0000_s224265" name="Visio" r:id="rId12" imgW="12357100" imgH="4013200" progId="Visio.Drawing.11">
                  <p:link updateAutomatic="1"/>
                </p:oleObj>
              </mc:Choice>
              <mc:Fallback>
                <p:oleObj name="Visio" r:id="rId12" imgW="12357100" imgH="4013200" progId="Visio.Drawing.11">
                  <p:link updateAutomatic="1"/>
                  <p:pic>
                    <p:nvPicPr>
                      <p:cNvPr id="15370" name="Object 15">
                        <a:extLst>
                          <a:ext uri="{FF2B5EF4-FFF2-40B4-BE49-F238E27FC236}">
                            <a16:creationId xmlns:a16="http://schemas.microsoft.com/office/drawing/2014/main" id="{A24656E9-7F30-304B-B7A9-E04B513088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4364" y="6143626"/>
                        <a:ext cx="16351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1" name="Object 16">
            <a:extLst>
              <a:ext uri="{FF2B5EF4-FFF2-40B4-BE49-F238E27FC236}">
                <a16:creationId xmlns:a16="http://schemas.microsoft.com/office/drawing/2014/main" id="{AAB07D68-A95F-AA42-B1EF-50BEA71C8CF3}"/>
              </a:ext>
            </a:extLst>
          </p:cNvPr>
          <p:cNvGraphicFramePr>
            <a:graphicFrameLocks noChangeAspect="1"/>
          </p:cNvGraphicFramePr>
          <p:nvPr/>
        </p:nvGraphicFramePr>
        <p:xfrm>
          <a:off x="4314825" y="6143626"/>
          <a:ext cx="1989138" cy="550863"/>
        </p:xfrm>
        <a:graphic>
          <a:graphicData uri="http://schemas.openxmlformats.org/presentationml/2006/ole">
            <mc:AlternateContent xmlns:mc="http://schemas.openxmlformats.org/markup-compatibility/2006">
              <mc:Choice xmlns:v="urn:schemas-microsoft-com:vml" Requires="v">
                <p:oleObj spid="_x0000_s224266" name="Visio" r:id="rId14" imgW="14516100" imgH="4013200" progId="Visio.Drawing.11">
                  <p:link updateAutomatic="1"/>
                </p:oleObj>
              </mc:Choice>
              <mc:Fallback>
                <p:oleObj name="Visio" r:id="rId14" imgW="14516100" imgH="4013200" progId="Visio.Drawing.11">
                  <p:link updateAutomatic="1"/>
                  <p:pic>
                    <p:nvPicPr>
                      <p:cNvPr id="15371" name="Object 16">
                        <a:extLst>
                          <a:ext uri="{FF2B5EF4-FFF2-40B4-BE49-F238E27FC236}">
                            <a16:creationId xmlns:a16="http://schemas.microsoft.com/office/drawing/2014/main" id="{AAB07D68-A95F-AA42-B1EF-50BEA71C8C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14825" y="6143626"/>
                        <a:ext cx="1989138"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72" name="Рисунок 13" descr="naKn.JPG">
            <a:extLst>
              <a:ext uri="{FF2B5EF4-FFF2-40B4-BE49-F238E27FC236}">
                <a16:creationId xmlns:a16="http://schemas.microsoft.com/office/drawing/2014/main" id="{7962B0A0-6DDA-A248-8800-2086088A8190}"/>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7625" y="1200151"/>
            <a:ext cx="2857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Рисунок 15" descr="PcKn_new.JPG">
            <a:extLst>
              <a:ext uri="{FF2B5EF4-FFF2-40B4-BE49-F238E27FC236}">
                <a16:creationId xmlns:a16="http://schemas.microsoft.com/office/drawing/2014/main" id="{B370F5E1-DF6C-B646-8860-17977F4669EF}"/>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666876" y="1143001"/>
            <a:ext cx="292576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Рисунок 14" descr="PcKn_log.JPG">
            <a:extLst>
              <a:ext uri="{FF2B5EF4-FFF2-40B4-BE49-F238E27FC236}">
                <a16:creationId xmlns:a16="http://schemas.microsoft.com/office/drawing/2014/main" id="{70AAA56F-D414-FD43-ADCE-0A0888FB4323}"/>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4579939" y="1143001"/>
            <a:ext cx="30829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a:extLst>
              <a:ext uri="{FF2B5EF4-FFF2-40B4-BE49-F238E27FC236}">
                <a16:creationId xmlns:a16="http://schemas.microsoft.com/office/drawing/2014/main" id="{E37D9874-1BBE-7D46-A1D6-A9B39D1C9296}"/>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 1. </a:t>
            </a:r>
            <a:r>
              <a:rPr lang="ru-RU" altLang="ru-RU" sz="1800">
                <a:latin typeface="Arial" panose="020B0604020202020204" pitchFamily="34" charset="0"/>
                <a:cs typeface="Arial" panose="020B0604020202020204" pitchFamily="34" charset="0"/>
              </a:rPr>
              <a:t>Аналогично предыдущему могут быть выведены формулы для 	расчета надежности обнаружения при использовании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слепого</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декодера. </a:t>
            </a:r>
            <a:br>
              <a:rPr lang="en-US" altLang="ru-RU" sz="1800" b="1">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 Замечание 2. </a:t>
            </a:r>
            <a:r>
              <a:rPr lang="ru-RU" altLang="ru-RU" sz="1800">
                <a:latin typeface="Arial" panose="020B0604020202020204" pitchFamily="34" charset="0"/>
                <a:cs typeface="Arial" panose="020B0604020202020204" pitchFamily="34" charset="0"/>
              </a:rPr>
              <a:t>Вместо </a:t>
            </a:r>
            <a:r>
              <a:rPr lang="ru-RU" altLang="ru-RU" sz="1800" i="1">
                <a:latin typeface="Arial" panose="020B0604020202020204" pitchFamily="34" charset="0"/>
                <a:cs typeface="Arial" panose="020B0604020202020204" pitchFamily="34" charset="0"/>
              </a:rPr>
              <a:t>порогового </a:t>
            </a:r>
            <a:r>
              <a:rPr lang="ru-RU" altLang="ru-RU" sz="1800">
                <a:latin typeface="Arial" panose="020B0604020202020204" pitchFamily="34" charset="0"/>
                <a:cs typeface="Arial" panose="020B0604020202020204" pitchFamily="34" charset="0"/>
              </a:rPr>
              <a:t>декодера, который был рассмотрен выше, 	для обнаружения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предателей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может быть использован, так 	называемый максимальный декодер, который работает по 	следующему алгоритму: </a:t>
            </a:r>
            <a:br>
              <a:rPr lang="en-US" altLang="ru-RU" sz="1800" b="1">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a:t>
            </a:r>
            <a:r>
              <a:rPr lang="en-US" altLang="ru-RU" sz="1800" i="1">
                <a:latin typeface="Arial" panose="020B0604020202020204" pitchFamily="34" charset="0"/>
                <a:cs typeface="Arial" panose="020B0604020202020204" pitchFamily="34" charset="0"/>
              </a:rPr>
              <a:t>i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предатель, входящий в коалицию</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argmax</a:t>
            </a:r>
            <a:r>
              <a:rPr lang="el-GR" altLang="ru-RU" sz="1800" i="1">
                <a:latin typeface="Arial" panose="020B0604020202020204" pitchFamily="34" charset="0"/>
                <a:cs typeface="Arial" panose="020B0604020202020204" pitchFamily="34" charset="0"/>
              </a:rPr>
              <a:t>Λ</a:t>
            </a:r>
            <a:r>
              <a:rPr lang="en-US" altLang="ru-RU" sz="1800" i="1" baseline="-25000">
                <a:latin typeface="Arial" panose="020B0604020202020204" pitchFamily="34" charset="0"/>
                <a:cs typeface="Arial" panose="020B0604020202020204" pitchFamily="34" charset="0"/>
              </a:rPr>
              <a:t>i</a:t>
            </a:r>
            <a:r>
              <a:rPr lang="ru-RU" altLang="ru-RU" sz="1800">
                <a:latin typeface="Arial" panose="020B0604020202020204" pitchFamily="34" charset="0"/>
                <a:cs typeface="Arial" panose="020B0604020202020204" pitchFamily="34" charset="0"/>
              </a:rPr>
              <a:t>, если </a:t>
            </a:r>
            <a:r>
              <a:rPr lang="en-US" altLang="ru-RU" sz="1800" i="1">
                <a:latin typeface="Arial" panose="020B0604020202020204" pitchFamily="34" charset="0"/>
                <a:cs typeface="Arial" panose="020B0604020202020204" pitchFamily="34" charset="0"/>
              </a:rPr>
              <a:t>argmax</a:t>
            </a:r>
            <a:r>
              <a:rPr lang="el-GR" altLang="ru-RU" sz="1800" i="1">
                <a:latin typeface="Arial" panose="020B0604020202020204" pitchFamily="34" charset="0"/>
                <a:cs typeface="Arial" panose="020B0604020202020204" pitchFamily="34" charset="0"/>
              </a:rPr>
              <a:t>Λ</a:t>
            </a:r>
            <a:r>
              <a:rPr lang="en-US" altLang="ru-RU" sz="1800" i="1" baseline="-25000">
                <a:latin typeface="Arial" panose="020B0604020202020204" pitchFamily="34" charset="0"/>
                <a:cs typeface="Arial" panose="020B0604020202020204" pitchFamily="34" charset="0"/>
              </a:rPr>
              <a:t>i</a:t>
            </a:r>
            <a:r>
              <a:rPr lang="ru-RU" altLang="ru-RU" sz="1800">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a:t>
            </a:r>
            <a:r>
              <a:rPr lang="el-GR" altLang="ru-RU" sz="1800" i="1">
                <a:latin typeface="Arial" panose="020B0604020202020204" pitchFamily="34" charset="0"/>
                <a:cs typeface="Arial" panose="020B0604020202020204" pitchFamily="34" charset="0"/>
              </a:rPr>
              <a:t>λ</a:t>
            </a:r>
            <a:r>
              <a:rPr lang="ru-RU" altLang="ru-RU" sz="1800" i="1">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если </a:t>
            </a:r>
            <a:r>
              <a:rPr lang="en-US" altLang="ru-RU" sz="1800" i="1">
                <a:latin typeface="Arial" panose="020B0604020202020204" pitchFamily="34" charset="0"/>
                <a:cs typeface="Arial" panose="020B0604020202020204" pitchFamily="34" charset="0"/>
              </a:rPr>
              <a:t>argmax</a:t>
            </a:r>
            <a:r>
              <a:rPr lang="el-GR" altLang="ru-RU" sz="1800" i="1">
                <a:latin typeface="Arial" panose="020B0604020202020204" pitchFamily="34" charset="0"/>
                <a:cs typeface="Arial" panose="020B0604020202020204" pitchFamily="34" charset="0"/>
              </a:rPr>
              <a:t>Λ</a:t>
            </a:r>
            <a:r>
              <a:rPr lang="en-US" altLang="ru-RU" sz="1800" i="1" baseline="-25000">
                <a:latin typeface="Arial" panose="020B0604020202020204" pitchFamily="34" charset="0"/>
                <a:cs typeface="Arial" panose="020B0604020202020204" pitchFamily="34" charset="0"/>
              </a:rPr>
              <a:t>i</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&lt;</a:t>
            </a:r>
            <a:r>
              <a:rPr lang="en-US" altLang="ru-RU" sz="1800" i="1">
                <a:latin typeface="Arial" panose="020B0604020202020204" pitchFamily="34" charset="0"/>
                <a:cs typeface="Arial" panose="020B0604020202020204" pitchFamily="34" charset="0"/>
              </a:rPr>
              <a:t> </a:t>
            </a:r>
            <a:r>
              <a:rPr lang="el-GR" altLang="ru-RU" sz="1800" i="1">
                <a:latin typeface="Arial" panose="020B0604020202020204" pitchFamily="34" charset="0"/>
                <a:cs typeface="Arial" panose="020B0604020202020204" pitchFamily="34" charset="0"/>
              </a:rPr>
              <a:t>λ</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т.е.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предатели</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не обнаруживаются</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Сравнение эффективности этих двух декодеров можно найти в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b="1" i="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D2E4383D-ED48-1B47-9322-5851F710D4B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D9E9070-CB5F-8B47-9540-B505299D1293}" type="slidenum">
              <a:rPr lang="ru-RU" altLang="ru-RU">
                <a:solidFill>
                  <a:srgbClr val="898989"/>
                </a:solidFill>
                <a:latin typeface="Calibri" panose="020F0502020204030204" pitchFamily="34" charset="0"/>
              </a:rPr>
              <a:pPr eaLnBrk="1" hangingPunct="1"/>
              <a:t>224</a:t>
            </a:fld>
            <a:endParaRPr lang="ru-RU" altLang="ru-RU">
              <a:solidFill>
                <a:srgbClr val="898989"/>
              </a:solidFill>
              <a:latin typeface="Calibri" panose="020F0502020204030204" pitchFamily="34" charset="0"/>
            </a:endParaRPr>
          </a:p>
        </p:txBody>
      </p:sp>
      <p:graphicFrame>
        <p:nvGraphicFramePr>
          <p:cNvPr id="16388" name="Object 6">
            <a:extLst>
              <a:ext uri="{FF2B5EF4-FFF2-40B4-BE49-F238E27FC236}">
                <a16:creationId xmlns:a16="http://schemas.microsoft.com/office/drawing/2014/main" id="{E6856E34-B425-8640-8878-9B6D0384CB59}"/>
              </a:ext>
            </a:extLst>
          </p:cNvPr>
          <p:cNvGraphicFramePr>
            <a:graphicFrameLocks noChangeAspect="1"/>
          </p:cNvGraphicFramePr>
          <p:nvPr/>
        </p:nvGraphicFramePr>
        <p:xfrm>
          <a:off x="2809875" y="3971926"/>
          <a:ext cx="641350" cy="314325"/>
        </p:xfrm>
        <a:graphic>
          <a:graphicData uri="http://schemas.openxmlformats.org/presentationml/2006/ole">
            <mc:AlternateContent xmlns:mc="http://schemas.openxmlformats.org/markup-compatibility/2006">
              <mc:Choice xmlns:v="urn:schemas-microsoft-com:vml" Requires="v">
                <p:oleObj spid="_x0000_s225282" name="Equation" r:id="rId3" imgW="10236200" imgH="4978400" progId="Equation.DSMT4">
                  <p:embed/>
                </p:oleObj>
              </mc:Choice>
              <mc:Fallback>
                <p:oleObj name="Equation" r:id="rId3" imgW="10236200" imgH="4978400" progId="Equation.DSMT4">
                  <p:embed/>
                  <p:pic>
                    <p:nvPicPr>
                      <p:cNvPr id="16388" name="Object 6">
                        <a:extLst>
                          <a:ext uri="{FF2B5EF4-FFF2-40B4-BE49-F238E27FC236}">
                            <a16:creationId xmlns:a16="http://schemas.microsoft.com/office/drawing/2014/main" id="{E6856E34-B425-8640-8878-9B6D0384CB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3971926"/>
                        <a:ext cx="6413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a:extLst>
              <a:ext uri="{FF2B5EF4-FFF2-40B4-BE49-F238E27FC236}">
                <a16:creationId xmlns:a16="http://schemas.microsoft.com/office/drawing/2014/main" id="{9A2FEB9F-E19B-CC4D-AA03-F682A5019109}"/>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Замечание 3. </a:t>
            </a:r>
            <a:r>
              <a:rPr lang="ru-RU" altLang="ru-RU" sz="1800">
                <a:latin typeface="Arial" panose="020B0604020202020204" pitchFamily="34" charset="0"/>
                <a:cs typeface="Arial" panose="020B0604020202020204" pitchFamily="34" charset="0"/>
              </a:rPr>
              <a:t>Помимо коалиционной атаки при помощи усреднения ЦВЗ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(см. (27)) можно использовать и другие атаки, например:</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минимальная атака: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максимальная атака: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атака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вырезанием и вставками</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где </a:t>
            </a:r>
            <a:r>
              <a:rPr lang="en-US" altLang="ru-RU" sz="1800" i="1">
                <a:latin typeface="Arial" panose="020B0604020202020204" pitchFamily="34" charset="0"/>
                <a:cs typeface="Arial" panose="020B0604020202020204" pitchFamily="34" charset="0"/>
              </a:rPr>
              <a:t>S</a:t>
            </a:r>
            <a:r>
              <a:rPr lang="en-US" altLang="ru-RU" sz="1800" i="1" baseline="-25000">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выбирается детерминировано (например, по половине 	изображения для </a:t>
            </a:r>
            <a:r>
              <a:rPr lang="en-US" altLang="ru-RU" sz="1800" i="1">
                <a:latin typeface="Arial" panose="020B0604020202020204" pitchFamily="34" charset="0"/>
                <a:cs typeface="Arial" panose="020B0604020202020204" pitchFamily="34" charset="0"/>
              </a:rPr>
              <a:t>K = 2</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или случайно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другие виды коалиционных атак см. в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en-US"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Однако, как показано в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эффективность</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этих атак относительно обнаружения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предателей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оказывается примерно одинаковой для всех видов, включая и атаку усреднением.</a:t>
            </a:r>
            <a:r>
              <a:rPr lang="en-US" altLang="ru-RU" sz="1800">
                <a:latin typeface="Arial" panose="020B0604020202020204" pitchFamily="34" charset="0"/>
                <a:cs typeface="Arial" panose="020B0604020202020204" pitchFamily="34" charset="0"/>
              </a:rPr>
              <a:t>								</a:t>
            </a:r>
            <a:br>
              <a:rPr lang="en-US"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 Замечание 4. </a:t>
            </a:r>
            <a:r>
              <a:rPr lang="ru-RU" altLang="ru-RU" sz="1800">
                <a:latin typeface="Arial" panose="020B0604020202020204" pitchFamily="34" charset="0"/>
                <a:cs typeface="Arial" panose="020B0604020202020204" pitchFamily="34" charset="0"/>
              </a:rPr>
              <a:t>Значительное улучшение надежности обнаружения для 	коалиционных атак можно получить при знании более или менее 	вероятных групп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предателей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Group oriented fingerprinting [ ]</a:t>
            </a:r>
            <a:r>
              <a:rPr lang="ru-RU" altLang="ru-RU" sz="1800">
                <a:latin typeface="Arial" panose="020B0604020202020204" pitchFamily="34" charset="0"/>
                <a:cs typeface="Arial" panose="020B0604020202020204" pitchFamily="34" charset="0"/>
              </a:rPr>
              <a:t>). </a:t>
            </a:r>
            <a:endParaRPr lang="ru-RU" altLang="ru-RU" sz="1800" b="1" i="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735672CE-4284-DD49-A8FE-E4314CDAE8F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A538F3D-BF29-AE44-BCA2-8F89BD04ACB2}" type="slidenum">
              <a:rPr lang="ru-RU" altLang="ru-RU">
                <a:solidFill>
                  <a:srgbClr val="898989"/>
                </a:solidFill>
                <a:latin typeface="Calibri" panose="020F0502020204030204" pitchFamily="34" charset="0"/>
              </a:rPr>
              <a:pPr eaLnBrk="1" hangingPunct="1"/>
              <a:t>225</a:t>
            </a:fld>
            <a:endParaRPr lang="ru-RU" altLang="ru-RU">
              <a:solidFill>
                <a:srgbClr val="898989"/>
              </a:solidFill>
              <a:latin typeface="Calibri" panose="020F0502020204030204" pitchFamily="34" charset="0"/>
            </a:endParaRPr>
          </a:p>
        </p:txBody>
      </p:sp>
      <p:graphicFrame>
        <p:nvGraphicFramePr>
          <p:cNvPr id="17412" name="Object 11">
            <a:extLst>
              <a:ext uri="{FF2B5EF4-FFF2-40B4-BE49-F238E27FC236}">
                <a16:creationId xmlns:a16="http://schemas.microsoft.com/office/drawing/2014/main" id="{A27751BF-4527-8844-A4C0-A675E7708670}"/>
              </a:ext>
            </a:extLst>
          </p:cNvPr>
          <p:cNvGraphicFramePr>
            <a:graphicFrameLocks noChangeAspect="1"/>
          </p:cNvGraphicFramePr>
          <p:nvPr/>
        </p:nvGraphicFramePr>
        <p:xfrm>
          <a:off x="5024439" y="1643064"/>
          <a:ext cx="1997075" cy="473075"/>
        </p:xfrm>
        <a:graphic>
          <a:graphicData uri="http://schemas.openxmlformats.org/presentationml/2006/ole">
            <mc:AlternateContent xmlns:mc="http://schemas.openxmlformats.org/markup-compatibility/2006">
              <mc:Choice xmlns:v="urn:schemas-microsoft-com:vml" Requires="v">
                <p:oleObj spid="_x0000_s226308" name="Equation" r:id="rId3" imgW="31889700" imgH="7607300" progId="Equation.DSMT4">
                  <p:embed/>
                </p:oleObj>
              </mc:Choice>
              <mc:Fallback>
                <p:oleObj name="Equation" r:id="rId3" imgW="31889700" imgH="7607300" progId="Equation.DSMT4">
                  <p:embed/>
                  <p:pic>
                    <p:nvPicPr>
                      <p:cNvPr id="17412" name="Object 11">
                        <a:extLst>
                          <a:ext uri="{FF2B5EF4-FFF2-40B4-BE49-F238E27FC236}">
                            <a16:creationId xmlns:a16="http://schemas.microsoft.com/office/drawing/2014/main" id="{A27751BF-4527-8844-A4C0-A675E7708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9" y="1643064"/>
                        <a:ext cx="19970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3" name="Object 4">
            <a:extLst>
              <a:ext uri="{FF2B5EF4-FFF2-40B4-BE49-F238E27FC236}">
                <a16:creationId xmlns:a16="http://schemas.microsoft.com/office/drawing/2014/main" id="{9FDE387F-F9E5-4A41-88B8-60FD5B055F9B}"/>
              </a:ext>
            </a:extLst>
          </p:cNvPr>
          <p:cNvGraphicFramePr>
            <a:graphicFrameLocks noChangeAspect="1"/>
          </p:cNvGraphicFramePr>
          <p:nvPr/>
        </p:nvGraphicFramePr>
        <p:xfrm>
          <a:off x="5078414" y="2170114"/>
          <a:ext cx="2033587" cy="473075"/>
        </p:xfrm>
        <a:graphic>
          <a:graphicData uri="http://schemas.openxmlformats.org/presentationml/2006/ole">
            <mc:AlternateContent xmlns:mc="http://schemas.openxmlformats.org/markup-compatibility/2006">
              <mc:Choice xmlns:v="urn:schemas-microsoft-com:vml" Requires="v">
                <p:oleObj spid="_x0000_s226309" name="Equation" r:id="rId5" imgW="32473900" imgH="7607300" progId="Equation.DSMT4">
                  <p:embed/>
                </p:oleObj>
              </mc:Choice>
              <mc:Fallback>
                <p:oleObj name="Equation" r:id="rId5" imgW="32473900" imgH="7607300" progId="Equation.DSMT4">
                  <p:embed/>
                  <p:pic>
                    <p:nvPicPr>
                      <p:cNvPr id="17413" name="Object 4">
                        <a:extLst>
                          <a:ext uri="{FF2B5EF4-FFF2-40B4-BE49-F238E27FC236}">
                            <a16:creationId xmlns:a16="http://schemas.microsoft.com/office/drawing/2014/main" id="{9FDE387F-F9E5-4A41-88B8-60FD5B055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8414" y="2170114"/>
                        <a:ext cx="2033587"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5">
            <a:extLst>
              <a:ext uri="{FF2B5EF4-FFF2-40B4-BE49-F238E27FC236}">
                <a16:creationId xmlns:a16="http://schemas.microsoft.com/office/drawing/2014/main" id="{B6B416DB-FA32-B442-B76F-002B60E5CDE0}"/>
              </a:ext>
            </a:extLst>
          </p:cNvPr>
          <p:cNvGraphicFramePr>
            <a:graphicFrameLocks noChangeAspect="1"/>
          </p:cNvGraphicFramePr>
          <p:nvPr/>
        </p:nvGraphicFramePr>
        <p:xfrm>
          <a:off x="6453188" y="2725739"/>
          <a:ext cx="2233612" cy="346075"/>
        </p:xfrm>
        <a:graphic>
          <a:graphicData uri="http://schemas.openxmlformats.org/presentationml/2006/ole">
            <mc:AlternateContent xmlns:mc="http://schemas.openxmlformats.org/markup-compatibility/2006">
              <mc:Choice xmlns:v="urn:schemas-microsoft-com:vml" Requires="v">
                <p:oleObj spid="_x0000_s226310" name="Equation" r:id="rId7" imgW="35699700" imgH="5562600" progId="Equation.DSMT4">
                  <p:embed/>
                </p:oleObj>
              </mc:Choice>
              <mc:Fallback>
                <p:oleObj name="Equation" r:id="rId7" imgW="35699700" imgH="5562600" progId="Equation.DSMT4">
                  <p:embed/>
                  <p:pic>
                    <p:nvPicPr>
                      <p:cNvPr id="17414" name="Object 5">
                        <a:extLst>
                          <a:ext uri="{FF2B5EF4-FFF2-40B4-BE49-F238E27FC236}">
                            <a16:creationId xmlns:a16="http://schemas.microsoft.com/office/drawing/2014/main" id="{B6B416DB-FA32-B442-B76F-002B60E5CD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3188" y="2725739"/>
                        <a:ext cx="2233612"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a:extLst>
              <a:ext uri="{FF2B5EF4-FFF2-40B4-BE49-F238E27FC236}">
                <a16:creationId xmlns:a16="http://schemas.microsoft.com/office/drawing/2014/main" id="{00CEB11C-361B-EB48-A7C5-1AEA9E4535E5}"/>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Антикоаллиционные коды. (</a:t>
            </a:r>
            <a:r>
              <a:rPr lang="en-US" altLang="ru-RU" sz="1800" b="1">
                <a:latin typeface="Arial" panose="020B0604020202020204" pitchFamily="34" charset="0"/>
                <a:cs typeface="Arial" panose="020B0604020202020204" pitchFamily="34" charset="0"/>
              </a:rPr>
              <a:t>ACC</a:t>
            </a:r>
            <a:r>
              <a:rPr lang="ru-RU" altLang="ru-RU" sz="1800" b="1">
                <a:latin typeface="Arial" panose="020B0604020202020204" pitchFamily="34" charset="0"/>
                <a:cs typeface="Arial" panose="020B0604020202020204" pitchFamily="34" charset="0"/>
              </a:rPr>
              <a:t>)</a:t>
            </a:r>
            <a:br>
              <a:rPr lang="ru-RU" altLang="ru-RU" sz="1800" b="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Недостатки </a:t>
            </a:r>
            <a:r>
              <a:rPr lang="en-US" altLang="ru-RU" sz="1800" i="1">
                <a:latin typeface="Arial" panose="020B0604020202020204" pitchFamily="34" charset="0"/>
                <a:cs typeface="Arial" panose="020B0604020202020204" pitchFamily="34" charset="0"/>
              </a:rPr>
              <a:t>FP </a:t>
            </a:r>
            <a:r>
              <a:rPr lang="ru-RU" altLang="ru-RU" sz="1800" i="1">
                <a:latin typeface="Arial" panose="020B0604020202020204" pitchFamily="34" charset="0"/>
                <a:cs typeface="Arial" panose="020B0604020202020204" pitchFamily="34" charset="0"/>
              </a:rPr>
              <a:t>с ортогональными ЦВЗ:</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энергия каждого ЦВЗ после атаки обратно пропорциональна </a:t>
            </a:r>
            <a:r>
              <a:rPr lang="en-US" altLang="ru-RU" sz="1800" i="1">
                <a:latin typeface="Arial" panose="020B0604020202020204" pitchFamily="34" charset="0"/>
                <a:cs typeface="Arial" panose="020B0604020202020204" pitchFamily="34" charset="0"/>
              </a:rPr>
              <a:t>|S</a:t>
            </a:r>
            <a:r>
              <a:rPr lang="en-US" altLang="ru-RU" sz="1800" i="1" baseline="-25000">
                <a:latin typeface="Arial" panose="020B0604020202020204" pitchFamily="34" charset="0"/>
                <a:cs typeface="Arial" panose="020B0604020202020204" pitchFamily="34" charset="0"/>
              </a:rPr>
              <a:t>c</a:t>
            </a:r>
            <a:r>
              <a:rPr lang="en-US" altLang="ru-RU" sz="1800" i="1">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количество ортогональных ЦВЗ ограничено их размерностью </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br>
              <a:rPr lang="en-US" altLang="ru-RU" sz="1800" i="1">
                <a:latin typeface="Arial" panose="020B0604020202020204" pitchFamily="34" charset="0"/>
                <a:cs typeface="Arial" panose="020B0604020202020204" pitchFamily="34" charset="0"/>
              </a:rPr>
            </a:br>
            <a:br>
              <a:rPr lang="en-US"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Основная идея использования </a:t>
            </a:r>
            <a:r>
              <a:rPr lang="en-US" altLang="ru-RU" sz="1800" i="1">
                <a:latin typeface="Arial" panose="020B0604020202020204" pitchFamily="34" charset="0"/>
                <a:cs typeface="Arial" panose="020B0604020202020204" pitchFamily="34" charset="0"/>
              </a:rPr>
              <a:t>ACC</a:t>
            </a:r>
            <a:r>
              <a:rPr lang="ru-RU" altLang="ru-RU" sz="1800" i="1">
                <a:latin typeface="Arial" panose="020B0604020202020204" pitchFamily="34" charset="0"/>
                <a:cs typeface="Arial" panose="020B0604020202020204" pitchFamily="34" charset="0"/>
              </a:rPr>
              <a:t>:</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Умышленно ввести корреляцию при формировании сигналов ЦВЗ.</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Метод реализации основной идеи:</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Использовать АСС на основе конструкции, известной в комбинаторике, как </a:t>
            </a:r>
            <a:r>
              <a:rPr lang="ru-RU" altLang="ru-RU" sz="1800" i="1">
                <a:latin typeface="Arial" panose="020B0604020202020204" pitchFamily="34" charset="0"/>
                <a:cs typeface="Arial" panose="020B0604020202020204" pitchFamily="34" charset="0"/>
              </a:rPr>
              <a:t>уравновешенная неполная сбалансированная блок схема </a:t>
            </a:r>
            <a:r>
              <a:rPr lang="en-US" altLang="ru-RU" sz="1800">
                <a:latin typeface="Arial" panose="020B0604020202020204" pitchFamily="34" charset="0"/>
                <a:cs typeface="Arial" panose="020B0604020202020204" pitchFamily="34" charset="0"/>
              </a:rPr>
              <a:t>(balanced incomplete block designs - BIBDs)</a:t>
            </a:r>
            <a:r>
              <a:rPr lang="ru-RU" altLang="ru-RU" sz="1800">
                <a:latin typeface="Arial" panose="020B0604020202020204" pitchFamily="34" charset="0"/>
                <a:cs typeface="Arial" panose="020B0604020202020204" pitchFamily="34" charset="0"/>
              </a:rPr>
              <a:t>.</a:t>
            </a:r>
            <a:br>
              <a:rPr lang="en-US"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Определение. </a:t>
            </a:r>
            <a:r>
              <a:rPr lang="en-US" altLang="ru-RU" sz="1800">
                <a:latin typeface="Arial" panose="020B0604020202020204" pitchFamily="34" charset="0"/>
                <a:cs typeface="Arial" panose="020B0604020202020204" pitchFamily="34" charset="0"/>
              </a:rPr>
              <a:t>BIBD c </a:t>
            </a:r>
            <a:r>
              <a:rPr lang="ru-RU" altLang="ru-RU" sz="1800">
                <a:latin typeface="Arial" panose="020B0604020202020204" pitchFamily="34" charset="0"/>
                <a:cs typeface="Arial" panose="020B0604020202020204" pitchFamily="34" charset="0"/>
              </a:rPr>
              <a:t>параметрами</a:t>
            </a:r>
            <a:r>
              <a:rPr lang="en-US"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V, K, </a:t>
            </a:r>
            <a:r>
              <a:rPr lang="el-GR" altLang="ru-RU" sz="1800" i="1">
                <a:latin typeface="Arial" panose="020B0604020202020204" pitchFamily="34" charset="0"/>
                <a:cs typeface="Arial" panose="020B0604020202020204" pitchFamily="34" charset="0"/>
              </a:rPr>
              <a:t>λ</a:t>
            </a:r>
            <a:r>
              <a:rPr lang="en-US" altLang="ru-RU" sz="1800" i="1">
                <a:latin typeface="Arial" panose="020B0604020202020204" pitchFamily="34" charset="0"/>
                <a:cs typeface="Arial" panose="020B0604020202020204" pitchFamily="34" charset="0"/>
              </a:rPr>
              <a:t>, r</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называется множество наборов 	(блоков) длины </a:t>
            </a:r>
            <a:r>
              <a:rPr lang="en-US" altLang="ru-RU" sz="1800" i="1">
                <a:latin typeface="Arial" panose="020B0604020202020204" pitchFamily="34" charset="0"/>
                <a:cs typeface="Arial" panose="020B0604020202020204" pitchFamily="34" charset="0"/>
              </a:rPr>
              <a:t>K</a:t>
            </a:r>
            <a:r>
              <a:rPr lang="ru-RU" altLang="ru-RU" sz="1800">
                <a:latin typeface="Arial" panose="020B0604020202020204" pitchFamily="34" charset="0"/>
                <a:cs typeface="Arial" panose="020B0604020202020204" pitchFamily="34" charset="0"/>
              </a:rPr>
              <a:t>, каждая позиция которых принадлежит множеству </a:t>
            </a:r>
            <a:r>
              <a:rPr lang="en-US" altLang="ru-RU" sz="1800" i="1">
                <a:latin typeface="Arial" panose="020B0604020202020204" pitchFamily="34" charset="0"/>
                <a:cs typeface="Arial" panose="020B0604020202020204" pitchFamily="34" charset="0"/>
              </a:rPr>
              <a:t>X</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чисел (1, 2 </a:t>
            </a:r>
            <a:r>
              <a:rPr lang="en-US"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V</a:t>
            </a:r>
            <a:r>
              <a:rPr lang="ru-RU" altLang="ru-RU" sz="1800">
                <a:latin typeface="Arial" panose="020B0604020202020204" pitchFamily="34" charset="0"/>
                <a:cs typeface="Arial" panose="020B0604020202020204" pitchFamily="34" charset="0"/>
              </a:rPr>
              <a:t>) при условии, что пара чисел из </a:t>
            </a:r>
            <a:r>
              <a:rPr lang="ru-RU" altLang="ru-RU" sz="1800" i="1">
                <a:latin typeface="Arial" panose="020B0604020202020204" pitchFamily="34" charset="0"/>
                <a:cs typeface="Arial" panose="020B0604020202020204" pitchFamily="34" charset="0"/>
              </a:rPr>
              <a:t>Х </a:t>
            </a:r>
            <a:r>
              <a:rPr lang="ru-RU" altLang="ru-RU" sz="1800">
                <a:latin typeface="Arial" panose="020B0604020202020204" pitchFamily="34" charset="0"/>
                <a:cs typeface="Arial" panose="020B0604020202020204" pitchFamily="34" charset="0"/>
              </a:rPr>
              <a:t>встречается точно в </a:t>
            </a:r>
            <a:r>
              <a:rPr lang="el-GR" altLang="ru-RU" sz="1800" i="1">
                <a:latin typeface="Arial" panose="020B0604020202020204" pitchFamily="34" charset="0"/>
                <a:cs typeface="Arial" panose="020B0604020202020204" pitchFamily="34" charset="0"/>
              </a:rPr>
              <a:t>λ</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блоках и каждый элемент из </a:t>
            </a:r>
            <a:r>
              <a:rPr lang="ru-RU" altLang="ru-RU" sz="1800" i="1">
                <a:latin typeface="Arial" panose="020B0604020202020204" pitchFamily="34" charset="0"/>
                <a:cs typeface="Arial" panose="020B0604020202020204" pitchFamily="34" charset="0"/>
              </a:rPr>
              <a:t>Х</a:t>
            </a:r>
            <a:r>
              <a:rPr lang="ru-RU" altLang="ru-RU" sz="1800">
                <a:latin typeface="Arial" panose="020B0604020202020204" pitchFamily="34" charset="0"/>
                <a:cs typeface="Arial" panose="020B0604020202020204" pitchFamily="34" charset="0"/>
              </a:rPr>
              <a:t> встречается точно в </a:t>
            </a:r>
            <a:r>
              <a:rPr lang="en-US" altLang="ru-RU" sz="1800" i="1">
                <a:latin typeface="Arial" panose="020B0604020202020204" pitchFamily="34" charset="0"/>
                <a:cs typeface="Arial" panose="020B0604020202020204" pitchFamily="34" charset="0"/>
              </a:rPr>
              <a:t>r</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блоках.  </a:t>
            </a:r>
            <a:endParaRPr lang="ru-RU" altLang="ru-RU" sz="1800" b="1" i="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79B6E8C4-082A-8242-B875-7A5BCB3D61E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BF707A2-DD55-6F46-9617-70FACA2DF23C}" type="slidenum">
              <a:rPr lang="ru-RU" altLang="ru-RU">
                <a:solidFill>
                  <a:srgbClr val="898989"/>
                </a:solidFill>
                <a:latin typeface="Calibri" panose="020F0502020204030204" pitchFamily="34" charset="0"/>
              </a:rPr>
              <a:pPr eaLnBrk="1" hangingPunct="1"/>
              <a:t>226</a:t>
            </a:fld>
            <a:endParaRPr lang="ru-RU" altLang="ru-RU">
              <a:solidFill>
                <a:srgbClr val="898989"/>
              </a:solidFill>
              <a:latin typeface="Calibri" panose="020F0502020204030204" pitchFamily="34" charset="0"/>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a:extLst>
              <a:ext uri="{FF2B5EF4-FFF2-40B4-BE49-F238E27FC236}">
                <a16:creationId xmlns:a16="http://schemas.microsoft.com/office/drawing/2014/main" id="{1D9F9185-09F9-354E-98B7-B6BB2B0DA963}"/>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 (7,3,1,3) </a:t>
            </a:r>
            <a:r>
              <a:rPr lang="en-US" altLang="ru-RU" sz="1800" i="1">
                <a:latin typeface="Arial" panose="020B0604020202020204" pitchFamily="34" charset="0"/>
                <a:cs typeface="Arial" panose="020B0604020202020204" pitchFamily="34" charset="0"/>
              </a:rPr>
              <a:t>BIBD</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(124,136,157,235,267,347,456).</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Для </a:t>
            </a:r>
            <a:r>
              <a:rPr lang="en-US" altLang="ru-RU" sz="1800">
                <a:latin typeface="Arial" panose="020B0604020202020204" pitchFamily="34" charset="0"/>
                <a:cs typeface="Arial" panose="020B0604020202020204" pitchFamily="34" charset="0"/>
              </a:rPr>
              <a:t>BIBDs </a:t>
            </a:r>
            <a:r>
              <a:rPr lang="ru-RU" altLang="ru-RU" sz="1800">
                <a:latin typeface="Arial" panose="020B0604020202020204" pitchFamily="34" charset="0"/>
                <a:cs typeface="Arial" panose="020B0604020202020204" pitchFamily="34" charset="0"/>
              </a:rPr>
              <a:t>справедливы соотношения:</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число блоков,</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r</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количество блоков, которые содержат 		(38)</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каждый из элементов </a:t>
            </a:r>
            <a:r>
              <a:rPr lang="en-US" altLang="ru-RU" sz="1800" i="1">
                <a:latin typeface="Arial" panose="020B0604020202020204" pitchFamily="34" charset="0"/>
                <a:cs typeface="Arial" panose="020B0604020202020204" pitchFamily="34" charset="0"/>
              </a:rPr>
              <a:t>X</a:t>
            </a:r>
            <a:r>
              <a:rPr lang="ru-RU" altLang="ru-RU" sz="1800" i="1">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en-US"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Каждая </a:t>
            </a:r>
            <a:r>
              <a:rPr lang="en-US" altLang="ru-RU" sz="1800">
                <a:latin typeface="Arial" panose="020B0604020202020204" pitchFamily="34" charset="0"/>
                <a:cs typeface="Arial" panose="020B0604020202020204" pitchFamily="34" charset="0"/>
              </a:rPr>
              <a:t>BIBD </a:t>
            </a:r>
            <a:r>
              <a:rPr lang="ru-RU" altLang="ru-RU" sz="1800">
                <a:latin typeface="Arial" panose="020B0604020202020204" pitchFamily="34" charset="0"/>
                <a:cs typeface="Arial" panose="020B0604020202020204" pitchFamily="34" charset="0"/>
              </a:rPr>
              <a:t>может быть однозначно описана своей </a:t>
            </a:r>
            <a:r>
              <a:rPr lang="en-US" altLang="ru-RU" sz="1800" i="1">
                <a:latin typeface="Arial" panose="020B0604020202020204" pitchFamily="34" charset="0"/>
                <a:cs typeface="Arial" panose="020B0604020202020204" pitchFamily="34" charset="0"/>
              </a:rPr>
              <a:t>VxV </a:t>
            </a:r>
            <a:r>
              <a:rPr lang="ru-RU" altLang="ru-RU" sz="1800" i="1">
                <a:latin typeface="Arial" panose="020B0604020202020204" pitchFamily="34" charset="0"/>
                <a:cs typeface="Arial" panose="020B0604020202020204" pitchFamily="34" charset="0"/>
              </a:rPr>
              <a:t>матрицей инциденций А = </a:t>
            </a:r>
            <a:r>
              <a:rPr lang="en-US" altLang="ru-RU" sz="1800" i="1">
                <a:latin typeface="Arial" panose="020B0604020202020204" pitchFamily="34" charset="0"/>
                <a:cs typeface="Arial" panose="020B0604020202020204" pitchFamily="34" charset="0"/>
              </a:rPr>
              <a:t>{a</a:t>
            </a:r>
            <a:r>
              <a:rPr lang="en-US" altLang="ru-RU" sz="1800" i="1" baseline="-25000">
                <a:latin typeface="Arial" panose="020B0604020202020204" pitchFamily="34" charset="0"/>
                <a:cs typeface="Arial" panose="020B0604020202020204" pitchFamily="34" charset="0"/>
              </a:rPr>
              <a:t>ij</a:t>
            </a:r>
            <a:r>
              <a:rPr lang="en-US" altLang="ru-RU" sz="1800" i="1">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 которой </a:t>
            </a:r>
            <a:r>
              <a:rPr lang="en-US" altLang="ru-RU" sz="1800" i="1">
                <a:latin typeface="Arial" panose="020B0604020202020204" pitchFamily="34" charset="0"/>
                <a:cs typeface="Arial" panose="020B0604020202020204" pitchFamily="34" charset="0"/>
              </a:rPr>
              <a:t>a</a:t>
            </a:r>
            <a:r>
              <a:rPr lang="en-US" altLang="ru-RU" sz="1800" i="1" baseline="-25000">
                <a:latin typeface="Arial" panose="020B0604020202020204" pitchFamily="34" charset="0"/>
                <a:cs typeface="Arial" panose="020B0604020202020204" pitchFamily="34" charset="0"/>
              </a:rPr>
              <a:t>ij</a:t>
            </a:r>
            <a:r>
              <a:rPr lang="ru-RU" altLang="ru-RU" sz="1800" i="1">
                <a:latin typeface="Arial" panose="020B0604020202020204" pitchFamily="34" charset="0"/>
                <a:cs typeface="Arial" panose="020B0604020202020204" pitchFamily="34" charset="0"/>
              </a:rPr>
              <a:t> = 1, </a:t>
            </a:r>
            <a:r>
              <a:rPr lang="ru-RU" altLang="ru-RU" sz="1800">
                <a:latin typeface="Arial" panose="020B0604020202020204" pitchFamily="34" charset="0"/>
                <a:cs typeface="Arial" panose="020B0604020202020204" pitchFamily="34" charset="0"/>
              </a:rPr>
              <a:t>если </a:t>
            </a:r>
            <a:r>
              <a:rPr lang="en-US" altLang="ru-RU" sz="1800" i="1">
                <a:latin typeface="Arial" panose="020B0604020202020204" pitchFamily="34" charset="0"/>
                <a:cs typeface="Arial" panose="020B0604020202020204" pitchFamily="34" charset="0"/>
              </a:rPr>
              <a:t>i</a:t>
            </a:r>
            <a:r>
              <a:rPr lang="ru-RU" altLang="ru-RU" sz="1800" i="1" baseline="30000">
                <a:latin typeface="Arial" panose="020B0604020202020204" pitchFamily="34" charset="0"/>
                <a:cs typeface="Arial" panose="020B0604020202020204" pitchFamily="34" charset="0"/>
              </a:rPr>
              <a:t>ый</a:t>
            </a:r>
            <a:r>
              <a:rPr lang="ru-RU" altLang="ru-RU" sz="1800">
                <a:latin typeface="Arial" panose="020B0604020202020204" pitchFamily="34" charset="0"/>
                <a:cs typeface="Arial" panose="020B0604020202020204" pitchFamily="34" charset="0"/>
              </a:rPr>
              <a:t> элемент </a:t>
            </a:r>
            <a:r>
              <a:rPr lang="ru-RU" altLang="ru-RU" sz="1800" i="1">
                <a:latin typeface="Arial" panose="020B0604020202020204" pitchFamily="34" charset="0"/>
                <a:cs typeface="Arial" panose="020B0604020202020204" pitchFamily="34" charset="0"/>
              </a:rPr>
              <a:t>Х</a:t>
            </a:r>
            <a:r>
              <a:rPr lang="ru-RU" altLang="ru-RU" sz="1800">
                <a:latin typeface="Arial" panose="020B0604020202020204" pitchFamily="34" charset="0"/>
                <a:cs typeface="Arial" panose="020B0604020202020204" pitchFamily="34" charset="0"/>
              </a:rPr>
              <a:t> принадлежит </a:t>
            </a:r>
            <a:r>
              <a:rPr lang="en-US" altLang="ru-RU" sz="1800" i="1">
                <a:latin typeface="Arial" panose="020B0604020202020204" pitchFamily="34" charset="0"/>
                <a:cs typeface="Arial" panose="020B0604020202020204" pitchFamily="34" charset="0"/>
              </a:rPr>
              <a:t>j</a:t>
            </a:r>
            <a:r>
              <a:rPr lang="ru-RU" altLang="ru-RU" sz="1800" i="1" baseline="30000">
                <a:latin typeface="Arial" panose="020B0604020202020204" pitchFamily="34" charset="0"/>
                <a:cs typeface="Arial" panose="020B0604020202020204" pitchFamily="34" charset="0"/>
              </a:rPr>
              <a:t>му</a:t>
            </a:r>
            <a:r>
              <a:rPr lang="ru-RU" altLang="ru-RU" sz="1800">
                <a:latin typeface="Arial" panose="020B0604020202020204" pitchFamily="34" charset="0"/>
                <a:cs typeface="Arial" panose="020B0604020202020204" pitchFamily="34" charset="0"/>
              </a:rPr>
              <a:t> блоку, противном случае </a:t>
            </a:r>
            <a:r>
              <a:rPr lang="en-US" altLang="ru-RU" sz="1800" i="1">
                <a:latin typeface="Arial" panose="020B0604020202020204" pitchFamily="34" charset="0"/>
                <a:cs typeface="Arial" panose="020B0604020202020204" pitchFamily="34" charset="0"/>
              </a:rPr>
              <a:t>a</a:t>
            </a:r>
            <a:r>
              <a:rPr lang="en-US" altLang="ru-RU" sz="1800" i="1" baseline="-25000">
                <a:latin typeface="Arial" panose="020B0604020202020204" pitchFamily="34" charset="0"/>
                <a:cs typeface="Arial" panose="020B0604020202020204" pitchFamily="34" charset="0"/>
              </a:rPr>
              <a:t>ij</a:t>
            </a:r>
            <a:r>
              <a:rPr lang="ru-RU" altLang="ru-RU" sz="1800" i="1">
                <a:latin typeface="Arial" panose="020B0604020202020204" pitchFamily="34" charset="0"/>
                <a:cs typeface="Arial" panose="020B0604020202020204" pitchFamily="34" charset="0"/>
              </a:rPr>
              <a:t> = 0.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Матрица инциденций для приведенного выше примера:</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b="1" i="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B730BF72-9ECD-A642-BF26-55FA81FBCBA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6B95CE6-1602-414B-A175-12B30FB39417}" type="slidenum">
              <a:rPr lang="ru-RU" altLang="ru-RU">
                <a:solidFill>
                  <a:srgbClr val="898989"/>
                </a:solidFill>
                <a:latin typeface="Calibri" panose="020F0502020204030204" pitchFamily="34" charset="0"/>
              </a:rPr>
              <a:pPr eaLnBrk="1" hangingPunct="1"/>
              <a:t>227</a:t>
            </a:fld>
            <a:endParaRPr lang="ru-RU" altLang="ru-RU">
              <a:solidFill>
                <a:srgbClr val="898989"/>
              </a:solidFill>
              <a:latin typeface="Calibri" panose="020F0502020204030204" pitchFamily="34" charset="0"/>
            </a:endParaRPr>
          </a:p>
        </p:txBody>
      </p:sp>
      <p:graphicFrame>
        <p:nvGraphicFramePr>
          <p:cNvPr id="19460" name="Object 12">
            <a:extLst>
              <a:ext uri="{FF2B5EF4-FFF2-40B4-BE49-F238E27FC236}">
                <a16:creationId xmlns:a16="http://schemas.microsoft.com/office/drawing/2014/main" id="{0F97981D-77BD-824C-AE80-2C9FDF57D79D}"/>
              </a:ext>
            </a:extLst>
          </p:cNvPr>
          <p:cNvGraphicFramePr>
            <a:graphicFrameLocks noChangeAspect="1"/>
          </p:cNvGraphicFramePr>
          <p:nvPr/>
        </p:nvGraphicFramePr>
        <p:xfrm>
          <a:off x="1738314" y="846138"/>
          <a:ext cx="2638425" cy="1225550"/>
        </p:xfrm>
        <a:graphic>
          <a:graphicData uri="http://schemas.openxmlformats.org/presentationml/2006/ole">
            <mc:AlternateContent xmlns:mc="http://schemas.openxmlformats.org/markup-compatibility/2006">
              <mc:Choice xmlns:v="urn:schemas-microsoft-com:vml" Requires="v">
                <p:oleObj spid="_x0000_s228355" name="Equation" r:id="rId3" imgW="42125900" imgH="19596100" progId="Equation.DSMT4">
                  <p:embed/>
                </p:oleObj>
              </mc:Choice>
              <mc:Fallback>
                <p:oleObj name="Equation" r:id="rId3" imgW="42125900" imgH="19596100" progId="Equation.DSMT4">
                  <p:embed/>
                  <p:pic>
                    <p:nvPicPr>
                      <p:cNvPr id="19460" name="Object 12">
                        <a:extLst>
                          <a:ext uri="{FF2B5EF4-FFF2-40B4-BE49-F238E27FC236}">
                            <a16:creationId xmlns:a16="http://schemas.microsoft.com/office/drawing/2014/main" id="{0F97981D-77BD-824C-AE80-2C9FDF57D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14" y="846138"/>
                        <a:ext cx="2638425"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1" name="Object 3">
            <a:extLst>
              <a:ext uri="{FF2B5EF4-FFF2-40B4-BE49-F238E27FC236}">
                <a16:creationId xmlns:a16="http://schemas.microsoft.com/office/drawing/2014/main" id="{D566C1DF-EB77-2D4C-ACED-54BC9DEAE31B}"/>
              </a:ext>
            </a:extLst>
          </p:cNvPr>
          <p:cNvGraphicFramePr>
            <a:graphicFrameLocks noChangeAspect="1"/>
          </p:cNvGraphicFramePr>
          <p:nvPr/>
        </p:nvGraphicFramePr>
        <p:xfrm>
          <a:off x="1809751" y="3643314"/>
          <a:ext cx="1630363" cy="2689225"/>
        </p:xfrm>
        <a:graphic>
          <a:graphicData uri="http://schemas.openxmlformats.org/presentationml/2006/ole">
            <mc:AlternateContent xmlns:mc="http://schemas.openxmlformats.org/markup-compatibility/2006">
              <mc:Choice xmlns:v="urn:schemas-microsoft-com:vml" Requires="v">
                <p:oleObj spid="_x0000_s228356" name="Equation" r:id="rId5" imgW="26035000" imgH="43002200" progId="Equation.DSMT4">
                  <p:embed/>
                </p:oleObj>
              </mc:Choice>
              <mc:Fallback>
                <p:oleObj name="Equation" r:id="rId5" imgW="26035000" imgH="43002200" progId="Equation.DSMT4">
                  <p:embed/>
                  <p:pic>
                    <p:nvPicPr>
                      <p:cNvPr id="19461" name="Object 3">
                        <a:extLst>
                          <a:ext uri="{FF2B5EF4-FFF2-40B4-BE49-F238E27FC236}">
                            <a16:creationId xmlns:a16="http://schemas.microsoft.com/office/drawing/2014/main" id="{D566C1DF-EB77-2D4C-ACED-54BC9DEAE3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751" y="3643314"/>
                        <a:ext cx="1630363"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a:extLst>
              <a:ext uri="{FF2B5EF4-FFF2-40B4-BE49-F238E27FC236}">
                <a16:creationId xmlns:a16="http://schemas.microsoft.com/office/drawing/2014/main" id="{E0182DAF-837B-7C40-BDE0-21E1A04DA3B0}"/>
              </a:ext>
            </a:extLst>
          </p:cNvPr>
          <p:cNvSpPr>
            <a:spLocks noGrp="1"/>
          </p:cNvSpPr>
          <p:nvPr>
            <p:ph type="title"/>
          </p:nvPr>
        </p:nvSpPr>
        <p:spPr>
          <a:xfrm>
            <a:off x="1666875" y="71439"/>
            <a:ext cx="8858250" cy="6715125"/>
          </a:xfrm>
        </p:spPr>
        <p:txBody>
          <a:bodyPr/>
          <a:lstStyle/>
          <a:p>
            <a:pPr algn="l" eaLnBrk="1" hangingPunct="1"/>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Пример построения АСС на основе (7,3,1) </a:t>
            </a:r>
            <a:r>
              <a:rPr lang="en-US" altLang="ru-RU" sz="1800" b="1">
                <a:latin typeface="Arial" panose="020B0604020202020204" pitchFamily="34" charset="0"/>
                <a:cs typeface="Arial" panose="020B0604020202020204" pitchFamily="34" charset="0"/>
              </a:rPr>
              <a:t>BIBD</a:t>
            </a:r>
            <a:r>
              <a:rPr lang="ru-RU" altLang="ru-RU" sz="1800" b="1">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Построим матрицу </a:t>
            </a:r>
            <a:r>
              <a:rPr lang="ru-RU" altLang="ru-RU" sz="1800" i="1">
                <a:latin typeface="Arial" panose="020B0604020202020204" pitchFamily="34" charset="0"/>
                <a:cs typeface="Arial" panose="020B0604020202020204" pitchFamily="34" charset="0"/>
              </a:rPr>
              <a:t>С </a:t>
            </a:r>
            <a:r>
              <a:rPr lang="ru-RU" altLang="ru-RU" sz="1800">
                <a:latin typeface="Arial" panose="020B0604020202020204" pitchFamily="34" charset="0"/>
                <a:cs typeface="Arial" panose="020B0604020202020204" pitchFamily="34" charset="0"/>
              </a:rPr>
              <a:t>дополнительную к рассмотренной ранее матрице инциденций </a:t>
            </a:r>
            <a:r>
              <a:rPr lang="ru-RU" altLang="ru-RU" sz="1800" i="1">
                <a:latin typeface="Arial" panose="020B0604020202020204" pitchFamily="34" charset="0"/>
                <a:cs typeface="Arial" panose="020B0604020202020204" pitchFamily="34" charset="0"/>
              </a:rPr>
              <a:t>А</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Выберем столбцы</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C </a:t>
            </a:r>
            <a:r>
              <a:rPr lang="ru-RU" altLang="ru-RU" sz="1800">
                <a:latin typeface="Arial" panose="020B0604020202020204" pitchFamily="34" charset="0"/>
                <a:cs typeface="Arial" panose="020B0604020202020204" pitchFamily="34" charset="0"/>
              </a:rPr>
              <a:t>как ЦВЗ для 7</a:t>
            </a:r>
            <a:r>
              <a:rPr lang="ru-RU" altLang="ru-RU" sz="1800" baseline="30000">
                <a:latin typeface="Arial" panose="020B0604020202020204" pitchFamily="34" charset="0"/>
                <a:cs typeface="Arial" panose="020B0604020202020204" pitchFamily="34" charset="0"/>
              </a:rPr>
              <a:t>ми</a:t>
            </a:r>
            <a:r>
              <a:rPr lang="ru-RU" altLang="ru-RU" sz="1800">
                <a:latin typeface="Arial" panose="020B0604020202020204" pitchFamily="34" charset="0"/>
                <a:cs typeface="Arial" panose="020B0604020202020204" pitchFamily="34" charset="0"/>
              </a:rPr>
              <a:t> пользователей, 			заменяя 0 на -1 и оставляя 1. Тогда получим: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(39)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Данная система ЦВЗ обнаруживает предателей из любых коалиций размером </a:t>
            </a:r>
            <a:br>
              <a:rPr lang="en-US" altLang="ru-RU" sz="1800">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K ≤ 2</a:t>
            </a:r>
            <a:r>
              <a:rPr lang="ru-RU" altLang="ru-RU" sz="1800">
                <a:latin typeface="Arial" panose="020B0604020202020204" pitchFamily="34" charset="0"/>
                <a:cs typeface="Arial" panose="020B0604020202020204" pitchFamily="34" charset="0"/>
              </a:rPr>
              <a:t>. Действительно, при атаке усреднением </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w</a:t>
            </a:r>
            <a:r>
              <a:rPr lang="en-US" altLang="ru-RU" sz="1800" i="1" baseline="-25000">
                <a:latin typeface="Arial" panose="020B0604020202020204" pitchFamily="34" charset="0"/>
                <a:cs typeface="Arial" panose="020B0604020202020204" pitchFamily="34" charset="0"/>
              </a:rPr>
              <a:t>i</a:t>
            </a:r>
            <a:r>
              <a:rPr lang="en-US" altLang="ru-RU" sz="1800" i="1">
                <a:latin typeface="Arial" panose="020B0604020202020204" pitchFamily="34" charset="0"/>
                <a:cs typeface="Arial" panose="020B0604020202020204" pitchFamily="34" charset="0"/>
              </a:rPr>
              <a:t> + w</a:t>
            </a:r>
            <a:r>
              <a:rPr lang="en-US" altLang="ru-RU" sz="1800" i="1" baseline="-25000">
                <a:latin typeface="Arial" panose="020B0604020202020204" pitchFamily="34" charset="0"/>
                <a:cs typeface="Arial" panose="020B0604020202020204" pitchFamily="34" charset="0"/>
              </a:rPr>
              <a:t>j</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/2</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всегда можно однозначно определить номера предателей </a:t>
            </a:r>
            <a:r>
              <a:rPr lang="en-US" altLang="ru-RU" sz="1800" i="1">
                <a:latin typeface="Arial" panose="020B0604020202020204" pitchFamily="34" charset="0"/>
                <a:cs typeface="Arial" panose="020B0604020202020204" pitchFamily="34" charset="0"/>
              </a:rPr>
              <a:t>i</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a:t>
            </a:r>
            <a:r>
              <a:rPr lang="en-US"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j</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 расположению +1 в полученном векторе. Так, если в коалиции участвуют 1</a:t>
            </a:r>
            <a:r>
              <a:rPr lang="ru-RU" altLang="ru-RU" sz="1800" baseline="30000">
                <a:latin typeface="Arial" panose="020B0604020202020204" pitchFamily="34" charset="0"/>
                <a:cs typeface="Arial" panose="020B0604020202020204" pitchFamily="34" charset="0"/>
              </a:rPr>
              <a:t>й</a:t>
            </a:r>
            <a:r>
              <a:rPr lang="ru-RU" altLang="ru-RU" sz="1800">
                <a:latin typeface="Arial" panose="020B0604020202020204" pitchFamily="34" charset="0"/>
                <a:cs typeface="Arial" panose="020B0604020202020204" pitchFamily="34" charset="0"/>
              </a:rPr>
              <a:t> и 2</a:t>
            </a:r>
            <a:r>
              <a:rPr lang="ru-RU" altLang="ru-RU" sz="1800" baseline="30000">
                <a:latin typeface="Arial" panose="020B0604020202020204" pitchFamily="34" charset="0"/>
                <a:cs typeface="Arial" panose="020B0604020202020204" pitchFamily="34" charset="0"/>
              </a:rPr>
              <a:t>й</a:t>
            </a:r>
            <a:r>
              <a:rPr lang="ru-RU" altLang="ru-RU" sz="1800">
                <a:latin typeface="Arial" panose="020B0604020202020204" pitchFamily="34" charset="0"/>
                <a:cs typeface="Arial" panose="020B0604020202020204" pitchFamily="34" charset="0"/>
              </a:rPr>
              <a:t> пользователи, то из (39) получаем:</a:t>
            </a: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положение +1</a:t>
            </a:r>
            <a:r>
              <a:rPr lang="ru-RU" altLang="ru-RU" sz="1800" baseline="30000">
                <a:latin typeface="Arial" panose="020B0604020202020204" pitchFamily="34" charset="0"/>
                <a:cs typeface="Arial" panose="020B0604020202020204" pitchFamily="34" charset="0"/>
              </a:rPr>
              <a:t>иц</a:t>
            </a:r>
            <a:r>
              <a:rPr lang="ru-RU" altLang="ru-RU" sz="1800">
                <a:latin typeface="Arial" panose="020B0604020202020204" pitchFamily="34" charset="0"/>
                <a:cs typeface="Arial" panose="020B0604020202020204" pitchFamily="34" charset="0"/>
              </a:rPr>
              <a:t> на 5</a:t>
            </a:r>
            <a:r>
              <a:rPr lang="ru-RU" altLang="ru-RU" sz="1800" baseline="30000">
                <a:latin typeface="Arial" panose="020B0604020202020204" pitchFamily="34" charset="0"/>
                <a:cs typeface="Arial" panose="020B0604020202020204" pitchFamily="34" charset="0"/>
              </a:rPr>
              <a:t>ом</a:t>
            </a:r>
            <a:r>
              <a:rPr lang="ru-RU" altLang="ru-RU" sz="1800">
                <a:latin typeface="Arial" panose="020B0604020202020204" pitchFamily="34" charset="0"/>
                <a:cs typeface="Arial" panose="020B0604020202020204" pitchFamily="34" charset="0"/>
              </a:rPr>
              <a:t> и 7</a:t>
            </a:r>
            <a:r>
              <a:rPr lang="ru-RU" altLang="ru-RU" sz="1800" baseline="30000">
                <a:latin typeface="Arial" panose="020B0604020202020204" pitchFamily="34" charset="0"/>
                <a:cs typeface="Arial" panose="020B0604020202020204" pitchFamily="34" charset="0"/>
              </a:rPr>
              <a:t>ом</a:t>
            </a:r>
            <a:r>
              <a:rPr lang="ru-RU" altLang="ru-RU" sz="1800">
                <a:latin typeface="Arial" panose="020B0604020202020204" pitchFamily="34" charset="0"/>
                <a:cs typeface="Arial" panose="020B0604020202020204" pitchFamily="34" charset="0"/>
              </a:rPr>
              <a:t> местах однозначно определяют 1</a:t>
            </a:r>
            <a:r>
              <a:rPr lang="ru-RU" altLang="ru-RU" sz="1800" baseline="30000">
                <a:latin typeface="Arial" panose="020B0604020202020204" pitchFamily="34" charset="0"/>
                <a:cs typeface="Arial" panose="020B0604020202020204" pitchFamily="34" charset="0"/>
              </a:rPr>
              <a:t>го</a:t>
            </a:r>
            <a:r>
              <a:rPr lang="ru-RU" altLang="ru-RU" sz="1800">
                <a:latin typeface="Arial" panose="020B0604020202020204" pitchFamily="34" charset="0"/>
                <a:cs typeface="Arial" panose="020B0604020202020204" pitchFamily="34" charset="0"/>
              </a:rPr>
              <a:t> и 2</a:t>
            </a:r>
            <a:r>
              <a:rPr lang="ru-RU" altLang="ru-RU" sz="1800" baseline="30000">
                <a:latin typeface="Arial" panose="020B0604020202020204" pitchFamily="34" charset="0"/>
                <a:cs typeface="Arial" panose="020B0604020202020204" pitchFamily="34" charset="0"/>
              </a:rPr>
              <a:t>го</a:t>
            </a:r>
            <a:r>
              <a:rPr lang="ru-RU" altLang="ru-RU" sz="1800">
                <a:latin typeface="Arial" panose="020B0604020202020204" pitchFamily="34" charset="0"/>
                <a:cs typeface="Arial" panose="020B0604020202020204" pitchFamily="34" charset="0"/>
              </a:rPr>
              <a:t> пользователя.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Методы построения на основе </a:t>
            </a:r>
            <a:r>
              <a:rPr lang="en-US" altLang="ru-RU" sz="1800">
                <a:latin typeface="Arial" panose="020B0604020202020204" pitchFamily="34" charset="0"/>
                <a:cs typeface="Arial" panose="020B0604020202020204" pitchFamily="34" charset="0"/>
              </a:rPr>
              <a:t>BIBDs </a:t>
            </a:r>
            <a:r>
              <a:rPr lang="ru-RU" altLang="ru-RU" sz="1800">
                <a:latin typeface="Arial" panose="020B0604020202020204" pitchFamily="34" charset="0"/>
                <a:cs typeface="Arial" panose="020B0604020202020204" pitchFamily="34" charset="0"/>
              </a:rPr>
              <a:t>для большого числа пользователей и больших размеров коалиций можно посмотреть в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endParaRPr lang="ru-RU" altLang="ru-RU" sz="1800" b="1" i="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5B7EECB4-685D-DB40-82F5-3317B04EF38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F418868-BD48-3A4D-BE1A-8652E8DAE4A9}" type="slidenum">
              <a:rPr lang="ru-RU" altLang="ru-RU">
                <a:solidFill>
                  <a:srgbClr val="898989"/>
                </a:solidFill>
                <a:latin typeface="Calibri" panose="020F0502020204030204" pitchFamily="34" charset="0"/>
              </a:rPr>
              <a:pPr eaLnBrk="1" hangingPunct="1"/>
              <a:t>228</a:t>
            </a:fld>
            <a:endParaRPr lang="ru-RU" altLang="ru-RU">
              <a:solidFill>
                <a:srgbClr val="898989"/>
              </a:solidFill>
              <a:latin typeface="Calibri" panose="020F0502020204030204" pitchFamily="34" charset="0"/>
            </a:endParaRPr>
          </a:p>
        </p:txBody>
      </p:sp>
      <p:graphicFrame>
        <p:nvGraphicFramePr>
          <p:cNvPr id="20484" name="Object 12">
            <a:extLst>
              <a:ext uri="{FF2B5EF4-FFF2-40B4-BE49-F238E27FC236}">
                <a16:creationId xmlns:a16="http://schemas.microsoft.com/office/drawing/2014/main" id="{0C164C3E-C907-3C4A-972D-4EFE838BFF51}"/>
              </a:ext>
            </a:extLst>
          </p:cNvPr>
          <p:cNvGraphicFramePr>
            <a:graphicFrameLocks noChangeAspect="1"/>
          </p:cNvGraphicFramePr>
          <p:nvPr/>
        </p:nvGraphicFramePr>
        <p:xfrm>
          <a:off x="4810126" y="1928813"/>
          <a:ext cx="3425825" cy="1517650"/>
        </p:xfrm>
        <a:graphic>
          <a:graphicData uri="http://schemas.openxmlformats.org/presentationml/2006/ole">
            <mc:AlternateContent xmlns:mc="http://schemas.openxmlformats.org/markup-compatibility/2006">
              <mc:Choice xmlns:v="urn:schemas-microsoft-com:vml" Requires="v">
                <p:oleObj spid="_x0000_s229380" name="Equation" r:id="rId3" imgW="54711600" imgH="24282400" progId="Equation.DSMT4">
                  <p:embed/>
                </p:oleObj>
              </mc:Choice>
              <mc:Fallback>
                <p:oleObj name="Equation" r:id="rId3" imgW="54711600" imgH="24282400" progId="Equation.DSMT4">
                  <p:embed/>
                  <p:pic>
                    <p:nvPicPr>
                      <p:cNvPr id="20484" name="Object 12">
                        <a:extLst>
                          <a:ext uri="{FF2B5EF4-FFF2-40B4-BE49-F238E27FC236}">
                            <a16:creationId xmlns:a16="http://schemas.microsoft.com/office/drawing/2014/main" id="{0C164C3E-C907-3C4A-972D-4EFE838BF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6" y="1928813"/>
                        <a:ext cx="3425825"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5" name="Object 5">
            <a:extLst>
              <a:ext uri="{FF2B5EF4-FFF2-40B4-BE49-F238E27FC236}">
                <a16:creationId xmlns:a16="http://schemas.microsoft.com/office/drawing/2014/main" id="{A11B9719-76EF-7949-9558-2367AAD38E66}"/>
              </a:ext>
            </a:extLst>
          </p:cNvPr>
          <p:cNvGraphicFramePr>
            <a:graphicFrameLocks noChangeAspect="1"/>
          </p:cNvGraphicFramePr>
          <p:nvPr/>
        </p:nvGraphicFramePr>
        <p:xfrm>
          <a:off x="1803401" y="1025526"/>
          <a:ext cx="1649413" cy="2689225"/>
        </p:xfrm>
        <a:graphic>
          <a:graphicData uri="http://schemas.openxmlformats.org/presentationml/2006/ole">
            <mc:AlternateContent xmlns:mc="http://schemas.openxmlformats.org/markup-compatibility/2006">
              <mc:Choice xmlns:v="urn:schemas-microsoft-com:vml" Requires="v">
                <p:oleObj spid="_x0000_s229381" name="Equation" r:id="rId5" imgW="26327100" imgH="43002200" progId="Equation.DSMT4">
                  <p:embed/>
                </p:oleObj>
              </mc:Choice>
              <mc:Fallback>
                <p:oleObj name="Equation" r:id="rId5" imgW="26327100" imgH="43002200" progId="Equation.DSMT4">
                  <p:embed/>
                  <p:pic>
                    <p:nvPicPr>
                      <p:cNvPr id="20485" name="Object 5">
                        <a:extLst>
                          <a:ext uri="{FF2B5EF4-FFF2-40B4-BE49-F238E27FC236}">
                            <a16:creationId xmlns:a16="http://schemas.microsoft.com/office/drawing/2014/main" id="{A11B9719-76EF-7949-9558-2367AAD38E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401" y="1025526"/>
                        <a:ext cx="1649413"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6" name="Object 4">
            <a:extLst>
              <a:ext uri="{FF2B5EF4-FFF2-40B4-BE49-F238E27FC236}">
                <a16:creationId xmlns:a16="http://schemas.microsoft.com/office/drawing/2014/main" id="{5E5DD4AA-B3CC-464D-8783-B8A9373840FB}"/>
              </a:ext>
            </a:extLst>
          </p:cNvPr>
          <p:cNvGraphicFramePr>
            <a:graphicFrameLocks noChangeAspect="1"/>
          </p:cNvGraphicFramePr>
          <p:nvPr/>
        </p:nvGraphicFramePr>
        <p:xfrm>
          <a:off x="1738313" y="5143501"/>
          <a:ext cx="3149600" cy="347663"/>
        </p:xfrm>
        <a:graphic>
          <a:graphicData uri="http://schemas.openxmlformats.org/presentationml/2006/ole">
            <mc:AlternateContent xmlns:mc="http://schemas.openxmlformats.org/markup-compatibility/2006">
              <mc:Choice xmlns:v="urn:schemas-microsoft-com:vml" Requires="v">
                <p:oleObj spid="_x0000_s229382" name="Equation" r:id="rId7" imgW="50317400" imgH="5562600" progId="Equation.DSMT4">
                  <p:embed/>
                </p:oleObj>
              </mc:Choice>
              <mc:Fallback>
                <p:oleObj name="Equation" r:id="rId7" imgW="50317400" imgH="5562600" progId="Equation.DSMT4">
                  <p:embed/>
                  <p:pic>
                    <p:nvPicPr>
                      <p:cNvPr id="20486" name="Object 4">
                        <a:extLst>
                          <a:ext uri="{FF2B5EF4-FFF2-40B4-BE49-F238E27FC236}">
                            <a16:creationId xmlns:a16="http://schemas.microsoft.com/office/drawing/2014/main" id="{5E5DD4AA-B3CC-464D-8783-B8A9373840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3" y="5143501"/>
                        <a:ext cx="314960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Заголовок 1">
            <a:extLst>
              <a:ext uri="{FF2B5EF4-FFF2-40B4-BE49-F238E27FC236}">
                <a16:creationId xmlns:a16="http://schemas.microsoft.com/office/drawing/2014/main" id="{F6ED7EAF-3D29-7A49-A2D8-7178BFB3EBD4}"/>
              </a:ext>
            </a:extLst>
          </p:cNvPr>
          <p:cNvSpPr>
            <a:spLocks/>
          </p:cNvSpPr>
          <p:nvPr/>
        </p:nvSpPr>
        <p:spPr bwMode="auto">
          <a:xfrm>
            <a:off x="1738314" y="214313"/>
            <a:ext cx="8715375"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b="1" i="1">
                <a:cs typeface="Arial" panose="020B0604020202020204" pitchFamily="34" charset="0"/>
              </a:rPr>
              <a:t>7</a:t>
            </a:r>
            <a:r>
              <a:rPr lang="ru-RU" altLang="ru-RU" b="1" i="1">
                <a:cs typeface="Arial" panose="020B0604020202020204" pitchFamily="34" charset="0"/>
              </a:rPr>
              <a:t>. Системные атаки.</a:t>
            </a:r>
            <a:br>
              <a:rPr lang="en-US" altLang="ru-RU" b="1" i="1">
                <a:cs typeface="Arial" panose="020B0604020202020204" pitchFamily="34" charset="0"/>
              </a:rPr>
            </a:br>
            <a:r>
              <a:rPr lang="ru-RU" altLang="ru-RU" b="1" i="1">
                <a:cs typeface="Arial" panose="020B0604020202020204" pitchFamily="34" charset="0"/>
              </a:rPr>
              <a:t> </a:t>
            </a:r>
            <a:br>
              <a:rPr lang="ru-RU" altLang="ru-RU" b="1" i="1">
                <a:cs typeface="Arial" panose="020B0604020202020204" pitchFamily="34" charset="0"/>
              </a:rPr>
            </a:br>
            <a:r>
              <a:rPr lang="ru-RU" altLang="ru-RU" b="1">
                <a:cs typeface="Arial" panose="020B0604020202020204" pitchFamily="34" charset="0"/>
              </a:rPr>
              <a:t>Незаконное погружение ЦВЗ</a:t>
            </a:r>
            <a:br>
              <a:rPr lang="ru-RU" altLang="ru-RU" b="1">
                <a:cs typeface="Arial" panose="020B0604020202020204" pitchFamily="34" charset="0"/>
              </a:rPr>
            </a:br>
            <a:br>
              <a:rPr lang="ru-RU" altLang="ru-RU" b="1">
                <a:cs typeface="Arial" panose="020B0604020202020204" pitchFamily="34" charset="0"/>
              </a:rPr>
            </a:br>
            <a:r>
              <a:rPr lang="ru-RU" altLang="ru-RU" i="1">
                <a:cs typeface="Arial" panose="020B0604020202020204" pitchFamily="34" charset="0"/>
              </a:rPr>
              <a:t>1. Простейшая </a:t>
            </a:r>
            <a:r>
              <a:rPr lang="uk-UA" altLang="ru-RU" i="1">
                <a:cs typeface="Arial" panose="020B0604020202020204" pitchFamily="34" charset="0"/>
              </a:rPr>
              <a:t>лобовая</a:t>
            </a:r>
            <a:r>
              <a:rPr lang="ru-RU" altLang="ru-RU" i="1">
                <a:cs typeface="Arial" panose="020B0604020202020204" pitchFamily="34" charset="0"/>
              </a:rPr>
              <a:t> атака</a:t>
            </a:r>
            <a:br>
              <a:rPr lang="en-US" altLang="ru-RU" i="1">
                <a:cs typeface="Arial" panose="020B0604020202020204" pitchFamily="34" charset="0"/>
              </a:rPr>
            </a:br>
            <a:br>
              <a:rPr lang="ru-RU" altLang="ru-RU" i="1">
                <a:cs typeface="Arial" panose="020B0604020202020204" pitchFamily="34" charset="0"/>
              </a:rPr>
            </a:br>
            <a:r>
              <a:rPr lang="ru-RU" altLang="ru-RU">
                <a:cs typeface="Arial" panose="020B0604020202020204" pitchFamily="34" charset="0"/>
              </a:rPr>
              <a:t>Зная алгоритм и даже стегоключ, атакующий погружает новый </a:t>
            </a:r>
            <a:r>
              <a:rPr lang="en-US" altLang="ru-RU"/>
              <a:t>ЦВЗ</a:t>
            </a:r>
            <a:r>
              <a:rPr lang="en-US" altLang="ru-RU">
                <a:cs typeface="Arial" panose="020B0604020202020204" pitchFamily="34" charset="0"/>
              </a:rPr>
              <a:t> </a:t>
            </a:r>
            <a:r>
              <a:rPr lang="ru-RU" altLang="ru-RU">
                <a:cs typeface="Arial" panose="020B0604020202020204" pitchFamily="34" charset="0"/>
              </a:rPr>
              <a:t>в ПО.</a:t>
            </a:r>
            <a:br>
              <a:rPr lang="ru-RU" altLang="ru-RU">
                <a:cs typeface="Arial" panose="020B0604020202020204" pitchFamily="34" charset="0"/>
              </a:rPr>
            </a:br>
            <a:br>
              <a:rPr lang="ru-RU" altLang="ru-RU">
                <a:cs typeface="Arial" panose="020B0604020202020204" pitchFamily="34" charset="0"/>
              </a:rPr>
            </a:br>
            <a:r>
              <a:rPr lang="ru-RU" altLang="ru-RU" i="1">
                <a:cs typeface="Arial" panose="020B0604020202020204" pitchFamily="34" charset="0"/>
              </a:rPr>
              <a:t>Защита:</a:t>
            </a:r>
            <a:r>
              <a:rPr lang="ru-RU" altLang="ru-RU">
                <a:cs typeface="Arial" panose="020B0604020202020204" pitchFamily="34" charset="0"/>
              </a:rPr>
              <a:t> Перед погружением ЦВЗ аутентифицировать его при помощи ЦП, где использован секретный ключ неизвестный атакующему.</a:t>
            </a:r>
            <a:br>
              <a:rPr lang="en-US" altLang="ru-RU">
                <a:cs typeface="Arial" panose="020B0604020202020204" pitchFamily="34" charset="0"/>
              </a:rPr>
            </a:br>
            <a:br>
              <a:rPr lang="en-US" altLang="ru-RU">
                <a:cs typeface="Arial" panose="020B0604020202020204" pitchFamily="34" charset="0"/>
              </a:rPr>
            </a:br>
            <a:r>
              <a:rPr lang="ru-RU" altLang="ru-RU">
                <a:cs typeface="Arial" panose="020B0604020202020204" pitchFamily="34" charset="0"/>
              </a:rPr>
              <a:t>2</a:t>
            </a:r>
            <a:r>
              <a:rPr lang="ru-RU" altLang="ru-RU" i="1">
                <a:cs typeface="Arial" panose="020B0604020202020204" pitchFamily="34" charset="0"/>
              </a:rPr>
              <a:t>. Копирование ЦВЗ</a:t>
            </a:r>
            <a:br>
              <a:rPr lang="ru-RU" altLang="ru-RU" i="1">
                <a:cs typeface="Arial" panose="020B0604020202020204" pitchFamily="34" charset="0"/>
              </a:rPr>
            </a:br>
            <a:br>
              <a:rPr lang="ru-RU" altLang="ru-RU">
                <a:cs typeface="Arial" panose="020B0604020202020204" pitchFamily="34" charset="0"/>
              </a:rPr>
            </a:br>
            <a:r>
              <a:rPr lang="ru-RU" altLang="ru-RU">
                <a:cs typeface="Arial" panose="020B0604020202020204" pitchFamily="34" charset="0"/>
              </a:rPr>
              <a:t>Атакующий копирует ЦВЗ и погружает его в другое (нужное ему) ПО</a:t>
            </a:r>
            <a:br>
              <a:rPr lang="ru-RU" altLang="ru-RU">
                <a:cs typeface="Arial" panose="020B0604020202020204" pitchFamily="34" charset="0"/>
              </a:rPr>
            </a:br>
            <a:r>
              <a:rPr lang="ru-RU" altLang="ru-RU">
                <a:cs typeface="Arial" panose="020B0604020202020204" pitchFamily="34" charset="0"/>
              </a:rPr>
              <a:t>Как «скопировать» </a:t>
            </a:r>
            <a:r>
              <a:rPr lang="en-US" altLang="ru-RU"/>
              <a:t>ЦВЗ:</a:t>
            </a:r>
            <a:br>
              <a:rPr lang="en-US" altLang="ru-RU" sz="4400">
                <a:latin typeface="Calibri" panose="020F050202020403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r>
              <a:rPr lang="ru-RU" altLang="ru-RU">
                <a:cs typeface="Arial" panose="020B0604020202020204" pitchFamily="34" charset="0"/>
              </a:rPr>
              <a:t>где </a:t>
            </a:r>
            <a:r>
              <a:rPr lang="ru-RU" altLang="ru-RU" sz="2000">
                <a:cs typeface="Arial" panose="020B0604020202020204" pitchFamily="34" charset="0"/>
              </a:rPr>
              <a:t>	- оценка          (см. «Атака оцениванием») </a:t>
            </a:r>
            <a:br>
              <a:rPr lang="ru-RU" altLang="ru-RU" sz="2000">
                <a:cs typeface="Arial" panose="020B0604020202020204" pitchFamily="34" charset="0"/>
              </a:rPr>
            </a:br>
            <a:br>
              <a:rPr lang="ru-RU" altLang="ru-RU" sz="2000">
                <a:cs typeface="Arial" panose="020B0604020202020204" pitchFamily="34" charset="0"/>
              </a:rPr>
            </a:br>
            <a:r>
              <a:rPr lang="ru-RU" altLang="ru-RU" i="1">
                <a:cs typeface="Arial" panose="020B0604020202020204" pitchFamily="34" charset="0"/>
              </a:rPr>
              <a:t>Простейший случай:</a:t>
            </a:r>
            <a:r>
              <a:rPr lang="ru-RU" altLang="ru-RU">
                <a:cs typeface="Arial" panose="020B0604020202020204" pitchFamily="34" charset="0"/>
              </a:rPr>
              <a:t> Если </a:t>
            </a:r>
            <a:r>
              <a:rPr lang="en-US" altLang="ru-RU"/>
              <a:t>ЦВЗ</a:t>
            </a:r>
            <a:r>
              <a:rPr lang="en-US" altLang="ru-RU">
                <a:cs typeface="Arial" panose="020B0604020202020204" pitchFamily="34" charset="0"/>
              </a:rPr>
              <a:t> </a:t>
            </a:r>
            <a:r>
              <a:rPr lang="ru-RU" altLang="ru-RU">
                <a:cs typeface="Arial" panose="020B0604020202020204" pitchFamily="34" charset="0"/>
              </a:rPr>
              <a:t>погружено в НЗБ,</a:t>
            </a:r>
            <a:r>
              <a:rPr lang="en-US" altLang="ru-RU">
                <a:cs typeface="Arial" panose="020B0604020202020204" pitchFamily="34" charset="0"/>
              </a:rPr>
              <a:t> </a:t>
            </a:r>
            <a:r>
              <a:rPr lang="ru-RU" altLang="ru-RU">
                <a:cs typeface="Arial" panose="020B0604020202020204" pitchFamily="34" charset="0"/>
              </a:rPr>
              <a:t>то достаточно просто скопировать их в НЗБ</a:t>
            </a:r>
            <a:r>
              <a:rPr lang="en-US" altLang="ru-RU">
                <a:cs typeface="Arial" panose="020B0604020202020204" pitchFamily="34" charset="0"/>
              </a:rPr>
              <a:t> </a:t>
            </a:r>
            <a:r>
              <a:rPr lang="ru-RU" altLang="ru-RU">
                <a:cs typeface="Arial" panose="020B0604020202020204" pitchFamily="34" charset="0"/>
              </a:rPr>
              <a:t>другого ПО.</a:t>
            </a:r>
            <a:br>
              <a:rPr lang="en-US" altLang="ru-RU">
                <a:cs typeface="Arial" panose="020B0604020202020204" pitchFamily="34" charset="0"/>
              </a:rPr>
            </a:br>
            <a:endParaRPr lang="ru-RU" altLang="ru-RU">
              <a:cs typeface="Arial" panose="020B0604020202020204" pitchFamily="34" charset="0"/>
            </a:endParaRPr>
          </a:p>
        </p:txBody>
      </p:sp>
      <p:sp>
        <p:nvSpPr>
          <p:cNvPr id="2051" name="Номер слайда 7">
            <a:extLst>
              <a:ext uri="{FF2B5EF4-FFF2-40B4-BE49-F238E27FC236}">
                <a16:creationId xmlns:a16="http://schemas.microsoft.com/office/drawing/2014/main" id="{8DFAC949-1824-AD4E-B4CD-7FFE7B650B27}"/>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31</a:t>
            </a:r>
          </a:p>
        </p:txBody>
      </p:sp>
      <p:graphicFrame>
        <p:nvGraphicFramePr>
          <p:cNvPr id="2052" name="Object 28">
            <a:extLst>
              <a:ext uri="{FF2B5EF4-FFF2-40B4-BE49-F238E27FC236}">
                <a16:creationId xmlns:a16="http://schemas.microsoft.com/office/drawing/2014/main" id="{3535087E-3802-B143-8FFE-E2EAAA3E5162}"/>
              </a:ext>
            </a:extLst>
          </p:cNvPr>
          <p:cNvGraphicFramePr>
            <a:graphicFrameLocks noGrp="1" noChangeAspect="1"/>
          </p:cNvGraphicFramePr>
          <p:nvPr>
            <p:ph sz="half" idx="1"/>
          </p:nvPr>
        </p:nvGraphicFramePr>
        <p:xfrm>
          <a:off x="1812925" y="4478338"/>
          <a:ext cx="2032000" cy="722312"/>
        </p:xfrm>
        <a:graphic>
          <a:graphicData uri="http://schemas.openxmlformats.org/presentationml/2006/ole">
            <mc:AlternateContent xmlns:mc="http://schemas.openxmlformats.org/markup-compatibility/2006">
              <mc:Choice xmlns:v="urn:schemas-microsoft-com:vml" Requires="v">
                <p:oleObj spid="_x0000_s232452" name="Equation" r:id="rId4" imgW="47688500" imgH="16967200" progId="Equation.DSMT4">
                  <p:embed/>
                </p:oleObj>
              </mc:Choice>
              <mc:Fallback>
                <p:oleObj name="Equation" r:id="rId4" imgW="47688500" imgH="16967200" progId="Equation.DSMT4">
                  <p:embed/>
                  <p:pic>
                    <p:nvPicPr>
                      <p:cNvPr id="2052" name="Object 28">
                        <a:extLst>
                          <a:ext uri="{FF2B5EF4-FFF2-40B4-BE49-F238E27FC236}">
                            <a16:creationId xmlns:a16="http://schemas.microsoft.com/office/drawing/2014/main" id="{3535087E-3802-B143-8FFE-E2EAAA3E5162}"/>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925" y="4478338"/>
                        <a:ext cx="2032000"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 name="Object 36">
            <a:extLst>
              <a:ext uri="{FF2B5EF4-FFF2-40B4-BE49-F238E27FC236}">
                <a16:creationId xmlns:a16="http://schemas.microsoft.com/office/drawing/2014/main" id="{21616F79-A1F4-414E-B6FB-65974C9AE792}"/>
              </a:ext>
            </a:extLst>
          </p:cNvPr>
          <p:cNvGraphicFramePr>
            <a:graphicFrameLocks noGrp="1" noChangeAspect="1"/>
          </p:cNvGraphicFramePr>
          <p:nvPr>
            <p:ph sz="quarter" idx="2"/>
          </p:nvPr>
        </p:nvGraphicFramePr>
        <p:xfrm>
          <a:off x="2212975" y="5434014"/>
          <a:ext cx="469900" cy="274637"/>
        </p:xfrm>
        <a:graphic>
          <a:graphicData uri="http://schemas.openxmlformats.org/presentationml/2006/ole">
            <mc:AlternateContent xmlns:mc="http://schemas.openxmlformats.org/markup-compatibility/2006">
              <mc:Choice xmlns:v="urn:schemas-microsoft-com:vml" Requires="v">
                <p:oleObj spid="_x0000_s232453" name="Equation" r:id="rId6" imgW="10528300" imgH="6146800" progId="Equation.DSMT4">
                  <p:embed/>
                </p:oleObj>
              </mc:Choice>
              <mc:Fallback>
                <p:oleObj name="Equation" r:id="rId6" imgW="10528300" imgH="6146800" progId="Equation.DSMT4">
                  <p:embed/>
                  <p:pic>
                    <p:nvPicPr>
                      <p:cNvPr id="2053" name="Object 36">
                        <a:extLst>
                          <a:ext uri="{FF2B5EF4-FFF2-40B4-BE49-F238E27FC236}">
                            <a16:creationId xmlns:a16="http://schemas.microsoft.com/office/drawing/2014/main" id="{21616F79-A1F4-414E-B6FB-65974C9AE792}"/>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2975" y="5434014"/>
                        <a:ext cx="469900"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4" name="Object 40">
            <a:extLst>
              <a:ext uri="{FF2B5EF4-FFF2-40B4-BE49-F238E27FC236}">
                <a16:creationId xmlns:a16="http://schemas.microsoft.com/office/drawing/2014/main" id="{21D53CDD-E0F0-4B45-931C-90AF243B43BA}"/>
              </a:ext>
            </a:extLst>
          </p:cNvPr>
          <p:cNvGraphicFramePr>
            <a:graphicFrameLocks noChangeAspect="1"/>
          </p:cNvGraphicFramePr>
          <p:nvPr>
            <p:ph sz="quarter" idx="3"/>
          </p:nvPr>
        </p:nvGraphicFramePr>
        <p:xfrm>
          <a:off x="3806826" y="5397501"/>
          <a:ext cx="511175" cy="314325"/>
        </p:xfrm>
        <a:graphic>
          <a:graphicData uri="http://schemas.openxmlformats.org/presentationml/2006/ole">
            <mc:AlternateContent xmlns:mc="http://schemas.openxmlformats.org/markup-compatibility/2006">
              <mc:Choice xmlns:v="urn:schemas-microsoft-com:vml" Requires="v">
                <p:oleObj spid="_x0000_s232454" name="Equation" r:id="rId8" imgW="7607300" imgH="4686300" progId="Equation.DSMT4">
                  <p:embed/>
                </p:oleObj>
              </mc:Choice>
              <mc:Fallback>
                <p:oleObj name="Equation" r:id="rId8" imgW="7607300" imgH="4686300" progId="Equation.DSMT4">
                  <p:embed/>
                  <p:pic>
                    <p:nvPicPr>
                      <p:cNvPr id="2054" name="Object 40">
                        <a:extLst>
                          <a:ext uri="{FF2B5EF4-FFF2-40B4-BE49-F238E27FC236}">
                            <a16:creationId xmlns:a16="http://schemas.microsoft.com/office/drawing/2014/main" id="{21D53CDD-E0F0-4B45-931C-90AF243B43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6826" y="5397501"/>
                        <a:ext cx="511175"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a:extLst>
              <a:ext uri="{FF2B5EF4-FFF2-40B4-BE49-F238E27FC236}">
                <a16:creationId xmlns:a16="http://schemas.microsoft.com/office/drawing/2014/main" id="{94384B5E-77BF-234C-B61F-C80918157E2E}"/>
              </a:ext>
            </a:extLst>
          </p:cNvPr>
          <p:cNvSpPr>
            <a:spLocks noGrp="1"/>
          </p:cNvSpPr>
          <p:nvPr>
            <p:ph type="title"/>
          </p:nvPr>
        </p:nvSpPr>
        <p:spPr>
          <a:xfrm>
            <a:off x="1738314" y="274639"/>
            <a:ext cx="8715375" cy="6440487"/>
          </a:xfrm>
        </p:spPr>
        <p:txBody>
          <a:bodyPr/>
          <a:lstStyle/>
          <a:p>
            <a:pPr algn="l" eaLnBrk="1" hangingPunct="1"/>
            <a:r>
              <a:rPr lang="ru-RU" altLang="ru-RU" sz="1800" i="1">
                <a:latin typeface="Arial" panose="020B0604020202020204" pitchFamily="34" charset="0"/>
                <a:cs typeface="Arial" panose="020B0604020202020204" pitchFamily="34" charset="0"/>
              </a:rPr>
              <a:t>3. Атака с использованием статистики 2-го порядка (Анализ пар выборок). </a:t>
            </a:r>
            <a:br>
              <a:rPr lang="ru-RU" altLang="ru-RU" sz="1800" i="1">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[S.Dumitresch, et al, “Detection at LSB Steganography via Sample Pair Analysis”, LNCS 2578, pp.355-372,2003]1. </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Введем обозначения для 8-битных изображений:</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a:t>
            </a:r>
            <a:r>
              <a:rPr lang="ru-RU" altLang="ru-RU" sz="1800"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 количество пар, которые совпадают в первых 7-ми битах,</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a:t>
            </a:r>
            <a:r>
              <a:rPr lang="ru-RU" altLang="ru-RU" sz="1800"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 количество пар, которые отличаются на 1 в первых 7-ми битах,</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D</a:t>
            </a:r>
            <a:r>
              <a:rPr lang="en-US" altLang="ru-RU" sz="1800"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количество пар, которые совпадают во всех битах, </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D</a:t>
            </a:r>
            <a:r>
              <a:rPr lang="ru-RU" altLang="ru-RU" sz="1800" baseline="-25000">
                <a:latin typeface="Arial" panose="020B0604020202020204" pitchFamily="34" charset="0"/>
                <a:cs typeface="Arial" panose="020B0604020202020204" pitchFamily="34" charset="0"/>
              </a:rPr>
              <a:t>1</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количество пар, которые отличаются на 2,</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X –</a:t>
            </a:r>
            <a:r>
              <a:rPr lang="ru-RU" altLang="ru-RU" sz="1800">
                <a:latin typeface="Arial" panose="020B0604020202020204" pitchFamily="34" charset="0"/>
                <a:cs typeface="Arial" panose="020B0604020202020204" pitchFamily="34" charset="0"/>
              </a:rPr>
              <a:t> количество пар</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вида </a:t>
            </a:r>
            <a:r>
              <a:rPr lang="ru-RU" altLang="ru-RU" sz="1800" i="1">
                <a:latin typeface="Arial" panose="020B0604020202020204" pitchFamily="34" charset="0"/>
                <a:cs typeface="Arial" panose="020B0604020202020204" pitchFamily="34" charset="0"/>
              </a:rPr>
              <a:t>(2</a:t>
            </a:r>
            <a:r>
              <a:rPr lang="en-US" altLang="ru-RU" sz="1800" i="1">
                <a:latin typeface="Arial" panose="020B0604020202020204" pitchFamily="34" charset="0"/>
                <a:cs typeface="Arial" panose="020B0604020202020204" pitchFamily="34" charset="0"/>
              </a:rPr>
              <a:t>k, 2k-1</a:t>
            </a:r>
            <a:r>
              <a:rPr lang="ru-RU" altLang="ru-RU" sz="1800" i="1">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где </a:t>
            </a:r>
            <a:r>
              <a:rPr lang="en-US" altLang="ru-RU" sz="2000" i="1">
                <a:latin typeface="Arial" panose="020B0604020202020204" pitchFamily="34" charset="0"/>
                <a:cs typeface="Arial" panose="020B0604020202020204" pitchFamily="34" charset="0"/>
              </a:rPr>
              <a:t>k</a:t>
            </a:r>
            <a:r>
              <a:rPr lang="ru-RU" altLang="ru-RU" sz="1800">
                <a:latin typeface="Arial" panose="020B0604020202020204" pitchFamily="34" charset="0"/>
                <a:cs typeface="Arial" panose="020B0604020202020204" pitchFamily="34" charset="0"/>
              </a:rPr>
              <a:t> целое число,</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Y – </a:t>
            </a:r>
            <a:r>
              <a:rPr lang="ru-RU" altLang="ru-RU" sz="1800">
                <a:latin typeface="Arial" panose="020B0604020202020204" pitchFamily="34" charset="0"/>
                <a:cs typeface="Arial" panose="020B0604020202020204" pitchFamily="34" charset="0"/>
              </a:rPr>
              <a:t>количество пар</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вида </a:t>
            </a:r>
            <a:r>
              <a:rPr lang="ru-RU" altLang="ru-RU" sz="1800" i="1">
                <a:latin typeface="Arial" panose="020B0604020202020204" pitchFamily="34" charset="0"/>
                <a:cs typeface="Arial" panose="020B0604020202020204" pitchFamily="34" charset="0"/>
              </a:rPr>
              <a:t>(2</a:t>
            </a:r>
            <a:r>
              <a:rPr lang="en-US" altLang="ru-RU" sz="1800" i="1">
                <a:latin typeface="Arial" panose="020B0604020202020204" pitchFamily="34" charset="0"/>
                <a:cs typeface="Arial" panose="020B0604020202020204" pitchFamily="34" charset="0"/>
              </a:rPr>
              <a:t>k+1, 2k</a:t>
            </a:r>
            <a:r>
              <a:rPr lang="ru-RU" altLang="ru-RU" sz="1800" i="1">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где </a:t>
            </a:r>
            <a:r>
              <a:rPr lang="en-US" altLang="ru-RU" sz="2000" i="1">
                <a:latin typeface="Arial" panose="020B0604020202020204" pitchFamily="34" charset="0"/>
                <a:cs typeface="Arial" panose="020B0604020202020204" pitchFamily="34" charset="0"/>
              </a:rPr>
              <a:t>k</a:t>
            </a:r>
            <a:r>
              <a:rPr lang="ru-RU" altLang="ru-RU" sz="1800">
                <a:latin typeface="Arial" panose="020B0604020202020204" pitchFamily="34" charset="0"/>
                <a:cs typeface="Arial" panose="020B0604020202020204" pitchFamily="34" charset="0"/>
              </a:rPr>
              <a:t> целое число.</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Тогда оценка вероятности </a:t>
            </a:r>
            <a:r>
              <a:rPr lang="en-US" altLang="ru-RU" sz="1800" i="1">
                <a:latin typeface="Arial" panose="020B0604020202020204" pitchFamily="34" charset="0"/>
                <a:cs typeface="Arial" panose="020B0604020202020204" pitchFamily="34" charset="0"/>
              </a:rPr>
              <a:t>p </a:t>
            </a:r>
            <a:r>
              <a:rPr lang="ru-RU" altLang="ru-RU" sz="1800">
                <a:latin typeface="Arial" panose="020B0604020202020204" pitchFamily="34" charset="0"/>
                <a:cs typeface="Arial" panose="020B0604020202020204" pitchFamily="34" charset="0"/>
              </a:rPr>
              <a:t>вложения бита в СГ-НЗБ</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может быть найдена как наименьший вещественный корень квадратного уравнения:</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при условии, что 2С</a:t>
            </a:r>
            <a:r>
              <a:rPr lang="ru-RU" altLang="ru-RU" sz="1800"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&gt; </a:t>
            </a:r>
            <a:r>
              <a:rPr lang="ru-RU" altLang="ru-RU" sz="1800">
                <a:latin typeface="Arial" panose="020B0604020202020204" pitchFamily="34" charset="0"/>
                <a:cs typeface="Arial" panose="020B0604020202020204" pitchFamily="34" charset="0"/>
              </a:rPr>
              <a:t>С</a:t>
            </a:r>
            <a:r>
              <a:rPr lang="en-US" altLang="ru-RU" sz="1800" baseline="-25000">
                <a:latin typeface="Arial" panose="020B0604020202020204" pitchFamily="34" charset="0"/>
                <a:cs typeface="Arial" panose="020B0604020202020204" pitchFamily="34" charset="0"/>
              </a:rPr>
              <a:t>1</a:t>
            </a:r>
            <a:r>
              <a:rPr lang="en-US" altLang="ru-RU" sz="1800">
                <a:latin typeface="Arial" panose="020B0604020202020204" pitchFamily="34" charset="0"/>
                <a:cs typeface="Arial" panose="020B0604020202020204" pitchFamily="34" charset="0"/>
              </a:rPr>
              <a:t>.</a:t>
            </a:r>
            <a:endParaRPr lang="ru-RU" altLang="ru-RU" sz="1800" i="1">
              <a:latin typeface="Arial" panose="020B0604020202020204" pitchFamily="34" charset="0"/>
              <a:cs typeface="Arial" panose="020B0604020202020204" pitchFamily="34" charset="0"/>
            </a:endParaRPr>
          </a:p>
        </p:txBody>
      </p:sp>
      <p:graphicFrame>
        <p:nvGraphicFramePr>
          <p:cNvPr id="17411" name="Object 7">
            <a:extLst>
              <a:ext uri="{FF2B5EF4-FFF2-40B4-BE49-F238E27FC236}">
                <a16:creationId xmlns:a16="http://schemas.microsoft.com/office/drawing/2014/main" id="{FCCFF5CE-F7CA-F446-BC3E-AA876041FED4}"/>
              </a:ext>
            </a:extLst>
          </p:cNvPr>
          <p:cNvGraphicFramePr>
            <a:graphicFrameLocks noChangeAspect="1"/>
          </p:cNvGraphicFramePr>
          <p:nvPr/>
        </p:nvGraphicFramePr>
        <p:xfrm>
          <a:off x="1809750" y="4976813"/>
          <a:ext cx="5848350" cy="666750"/>
        </p:xfrm>
        <a:graphic>
          <a:graphicData uri="http://schemas.openxmlformats.org/presentationml/2006/ole">
            <mc:AlternateContent xmlns:mc="http://schemas.openxmlformats.org/markup-compatibility/2006">
              <mc:Choice xmlns:v="urn:schemas-microsoft-com:vml" Requires="v">
                <p:oleObj spid="_x0000_s25602" name="Equation" r:id="rId3" imgW="89814400" imgH="10236200" progId="Equation.DSMT4">
                  <p:embed/>
                </p:oleObj>
              </mc:Choice>
              <mc:Fallback>
                <p:oleObj name="Equation" r:id="rId3" imgW="89814400" imgH="10236200" progId="Equation.DSMT4">
                  <p:embed/>
                  <p:pic>
                    <p:nvPicPr>
                      <p:cNvPr id="17411" name="Object 7">
                        <a:extLst>
                          <a:ext uri="{FF2B5EF4-FFF2-40B4-BE49-F238E27FC236}">
                            <a16:creationId xmlns:a16="http://schemas.microsoft.com/office/drawing/2014/main" id="{FCCFF5CE-F7CA-F446-BC3E-AA876041F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4976813"/>
                        <a:ext cx="584835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Номер слайда 4">
            <a:extLst>
              <a:ext uri="{FF2B5EF4-FFF2-40B4-BE49-F238E27FC236}">
                <a16:creationId xmlns:a16="http://schemas.microsoft.com/office/drawing/2014/main" id="{8F5BA443-4501-2B4F-8264-EB993324C12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8B28FE6-89B2-9D4F-AD85-FA0A96DE2090}" type="slidenum">
              <a:rPr lang="ru-RU" altLang="ru-RU">
                <a:solidFill>
                  <a:srgbClr val="898989"/>
                </a:solidFill>
                <a:latin typeface="Calibri" panose="020F0502020204030204" pitchFamily="34" charset="0"/>
              </a:rPr>
              <a:pPr eaLnBrk="1" hangingPunct="1"/>
              <a:t>23</a:t>
            </a:fld>
            <a:endParaRPr lang="ru-RU" altLang="ru-RU">
              <a:solidFill>
                <a:srgbClr val="898989"/>
              </a:solidFill>
              <a:latin typeface="Calibri" panose="020F0502020204030204" pitchFamily="34"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7">
            <a:extLst>
              <a:ext uri="{FF2B5EF4-FFF2-40B4-BE49-F238E27FC236}">
                <a16:creationId xmlns:a16="http://schemas.microsoft.com/office/drawing/2014/main" id="{490A81D4-D364-1444-B487-04DDF461E5FE}"/>
              </a:ext>
            </a:extLst>
          </p:cNvPr>
          <p:cNvGraphicFramePr>
            <a:graphicFrameLocks noChangeAspect="1"/>
          </p:cNvGraphicFramePr>
          <p:nvPr>
            <p:ph/>
          </p:nvPr>
        </p:nvGraphicFramePr>
        <p:xfrm>
          <a:off x="2968625" y="809625"/>
          <a:ext cx="6129338" cy="3983038"/>
        </p:xfrm>
        <a:graphic>
          <a:graphicData uri="http://schemas.openxmlformats.org/presentationml/2006/ole">
            <mc:AlternateContent xmlns:mc="http://schemas.openxmlformats.org/markup-compatibility/2006">
              <mc:Choice xmlns:v="urn:schemas-microsoft-com:vml" Requires="v">
                <p:oleObj spid="_x0000_s234500" name="Visio" r:id="rId3" imgW="8623300" imgH="5600700" progId="Visio.Drawing.6">
                  <p:embed/>
                </p:oleObj>
              </mc:Choice>
              <mc:Fallback>
                <p:oleObj name="Visio" r:id="rId3" imgW="8623300" imgH="5600700" progId="Visio.Drawing.6">
                  <p:embed/>
                  <p:pic>
                    <p:nvPicPr>
                      <p:cNvPr id="3074" name="Object 7">
                        <a:extLst>
                          <a:ext uri="{FF2B5EF4-FFF2-40B4-BE49-F238E27FC236}">
                            <a16:creationId xmlns:a16="http://schemas.microsoft.com/office/drawing/2014/main" id="{490A81D4-D364-1444-B487-04DDF461E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625" y="809625"/>
                        <a:ext cx="6129338" cy="398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Rectangle 19">
            <a:extLst>
              <a:ext uri="{FF2B5EF4-FFF2-40B4-BE49-F238E27FC236}">
                <a16:creationId xmlns:a16="http://schemas.microsoft.com/office/drawing/2014/main" id="{4777824C-21DD-8A49-B5F8-D1E6F7D30EA9}"/>
              </a:ext>
            </a:extLst>
          </p:cNvPr>
          <p:cNvSpPr>
            <a:spLocks noChangeArrowheads="1"/>
          </p:cNvSpPr>
          <p:nvPr/>
        </p:nvSpPr>
        <p:spPr bwMode="auto">
          <a:xfrm>
            <a:off x="6756400" y="863600"/>
            <a:ext cx="368300" cy="21590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3076" name="Заголовок 1">
            <a:extLst>
              <a:ext uri="{FF2B5EF4-FFF2-40B4-BE49-F238E27FC236}">
                <a16:creationId xmlns:a16="http://schemas.microsoft.com/office/drawing/2014/main" id="{09D242BD-BCD4-7140-9863-BAA3393E58C3}"/>
              </a:ext>
            </a:extLst>
          </p:cNvPr>
          <p:cNvSpPr>
            <a:spLocks/>
          </p:cNvSpPr>
          <p:nvPr/>
        </p:nvSpPr>
        <p:spPr bwMode="auto">
          <a:xfrm>
            <a:off x="1738314" y="214313"/>
            <a:ext cx="8715375"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u="sng">
                <a:cs typeface="Arial" panose="020B0604020202020204" pitchFamily="34" charset="0"/>
              </a:rPr>
              <a:t>Защита от атаки копирования ЦВЗ</a:t>
            </a:r>
            <a:br>
              <a:rPr lang="ru-RU" altLang="ru-RU" b="1">
                <a:cs typeface="Arial" panose="020B0604020202020204" pitchFamily="34" charset="0"/>
              </a:rPr>
            </a:br>
            <a:r>
              <a:rPr lang="ru-RU" altLang="ru-RU" i="1">
                <a:cs typeface="Arial" panose="020B0604020202020204" pitchFamily="34" charset="0"/>
              </a:rPr>
              <a:t>Основанная идея: </a:t>
            </a:r>
            <a:r>
              <a:rPr lang="ru-RU" altLang="ru-RU">
                <a:cs typeface="Arial" panose="020B0604020202020204" pitchFamily="34" charset="0"/>
              </a:rPr>
              <a:t>связать ПО и ЦВЗ.</a:t>
            </a:r>
            <a:br>
              <a:rPr lang="ru-RU"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br>
              <a:rPr lang="en-US" altLang="ru-RU" i="1">
                <a:cs typeface="Arial" panose="020B0604020202020204" pitchFamily="34" charset="0"/>
              </a:rPr>
            </a:br>
            <a:r>
              <a:rPr lang="ru-RU" altLang="ru-RU" i="1">
                <a:cs typeface="Arial" panose="020B0604020202020204" pitchFamily="34" charset="0"/>
              </a:rPr>
              <a:t>(</a:t>
            </a:r>
            <a:r>
              <a:rPr lang="ru-RU" altLang="ru-RU">
                <a:cs typeface="Arial" panose="020B0604020202020204" pitchFamily="34" charset="0"/>
              </a:rPr>
              <a:t>ДС – дополнительное сообщение, погружаемое в ПО; ОХФ – однонаправ-ленная хеш-функция; описание ПО - извлечение из ПО некоторой информации (низких частот </a:t>
            </a:r>
            <a:r>
              <a:rPr lang="en-US" altLang="ru-RU">
                <a:cs typeface="Arial" panose="020B0604020202020204" pitchFamily="34" charset="0"/>
              </a:rPr>
              <a:t>DCT</a:t>
            </a:r>
            <a:r>
              <a:rPr lang="ru-RU" altLang="ru-RU">
                <a:cs typeface="Arial" panose="020B0604020202020204" pitchFamily="34" charset="0"/>
              </a:rPr>
              <a:t>), которая мало подвержена изменениям; сравнение – означает сравнение степени близости (например корреляции) входов с некоторым порогом)</a:t>
            </a:r>
            <a:br>
              <a:rPr lang="ru-RU" altLang="ru-RU">
                <a:cs typeface="Arial" panose="020B0604020202020204" pitchFamily="34" charset="0"/>
              </a:rPr>
            </a:br>
            <a:r>
              <a:rPr lang="ru-RU" altLang="ru-RU" i="1">
                <a:cs typeface="Arial" panose="020B0604020202020204" pitchFamily="34" charset="0"/>
              </a:rPr>
              <a:t>Свойство метода: </a:t>
            </a:r>
            <a:r>
              <a:rPr lang="ru-RU" altLang="ru-RU">
                <a:cs typeface="Arial" panose="020B0604020202020204" pitchFamily="34" charset="0"/>
              </a:rPr>
              <a:t>Подлинность ЦВЗ подтверждается даже при небольших искажениях ПО.</a:t>
            </a:r>
            <a:endParaRPr lang="ru-RU" altLang="ru-RU" i="1">
              <a:cs typeface="Arial" panose="020B0604020202020204" pitchFamily="34" charset="0"/>
            </a:endParaRPr>
          </a:p>
        </p:txBody>
      </p:sp>
      <p:sp>
        <p:nvSpPr>
          <p:cNvPr id="3077" name="Номер слайда 7">
            <a:extLst>
              <a:ext uri="{FF2B5EF4-FFF2-40B4-BE49-F238E27FC236}">
                <a16:creationId xmlns:a16="http://schemas.microsoft.com/office/drawing/2014/main" id="{6EA9D28C-B7FC-9247-9B26-09EB0B705BC7}"/>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32</a:t>
            </a:r>
          </a:p>
        </p:txBody>
      </p:sp>
      <p:sp>
        <p:nvSpPr>
          <p:cNvPr id="3078" name="Text Box 11">
            <a:extLst>
              <a:ext uri="{FF2B5EF4-FFF2-40B4-BE49-F238E27FC236}">
                <a16:creationId xmlns:a16="http://schemas.microsoft.com/office/drawing/2014/main" id="{E27ED2A6-4234-AC43-9318-EB8518CDDE4B}"/>
              </a:ext>
            </a:extLst>
          </p:cNvPr>
          <p:cNvSpPr txBox="1">
            <a:spLocks noChangeArrowheads="1"/>
          </p:cNvSpPr>
          <p:nvPr/>
        </p:nvSpPr>
        <p:spPr bwMode="auto">
          <a:xfrm>
            <a:off x="3095625" y="849314"/>
            <a:ext cx="45085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ru-RU" sz="1200"/>
              <a:t>ДС</a:t>
            </a:r>
            <a:endParaRPr lang="ru-RU" altLang="ru-RU" sz="1200"/>
          </a:p>
        </p:txBody>
      </p:sp>
      <p:sp>
        <p:nvSpPr>
          <p:cNvPr id="3079" name="Text Box 12">
            <a:extLst>
              <a:ext uri="{FF2B5EF4-FFF2-40B4-BE49-F238E27FC236}">
                <a16:creationId xmlns:a16="http://schemas.microsoft.com/office/drawing/2014/main" id="{D13C71F7-9685-E449-BF3F-3D35E71BD3A6}"/>
              </a:ext>
            </a:extLst>
          </p:cNvPr>
          <p:cNvSpPr txBox="1">
            <a:spLocks noChangeArrowheads="1"/>
          </p:cNvSpPr>
          <p:nvPr/>
        </p:nvSpPr>
        <p:spPr bwMode="auto">
          <a:xfrm>
            <a:off x="3819525" y="2411414"/>
            <a:ext cx="52705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ru-RU" sz="1200"/>
              <a:t>ОХФ</a:t>
            </a:r>
            <a:endParaRPr lang="ru-RU" altLang="ru-RU" sz="1200"/>
          </a:p>
        </p:txBody>
      </p:sp>
      <p:sp>
        <p:nvSpPr>
          <p:cNvPr id="3080" name="Text Box 13">
            <a:extLst>
              <a:ext uri="{FF2B5EF4-FFF2-40B4-BE49-F238E27FC236}">
                <a16:creationId xmlns:a16="http://schemas.microsoft.com/office/drawing/2014/main" id="{743375C0-4136-1A44-BF5D-54278DF3FBFF}"/>
              </a:ext>
            </a:extLst>
          </p:cNvPr>
          <p:cNvSpPr txBox="1">
            <a:spLocks noChangeArrowheads="1"/>
          </p:cNvSpPr>
          <p:nvPr/>
        </p:nvSpPr>
        <p:spPr bwMode="auto">
          <a:xfrm>
            <a:off x="6678613" y="3452814"/>
            <a:ext cx="785812"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ru-RU" sz="1000"/>
              <a:t>Проверка </a:t>
            </a:r>
          </a:p>
          <a:p>
            <a:pPr algn="ctr" eaLnBrk="1" hangingPunct="1"/>
            <a:r>
              <a:rPr lang="uk-UA" altLang="ru-RU" sz="1000"/>
              <a:t>ЦП</a:t>
            </a:r>
            <a:endParaRPr lang="ru-RU" altLang="ru-RU" sz="1000"/>
          </a:p>
        </p:txBody>
      </p:sp>
      <p:sp>
        <p:nvSpPr>
          <p:cNvPr id="3081" name="Rectangle 18">
            <a:extLst>
              <a:ext uri="{FF2B5EF4-FFF2-40B4-BE49-F238E27FC236}">
                <a16:creationId xmlns:a16="http://schemas.microsoft.com/office/drawing/2014/main" id="{C6E24465-4AFA-8442-A416-691F7F79C490}"/>
              </a:ext>
            </a:extLst>
          </p:cNvPr>
          <p:cNvSpPr>
            <a:spLocks noChangeArrowheads="1"/>
          </p:cNvSpPr>
          <p:nvPr/>
        </p:nvSpPr>
        <p:spPr bwMode="auto">
          <a:xfrm>
            <a:off x="1524001" y="30966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3082" name="Object 17">
            <a:extLst>
              <a:ext uri="{FF2B5EF4-FFF2-40B4-BE49-F238E27FC236}">
                <a16:creationId xmlns:a16="http://schemas.microsoft.com/office/drawing/2014/main" id="{129B8137-BD38-744D-A0B5-21AB2CC57986}"/>
              </a:ext>
            </a:extLst>
          </p:cNvPr>
          <p:cNvGraphicFramePr>
            <a:graphicFrameLocks noChangeAspect="1"/>
          </p:cNvGraphicFramePr>
          <p:nvPr/>
        </p:nvGraphicFramePr>
        <p:xfrm>
          <a:off x="6756401" y="863600"/>
          <a:ext cx="441325" cy="223838"/>
        </p:xfrm>
        <a:graphic>
          <a:graphicData uri="http://schemas.openxmlformats.org/presentationml/2006/ole">
            <mc:AlternateContent xmlns:mc="http://schemas.openxmlformats.org/markup-compatibility/2006">
              <mc:Choice xmlns:v="urn:schemas-microsoft-com:vml" Requires="v">
                <p:oleObj spid="_x0000_s234501" name="Equation" r:id="rId5" imgW="13462000" imgH="6731000" progId="Equation.DSMT4">
                  <p:embed/>
                </p:oleObj>
              </mc:Choice>
              <mc:Fallback>
                <p:oleObj name="Equation" r:id="rId5" imgW="13462000" imgH="6731000" progId="Equation.DSMT4">
                  <p:embed/>
                  <p:pic>
                    <p:nvPicPr>
                      <p:cNvPr id="3082" name="Object 17">
                        <a:extLst>
                          <a:ext uri="{FF2B5EF4-FFF2-40B4-BE49-F238E27FC236}">
                            <a16:creationId xmlns:a16="http://schemas.microsoft.com/office/drawing/2014/main" id="{129B8137-BD38-744D-A0B5-21AB2CC579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6401" y="863600"/>
                        <a:ext cx="4413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83" name="Rectangle 24">
            <a:extLst>
              <a:ext uri="{FF2B5EF4-FFF2-40B4-BE49-F238E27FC236}">
                <a16:creationId xmlns:a16="http://schemas.microsoft.com/office/drawing/2014/main" id="{DF1EFFF6-F535-3040-8331-DD590323D854}"/>
              </a:ext>
            </a:extLst>
          </p:cNvPr>
          <p:cNvSpPr>
            <a:spLocks noChangeArrowheads="1"/>
          </p:cNvSpPr>
          <p:nvPr/>
        </p:nvSpPr>
        <p:spPr bwMode="auto">
          <a:xfrm>
            <a:off x="1524001" y="30966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3084" name="Rectangle 25">
            <a:extLst>
              <a:ext uri="{FF2B5EF4-FFF2-40B4-BE49-F238E27FC236}">
                <a16:creationId xmlns:a16="http://schemas.microsoft.com/office/drawing/2014/main" id="{B860806E-F500-0B44-A6E7-0B3F79A06EA4}"/>
              </a:ext>
            </a:extLst>
          </p:cNvPr>
          <p:cNvSpPr>
            <a:spLocks noChangeArrowheads="1"/>
          </p:cNvSpPr>
          <p:nvPr/>
        </p:nvSpPr>
        <p:spPr bwMode="auto">
          <a:xfrm>
            <a:off x="5092700" y="4445000"/>
            <a:ext cx="482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3085" name="Rectangle 26">
            <a:extLst>
              <a:ext uri="{FF2B5EF4-FFF2-40B4-BE49-F238E27FC236}">
                <a16:creationId xmlns:a16="http://schemas.microsoft.com/office/drawing/2014/main" id="{44E46A0A-8F50-174F-82AE-AE8D1AA7D272}"/>
              </a:ext>
            </a:extLst>
          </p:cNvPr>
          <p:cNvSpPr>
            <a:spLocks noChangeArrowheads="1"/>
          </p:cNvSpPr>
          <p:nvPr/>
        </p:nvSpPr>
        <p:spPr bwMode="auto">
          <a:xfrm>
            <a:off x="5105400" y="4457700"/>
            <a:ext cx="406400" cy="165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3086" name="Object 23">
            <a:extLst>
              <a:ext uri="{FF2B5EF4-FFF2-40B4-BE49-F238E27FC236}">
                <a16:creationId xmlns:a16="http://schemas.microsoft.com/office/drawing/2014/main" id="{75DE395D-F0C4-F941-9378-E5F3B0DAF8D9}"/>
              </a:ext>
            </a:extLst>
          </p:cNvPr>
          <p:cNvGraphicFramePr>
            <a:graphicFrameLocks noChangeAspect="1"/>
          </p:cNvGraphicFramePr>
          <p:nvPr/>
        </p:nvGraphicFramePr>
        <p:xfrm>
          <a:off x="5372101" y="4348164"/>
          <a:ext cx="506413" cy="257175"/>
        </p:xfrm>
        <a:graphic>
          <a:graphicData uri="http://schemas.openxmlformats.org/presentationml/2006/ole">
            <mc:AlternateContent xmlns:mc="http://schemas.openxmlformats.org/markup-compatibility/2006">
              <mc:Choice xmlns:v="urn:schemas-microsoft-com:vml" Requires="v">
                <p:oleObj spid="_x0000_s234502" name="Equation" r:id="rId7" imgW="13462000" imgH="6731000" progId="Equation.DSMT4">
                  <p:embed/>
                </p:oleObj>
              </mc:Choice>
              <mc:Fallback>
                <p:oleObj name="Equation" r:id="rId7" imgW="13462000" imgH="6731000" progId="Equation.DSMT4">
                  <p:embed/>
                  <p:pic>
                    <p:nvPicPr>
                      <p:cNvPr id="3086" name="Object 23">
                        <a:extLst>
                          <a:ext uri="{FF2B5EF4-FFF2-40B4-BE49-F238E27FC236}">
                            <a16:creationId xmlns:a16="http://schemas.microsoft.com/office/drawing/2014/main" id="{75DE395D-F0C4-F941-9378-E5F3B0DAF8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2101" y="4348164"/>
                        <a:ext cx="5064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12">
            <a:extLst>
              <a:ext uri="{FF2B5EF4-FFF2-40B4-BE49-F238E27FC236}">
                <a16:creationId xmlns:a16="http://schemas.microsoft.com/office/drawing/2014/main" id="{72F2C8FE-2B6B-DB42-9DCF-E215045EF6EF}"/>
              </a:ext>
            </a:extLst>
          </p:cNvPr>
          <p:cNvGraphicFramePr>
            <a:graphicFrameLocks noGrp="1" noChangeAspect="1"/>
          </p:cNvGraphicFramePr>
          <p:nvPr>
            <p:ph/>
          </p:nvPr>
        </p:nvGraphicFramePr>
        <p:xfrm>
          <a:off x="1809751" y="3675064"/>
          <a:ext cx="7681913" cy="2217737"/>
        </p:xfrm>
        <a:graphic>
          <a:graphicData uri="http://schemas.openxmlformats.org/presentationml/2006/ole">
            <mc:AlternateContent xmlns:mc="http://schemas.openxmlformats.org/markup-compatibility/2006">
              <mc:Choice xmlns:v="urn:schemas-microsoft-com:vml" Requires="v">
                <p:oleObj spid="_x0000_s235526" name="Visio" r:id="rId3" imgW="6159500" imgH="1778000" progId="Visio.Drawing.6">
                  <p:embed/>
                </p:oleObj>
              </mc:Choice>
              <mc:Fallback>
                <p:oleObj name="Visio" r:id="rId3" imgW="6159500" imgH="1778000" progId="Visio.Drawing.6">
                  <p:embed/>
                  <p:pic>
                    <p:nvPicPr>
                      <p:cNvPr id="4098" name="Object 12">
                        <a:extLst>
                          <a:ext uri="{FF2B5EF4-FFF2-40B4-BE49-F238E27FC236}">
                            <a16:creationId xmlns:a16="http://schemas.microsoft.com/office/drawing/2014/main" id="{72F2C8FE-2B6B-DB42-9DCF-E215045EF6E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1" y="3675064"/>
                        <a:ext cx="7681913"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Rectangle 16">
            <a:extLst>
              <a:ext uri="{FF2B5EF4-FFF2-40B4-BE49-F238E27FC236}">
                <a16:creationId xmlns:a16="http://schemas.microsoft.com/office/drawing/2014/main" id="{86F61003-7FC8-0D48-A485-C95AA4BB9BEC}"/>
              </a:ext>
            </a:extLst>
          </p:cNvPr>
          <p:cNvSpPr>
            <a:spLocks noChangeArrowheads="1"/>
          </p:cNvSpPr>
          <p:nvPr/>
        </p:nvSpPr>
        <p:spPr bwMode="auto">
          <a:xfrm>
            <a:off x="1866900" y="3784600"/>
            <a:ext cx="2209800" cy="76200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00" name="Заголовок 1">
            <a:extLst>
              <a:ext uri="{FF2B5EF4-FFF2-40B4-BE49-F238E27FC236}">
                <a16:creationId xmlns:a16="http://schemas.microsoft.com/office/drawing/2014/main" id="{A6C4FDCC-C172-5744-B2CA-F11520F8BC58}"/>
              </a:ext>
            </a:extLst>
          </p:cNvPr>
          <p:cNvSpPr>
            <a:spLocks/>
          </p:cNvSpPr>
          <p:nvPr/>
        </p:nvSpPr>
        <p:spPr bwMode="auto">
          <a:xfrm>
            <a:off x="1738314" y="214313"/>
            <a:ext cx="8715375"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i="1">
                <a:cs typeface="Arial" panose="020B0604020202020204" pitchFamily="34" charset="0"/>
              </a:rPr>
              <a:t>3</a:t>
            </a:r>
            <a:r>
              <a:rPr lang="ru-RU" altLang="ru-RU" i="1">
                <a:cs typeface="Arial" panose="020B0604020202020204" pitchFamily="34" charset="0"/>
              </a:rPr>
              <a:t>. Атака «двусмысленности» (</a:t>
            </a:r>
            <a:r>
              <a:rPr lang="en-US" altLang="ru-RU" i="1">
                <a:cs typeface="Arial" panose="020B0604020202020204" pitchFamily="34" charset="0"/>
              </a:rPr>
              <a:t>Ambiguity attack</a:t>
            </a:r>
            <a:r>
              <a:rPr lang="ru-RU" altLang="ru-RU" i="1">
                <a:cs typeface="Arial" panose="020B0604020202020204" pitchFamily="34" charset="0"/>
              </a:rPr>
              <a:t>)</a:t>
            </a:r>
            <a:br>
              <a:rPr lang="ru-RU" altLang="ru-RU" i="1">
                <a:cs typeface="Arial" panose="020B0604020202020204" pitchFamily="34" charset="0"/>
              </a:rPr>
            </a:br>
            <a:br>
              <a:rPr lang="ru-RU" altLang="ru-RU">
                <a:cs typeface="Arial" panose="020B0604020202020204" pitchFamily="34" charset="0"/>
              </a:rPr>
            </a:br>
            <a:r>
              <a:rPr lang="ru-RU" altLang="ru-RU" i="1">
                <a:cs typeface="Arial" panose="020B0604020202020204" pitchFamily="34" charset="0"/>
              </a:rPr>
              <a:t>Цель атаки:</a:t>
            </a:r>
            <a:r>
              <a:rPr lang="ru-RU" altLang="ru-RU">
                <a:cs typeface="Arial" panose="020B0604020202020204" pitchFamily="34" charset="0"/>
              </a:rPr>
              <a:t> погрузить в стегонограмму, куда уже погружен легальный ЦВЗ, дополнительный </a:t>
            </a:r>
            <a:r>
              <a:rPr lang="en-US" altLang="ru-RU">
                <a:latin typeface="Calibri" panose="020F0502020204030204" pitchFamily="34" charset="0"/>
              </a:rPr>
              <a:t>ЦВЗ,</a:t>
            </a:r>
            <a:r>
              <a:rPr lang="ru-RU" altLang="ru-RU"/>
              <a:t> к</a:t>
            </a:r>
            <a:r>
              <a:rPr lang="ru-RU" altLang="ru-RU">
                <a:cs typeface="Arial" panose="020B0604020202020204" pitchFamily="34" charset="0"/>
              </a:rPr>
              <a:t>оторый позволяет атакующему претендовать на собственность ПО («Двусмысленность» - поскольку и законный собственник ПО и атакующий имеют свой </a:t>
            </a:r>
            <a:r>
              <a:rPr lang="en-US" altLang="ru-RU"/>
              <a:t>ЦВЗ, </a:t>
            </a:r>
            <a:r>
              <a:rPr lang="ru-RU" altLang="ru-RU"/>
              <a:t>по</a:t>
            </a:r>
            <a:r>
              <a:rPr lang="ru-RU" altLang="ru-RU">
                <a:cs typeface="Arial" panose="020B0604020202020204" pitchFamily="34" charset="0"/>
              </a:rPr>
              <a:t>дтверждающие их собственность).</a:t>
            </a:r>
            <a:br>
              <a:rPr lang="en-US" altLang="ru-RU">
                <a:cs typeface="Arial" panose="020B0604020202020204" pitchFamily="34" charset="0"/>
              </a:rPr>
            </a:br>
            <a:br>
              <a:rPr lang="en-US" altLang="ru-RU">
                <a:cs typeface="Arial" panose="020B0604020202020204" pitchFamily="34" charset="0"/>
              </a:rPr>
            </a:br>
            <a:r>
              <a:rPr lang="ru-RU" altLang="ru-RU" i="1">
                <a:cs typeface="Arial" panose="020B0604020202020204" pitchFamily="34" charset="0"/>
              </a:rPr>
              <a:t>Техника атаки:</a:t>
            </a:r>
            <a:br>
              <a:rPr lang="ru-RU" altLang="ru-RU" i="1">
                <a:cs typeface="Arial" panose="020B0604020202020204" pitchFamily="34" charset="0"/>
              </a:rPr>
            </a:br>
            <a:r>
              <a:rPr lang="ru-RU" altLang="ru-RU" i="1">
                <a:cs typeface="Arial" panose="020B0604020202020204" pitchFamily="34" charset="0"/>
              </a:rPr>
              <a:t>а) При использовании информированного декодера</a:t>
            </a: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en-US"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endParaRPr lang="ru-RU" altLang="ru-RU">
              <a:cs typeface="Arial" panose="020B0604020202020204" pitchFamily="34" charset="0"/>
            </a:endParaRPr>
          </a:p>
        </p:txBody>
      </p:sp>
      <p:sp>
        <p:nvSpPr>
          <p:cNvPr id="4101" name="Номер слайда 7">
            <a:extLst>
              <a:ext uri="{FF2B5EF4-FFF2-40B4-BE49-F238E27FC236}">
                <a16:creationId xmlns:a16="http://schemas.microsoft.com/office/drawing/2014/main" id="{AAD52C32-94E8-C240-8A13-4E23E6C9BE44}"/>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3</a:t>
            </a:r>
            <a:r>
              <a:rPr lang="en-US" altLang="ru-RU" sz="1200">
                <a:solidFill>
                  <a:srgbClr val="898989"/>
                </a:solidFill>
              </a:rPr>
              <a:t>3</a:t>
            </a:r>
            <a:endParaRPr lang="ru-RU" altLang="ru-RU" sz="1200">
              <a:solidFill>
                <a:srgbClr val="898989"/>
              </a:solidFill>
            </a:endParaRPr>
          </a:p>
        </p:txBody>
      </p:sp>
      <p:sp>
        <p:nvSpPr>
          <p:cNvPr id="4102" name="Rectangle 15">
            <a:extLst>
              <a:ext uri="{FF2B5EF4-FFF2-40B4-BE49-F238E27FC236}">
                <a16:creationId xmlns:a16="http://schemas.microsoft.com/office/drawing/2014/main" id="{63FE05BA-69C6-6D49-8CC8-C2BF2E201191}"/>
              </a:ext>
            </a:extLst>
          </p:cNvPr>
          <p:cNvSpPr>
            <a:spLocks noChangeArrowheads="1"/>
          </p:cNvSpPr>
          <p:nvPr/>
        </p:nvSpPr>
        <p:spPr bwMode="auto">
          <a:xfrm>
            <a:off x="1524001" y="29061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4103" name="Object 14">
            <a:extLst>
              <a:ext uri="{FF2B5EF4-FFF2-40B4-BE49-F238E27FC236}">
                <a16:creationId xmlns:a16="http://schemas.microsoft.com/office/drawing/2014/main" id="{0B8CB260-769A-5441-B88D-C3DC83A7D9DE}"/>
              </a:ext>
            </a:extLst>
          </p:cNvPr>
          <p:cNvGraphicFramePr>
            <a:graphicFrameLocks noChangeAspect="1"/>
          </p:cNvGraphicFramePr>
          <p:nvPr/>
        </p:nvGraphicFramePr>
        <p:xfrm>
          <a:off x="1879601" y="3802064"/>
          <a:ext cx="2143125" cy="676275"/>
        </p:xfrm>
        <a:graphic>
          <a:graphicData uri="http://schemas.openxmlformats.org/presentationml/2006/ole">
            <mc:AlternateContent xmlns:mc="http://schemas.openxmlformats.org/markup-compatibility/2006">
              <mc:Choice xmlns:v="urn:schemas-microsoft-com:vml" Requires="v">
                <p:oleObj spid="_x0000_s235527" name="Equation" r:id="rId5" imgW="49441100" imgH="15506700" progId="Equation.DSMT4">
                  <p:embed/>
                </p:oleObj>
              </mc:Choice>
              <mc:Fallback>
                <p:oleObj name="Equation" r:id="rId5" imgW="49441100" imgH="15506700" progId="Equation.DSMT4">
                  <p:embed/>
                  <p:pic>
                    <p:nvPicPr>
                      <p:cNvPr id="4103" name="Object 14">
                        <a:extLst>
                          <a:ext uri="{FF2B5EF4-FFF2-40B4-BE49-F238E27FC236}">
                            <a16:creationId xmlns:a16="http://schemas.microsoft.com/office/drawing/2014/main" id="{0B8CB260-769A-5441-B88D-C3DC83A7D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9601" y="3802064"/>
                        <a:ext cx="21431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4" name="Rectangle 17">
            <a:extLst>
              <a:ext uri="{FF2B5EF4-FFF2-40B4-BE49-F238E27FC236}">
                <a16:creationId xmlns:a16="http://schemas.microsoft.com/office/drawing/2014/main" id="{2C96FD30-0ADF-974F-893A-14D0FD37EDA5}"/>
              </a:ext>
            </a:extLst>
          </p:cNvPr>
          <p:cNvSpPr>
            <a:spLocks noChangeArrowheads="1"/>
          </p:cNvSpPr>
          <p:nvPr/>
        </p:nvSpPr>
        <p:spPr bwMode="auto">
          <a:xfrm>
            <a:off x="4140200" y="3721100"/>
            <a:ext cx="571500" cy="57150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05" name="Rectangle 19">
            <a:extLst>
              <a:ext uri="{FF2B5EF4-FFF2-40B4-BE49-F238E27FC236}">
                <a16:creationId xmlns:a16="http://schemas.microsoft.com/office/drawing/2014/main" id="{68EBFD2E-F9B3-CD4A-99FC-B7582821E2A5}"/>
              </a:ext>
            </a:extLst>
          </p:cNvPr>
          <p:cNvSpPr>
            <a:spLocks noChangeArrowheads="1"/>
          </p:cNvSpPr>
          <p:nvPr/>
        </p:nvSpPr>
        <p:spPr bwMode="auto">
          <a:xfrm>
            <a:off x="1524001" y="31109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4106" name="Object 18">
            <a:extLst>
              <a:ext uri="{FF2B5EF4-FFF2-40B4-BE49-F238E27FC236}">
                <a16:creationId xmlns:a16="http://schemas.microsoft.com/office/drawing/2014/main" id="{EB2DE77B-FB10-984A-AA4B-868406CFB6FB}"/>
              </a:ext>
            </a:extLst>
          </p:cNvPr>
          <p:cNvGraphicFramePr>
            <a:graphicFrameLocks noChangeAspect="1"/>
          </p:cNvGraphicFramePr>
          <p:nvPr/>
        </p:nvGraphicFramePr>
        <p:xfrm>
          <a:off x="4191001" y="3740150"/>
          <a:ext cx="466725" cy="266700"/>
        </p:xfrm>
        <a:graphic>
          <a:graphicData uri="http://schemas.openxmlformats.org/presentationml/2006/ole">
            <mc:AlternateContent xmlns:mc="http://schemas.openxmlformats.org/markup-compatibility/2006">
              <mc:Choice xmlns:v="urn:schemas-microsoft-com:vml" Requires="v">
                <p:oleObj spid="_x0000_s235528" name="Equation" r:id="rId7" imgW="10820400" imgH="6146800" progId="Equation.DSMT4">
                  <p:embed/>
                </p:oleObj>
              </mc:Choice>
              <mc:Fallback>
                <p:oleObj name="Equation" r:id="rId7" imgW="10820400" imgH="6146800" progId="Equation.DSMT4">
                  <p:embed/>
                  <p:pic>
                    <p:nvPicPr>
                      <p:cNvPr id="4106" name="Object 18">
                        <a:extLst>
                          <a:ext uri="{FF2B5EF4-FFF2-40B4-BE49-F238E27FC236}">
                            <a16:creationId xmlns:a16="http://schemas.microsoft.com/office/drawing/2014/main" id="{EB2DE77B-FB10-984A-AA4B-868406CFB6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1" y="3740150"/>
                        <a:ext cx="4667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7" name="Rectangle 21">
            <a:extLst>
              <a:ext uri="{FF2B5EF4-FFF2-40B4-BE49-F238E27FC236}">
                <a16:creationId xmlns:a16="http://schemas.microsoft.com/office/drawing/2014/main" id="{73723831-BED5-7742-9DBF-8AD21F199097}"/>
              </a:ext>
            </a:extLst>
          </p:cNvPr>
          <p:cNvSpPr>
            <a:spLocks noChangeArrowheads="1"/>
          </p:cNvSpPr>
          <p:nvPr/>
        </p:nvSpPr>
        <p:spPr bwMode="auto">
          <a:xfrm>
            <a:off x="1524001" y="30871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4108" name="Object 20">
            <a:extLst>
              <a:ext uri="{FF2B5EF4-FFF2-40B4-BE49-F238E27FC236}">
                <a16:creationId xmlns:a16="http://schemas.microsoft.com/office/drawing/2014/main" id="{05CE6832-8626-964D-B121-908EDBAD89BD}"/>
              </a:ext>
            </a:extLst>
          </p:cNvPr>
          <p:cNvGraphicFramePr>
            <a:graphicFrameLocks noChangeAspect="1"/>
          </p:cNvGraphicFramePr>
          <p:nvPr/>
        </p:nvGraphicFramePr>
        <p:xfrm>
          <a:off x="4165601" y="4008439"/>
          <a:ext cx="523875" cy="314325"/>
        </p:xfrm>
        <a:graphic>
          <a:graphicData uri="http://schemas.openxmlformats.org/presentationml/2006/ole">
            <mc:AlternateContent xmlns:mc="http://schemas.openxmlformats.org/markup-compatibility/2006">
              <mc:Choice xmlns:v="urn:schemas-microsoft-com:vml" Requires="v">
                <p:oleObj spid="_x0000_s235529" name="Equation" r:id="rId9" imgW="12001500" imgH="7315200" progId="Equation.DSMT4">
                  <p:embed/>
                </p:oleObj>
              </mc:Choice>
              <mc:Fallback>
                <p:oleObj name="Equation" r:id="rId9" imgW="12001500" imgH="7315200" progId="Equation.DSMT4">
                  <p:embed/>
                  <p:pic>
                    <p:nvPicPr>
                      <p:cNvPr id="4108" name="Object 20">
                        <a:extLst>
                          <a:ext uri="{FF2B5EF4-FFF2-40B4-BE49-F238E27FC236}">
                            <a16:creationId xmlns:a16="http://schemas.microsoft.com/office/drawing/2014/main" id="{05CE6832-8626-964D-B121-908EDBAD89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5601" y="4008439"/>
                        <a:ext cx="5238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9" name="Rectangle 23">
            <a:extLst>
              <a:ext uri="{FF2B5EF4-FFF2-40B4-BE49-F238E27FC236}">
                <a16:creationId xmlns:a16="http://schemas.microsoft.com/office/drawing/2014/main" id="{3F6E40D6-BE53-444A-B197-6E3BBFE2BE83}"/>
              </a:ext>
            </a:extLst>
          </p:cNvPr>
          <p:cNvSpPr>
            <a:spLocks noChangeArrowheads="1"/>
          </p:cNvSpPr>
          <p:nvPr/>
        </p:nvSpPr>
        <p:spPr bwMode="auto">
          <a:xfrm>
            <a:off x="1524001" y="31109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0" name="Rectangle 25">
            <a:extLst>
              <a:ext uri="{FF2B5EF4-FFF2-40B4-BE49-F238E27FC236}">
                <a16:creationId xmlns:a16="http://schemas.microsoft.com/office/drawing/2014/main" id="{DC763609-8E14-0448-856C-7438813B6B83}"/>
              </a:ext>
            </a:extLst>
          </p:cNvPr>
          <p:cNvSpPr>
            <a:spLocks noChangeArrowheads="1"/>
          </p:cNvSpPr>
          <p:nvPr/>
        </p:nvSpPr>
        <p:spPr bwMode="auto">
          <a:xfrm>
            <a:off x="1524001" y="31109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1" name="Rectangle 26">
            <a:extLst>
              <a:ext uri="{FF2B5EF4-FFF2-40B4-BE49-F238E27FC236}">
                <a16:creationId xmlns:a16="http://schemas.microsoft.com/office/drawing/2014/main" id="{78037DB2-25B8-B245-8DCD-BEC8A05F9118}"/>
              </a:ext>
            </a:extLst>
          </p:cNvPr>
          <p:cNvSpPr>
            <a:spLocks noChangeArrowheads="1"/>
          </p:cNvSpPr>
          <p:nvPr/>
        </p:nvSpPr>
        <p:spPr bwMode="auto">
          <a:xfrm>
            <a:off x="1752600" y="5114926"/>
            <a:ext cx="7962900" cy="1000125"/>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ru-RU" altLang="ru-RU"/>
          </a:p>
        </p:txBody>
      </p:sp>
      <p:sp>
        <p:nvSpPr>
          <p:cNvPr id="4112" name="Rectangle 30">
            <a:extLst>
              <a:ext uri="{FF2B5EF4-FFF2-40B4-BE49-F238E27FC236}">
                <a16:creationId xmlns:a16="http://schemas.microsoft.com/office/drawing/2014/main" id="{ADC8ACC6-55A8-B94C-83F2-1079E049BB2E}"/>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4113" name="Object 29">
            <a:extLst>
              <a:ext uri="{FF2B5EF4-FFF2-40B4-BE49-F238E27FC236}">
                <a16:creationId xmlns:a16="http://schemas.microsoft.com/office/drawing/2014/main" id="{EF292F6C-065A-EA45-BF95-DD1694F11838}"/>
              </a:ext>
            </a:extLst>
          </p:cNvPr>
          <p:cNvGraphicFramePr>
            <a:graphicFrameLocks noChangeAspect="1"/>
          </p:cNvGraphicFramePr>
          <p:nvPr/>
        </p:nvGraphicFramePr>
        <p:xfrm>
          <a:off x="1895475" y="5172076"/>
          <a:ext cx="7772400" cy="619125"/>
        </p:xfrm>
        <a:graphic>
          <a:graphicData uri="http://schemas.openxmlformats.org/presentationml/2006/ole">
            <mc:AlternateContent xmlns:mc="http://schemas.openxmlformats.org/markup-compatibility/2006">
              <mc:Choice xmlns:v="urn:schemas-microsoft-com:vml" Requires="v">
                <p:oleObj spid="_x0000_s235530" name="Equation" r:id="rId11" imgW="179057300" imgH="14338300" progId="Equation.DSMT4">
                  <p:embed/>
                </p:oleObj>
              </mc:Choice>
              <mc:Fallback>
                <p:oleObj name="Equation" r:id="rId11" imgW="179057300" imgH="14338300" progId="Equation.DSMT4">
                  <p:embed/>
                  <p:pic>
                    <p:nvPicPr>
                      <p:cNvPr id="4113" name="Object 29">
                        <a:extLst>
                          <a:ext uri="{FF2B5EF4-FFF2-40B4-BE49-F238E27FC236}">
                            <a16:creationId xmlns:a16="http://schemas.microsoft.com/office/drawing/2014/main" id="{EF292F6C-065A-EA45-BF95-DD1694F118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5475" y="5172076"/>
                        <a:ext cx="77724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a:extLst>
              <a:ext uri="{FF2B5EF4-FFF2-40B4-BE49-F238E27FC236}">
                <a16:creationId xmlns:a16="http://schemas.microsoft.com/office/drawing/2014/main" id="{94B59BA3-328F-2D4F-81EC-2F4466BCFFC3}"/>
              </a:ext>
            </a:extLst>
          </p:cNvPr>
          <p:cNvSpPr>
            <a:spLocks/>
          </p:cNvSpPr>
          <p:nvPr/>
        </p:nvSpPr>
        <p:spPr bwMode="auto">
          <a:xfrm>
            <a:off x="1738314" y="214313"/>
            <a:ext cx="8715375"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i="1">
                <a:cs typeface="Arial" panose="020B0604020202020204" pitchFamily="34" charset="0"/>
              </a:rPr>
              <a:t>б) При использовании «слепого» декодера</a:t>
            </a:r>
            <a:br>
              <a:rPr lang="ru-RU" altLang="ru-RU">
                <a:cs typeface="Arial" panose="020B0604020202020204" pitchFamily="34" charset="0"/>
              </a:rPr>
            </a:br>
            <a:br>
              <a:rPr lang="ru-RU" altLang="ru-RU">
                <a:cs typeface="Arial" panose="020B0604020202020204" pitchFamily="34" charset="0"/>
              </a:rPr>
            </a:br>
            <a:r>
              <a:rPr lang="ru-RU" altLang="ru-RU" i="1">
                <a:cs typeface="Arial" panose="020B0604020202020204" pitchFamily="34" charset="0"/>
              </a:rPr>
              <a:t>Основная идея</a:t>
            </a:r>
            <a:r>
              <a:rPr lang="ru-RU" altLang="ru-RU">
                <a:cs typeface="Arial" panose="020B0604020202020204" pitchFamily="34" charset="0"/>
              </a:rPr>
              <a:t>: Создать фальшивый ЦВЗ        , который выглядел бы как чистый шум, но имел бы большую корреляцию с          .</a:t>
            </a:r>
            <a:br>
              <a:rPr lang="ru-RU" altLang="ru-RU">
                <a:cs typeface="Arial" panose="020B0604020202020204" pitchFamily="34" charset="0"/>
              </a:rPr>
            </a:br>
            <a:br>
              <a:rPr lang="ru-RU" altLang="ru-RU">
                <a:cs typeface="Arial" panose="020B0604020202020204" pitchFamily="34" charset="0"/>
              </a:rPr>
            </a:br>
            <a:r>
              <a:rPr lang="ru-RU" altLang="ru-RU" i="1">
                <a:cs typeface="Arial" panose="020B0604020202020204" pitchFamily="34" charset="0"/>
              </a:rPr>
              <a:t>Вариант техники решения</a:t>
            </a:r>
            <a:br>
              <a:rPr lang="en-US" altLang="ru-RU" i="1">
                <a:cs typeface="Arial" panose="020B0604020202020204" pitchFamily="34" charset="0"/>
              </a:rPr>
            </a:br>
            <a:br>
              <a:rPr lang="ru-RU" altLang="ru-RU" i="1">
                <a:cs typeface="Arial" panose="020B0604020202020204" pitchFamily="34" charset="0"/>
              </a:rPr>
            </a:br>
            <a:r>
              <a:rPr lang="ru-RU" altLang="ru-RU" i="1">
                <a:cs typeface="Arial" panose="020B0604020202020204" pitchFamily="34" charset="0"/>
              </a:rPr>
              <a:t>				</a:t>
            </a: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br>
              <a:rPr lang="ru-RU" altLang="ru-RU">
                <a:cs typeface="Arial" panose="020B0604020202020204" pitchFamily="34" charset="0"/>
              </a:rPr>
            </a:br>
            <a:r>
              <a:rPr lang="ru-RU" altLang="ru-RU">
                <a:cs typeface="Arial" panose="020B0604020202020204" pitchFamily="34" charset="0"/>
              </a:rPr>
              <a:t>а) Оригинал изображения                                                б) фальшивый ЦВЗ</a:t>
            </a:r>
          </a:p>
        </p:txBody>
      </p:sp>
      <p:graphicFrame>
        <p:nvGraphicFramePr>
          <p:cNvPr id="5123" name="Object 16">
            <a:extLst>
              <a:ext uri="{FF2B5EF4-FFF2-40B4-BE49-F238E27FC236}">
                <a16:creationId xmlns:a16="http://schemas.microsoft.com/office/drawing/2014/main" id="{EE53522D-A4A2-674E-9F74-65BA75909CA0}"/>
              </a:ext>
            </a:extLst>
          </p:cNvPr>
          <p:cNvGraphicFramePr>
            <a:graphicFrameLocks noChangeAspect="1"/>
          </p:cNvGraphicFramePr>
          <p:nvPr/>
        </p:nvGraphicFramePr>
        <p:xfrm>
          <a:off x="6359526" y="852488"/>
          <a:ext cx="504825" cy="266700"/>
        </p:xfrm>
        <a:graphic>
          <a:graphicData uri="http://schemas.openxmlformats.org/presentationml/2006/ole">
            <mc:AlternateContent xmlns:mc="http://schemas.openxmlformats.org/markup-compatibility/2006">
              <mc:Choice xmlns:v="urn:schemas-microsoft-com:vml" Requires="v">
                <p:oleObj spid="_x0000_s237583" name="Формула" r:id="rId3" imgW="11696700" imgH="6146800" progId="Equation.3">
                  <p:embed/>
                </p:oleObj>
              </mc:Choice>
              <mc:Fallback>
                <p:oleObj name="Формула" r:id="rId3" imgW="11696700" imgH="6146800" progId="Equation.3">
                  <p:embed/>
                  <p:pic>
                    <p:nvPicPr>
                      <p:cNvPr id="5123" name="Object 16">
                        <a:extLst>
                          <a:ext uri="{FF2B5EF4-FFF2-40B4-BE49-F238E27FC236}">
                            <a16:creationId xmlns:a16="http://schemas.microsoft.com/office/drawing/2014/main" id="{EE53522D-A4A2-674E-9F74-65BA75909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9526" y="852488"/>
                        <a:ext cx="5048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4" name="Object 15">
            <a:extLst>
              <a:ext uri="{FF2B5EF4-FFF2-40B4-BE49-F238E27FC236}">
                <a16:creationId xmlns:a16="http://schemas.microsoft.com/office/drawing/2014/main" id="{E12CABDF-DE96-9B4F-B03D-4BE092CBD7B0}"/>
              </a:ext>
            </a:extLst>
          </p:cNvPr>
          <p:cNvGraphicFramePr>
            <a:graphicFrameLocks noChangeAspect="1"/>
          </p:cNvGraphicFramePr>
          <p:nvPr/>
        </p:nvGraphicFramePr>
        <p:xfrm>
          <a:off x="7062788" y="1127125"/>
          <a:ext cx="609600" cy="368300"/>
        </p:xfrm>
        <a:graphic>
          <a:graphicData uri="http://schemas.openxmlformats.org/presentationml/2006/ole">
            <mc:AlternateContent xmlns:mc="http://schemas.openxmlformats.org/markup-compatibility/2006">
              <mc:Choice xmlns:v="urn:schemas-microsoft-com:vml" Requires="v">
                <p:oleObj spid="_x0000_s237584" name="Equation" r:id="rId5" imgW="14046200" imgH="8483600" progId="Equation.DSMT4">
                  <p:embed/>
                </p:oleObj>
              </mc:Choice>
              <mc:Fallback>
                <p:oleObj name="Equation" r:id="rId5" imgW="14046200" imgH="8483600" progId="Equation.DSMT4">
                  <p:embed/>
                  <p:pic>
                    <p:nvPicPr>
                      <p:cNvPr id="5124" name="Object 15">
                        <a:extLst>
                          <a:ext uri="{FF2B5EF4-FFF2-40B4-BE49-F238E27FC236}">
                            <a16:creationId xmlns:a16="http://schemas.microsoft.com/office/drawing/2014/main" id="{E12CABDF-DE96-9B4F-B03D-4BE092CBD7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2788" y="1127125"/>
                        <a:ext cx="609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5" name="Object 58">
            <a:extLst>
              <a:ext uri="{FF2B5EF4-FFF2-40B4-BE49-F238E27FC236}">
                <a16:creationId xmlns:a16="http://schemas.microsoft.com/office/drawing/2014/main" id="{C1CB3387-74FE-5440-B19C-D6F59D900A2F}"/>
              </a:ext>
            </a:extLst>
          </p:cNvPr>
          <p:cNvGraphicFramePr>
            <a:graphicFrameLocks noChangeAspect="1"/>
          </p:cNvGraphicFramePr>
          <p:nvPr>
            <p:ph sz="quarter" idx="1"/>
          </p:nvPr>
        </p:nvGraphicFramePr>
        <p:xfrm>
          <a:off x="1782763" y="2144713"/>
          <a:ext cx="7480300" cy="1820862"/>
        </p:xfrm>
        <a:graphic>
          <a:graphicData uri="http://schemas.openxmlformats.org/presentationml/2006/ole">
            <mc:AlternateContent xmlns:mc="http://schemas.openxmlformats.org/markup-compatibility/2006">
              <mc:Choice xmlns:v="urn:schemas-microsoft-com:vml" Requires="v">
                <p:oleObj spid="_x0000_s237585" name="Visio" r:id="rId7" imgW="7086600" imgH="1739900" progId="Visio.Drawing.6">
                  <p:embed/>
                </p:oleObj>
              </mc:Choice>
              <mc:Fallback>
                <p:oleObj name="Visio" r:id="rId7" imgW="7086600" imgH="1739900" progId="Visio.Drawing.6">
                  <p:embed/>
                  <p:pic>
                    <p:nvPicPr>
                      <p:cNvPr id="5125" name="Object 58">
                        <a:extLst>
                          <a:ext uri="{FF2B5EF4-FFF2-40B4-BE49-F238E27FC236}">
                            <a16:creationId xmlns:a16="http://schemas.microsoft.com/office/drawing/2014/main" id="{C1CB3387-74FE-5440-B19C-D6F59D900A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2763" y="2144713"/>
                        <a:ext cx="7480300" cy="182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72">
            <a:extLst>
              <a:ext uri="{FF2B5EF4-FFF2-40B4-BE49-F238E27FC236}">
                <a16:creationId xmlns:a16="http://schemas.microsoft.com/office/drawing/2014/main" id="{CE557287-25B5-0F4C-95A7-2D43265265EC}"/>
              </a:ext>
            </a:extLst>
          </p:cNvPr>
          <p:cNvGraphicFramePr>
            <a:graphicFrameLocks noChangeAspect="1"/>
          </p:cNvGraphicFramePr>
          <p:nvPr>
            <p:ph sz="quarter" idx="3"/>
          </p:nvPr>
        </p:nvGraphicFramePr>
        <p:xfrm>
          <a:off x="3695700" y="4879975"/>
          <a:ext cx="609600" cy="304800"/>
        </p:xfrm>
        <a:graphic>
          <a:graphicData uri="http://schemas.openxmlformats.org/presentationml/2006/ole">
            <mc:AlternateContent xmlns:mc="http://schemas.openxmlformats.org/markup-compatibility/2006">
              <mc:Choice xmlns:v="urn:schemas-microsoft-com:vml" Requires="v">
                <p:oleObj spid="_x0000_s237586" name="Формула" r:id="rId9" imgW="14046200" imgH="7023100" progId="Equation.3">
                  <p:embed/>
                </p:oleObj>
              </mc:Choice>
              <mc:Fallback>
                <p:oleObj name="Формула" r:id="rId9" imgW="14046200" imgH="7023100" progId="Equation.3">
                  <p:embed/>
                  <p:pic>
                    <p:nvPicPr>
                      <p:cNvPr id="5126" name="Object 72">
                        <a:extLst>
                          <a:ext uri="{FF2B5EF4-FFF2-40B4-BE49-F238E27FC236}">
                            <a16:creationId xmlns:a16="http://schemas.microsoft.com/office/drawing/2014/main" id="{CE557287-25B5-0F4C-95A7-2D43265265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5700" y="487997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27" name="Picture 60" descr="a">
            <a:extLst>
              <a:ext uri="{FF2B5EF4-FFF2-40B4-BE49-F238E27FC236}">
                <a16:creationId xmlns:a16="http://schemas.microsoft.com/office/drawing/2014/main" id="{A1CE0461-9281-4641-9C3D-DD33C0CA8A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8301" y="4244975"/>
            <a:ext cx="3317875"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Line 65">
            <a:extLst>
              <a:ext uri="{FF2B5EF4-FFF2-40B4-BE49-F238E27FC236}">
                <a16:creationId xmlns:a16="http://schemas.microsoft.com/office/drawing/2014/main" id="{0691FC0F-467E-074F-9DC5-A42815679FB4}"/>
              </a:ext>
            </a:extLst>
          </p:cNvPr>
          <p:cNvSpPr>
            <a:spLocks noChangeShapeType="1"/>
          </p:cNvSpPr>
          <p:nvPr/>
        </p:nvSpPr>
        <p:spPr bwMode="auto">
          <a:xfrm>
            <a:off x="5276850" y="5276850"/>
            <a:ext cx="1600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5129" name="Rectangle 83">
            <a:extLst>
              <a:ext uri="{FF2B5EF4-FFF2-40B4-BE49-F238E27FC236}">
                <a16:creationId xmlns:a16="http://schemas.microsoft.com/office/drawing/2014/main" id="{E63668E0-04A8-D84B-B426-E612A7150C9F}"/>
              </a:ext>
            </a:extLst>
          </p:cNvPr>
          <p:cNvSpPr>
            <a:spLocks noChangeArrowheads="1"/>
          </p:cNvSpPr>
          <p:nvPr/>
        </p:nvSpPr>
        <p:spPr bwMode="auto">
          <a:xfrm>
            <a:off x="1993900" y="2159000"/>
            <a:ext cx="1612900" cy="279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5130" name="Rectangle 85">
            <a:extLst>
              <a:ext uri="{FF2B5EF4-FFF2-40B4-BE49-F238E27FC236}">
                <a16:creationId xmlns:a16="http://schemas.microsoft.com/office/drawing/2014/main" id="{9071C7BE-B68F-ED4A-A4A1-B86E1575E341}"/>
              </a:ext>
            </a:extLst>
          </p:cNvPr>
          <p:cNvSpPr>
            <a:spLocks noChangeArrowheads="1"/>
          </p:cNvSpPr>
          <p:nvPr/>
        </p:nvSpPr>
        <p:spPr bwMode="auto">
          <a:xfrm>
            <a:off x="1524001" y="30966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31" name="Object 84">
            <a:extLst>
              <a:ext uri="{FF2B5EF4-FFF2-40B4-BE49-F238E27FC236}">
                <a16:creationId xmlns:a16="http://schemas.microsoft.com/office/drawing/2014/main" id="{4C8A8EA3-C605-B94F-9F43-21897C240EA4}"/>
              </a:ext>
            </a:extLst>
          </p:cNvPr>
          <p:cNvGraphicFramePr>
            <a:graphicFrameLocks noChangeAspect="1"/>
          </p:cNvGraphicFramePr>
          <p:nvPr/>
        </p:nvGraphicFramePr>
        <p:xfrm>
          <a:off x="2032001" y="2138364"/>
          <a:ext cx="1577975" cy="295275"/>
        </p:xfrm>
        <a:graphic>
          <a:graphicData uri="http://schemas.openxmlformats.org/presentationml/2006/ole">
            <mc:AlternateContent xmlns:mc="http://schemas.openxmlformats.org/markup-compatibility/2006">
              <mc:Choice xmlns:v="urn:schemas-microsoft-com:vml" Requires="v">
                <p:oleObj spid="_x0000_s237587" name="Equation" r:id="rId12" imgW="43599100" imgH="6731000" progId="Equation.DSMT4">
                  <p:embed/>
                </p:oleObj>
              </mc:Choice>
              <mc:Fallback>
                <p:oleObj name="Equation" r:id="rId12" imgW="43599100" imgH="6731000" progId="Equation.DSMT4">
                  <p:embed/>
                  <p:pic>
                    <p:nvPicPr>
                      <p:cNvPr id="5131" name="Object 84">
                        <a:extLst>
                          <a:ext uri="{FF2B5EF4-FFF2-40B4-BE49-F238E27FC236}">
                            <a16:creationId xmlns:a16="http://schemas.microsoft.com/office/drawing/2014/main" id="{4C8A8EA3-C605-B94F-9F43-21897C240E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32001" y="2138364"/>
                        <a:ext cx="15779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2" name="Rectangle 86">
            <a:extLst>
              <a:ext uri="{FF2B5EF4-FFF2-40B4-BE49-F238E27FC236}">
                <a16:creationId xmlns:a16="http://schemas.microsoft.com/office/drawing/2014/main" id="{5F165CE2-F9A6-DA4F-8F74-62A39F603E8E}"/>
              </a:ext>
            </a:extLst>
          </p:cNvPr>
          <p:cNvSpPr>
            <a:spLocks noChangeArrowheads="1"/>
          </p:cNvSpPr>
          <p:nvPr/>
        </p:nvSpPr>
        <p:spPr bwMode="auto">
          <a:xfrm>
            <a:off x="2006600" y="2463800"/>
            <a:ext cx="1714500" cy="31750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5133" name="Rectangle 88">
            <a:extLst>
              <a:ext uri="{FF2B5EF4-FFF2-40B4-BE49-F238E27FC236}">
                <a16:creationId xmlns:a16="http://schemas.microsoft.com/office/drawing/2014/main" id="{72D8C9F2-EBB3-D948-8E76-EFE4E1CB8772}"/>
              </a:ext>
            </a:extLst>
          </p:cNvPr>
          <p:cNvSpPr>
            <a:spLocks noChangeArrowheads="1"/>
          </p:cNvSpPr>
          <p:nvPr/>
        </p:nvSpPr>
        <p:spPr bwMode="auto">
          <a:xfrm>
            <a:off x="1524001" y="30585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34" name="Object 87">
            <a:extLst>
              <a:ext uri="{FF2B5EF4-FFF2-40B4-BE49-F238E27FC236}">
                <a16:creationId xmlns:a16="http://schemas.microsoft.com/office/drawing/2014/main" id="{DE5BFF82-2222-0645-815F-ECDD66F690A4}"/>
              </a:ext>
            </a:extLst>
          </p:cNvPr>
          <p:cNvGraphicFramePr>
            <a:graphicFrameLocks noChangeAspect="1"/>
          </p:cNvGraphicFramePr>
          <p:nvPr/>
        </p:nvGraphicFramePr>
        <p:xfrm>
          <a:off x="2044701" y="2417764"/>
          <a:ext cx="1712913" cy="384175"/>
        </p:xfrm>
        <a:graphic>
          <a:graphicData uri="http://schemas.openxmlformats.org/presentationml/2006/ole">
            <mc:AlternateContent xmlns:mc="http://schemas.openxmlformats.org/markup-compatibility/2006">
              <mc:Choice xmlns:v="urn:schemas-microsoft-com:vml" Requires="v">
                <p:oleObj spid="_x0000_s237588" name="Equation" r:id="rId14" imgW="45059600" imgH="8483600" progId="Equation.DSMT4">
                  <p:embed/>
                </p:oleObj>
              </mc:Choice>
              <mc:Fallback>
                <p:oleObj name="Equation" r:id="rId14" imgW="45059600" imgH="8483600" progId="Equation.DSMT4">
                  <p:embed/>
                  <p:pic>
                    <p:nvPicPr>
                      <p:cNvPr id="5134" name="Object 87">
                        <a:extLst>
                          <a:ext uri="{FF2B5EF4-FFF2-40B4-BE49-F238E27FC236}">
                            <a16:creationId xmlns:a16="http://schemas.microsoft.com/office/drawing/2014/main" id="{DE5BFF82-2222-0645-815F-ECDD66F690A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44701" y="2417764"/>
                        <a:ext cx="171291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5" name="Rectangle 89">
            <a:extLst>
              <a:ext uri="{FF2B5EF4-FFF2-40B4-BE49-F238E27FC236}">
                <a16:creationId xmlns:a16="http://schemas.microsoft.com/office/drawing/2014/main" id="{EAF8E682-D453-C443-9AE9-8F612EA1531E}"/>
              </a:ext>
            </a:extLst>
          </p:cNvPr>
          <p:cNvSpPr>
            <a:spLocks noChangeArrowheads="1"/>
          </p:cNvSpPr>
          <p:nvPr/>
        </p:nvSpPr>
        <p:spPr bwMode="auto">
          <a:xfrm>
            <a:off x="2540000" y="2806700"/>
            <a:ext cx="482600" cy="26670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5136" name="Rectangle 91">
            <a:extLst>
              <a:ext uri="{FF2B5EF4-FFF2-40B4-BE49-F238E27FC236}">
                <a16:creationId xmlns:a16="http://schemas.microsoft.com/office/drawing/2014/main" id="{5F33863A-B2EE-5443-9B9D-1AC36D802802}"/>
              </a:ext>
            </a:extLst>
          </p:cNvPr>
          <p:cNvSpPr>
            <a:spLocks noChangeArrowheads="1"/>
          </p:cNvSpPr>
          <p:nvPr/>
        </p:nvSpPr>
        <p:spPr bwMode="auto">
          <a:xfrm>
            <a:off x="1524001" y="30585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37" name="Object 90">
            <a:extLst>
              <a:ext uri="{FF2B5EF4-FFF2-40B4-BE49-F238E27FC236}">
                <a16:creationId xmlns:a16="http://schemas.microsoft.com/office/drawing/2014/main" id="{D815C0F6-4B6E-D242-AA01-A84251259816}"/>
              </a:ext>
            </a:extLst>
          </p:cNvPr>
          <p:cNvGraphicFramePr>
            <a:graphicFrameLocks noChangeAspect="1"/>
          </p:cNvGraphicFramePr>
          <p:nvPr/>
        </p:nvGraphicFramePr>
        <p:xfrm>
          <a:off x="2540000" y="2814639"/>
          <a:ext cx="501650" cy="287337"/>
        </p:xfrm>
        <a:graphic>
          <a:graphicData uri="http://schemas.openxmlformats.org/presentationml/2006/ole">
            <mc:AlternateContent xmlns:mc="http://schemas.openxmlformats.org/markup-compatibility/2006">
              <mc:Choice xmlns:v="urn:schemas-microsoft-com:vml" Requires="v">
                <p:oleObj spid="_x0000_s237589" name="Equation" r:id="rId16" imgW="13462000" imgH="7607300" progId="Equation.DSMT4">
                  <p:embed/>
                </p:oleObj>
              </mc:Choice>
              <mc:Fallback>
                <p:oleObj name="Equation" r:id="rId16" imgW="13462000" imgH="7607300" progId="Equation.DSMT4">
                  <p:embed/>
                  <p:pic>
                    <p:nvPicPr>
                      <p:cNvPr id="5137" name="Object 90">
                        <a:extLst>
                          <a:ext uri="{FF2B5EF4-FFF2-40B4-BE49-F238E27FC236}">
                            <a16:creationId xmlns:a16="http://schemas.microsoft.com/office/drawing/2014/main" id="{D815C0F6-4B6E-D242-AA01-A8425125981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40000" y="2814639"/>
                        <a:ext cx="5016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8" name="Rectangle 92">
            <a:extLst>
              <a:ext uri="{FF2B5EF4-FFF2-40B4-BE49-F238E27FC236}">
                <a16:creationId xmlns:a16="http://schemas.microsoft.com/office/drawing/2014/main" id="{7A4CA104-494D-F149-8F2E-DA813C993213}"/>
              </a:ext>
            </a:extLst>
          </p:cNvPr>
          <p:cNvSpPr>
            <a:spLocks noChangeArrowheads="1"/>
          </p:cNvSpPr>
          <p:nvPr/>
        </p:nvSpPr>
        <p:spPr bwMode="auto">
          <a:xfrm>
            <a:off x="3644900" y="3162300"/>
            <a:ext cx="482600" cy="34290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5139" name="Rectangle 94">
            <a:extLst>
              <a:ext uri="{FF2B5EF4-FFF2-40B4-BE49-F238E27FC236}">
                <a16:creationId xmlns:a16="http://schemas.microsoft.com/office/drawing/2014/main" id="{D94CBAB7-C2DB-504B-83E6-2E157FF2A774}"/>
              </a:ext>
            </a:extLst>
          </p:cNvPr>
          <p:cNvSpPr>
            <a:spLocks noChangeArrowheads="1"/>
          </p:cNvSpPr>
          <p:nvPr/>
        </p:nvSpPr>
        <p:spPr bwMode="auto">
          <a:xfrm>
            <a:off x="1524001" y="30585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40" name="Object 93">
            <a:extLst>
              <a:ext uri="{FF2B5EF4-FFF2-40B4-BE49-F238E27FC236}">
                <a16:creationId xmlns:a16="http://schemas.microsoft.com/office/drawing/2014/main" id="{1A03CCDA-876E-3145-90FE-D2542DBA3778}"/>
              </a:ext>
            </a:extLst>
          </p:cNvPr>
          <p:cNvGraphicFramePr>
            <a:graphicFrameLocks noChangeAspect="1"/>
          </p:cNvGraphicFramePr>
          <p:nvPr/>
        </p:nvGraphicFramePr>
        <p:xfrm>
          <a:off x="3619501" y="3141664"/>
          <a:ext cx="542925" cy="371475"/>
        </p:xfrm>
        <a:graphic>
          <a:graphicData uri="http://schemas.openxmlformats.org/presentationml/2006/ole">
            <mc:AlternateContent xmlns:mc="http://schemas.openxmlformats.org/markup-compatibility/2006">
              <mc:Choice xmlns:v="urn:schemas-microsoft-com:vml" Requires="v">
                <p:oleObj spid="_x0000_s237590" name="Equation" r:id="rId18" imgW="13462000" imgH="8483600" progId="Equation.DSMT4">
                  <p:embed/>
                </p:oleObj>
              </mc:Choice>
              <mc:Fallback>
                <p:oleObj name="Equation" r:id="rId18" imgW="13462000" imgH="8483600" progId="Equation.DSMT4">
                  <p:embed/>
                  <p:pic>
                    <p:nvPicPr>
                      <p:cNvPr id="5140" name="Object 93">
                        <a:extLst>
                          <a:ext uri="{FF2B5EF4-FFF2-40B4-BE49-F238E27FC236}">
                            <a16:creationId xmlns:a16="http://schemas.microsoft.com/office/drawing/2014/main" id="{1A03CCDA-876E-3145-90FE-D2542DBA377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19501" y="3141664"/>
                        <a:ext cx="5429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41" name="Rectangle 95">
            <a:extLst>
              <a:ext uri="{FF2B5EF4-FFF2-40B4-BE49-F238E27FC236}">
                <a16:creationId xmlns:a16="http://schemas.microsoft.com/office/drawing/2014/main" id="{73B23F18-BD63-B242-B4CB-19F2E9CC5FAA}"/>
              </a:ext>
            </a:extLst>
          </p:cNvPr>
          <p:cNvSpPr>
            <a:spLocks noChangeArrowheads="1"/>
          </p:cNvSpPr>
          <p:nvPr/>
        </p:nvSpPr>
        <p:spPr bwMode="auto">
          <a:xfrm>
            <a:off x="7353300" y="3149600"/>
            <a:ext cx="469900" cy="40640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5142" name="Rectangle 97">
            <a:extLst>
              <a:ext uri="{FF2B5EF4-FFF2-40B4-BE49-F238E27FC236}">
                <a16:creationId xmlns:a16="http://schemas.microsoft.com/office/drawing/2014/main" id="{754EE15E-D2E3-F441-885E-DCA35FFB84C6}"/>
              </a:ext>
            </a:extLst>
          </p:cNvPr>
          <p:cNvSpPr>
            <a:spLocks noChangeArrowheads="1"/>
          </p:cNvSpPr>
          <p:nvPr/>
        </p:nvSpPr>
        <p:spPr bwMode="auto">
          <a:xfrm>
            <a:off x="1524001" y="30585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43" name="Object 96">
            <a:extLst>
              <a:ext uri="{FF2B5EF4-FFF2-40B4-BE49-F238E27FC236}">
                <a16:creationId xmlns:a16="http://schemas.microsoft.com/office/drawing/2014/main" id="{6D768BF8-8B0B-F94A-97A2-751AD7C50E0B}"/>
              </a:ext>
            </a:extLst>
          </p:cNvPr>
          <p:cNvGraphicFramePr>
            <a:graphicFrameLocks noChangeAspect="1"/>
          </p:cNvGraphicFramePr>
          <p:nvPr/>
        </p:nvGraphicFramePr>
        <p:xfrm>
          <a:off x="7315201" y="3217864"/>
          <a:ext cx="581025" cy="320675"/>
        </p:xfrm>
        <a:graphic>
          <a:graphicData uri="http://schemas.openxmlformats.org/presentationml/2006/ole">
            <mc:AlternateContent xmlns:mc="http://schemas.openxmlformats.org/markup-compatibility/2006">
              <mc:Choice xmlns:v="urn:schemas-microsoft-com:vml" Requires="v">
                <p:oleObj spid="_x0000_s237591" name="Equation" r:id="rId20" imgW="13462000" imgH="8483600" progId="Equation.DSMT4">
                  <p:embed/>
                </p:oleObj>
              </mc:Choice>
              <mc:Fallback>
                <p:oleObj name="Equation" r:id="rId20" imgW="13462000" imgH="8483600" progId="Equation.DSMT4">
                  <p:embed/>
                  <p:pic>
                    <p:nvPicPr>
                      <p:cNvPr id="5143" name="Object 96">
                        <a:extLst>
                          <a:ext uri="{FF2B5EF4-FFF2-40B4-BE49-F238E27FC236}">
                            <a16:creationId xmlns:a16="http://schemas.microsoft.com/office/drawing/2014/main" id="{6D768BF8-8B0B-F94A-97A2-751AD7C50E0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15201" y="3217864"/>
                        <a:ext cx="5810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44" name="Rectangle 98">
            <a:extLst>
              <a:ext uri="{FF2B5EF4-FFF2-40B4-BE49-F238E27FC236}">
                <a16:creationId xmlns:a16="http://schemas.microsoft.com/office/drawing/2014/main" id="{9CB39EDC-8A4F-B24F-80D3-62A5F3CA2A68}"/>
              </a:ext>
            </a:extLst>
          </p:cNvPr>
          <p:cNvSpPr>
            <a:spLocks noChangeArrowheads="1"/>
          </p:cNvSpPr>
          <p:nvPr/>
        </p:nvSpPr>
        <p:spPr bwMode="auto">
          <a:xfrm>
            <a:off x="8686800" y="3517900"/>
            <a:ext cx="711200" cy="50800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5145" name="Rectangle 100">
            <a:extLst>
              <a:ext uri="{FF2B5EF4-FFF2-40B4-BE49-F238E27FC236}">
                <a16:creationId xmlns:a16="http://schemas.microsoft.com/office/drawing/2014/main" id="{BCD18322-020D-5641-ABF7-CA0238AAAED0}"/>
              </a:ext>
            </a:extLst>
          </p:cNvPr>
          <p:cNvSpPr>
            <a:spLocks noChangeArrowheads="1"/>
          </p:cNvSpPr>
          <p:nvPr/>
        </p:nvSpPr>
        <p:spPr bwMode="auto">
          <a:xfrm>
            <a:off x="1524001" y="30585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46" name="Object 99">
            <a:extLst>
              <a:ext uri="{FF2B5EF4-FFF2-40B4-BE49-F238E27FC236}">
                <a16:creationId xmlns:a16="http://schemas.microsoft.com/office/drawing/2014/main" id="{A9F852A7-CE9D-F846-A84A-9F138E0568A0}"/>
              </a:ext>
            </a:extLst>
          </p:cNvPr>
          <p:cNvGraphicFramePr>
            <a:graphicFrameLocks noChangeAspect="1"/>
          </p:cNvGraphicFramePr>
          <p:nvPr/>
        </p:nvGraphicFramePr>
        <p:xfrm>
          <a:off x="8686801" y="3586164"/>
          <a:ext cx="581025" cy="371475"/>
        </p:xfrm>
        <a:graphic>
          <a:graphicData uri="http://schemas.openxmlformats.org/presentationml/2006/ole">
            <mc:AlternateContent xmlns:mc="http://schemas.openxmlformats.org/markup-compatibility/2006">
              <mc:Choice xmlns:v="urn:schemas-microsoft-com:vml" Requires="v">
                <p:oleObj spid="_x0000_s237592" name="Equation" r:id="rId21" imgW="13462000" imgH="8483600" progId="Equation.DSMT4">
                  <p:embed/>
                </p:oleObj>
              </mc:Choice>
              <mc:Fallback>
                <p:oleObj name="Equation" r:id="rId21" imgW="13462000" imgH="8483600" progId="Equation.DSMT4">
                  <p:embed/>
                  <p:pic>
                    <p:nvPicPr>
                      <p:cNvPr id="5146" name="Object 99">
                        <a:extLst>
                          <a:ext uri="{FF2B5EF4-FFF2-40B4-BE49-F238E27FC236}">
                            <a16:creationId xmlns:a16="http://schemas.microsoft.com/office/drawing/2014/main" id="{A9F852A7-CE9D-F846-A84A-9F138E0568A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686801" y="3586164"/>
                        <a:ext cx="5810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47" name="Rectangle 101">
            <a:extLst>
              <a:ext uri="{FF2B5EF4-FFF2-40B4-BE49-F238E27FC236}">
                <a16:creationId xmlns:a16="http://schemas.microsoft.com/office/drawing/2014/main" id="{35E200A5-C4EF-EC43-8B34-5CC6DC54DB12}"/>
              </a:ext>
            </a:extLst>
          </p:cNvPr>
          <p:cNvSpPr>
            <a:spLocks noChangeArrowheads="1"/>
          </p:cNvSpPr>
          <p:nvPr/>
        </p:nvSpPr>
        <p:spPr bwMode="auto">
          <a:xfrm>
            <a:off x="3263900" y="3581400"/>
            <a:ext cx="431800" cy="36830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ru-RU" altLang="ru-RU"/>
          </a:p>
        </p:txBody>
      </p:sp>
      <p:sp>
        <p:nvSpPr>
          <p:cNvPr id="5148" name="Rectangle 103">
            <a:extLst>
              <a:ext uri="{FF2B5EF4-FFF2-40B4-BE49-F238E27FC236}">
                <a16:creationId xmlns:a16="http://schemas.microsoft.com/office/drawing/2014/main" id="{5EDCF348-9A69-164D-A4B7-25D539E93DE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49" name="Object 102">
            <a:extLst>
              <a:ext uri="{FF2B5EF4-FFF2-40B4-BE49-F238E27FC236}">
                <a16:creationId xmlns:a16="http://schemas.microsoft.com/office/drawing/2014/main" id="{D4CF9446-B8F7-304A-8145-6A6B25ABF3E5}"/>
              </a:ext>
            </a:extLst>
          </p:cNvPr>
          <p:cNvGraphicFramePr>
            <a:graphicFrameLocks noChangeAspect="1"/>
          </p:cNvGraphicFramePr>
          <p:nvPr/>
        </p:nvGraphicFramePr>
        <p:xfrm>
          <a:off x="3225801" y="3581401"/>
          <a:ext cx="523875" cy="314325"/>
        </p:xfrm>
        <a:graphic>
          <a:graphicData uri="http://schemas.openxmlformats.org/presentationml/2006/ole">
            <mc:AlternateContent xmlns:mc="http://schemas.openxmlformats.org/markup-compatibility/2006">
              <mc:Choice xmlns:v="urn:schemas-microsoft-com:vml" Requires="v">
                <p:oleObj spid="_x0000_s237593" name="Equation" r:id="rId23" imgW="12001500" imgH="7315200" progId="Equation.DSMT4">
                  <p:embed/>
                </p:oleObj>
              </mc:Choice>
              <mc:Fallback>
                <p:oleObj name="Equation" r:id="rId23" imgW="12001500" imgH="7315200" progId="Equation.DSMT4">
                  <p:embed/>
                  <p:pic>
                    <p:nvPicPr>
                      <p:cNvPr id="5149" name="Object 102">
                        <a:extLst>
                          <a:ext uri="{FF2B5EF4-FFF2-40B4-BE49-F238E27FC236}">
                            <a16:creationId xmlns:a16="http://schemas.microsoft.com/office/drawing/2014/main" id="{D4CF9446-B8F7-304A-8145-6A6B25ABF3E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25801" y="3581401"/>
                        <a:ext cx="5238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50" name="Picture 104" descr="Безымянный">
            <a:extLst>
              <a:ext uri="{FF2B5EF4-FFF2-40B4-BE49-F238E27FC236}">
                <a16:creationId xmlns:a16="http://schemas.microsoft.com/office/drawing/2014/main" id="{87B9C095-823D-7041-BB2E-E1D05347294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07264" y="4256089"/>
            <a:ext cx="3271837"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1" name="Rectangle 106">
            <a:extLst>
              <a:ext uri="{FF2B5EF4-FFF2-40B4-BE49-F238E27FC236}">
                <a16:creationId xmlns:a16="http://schemas.microsoft.com/office/drawing/2014/main" id="{0E292FD2-1F8B-2644-BCD3-AF2D7CF53938}"/>
              </a:ext>
            </a:extLst>
          </p:cNvPr>
          <p:cNvSpPr>
            <a:spLocks noChangeArrowheads="1"/>
          </p:cNvSpPr>
          <p:nvPr/>
        </p:nvSpPr>
        <p:spPr bwMode="auto">
          <a:xfrm>
            <a:off x="1524001" y="30776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52" name="Object 105">
            <a:extLst>
              <a:ext uri="{FF2B5EF4-FFF2-40B4-BE49-F238E27FC236}">
                <a16:creationId xmlns:a16="http://schemas.microsoft.com/office/drawing/2014/main" id="{7709E526-ED4C-7A4F-887B-447548526406}"/>
              </a:ext>
            </a:extLst>
          </p:cNvPr>
          <p:cNvGraphicFramePr>
            <a:graphicFrameLocks noChangeAspect="1"/>
          </p:cNvGraphicFramePr>
          <p:nvPr/>
        </p:nvGraphicFramePr>
        <p:xfrm>
          <a:off x="5029201" y="4913314"/>
          <a:ext cx="2219325" cy="295275"/>
        </p:xfrm>
        <a:graphic>
          <a:graphicData uri="http://schemas.openxmlformats.org/presentationml/2006/ole">
            <mc:AlternateContent xmlns:mc="http://schemas.openxmlformats.org/markup-compatibility/2006">
              <mc:Choice xmlns:v="urn:schemas-microsoft-com:vml" Requires="v">
                <p:oleObj spid="_x0000_s237594" name="Equation" r:id="rId26" imgW="57632600" imgH="7607300" progId="Equation.DSMT4">
                  <p:embed/>
                </p:oleObj>
              </mc:Choice>
              <mc:Fallback>
                <p:oleObj name="Equation" r:id="rId26" imgW="57632600" imgH="7607300" progId="Equation.DSMT4">
                  <p:embed/>
                  <p:pic>
                    <p:nvPicPr>
                      <p:cNvPr id="5152" name="Object 105">
                        <a:extLst>
                          <a:ext uri="{FF2B5EF4-FFF2-40B4-BE49-F238E27FC236}">
                            <a16:creationId xmlns:a16="http://schemas.microsoft.com/office/drawing/2014/main" id="{7709E526-ED4C-7A4F-887B-44754852640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029201" y="4913314"/>
                        <a:ext cx="22193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53" name="Rectangle 109">
            <a:extLst>
              <a:ext uri="{FF2B5EF4-FFF2-40B4-BE49-F238E27FC236}">
                <a16:creationId xmlns:a16="http://schemas.microsoft.com/office/drawing/2014/main" id="{A2068497-7910-954F-953E-D04297A6A1E6}"/>
              </a:ext>
            </a:extLst>
          </p:cNvPr>
          <p:cNvSpPr>
            <a:spLocks noChangeArrowheads="1"/>
          </p:cNvSpPr>
          <p:nvPr/>
        </p:nvSpPr>
        <p:spPr bwMode="auto">
          <a:xfrm>
            <a:off x="1524001" y="30585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54" name="Object 108">
            <a:extLst>
              <a:ext uri="{FF2B5EF4-FFF2-40B4-BE49-F238E27FC236}">
                <a16:creationId xmlns:a16="http://schemas.microsoft.com/office/drawing/2014/main" id="{449C6374-B4DB-364D-BF9A-7BE416303BC3}"/>
              </a:ext>
            </a:extLst>
          </p:cNvPr>
          <p:cNvGraphicFramePr>
            <a:graphicFrameLocks noChangeAspect="1"/>
          </p:cNvGraphicFramePr>
          <p:nvPr/>
        </p:nvGraphicFramePr>
        <p:xfrm>
          <a:off x="4648200" y="6303964"/>
          <a:ext cx="660400" cy="422275"/>
        </p:xfrm>
        <a:graphic>
          <a:graphicData uri="http://schemas.openxmlformats.org/presentationml/2006/ole">
            <mc:AlternateContent xmlns:mc="http://schemas.openxmlformats.org/markup-compatibility/2006">
              <mc:Choice xmlns:v="urn:schemas-microsoft-com:vml" Requires="v">
                <p:oleObj spid="_x0000_s237595" name="Equation" r:id="rId28" imgW="13462000" imgH="8483600" progId="Equation.DSMT4">
                  <p:embed/>
                </p:oleObj>
              </mc:Choice>
              <mc:Fallback>
                <p:oleObj name="Equation" r:id="rId28" imgW="13462000" imgH="8483600" progId="Equation.DSMT4">
                  <p:embed/>
                  <p:pic>
                    <p:nvPicPr>
                      <p:cNvPr id="5154" name="Object 108">
                        <a:extLst>
                          <a:ext uri="{FF2B5EF4-FFF2-40B4-BE49-F238E27FC236}">
                            <a16:creationId xmlns:a16="http://schemas.microsoft.com/office/drawing/2014/main" id="{449C6374-B4DB-364D-BF9A-7BE416303BC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48200" y="6303964"/>
                        <a:ext cx="6604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55" name="Rectangle 115">
            <a:extLst>
              <a:ext uri="{FF2B5EF4-FFF2-40B4-BE49-F238E27FC236}">
                <a16:creationId xmlns:a16="http://schemas.microsoft.com/office/drawing/2014/main" id="{976F9797-4089-244B-B7C0-B2492C448C57}"/>
              </a:ext>
            </a:extLst>
          </p:cNvPr>
          <p:cNvSpPr>
            <a:spLocks noChangeArrowheads="1"/>
          </p:cNvSpPr>
          <p:nvPr/>
        </p:nvSpPr>
        <p:spPr bwMode="auto">
          <a:xfrm>
            <a:off x="1524001" y="30871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5156" name="Object 114">
            <a:extLst>
              <a:ext uri="{FF2B5EF4-FFF2-40B4-BE49-F238E27FC236}">
                <a16:creationId xmlns:a16="http://schemas.microsoft.com/office/drawing/2014/main" id="{6A34502D-E66D-894F-8D29-B7F666A27361}"/>
              </a:ext>
            </a:extLst>
          </p:cNvPr>
          <p:cNvGraphicFramePr>
            <a:graphicFrameLocks noChangeAspect="1"/>
          </p:cNvGraphicFramePr>
          <p:nvPr/>
        </p:nvGraphicFramePr>
        <p:xfrm>
          <a:off x="9817101" y="6307139"/>
          <a:ext cx="523875" cy="314325"/>
        </p:xfrm>
        <a:graphic>
          <a:graphicData uri="http://schemas.openxmlformats.org/presentationml/2006/ole">
            <mc:AlternateContent xmlns:mc="http://schemas.openxmlformats.org/markup-compatibility/2006">
              <mc:Choice xmlns:v="urn:schemas-microsoft-com:vml" Requires="v">
                <p:oleObj spid="_x0000_s237596" name="Equation" r:id="rId30" imgW="12001500" imgH="7315200" progId="Equation.DSMT4">
                  <p:embed/>
                </p:oleObj>
              </mc:Choice>
              <mc:Fallback>
                <p:oleObj name="Equation" r:id="rId30" imgW="12001500" imgH="7315200" progId="Equation.DSMT4">
                  <p:embed/>
                  <p:pic>
                    <p:nvPicPr>
                      <p:cNvPr id="5156" name="Object 114">
                        <a:extLst>
                          <a:ext uri="{FF2B5EF4-FFF2-40B4-BE49-F238E27FC236}">
                            <a16:creationId xmlns:a16="http://schemas.microsoft.com/office/drawing/2014/main" id="{6A34502D-E66D-894F-8D29-B7F666A2736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817101" y="6307139"/>
                        <a:ext cx="5238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6">
            <a:extLst>
              <a:ext uri="{FF2B5EF4-FFF2-40B4-BE49-F238E27FC236}">
                <a16:creationId xmlns:a16="http://schemas.microsoft.com/office/drawing/2014/main" id="{15966268-EB7E-7E4D-ADBF-D27C3646E131}"/>
              </a:ext>
            </a:extLst>
          </p:cNvPr>
          <p:cNvSpPr txBox="1">
            <a:spLocks noChangeArrowheads="1"/>
          </p:cNvSpPr>
          <p:nvPr/>
        </p:nvSpPr>
        <p:spPr bwMode="auto">
          <a:xfrm>
            <a:off x="1819276" y="1809750"/>
            <a:ext cx="8620125"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i="1"/>
              <a:t>Защита от атаки двусмысленности:</a:t>
            </a:r>
          </a:p>
          <a:p>
            <a:pPr eaLnBrk="1" hangingPunct="1">
              <a:spcBef>
                <a:spcPct val="50000"/>
              </a:spcBef>
            </a:pPr>
            <a:r>
              <a:rPr lang="ru-RU" altLang="ru-RU"/>
              <a:t>-использовать другую технику вложения, чем аддитивное вложение; в частности формирование    </a:t>
            </a:r>
            <a:r>
              <a:rPr lang="en-US" altLang="ru-RU"/>
              <a:t>      </a:t>
            </a:r>
            <a:r>
              <a:rPr lang="ru-RU" altLang="ru-RU"/>
              <a:t>, зависящего от ПО   </a:t>
            </a:r>
            <a:r>
              <a:rPr lang="en-US" altLang="ru-RU"/>
              <a:t>   </a:t>
            </a:r>
            <a:r>
              <a:rPr lang="ru-RU" altLang="ru-RU"/>
              <a:t> , например, на основе использования  однонаправленных хэш-функций </a:t>
            </a:r>
            <a:r>
              <a:rPr lang="en-US" altLang="ru-RU"/>
              <a:t>[ ].</a:t>
            </a:r>
            <a:endParaRPr lang="ru-RU" altLang="ru-RU"/>
          </a:p>
        </p:txBody>
      </p:sp>
      <p:graphicFrame>
        <p:nvGraphicFramePr>
          <p:cNvPr id="6147" name="Object 4">
            <a:extLst>
              <a:ext uri="{FF2B5EF4-FFF2-40B4-BE49-F238E27FC236}">
                <a16:creationId xmlns:a16="http://schemas.microsoft.com/office/drawing/2014/main" id="{39D744DD-182F-9C4D-9258-448722265C21}"/>
              </a:ext>
            </a:extLst>
          </p:cNvPr>
          <p:cNvGraphicFramePr>
            <a:graphicFrameLocks noChangeAspect="1"/>
          </p:cNvGraphicFramePr>
          <p:nvPr>
            <p:ph sz="quarter" idx="1"/>
          </p:nvPr>
        </p:nvGraphicFramePr>
        <p:xfrm>
          <a:off x="1844675" y="490538"/>
          <a:ext cx="8758238" cy="2119312"/>
        </p:xfrm>
        <a:graphic>
          <a:graphicData uri="http://schemas.openxmlformats.org/presentationml/2006/ole">
            <mc:AlternateContent xmlns:mc="http://schemas.openxmlformats.org/markup-compatibility/2006">
              <mc:Choice xmlns:v="urn:schemas-microsoft-com:vml" Requires="v">
                <p:oleObj spid="_x0000_s238602" name="Visio" r:id="rId3" imgW="7150100" imgH="1739900" progId="Visio.Drawing.6">
                  <p:embed/>
                </p:oleObj>
              </mc:Choice>
              <mc:Fallback>
                <p:oleObj name="Visio" r:id="rId3" imgW="7150100" imgH="1739900" progId="Visio.Drawing.6">
                  <p:embed/>
                  <p:pic>
                    <p:nvPicPr>
                      <p:cNvPr id="6147" name="Object 4">
                        <a:extLst>
                          <a:ext uri="{FF2B5EF4-FFF2-40B4-BE49-F238E27FC236}">
                            <a16:creationId xmlns:a16="http://schemas.microsoft.com/office/drawing/2014/main" id="{39D744DD-182F-9C4D-9258-448722265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675" y="490538"/>
                        <a:ext cx="8758238" cy="211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10">
            <a:extLst>
              <a:ext uri="{FF2B5EF4-FFF2-40B4-BE49-F238E27FC236}">
                <a16:creationId xmlns:a16="http://schemas.microsoft.com/office/drawing/2014/main" id="{4DD19263-AFA5-DF47-AE76-BC9A417829D8}"/>
              </a:ext>
            </a:extLst>
          </p:cNvPr>
          <p:cNvGraphicFramePr>
            <a:graphicFrameLocks noChangeAspect="1"/>
          </p:cNvGraphicFramePr>
          <p:nvPr>
            <p:ph sz="quarter" idx="3"/>
          </p:nvPr>
        </p:nvGraphicFramePr>
        <p:xfrm>
          <a:off x="7366000" y="2593975"/>
          <a:ext cx="450850" cy="266700"/>
        </p:xfrm>
        <a:graphic>
          <a:graphicData uri="http://schemas.openxmlformats.org/presentationml/2006/ole">
            <mc:AlternateContent xmlns:mc="http://schemas.openxmlformats.org/markup-compatibility/2006">
              <mc:Choice xmlns:v="urn:schemas-microsoft-com:vml" Requires="v">
                <p:oleObj spid="_x0000_s238603" name="Формула" r:id="rId5" imgW="7899400" imgH="4686300" progId="Equation.3">
                  <p:embed/>
                </p:oleObj>
              </mc:Choice>
              <mc:Fallback>
                <p:oleObj name="Формула" r:id="rId5" imgW="7899400" imgH="4686300" progId="Equation.3">
                  <p:embed/>
                  <p:pic>
                    <p:nvPicPr>
                      <p:cNvPr id="6148" name="Object 10">
                        <a:extLst>
                          <a:ext uri="{FF2B5EF4-FFF2-40B4-BE49-F238E27FC236}">
                            <a16:creationId xmlns:a16="http://schemas.microsoft.com/office/drawing/2014/main" id="{4DD19263-AFA5-DF47-AE76-BC9A417829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6000" y="2593975"/>
                        <a:ext cx="45085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 name="Object 14">
            <a:extLst>
              <a:ext uri="{FF2B5EF4-FFF2-40B4-BE49-F238E27FC236}">
                <a16:creationId xmlns:a16="http://schemas.microsoft.com/office/drawing/2014/main" id="{5FF07F44-C85F-6846-8F97-7C00F05A1483}"/>
              </a:ext>
            </a:extLst>
          </p:cNvPr>
          <p:cNvGraphicFramePr>
            <a:graphicFrameLocks noChangeAspect="1"/>
          </p:cNvGraphicFramePr>
          <p:nvPr>
            <p:ph sz="quarter" idx="4"/>
          </p:nvPr>
        </p:nvGraphicFramePr>
        <p:xfrm>
          <a:off x="1797051" y="3400425"/>
          <a:ext cx="8359775" cy="2381250"/>
        </p:xfrm>
        <a:graphic>
          <a:graphicData uri="http://schemas.openxmlformats.org/presentationml/2006/ole">
            <mc:AlternateContent xmlns:mc="http://schemas.openxmlformats.org/markup-compatibility/2006">
              <mc:Choice xmlns:v="urn:schemas-microsoft-com:vml" Requires="v">
                <p:oleObj spid="_x0000_s238604" name="Visio" r:id="rId7" imgW="7340600" imgH="2095500" progId="Visio.Drawing.6">
                  <p:embed/>
                </p:oleObj>
              </mc:Choice>
              <mc:Fallback>
                <p:oleObj name="Visio" r:id="rId7" imgW="7340600" imgH="2095500" progId="Visio.Drawing.6">
                  <p:embed/>
                  <p:pic>
                    <p:nvPicPr>
                      <p:cNvPr id="6149" name="Object 14">
                        <a:extLst>
                          <a:ext uri="{FF2B5EF4-FFF2-40B4-BE49-F238E27FC236}">
                            <a16:creationId xmlns:a16="http://schemas.microsoft.com/office/drawing/2014/main" id="{5FF07F44-C85F-6846-8F97-7C00F05A14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7051" y="3400425"/>
                        <a:ext cx="835977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0" name="Номер слайда 7">
            <a:extLst>
              <a:ext uri="{FF2B5EF4-FFF2-40B4-BE49-F238E27FC236}">
                <a16:creationId xmlns:a16="http://schemas.microsoft.com/office/drawing/2014/main" id="{ACF3C537-62D7-634C-BFAA-1BFE0EFE069E}"/>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3</a:t>
            </a:r>
            <a:r>
              <a:rPr lang="en-US" altLang="ru-RU" sz="1200">
                <a:solidFill>
                  <a:srgbClr val="898989"/>
                </a:solidFill>
              </a:rPr>
              <a:t>5</a:t>
            </a:r>
            <a:endParaRPr lang="ru-RU" altLang="ru-RU" sz="1200">
              <a:solidFill>
                <a:srgbClr val="898989"/>
              </a:solidFill>
            </a:endParaRPr>
          </a:p>
        </p:txBody>
      </p:sp>
      <p:sp>
        <p:nvSpPr>
          <p:cNvPr id="6151" name="Rectangle 19">
            <a:extLst>
              <a:ext uri="{FF2B5EF4-FFF2-40B4-BE49-F238E27FC236}">
                <a16:creationId xmlns:a16="http://schemas.microsoft.com/office/drawing/2014/main" id="{2D9BC0C5-BB67-7247-B036-4C4C0146569F}"/>
              </a:ext>
            </a:extLst>
          </p:cNvPr>
          <p:cNvSpPr>
            <a:spLocks noChangeArrowheads="1"/>
          </p:cNvSpPr>
          <p:nvPr/>
        </p:nvSpPr>
        <p:spPr bwMode="auto">
          <a:xfrm>
            <a:off x="1524001" y="27442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6152" name="Text Box 20">
            <a:extLst>
              <a:ext uri="{FF2B5EF4-FFF2-40B4-BE49-F238E27FC236}">
                <a16:creationId xmlns:a16="http://schemas.microsoft.com/office/drawing/2014/main" id="{7AB9FE38-61A2-6241-9775-DC9D6B5E1009}"/>
              </a:ext>
            </a:extLst>
          </p:cNvPr>
          <p:cNvSpPr txBox="1">
            <a:spLocks noChangeArrowheads="1"/>
          </p:cNvSpPr>
          <p:nvPr/>
        </p:nvSpPr>
        <p:spPr bwMode="auto">
          <a:xfrm>
            <a:off x="1819276" y="476251"/>
            <a:ext cx="7153275"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ru-RU" altLang="ru-RU"/>
          </a:p>
        </p:txBody>
      </p:sp>
      <p:sp>
        <p:nvSpPr>
          <p:cNvPr id="6153" name="Rectangle 22">
            <a:extLst>
              <a:ext uri="{FF2B5EF4-FFF2-40B4-BE49-F238E27FC236}">
                <a16:creationId xmlns:a16="http://schemas.microsoft.com/office/drawing/2014/main" id="{DD8C75CB-17FA-BC43-9AC2-D6194DC8FD6C}"/>
              </a:ext>
            </a:extLst>
          </p:cNvPr>
          <p:cNvSpPr>
            <a:spLocks noChangeArrowheads="1"/>
          </p:cNvSpPr>
          <p:nvPr/>
        </p:nvSpPr>
        <p:spPr bwMode="auto">
          <a:xfrm>
            <a:off x="1638300" y="714376"/>
            <a:ext cx="8039100" cy="1076325"/>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6154" name="Rectangle 24">
            <a:extLst>
              <a:ext uri="{FF2B5EF4-FFF2-40B4-BE49-F238E27FC236}">
                <a16:creationId xmlns:a16="http://schemas.microsoft.com/office/drawing/2014/main" id="{F80B7AA2-9EDC-1546-B368-963636F46FA2}"/>
              </a:ext>
            </a:extLst>
          </p:cNvPr>
          <p:cNvSpPr>
            <a:spLocks noChangeArrowheads="1"/>
          </p:cNvSpPr>
          <p:nvPr/>
        </p:nvSpPr>
        <p:spPr bwMode="auto">
          <a:xfrm>
            <a:off x="1524001" y="25775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6155" name="Object 23">
            <a:extLst>
              <a:ext uri="{FF2B5EF4-FFF2-40B4-BE49-F238E27FC236}">
                <a16:creationId xmlns:a16="http://schemas.microsoft.com/office/drawing/2014/main" id="{6A32CC32-8935-154D-9FAB-F0C5096C4563}"/>
              </a:ext>
            </a:extLst>
          </p:cNvPr>
          <p:cNvGraphicFramePr>
            <a:graphicFrameLocks noChangeAspect="1"/>
          </p:cNvGraphicFramePr>
          <p:nvPr/>
        </p:nvGraphicFramePr>
        <p:xfrm>
          <a:off x="1914526" y="438150"/>
          <a:ext cx="6372225" cy="1333500"/>
        </p:xfrm>
        <a:graphic>
          <a:graphicData uri="http://schemas.openxmlformats.org/presentationml/2006/ole">
            <mc:AlternateContent xmlns:mc="http://schemas.openxmlformats.org/markup-compatibility/2006">
              <mc:Choice xmlns:v="urn:schemas-microsoft-com:vml" Requires="v">
                <p:oleObj spid="_x0000_s238605" name="Equation" r:id="rId9" imgW="146875500" imgH="30721300" progId="Equation.DSMT4">
                  <p:embed/>
                </p:oleObj>
              </mc:Choice>
              <mc:Fallback>
                <p:oleObj name="Equation" r:id="rId9" imgW="146875500" imgH="30721300" progId="Equation.DSMT4">
                  <p:embed/>
                  <p:pic>
                    <p:nvPicPr>
                      <p:cNvPr id="6155" name="Object 23">
                        <a:extLst>
                          <a:ext uri="{FF2B5EF4-FFF2-40B4-BE49-F238E27FC236}">
                            <a16:creationId xmlns:a16="http://schemas.microsoft.com/office/drawing/2014/main" id="{6A32CC32-8935-154D-9FAB-F0C5096C45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4526" y="438150"/>
                        <a:ext cx="63722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6" name="Text Box 25">
            <a:extLst>
              <a:ext uri="{FF2B5EF4-FFF2-40B4-BE49-F238E27FC236}">
                <a16:creationId xmlns:a16="http://schemas.microsoft.com/office/drawing/2014/main" id="{749CEB65-C94E-E64F-A367-100B79B590FF}"/>
              </a:ext>
            </a:extLst>
          </p:cNvPr>
          <p:cNvSpPr txBox="1">
            <a:spLocks noChangeArrowheads="1"/>
          </p:cNvSpPr>
          <p:nvPr/>
        </p:nvSpPr>
        <p:spPr bwMode="auto">
          <a:xfrm>
            <a:off x="1870075" y="3055938"/>
            <a:ext cx="7277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i="1"/>
              <a:t>4. </a:t>
            </a:r>
            <a:r>
              <a:rPr lang="uk-UA" altLang="ru-RU" i="1"/>
              <a:t>Атака с использованием детектора ЦВЗ</a:t>
            </a:r>
            <a:endParaRPr lang="ru-RU" altLang="ru-RU" i="1"/>
          </a:p>
        </p:txBody>
      </p:sp>
      <p:sp>
        <p:nvSpPr>
          <p:cNvPr id="6157" name="Rectangle 28">
            <a:extLst>
              <a:ext uri="{FF2B5EF4-FFF2-40B4-BE49-F238E27FC236}">
                <a16:creationId xmlns:a16="http://schemas.microsoft.com/office/drawing/2014/main" id="{3CDEF3A3-78F1-2E40-B928-A0654310DCD5}"/>
              </a:ext>
            </a:extLst>
          </p:cNvPr>
          <p:cNvSpPr>
            <a:spLocks noChangeArrowheads="1"/>
          </p:cNvSpPr>
          <p:nvPr/>
        </p:nvSpPr>
        <p:spPr bwMode="auto">
          <a:xfrm>
            <a:off x="1524001" y="31109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6158" name="Object 27">
            <a:extLst>
              <a:ext uri="{FF2B5EF4-FFF2-40B4-BE49-F238E27FC236}">
                <a16:creationId xmlns:a16="http://schemas.microsoft.com/office/drawing/2014/main" id="{166F9F31-769A-3F4E-B9DF-61B40B4BC56F}"/>
              </a:ext>
            </a:extLst>
          </p:cNvPr>
          <p:cNvGraphicFramePr>
            <a:graphicFrameLocks noChangeAspect="1"/>
          </p:cNvGraphicFramePr>
          <p:nvPr/>
        </p:nvGraphicFramePr>
        <p:xfrm>
          <a:off x="4762501" y="2543175"/>
          <a:ext cx="466725" cy="266700"/>
        </p:xfrm>
        <a:graphic>
          <a:graphicData uri="http://schemas.openxmlformats.org/presentationml/2006/ole">
            <mc:AlternateContent xmlns:mc="http://schemas.openxmlformats.org/markup-compatibility/2006">
              <mc:Choice xmlns:v="urn:schemas-microsoft-com:vml" Requires="v">
                <p:oleObj spid="_x0000_s238606" name="Equation" r:id="rId11" imgW="10820400" imgH="6146800" progId="Equation.DSMT4">
                  <p:embed/>
                </p:oleObj>
              </mc:Choice>
              <mc:Fallback>
                <p:oleObj name="Equation" r:id="rId11" imgW="10820400" imgH="6146800" progId="Equation.DSMT4">
                  <p:embed/>
                  <p:pic>
                    <p:nvPicPr>
                      <p:cNvPr id="6158" name="Object 27">
                        <a:extLst>
                          <a:ext uri="{FF2B5EF4-FFF2-40B4-BE49-F238E27FC236}">
                            <a16:creationId xmlns:a16="http://schemas.microsoft.com/office/drawing/2014/main" id="{166F9F31-769A-3F4E-B9DF-61B40B4BC56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2501" y="2543175"/>
                        <a:ext cx="4667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9" name="Rectangle 30">
            <a:extLst>
              <a:ext uri="{FF2B5EF4-FFF2-40B4-BE49-F238E27FC236}">
                <a16:creationId xmlns:a16="http://schemas.microsoft.com/office/drawing/2014/main" id="{545FA975-283C-6941-ACEF-D47DB9FAF106}"/>
              </a:ext>
            </a:extLst>
          </p:cNvPr>
          <p:cNvSpPr>
            <a:spLocks noChangeArrowheads="1"/>
          </p:cNvSpPr>
          <p:nvPr/>
        </p:nvSpPr>
        <p:spPr bwMode="auto">
          <a:xfrm>
            <a:off x="1752601" y="3562350"/>
            <a:ext cx="638175" cy="28575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6160" name="Rectangle 32">
            <a:extLst>
              <a:ext uri="{FF2B5EF4-FFF2-40B4-BE49-F238E27FC236}">
                <a16:creationId xmlns:a16="http://schemas.microsoft.com/office/drawing/2014/main" id="{D81EED88-BD86-8441-B6E6-524C43B7E4A7}"/>
              </a:ext>
            </a:extLst>
          </p:cNvPr>
          <p:cNvSpPr>
            <a:spLocks noChangeArrowheads="1"/>
          </p:cNvSpPr>
          <p:nvPr/>
        </p:nvSpPr>
        <p:spPr bwMode="auto">
          <a:xfrm>
            <a:off x="1524001" y="30966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6161" name="Object 31">
            <a:extLst>
              <a:ext uri="{FF2B5EF4-FFF2-40B4-BE49-F238E27FC236}">
                <a16:creationId xmlns:a16="http://schemas.microsoft.com/office/drawing/2014/main" id="{99F53304-4C16-9148-AE4D-68A468B30B81}"/>
              </a:ext>
            </a:extLst>
          </p:cNvPr>
          <p:cNvGraphicFramePr>
            <a:graphicFrameLocks noChangeAspect="1"/>
          </p:cNvGraphicFramePr>
          <p:nvPr/>
        </p:nvGraphicFramePr>
        <p:xfrm>
          <a:off x="1781176" y="3548064"/>
          <a:ext cx="581025" cy="295275"/>
        </p:xfrm>
        <a:graphic>
          <a:graphicData uri="http://schemas.openxmlformats.org/presentationml/2006/ole">
            <mc:AlternateContent xmlns:mc="http://schemas.openxmlformats.org/markup-compatibility/2006">
              <mc:Choice xmlns:v="urn:schemas-microsoft-com:vml" Requires="v">
                <p:oleObj spid="_x0000_s238607" name="Equation" r:id="rId13" imgW="13462000" imgH="6731000" progId="Equation.DSMT4">
                  <p:embed/>
                </p:oleObj>
              </mc:Choice>
              <mc:Fallback>
                <p:oleObj name="Equation" r:id="rId13" imgW="13462000" imgH="6731000" progId="Equation.DSMT4">
                  <p:embed/>
                  <p:pic>
                    <p:nvPicPr>
                      <p:cNvPr id="6161" name="Object 31">
                        <a:extLst>
                          <a:ext uri="{FF2B5EF4-FFF2-40B4-BE49-F238E27FC236}">
                            <a16:creationId xmlns:a16="http://schemas.microsoft.com/office/drawing/2014/main" id="{99F53304-4C16-9148-AE4D-68A468B30B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1176" y="3548064"/>
                        <a:ext cx="5810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62" name="Rectangle 33">
            <a:extLst>
              <a:ext uri="{FF2B5EF4-FFF2-40B4-BE49-F238E27FC236}">
                <a16:creationId xmlns:a16="http://schemas.microsoft.com/office/drawing/2014/main" id="{6C3065FD-B731-A943-897B-B124741E8DAE}"/>
              </a:ext>
            </a:extLst>
          </p:cNvPr>
          <p:cNvSpPr>
            <a:spLocks noChangeArrowheads="1"/>
          </p:cNvSpPr>
          <p:nvPr/>
        </p:nvSpPr>
        <p:spPr bwMode="auto">
          <a:xfrm>
            <a:off x="5153026" y="5057775"/>
            <a:ext cx="923925" cy="38100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6163" name="Rectangle 35">
            <a:extLst>
              <a:ext uri="{FF2B5EF4-FFF2-40B4-BE49-F238E27FC236}">
                <a16:creationId xmlns:a16="http://schemas.microsoft.com/office/drawing/2014/main" id="{90D5BEB2-E65C-754B-BF7B-BB687F91B487}"/>
              </a:ext>
            </a:extLst>
          </p:cNvPr>
          <p:cNvSpPr>
            <a:spLocks noChangeArrowheads="1"/>
          </p:cNvSpPr>
          <p:nvPr/>
        </p:nvSpPr>
        <p:spPr bwMode="auto">
          <a:xfrm>
            <a:off x="1524001" y="30966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6164" name="Object 34">
            <a:extLst>
              <a:ext uri="{FF2B5EF4-FFF2-40B4-BE49-F238E27FC236}">
                <a16:creationId xmlns:a16="http://schemas.microsoft.com/office/drawing/2014/main" id="{C86420A4-63B5-3448-B359-18B3AF51BE1E}"/>
              </a:ext>
            </a:extLst>
          </p:cNvPr>
          <p:cNvGraphicFramePr>
            <a:graphicFrameLocks noChangeAspect="1"/>
          </p:cNvGraphicFramePr>
          <p:nvPr/>
        </p:nvGraphicFramePr>
        <p:xfrm>
          <a:off x="5172076" y="5148264"/>
          <a:ext cx="1019175" cy="295275"/>
        </p:xfrm>
        <a:graphic>
          <a:graphicData uri="http://schemas.openxmlformats.org/presentationml/2006/ole">
            <mc:AlternateContent xmlns:mc="http://schemas.openxmlformats.org/markup-compatibility/2006">
              <mc:Choice xmlns:v="urn:schemas-microsoft-com:vml" Requires="v">
                <p:oleObj spid="_x0000_s238608" name="Equation" r:id="rId15" imgW="23406100" imgH="6731000" progId="Equation.DSMT4">
                  <p:embed/>
                </p:oleObj>
              </mc:Choice>
              <mc:Fallback>
                <p:oleObj name="Equation" r:id="rId15" imgW="23406100" imgH="6731000" progId="Equation.DSMT4">
                  <p:embed/>
                  <p:pic>
                    <p:nvPicPr>
                      <p:cNvPr id="6164" name="Object 34">
                        <a:extLst>
                          <a:ext uri="{FF2B5EF4-FFF2-40B4-BE49-F238E27FC236}">
                            <a16:creationId xmlns:a16="http://schemas.microsoft.com/office/drawing/2014/main" id="{C86420A4-63B5-3448-B359-18B3AF51BE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72076" y="5148264"/>
                        <a:ext cx="10191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65" name="Rectangle 37">
            <a:extLst>
              <a:ext uri="{FF2B5EF4-FFF2-40B4-BE49-F238E27FC236}">
                <a16:creationId xmlns:a16="http://schemas.microsoft.com/office/drawing/2014/main" id="{819C811F-A90B-364E-8067-F4F6D689B108}"/>
              </a:ext>
            </a:extLst>
          </p:cNvPr>
          <p:cNvSpPr>
            <a:spLocks noChangeArrowheads="1"/>
          </p:cNvSpPr>
          <p:nvPr/>
        </p:nvSpPr>
        <p:spPr bwMode="auto">
          <a:xfrm>
            <a:off x="1524001" y="30966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6166" name="Rectangle 38">
            <a:extLst>
              <a:ext uri="{FF2B5EF4-FFF2-40B4-BE49-F238E27FC236}">
                <a16:creationId xmlns:a16="http://schemas.microsoft.com/office/drawing/2014/main" id="{8C2D6F37-B04C-0340-808F-15CBF6776187}"/>
              </a:ext>
            </a:extLst>
          </p:cNvPr>
          <p:cNvSpPr>
            <a:spLocks noChangeArrowheads="1"/>
          </p:cNvSpPr>
          <p:nvPr/>
        </p:nvSpPr>
        <p:spPr bwMode="auto">
          <a:xfrm>
            <a:off x="8715375" y="4181475"/>
            <a:ext cx="552450" cy="30480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6167" name="Object 36">
            <a:extLst>
              <a:ext uri="{FF2B5EF4-FFF2-40B4-BE49-F238E27FC236}">
                <a16:creationId xmlns:a16="http://schemas.microsoft.com/office/drawing/2014/main" id="{7CFC978A-08DE-7F43-854E-D18E8EEAA0A1}"/>
              </a:ext>
            </a:extLst>
          </p:cNvPr>
          <p:cNvGraphicFramePr>
            <a:graphicFrameLocks noChangeAspect="1"/>
          </p:cNvGraphicFramePr>
          <p:nvPr/>
        </p:nvGraphicFramePr>
        <p:xfrm>
          <a:off x="8667751" y="4176714"/>
          <a:ext cx="581025" cy="295275"/>
        </p:xfrm>
        <a:graphic>
          <a:graphicData uri="http://schemas.openxmlformats.org/presentationml/2006/ole">
            <mc:AlternateContent xmlns:mc="http://schemas.openxmlformats.org/markup-compatibility/2006">
              <mc:Choice xmlns:v="urn:schemas-microsoft-com:vml" Requires="v">
                <p:oleObj spid="_x0000_s238609" name="Equation" r:id="rId17" imgW="13462000" imgH="6731000" progId="Equation.DSMT4">
                  <p:embed/>
                </p:oleObj>
              </mc:Choice>
              <mc:Fallback>
                <p:oleObj name="Equation" r:id="rId17" imgW="13462000" imgH="6731000" progId="Equation.DSMT4">
                  <p:embed/>
                  <p:pic>
                    <p:nvPicPr>
                      <p:cNvPr id="6167" name="Object 36">
                        <a:extLst>
                          <a:ext uri="{FF2B5EF4-FFF2-40B4-BE49-F238E27FC236}">
                            <a16:creationId xmlns:a16="http://schemas.microsoft.com/office/drawing/2014/main" id="{7CFC978A-08DE-7F43-854E-D18E8EEAA0A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67751" y="4176714"/>
                        <a:ext cx="5810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68" name="Rectangle 39">
            <a:extLst>
              <a:ext uri="{FF2B5EF4-FFF2-40B4-BE49-F238E27FC236}">
                <a16:creationId xmlns:a16="http://schemas.microsoft.com/office/drawing/2014/main" id="{00EE46C2-07E8-7D48-A87E-6E4F3FC12CBC}"/>
              </a:ext>
            </a:extLst>
          </p:cNvPr>
          <p:cNvSpPr>
            <a:spLocks noChangeArrowheads="1"/>
          </p:cNvSpPr>
          <p:nvPr/>
        </p:nvSpPr>
        <p:spPr bwMode="auto">
          <a:xfrm>
            <a:off x="9553575" y="4162426"/>
            <a:ext cx="609600" cy="314325"/>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6169" name="Rectangle 41">
            <a:extLst>
              <a:ext uri="{FF2B5EF4-FFF2-40B4-BE49-F238E27FC236}">
                <a16:creationId xmlns:a16="http://schemas.microsoft.com/office/drawing/2014/main" id="{D4F22B59-2748-654C-A69F-B9238C056A14}"/>
              </a:ext>
            </a:extLst>
          </p:cNvPr>
          <p:cNvSpPr>
            <a:spLocks noChangeArrowheads="1"/>
          </p:cNvSpPr>
          <p:nvPr/>
        </p:nvSpPr>
        <p:spPr bwMode="auto">
          <a:xfrm>
            <a:off x="1524001" y="30585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6170" name="Object 40">
            <a:extLst>
              <a:ext uri="{FF2B5EF4-FFF2-40B4-BE49-F238E27FC236}">
                <a16:creationId xmlns:a16="http://schemas.microsoft.com/office/drawing/2014/main" id="{58C819D1-EEA6-7143-9F5C-87E03D5F55BC}"/>
              </a:ext>
            </a:extLst>
          </p:cNvPr>
          <p:cNvGraphicFramePr>
            <a:graphicFrameLocks noChangeAspect="1"/>
          </p:cNvGraphicFramePr>
          <p:nvPr/>
        </p:nvGraphicFramePr>
        <p:xfrm>
          <a:off x="9620251" y="4138614"/>
          <a:ext cx="581025" cy="371475"/>
        </p:xfrm>
        <a:graphic>
          <a:graphicData uri="http://schemas.openxmlformats.org/presentationml/2006/ole">
            <mc:AlternateContent xmlns:mc="http://schemas.openxmlformats.org/markup-compatibility/2006">
              <mc:Choice xmlns:v="urn:schemas-microsoft-com:vml" Requires="v">
                <p:oleObj spid="_x0000_s238610" name="Equation" r:id="rId19" imgW="13462000" imgH="8483600" progId="Equation.DSMT4">
                  <p:embed/>
                </p:oleObj>
              </mc:Choice>
              <mc:Fallback>
                <p:oleObj name="Equation" r:id="rId19" imgW="13462000" imgH="8483600" progId="Equation.DSMT4">
                  <p:embed/>
                  <p:pic>
                    <p:nvPicPr>
                      <p:cNvPr id="6170" name="Object 40">
                        <a:extLst>
                          <a:ext uri="{FF2B5EF4-FFF2-40B4-BE49-F238E27FC236}">
                            <a16:creationId xmlns:a16="http://schemas.microsoft.com/office/drawing/2014/main" id="{58C819D1-EEA6-7143-9F5C-87E03D5F55B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20251" y="4138614"/>
                        <a:ext cx="5810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a:extLst>
              <a:ext uri="{FF2B5EF4-FFF2-40B4-BE49-F238E27FC236}">
                <a16:creationId xmlns:a16="http://schemas.microsoft.com/office/drawing/2014/main" id="{4D7CC801-6AF0-6544-82E4-F8244BD716A5}"/>
              </a:ext>
            </a:extLst>
          </p:cNvPr>
          <p:cNvSpPr>
            <a:spLocks noChangeArrowheads="1"/>
          </p:cNvSpPr>
          <p:nvPr/>
        </p:nvSpPr>
        <p:spPr bwMode="auto">
          <a:xfrm>
            <a:off x="1755776" y="385764"/>
            <a:ext cx="8912225"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ru-RU" altLang="ru-RU" b="1"/>
              <a:t>Лекция 13. Аутентификация ПО</a:t>
            </a:r>
            <a:r>
              <a:rPr lang="ru-RU" altLang="ru-RU"/>
              <a:t> </a:t>
            </a:r>
            <a:br>
              <a:rPr lang="ru-RU" altLang="ru-RU" b="1"/>
            </a:br>
            <a:endParaRPr lang="ru-RU" altLang="ru-RU" b="1"/>
          </a:p>
          <a:p>
            <a:pPr algn="l" eaLnBrk="1" hangingPunct="1"/>
            <a:r>
              <a:rPr lang="ru-RU" altLang="ru-RU" i="1"/>
              <a:t>Цель аутентификации сообщений:</a:t>
            </a:r>
          </a:p>
          <a:p>
            <a:pPr algn="l" eaLnBrk="1" hangingPunct="1"/>
            <a:r>
              <a:rPr lang="ru-RU" altLang="ru-RU"/>
              <a:t>Обнаружить модификацию (изменение) сообщения      (обеспечить его </a:t>
            </a:r>
            <a:r>
              <a:rPr lang="ru-RU" altLang="ru-RU" i="1"/>
              <a:t>целостность</a:t>
            </a:r>
            <a:r>
              <a:rPr lang="ru-RU" altLang="ru-RU"/>
              <a:t>).</a:t>
            </a:r>
          </a:p>
          <a:p>
            <a:pPr algn="l" eaLnBrk="1" hangingPunct="1"/>
            <a:endParaRPr lang="ru-RU" altLang="ru-RU"/>
          </a:p>
          <a:p>
            <a:pPr algn="l" eaLnBrk="1" hangingPunct="1"/>
            <a:r>
              <a:rPr lang="ru-RU" altLang="ru-RU" i="1"/>
              <a:t>Техника аутентификации («Основы криптографии»)</a:t>
            </a:r>
          </a:p>
          <a:p>
            <a:pPr algn="l" eaLnBrk="1" hangingPunct="1"/>
            <a:r>
              <a:rPr lang="ru-RU" altLang="ru-RU"/>
              <a:t>- симметричная (                                     ), где       - аутентификатор,      - ключ аутентификации;</a:t>
            </a:r>
          </a:p>
          <a:p>
            <a:pPr algn="l" eaLnBrk="1" hangingPunct="1"/>
            <a:r>
              <a:rPr lang="ru-RU" altLang="ru-RU"/>
              <a:t>верификация : </a:t>
            </a:r>
          </a:p>
          <a:p>
            <a:pPr algn="l" eaLnBrk="1" hangingPunct="1"/>
            <a:endParaRPr lang="ru-RU" altLang="ru-RU"/>
          </a:p>
          <a:p>
            <a:pPr algn="l" eaLnBrk="1" hangingPunct="1"/>
            <a:r>
              <a:rPr lang="ru-RU" altLang="ru-RU"/>
              <a:t>- несимметричная на основе РША (                                                 , где          -бесключевая хэш функция,      - секретный ключ РША,         - модуль РША,    - </a:t>
            </a:r>
            <a:r>
              <a:rPr lang="ru-RU" altLang="ru-RU" i="1"/>
              <a:t>цифровая подпись</a:t>
            </a:r>
            <a:r>
              <a:rPr lang="ru-RU" altLang="ru-RU"/>
              <a:t> (ЦП);</a:t>
            </a:r>
          </a:p>
          <a:p>
            <a:pPr algn="l" eaLnBrk="1" hangingPunct="1"/>
            <a:endParaRPr lang="ru-RU" altLang="ru-RU"/>
          </a:p>
          <a:p>
            <a:pPr algn="l" eaLnBrk="1" hangingPunct="1"/>
            <a:r>
              <a:rPr lang="ru-RU" altLang="ru-RU"/>
              <a:t>верификация:                                                          , где      -открытый ключ РША.</a:t>
            </a:r>
          </a:p>
          <a:p>
            <a:pPr algn="l" eaLnBrk="1" hangingPunct="1"/>
            <a:endParaRPr lang="ru-RU" altLang="ru-RU"/>
          </a:p>
          <a:p>
            <a:pPr algn="l" eaLnBrk="1" hangingPunct="1"/>
            <a:r>
              <a:rPr lang="ru-RU" altLang="ru-RU" i="1"/>
              <a:t>Особенность аутентификации в стеганографии:</a:t>
            </a:r>
          </a:p>
          <a:p>
            <a:pPr algn="l" eaLnBrk="1" hangingPunct="1"/>
            <a:r>
              <a:rPr lang="ru-RU" altLang="ru-RU"/>
              <a:t>Аутентификатор       или ЦП        должны быть </a:t>
            </a:r>
            <a:r>
              <a:rPr lang="ru-RU" altLang="ru-RU" i="1"/>
              <a:t>погружены в ПО</a:t>
            </a:r>
            <a:r>
              <a:rPr lang="ru-RU" altLang="ru-RU"/>
              <a:t>, а не присоединены к нему в виде </a:t>
            </a:r>
            <a:r>
              <a:rPr lang="en-US" altLang="ru-RU"/>
              <a:t>attachment</a:t>
            </a:r>
            <a:r>
              <a:rPr lang="ru-RU" altLang="ru-RU"/>
              <a:t> (как обычно)!</a:t>
            </a:r>
          </a:p>
        </p:txBody>
      </p:sp>
      <p:sp>
        <p:nvSpPr>
          <p:cNvPr id="2051" name="Rectangle 6">
            <a:extLst>
              <a:ext uri="{FF2B5EF4-FFF2-40B4-BE49-F238E27FC236}">
                <a16:creationId xmlns:a16="http://schemas.microsoft.com/office/drawing/2014/main" id="{F270BAF4-5E92-2A43-8C69-2F10204C950D}"/>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52" name="Object 5">
            <a:extLst>
              <a:ext uri="{FF2B5EF4-FFF2-40B4-BE49-F238E27FC236}">
                <a16:creationId xmlns:a16="http://schemas.microsoft.com/office/drawing/2014/main" id="{A5D049EE-5AAA-894A-956C-7A60C5760ADA}"/>
              </a:ext>
            </a:extLst>
          </p:cNvPr>
          <p:cNvGraphicFramePr>
            <a:graphicFrameLocks noChangeAspect="1"/>
          </p:cNvGraphicFramePr>
          <p:nvPr/>
        </p:nvGraphicFramePr>
        <p:xfrm>
          <a:off x="7391401" y="1282701"/>
          <a:ext cx="276225" cy="219075"/>
        </p:xfrm>
        <a:graphic>
          <a:graphicData uri="http://schemas.openxmlformats.org/presentationml/2006/ole">
            <mc:AlternateContent xmlns:mc="http://schemas.openxmlformats.org/markup-compatibility/2006">
              <mc:Choice xmlns:v="urn:schemas-microsoft-com:vml" Requires="v">
                <p:oleObj spid="_x0000_s240655" name="Формула" r:id="rId4" imgW="6438900" imgH="4978400" progId="Equation.3">
                  <p:embed/>
                </p:oleObj>
              </mc:Choice>
              <mc:Fallback>
                <p:oleObj name="Формула" r:id="rId4" imgW="6438900" imgH="4978400" progId="Equation.3">
                  <p:embed/>
                  <p:pic>
                    <p:nvPicPr>
                      <p:cNvPr id="2052" name="Object 5">
                        <a:extLst>
                          <a:ext uri="{FF2B5EF4-FFF2-40B4-BE49-F238E27FC236}">
                            <a16:creationId xmlns:a16="http://schemas.microsoft.com/office/drawing/2014/main" id="{A5D049EE-5AAA-894A-956C-7A60C5760A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1" y="1282701"/>
                        <a:ext cx="2762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3" name="Rectangle 8">
            <a:extLst>
              <a:ext uri="{FF2B5EF4-FFF2-40B4-BE49-F238E27FC236}">
                <a16:creationId xmlns:a16="http://schemas.microsoft.com/office/drawing/2014/main" id="{8B9B7EBC-0E04-6948-B49A-E00C3E3040B6}"/>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54" name="Object 7">
            <a:extLst>
              <a:ext uri="{FF2B5EF4-FFF2-40B4-BE49-F238E27FC236}">
                <a16:creationId xmlns:a16="http://schemas.microsoft.com/office/drawing/2014/main" id="{9FB40B3A-5A88-754B-BF5C-D90306CA5146}"/>
              </a:ext>
            </a:extLst>
          </p:cNvPr>
          <p:cNvGraphicFramePr>
            <a:graphicFrameLocks noChangeAspect="1"/>
          </p:cNvGraphicFramePr>
          <p:nvPr/>
        </p:nvGraphicFramePr>
        <p:xfrm>
          <a:off x="3676651" y="2381251"/>
          <a:ext cx="2333625" cy="352425"/>
        </p:xfrm>
        <a:graphic>
          <a:graphicData uri="http://schemas.openxmlformats.org/presentationml/2006/ole">
            <mc:AlternateContent xmlns:mc="http://schemas.openxmlformats.org/markup-compatibility/2006">
              <mc:Choice xmlns:v="urn:schemas-microsoft-com:vml" Requires="v">
                <p:oleObj spid="_x0000_s240656" name="Формула" r:id="rId6" imgW="53835300" imgH="8191500" progId="Equation.3">
                  <p:embed/>
                </p:oleObj>
              </mc:Choice>
              <mc:Fallback>
                <p:oleObj name="Формула" r:id="rId6" imgW="53835300" imgH="8191500" progId="Equation.3">
                  <p:embed/>
                  <p:pic>
                    <p:nvPicPr>
                      <p:cNvPr id="2054" name="Object 7">
                        <a:extLst>
                          <a:ext uri="{FF2B5EF4-FFF2-40B4-BE49-F238E27FC236}">
                            <a16:creationId xmlns:a16="http://schemas.microsoft.com/office/drawing/2014/main" id="{9FB40B3A-5A88-754B-BF5C-D90306CA51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6651" y="2381251"/>
                        <a:ext cx="23336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5" name="Rectangle 10">
            <a:extLst>
              <a:ext uri="{FF2B5EF4-FFF2-40B4-BE49-F238E27FC236}">
                <a16:creationId xmlns:a16="http://schemas.microsoft.com/office/drawing/2014/main" id="{26030FE2-5B80-5A47-800C-A16CE31D0652}"/>
              </a:ext>
            </a:extLst>
          </p:cNvPr>
          <p:cNvSpPr>
            <a:spLocks noChangeArrowheads="1"/>
          </p:cNvSpPr>
          <p:nvPr/>
        </p:nvSpPr>
        <p:spPr bwMode="auto">
          <a:xfrm>
            <a:off x="1524001" y="30681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56" name="Object 9">
            <a:extLst>
              <a:ext uri="{FF2B5EF4-FFF2-40B4-BE49-F238E27FC236}">
                <a16:creationId xmlns:a16="http://schemas.microsoft.com/office/drawing/2014/main" id="{D32F1568-E75E-3243-B715-C0C77695FD83}"/>
              </a:ext>
            </a:extLst>
          </p:cNvPr>
          <p:cNvGraphicFramePr>
            <a:graphicFrameLocks noChangeAspect="1"/>
          </p:cNvGraphicFramePr>
          <p:nvPr/>
        </p:nvGraphicFramePr>
        <p:xfrm>
          <a:off x="6648451" y="2376489"/>
          <a:ext cx="314325" cy="352425"/>
        </p:xfrm>
        <a:graphic>
          <a:graphicData uri="http://schemas.openxmlformats.org/presentationml/2006/ole">
            <mc:AlternateContent xmlns:mc="http://schemas.openxmlformats.org/markup-compatibility/2006">
              <mc:Choice xmlns:v="urn:schemas-microsoft-com:vml" Requires="v">
                <p:oleObj spid="_x0000_s240657" name="Формула" r:id="rId8" imgW="7315200" imgH="8191500" progId="Equation.3">
                  <p:embed/>
                </p:oleObj>
              </mc:Choice>
              <mc:Fallback>
                <p:oleObj name="Формула" r:id="rId8" imgW="7315200" imgH="8191500" progId="Equation.3">
                  <p:embed/>
                  <p:pic>
                    <p:nvPicPr>
                      <p:cNvPr id="2056" name="Object 9">
                        <a:extLst>
                          <a:ext uri="{FF2B5EF4-FFF2-40B4-BE49-F238E27FC236}">
                            <a16:creationId xmlns:a16="http://schemas.microsoft.com/office/drawing/2014/main" id="{D32F1568-E75E-3243-B715-C0C77695FD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8451" y="2376489"/>
                        <a:ext cx="3143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7" name="Rectangle 12">
            <a:extLst>
              <a:ext uri="{FF2B5EF4-FFF2-40B4-BE49-F238E27FC236}">
                <a16:creationId xmlns:a16="http://schemas.microsoft.com/office/drawing/2014/main" id="{490139C0-4134-AF4E-A929-89A43E5E7BDD}"/>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58" name="Object 11">
            <a:extLst>
              <a:ext uri="{FF2B5EF4-FFF2-40B4-BE49-F238E27FC236}">
                <a16:creationId xmlns:a16="http://schemas.microsoft.com/office/drawing/2014/main" id="{682DC14F-5E94-9A40-9A4E-19AC64BDDD57}"/>
              </a:ext>
            </a:extLst>
          </p:cNvPr>
          <p:cNvGraphicFramePr>
            <a:graphicFrameLocks noChangeAspect="1"/>
          </p:cNvGraphicFramePr>
          <p:nvPr/>
        </p:nvGraphicFramePr>
        <p:xfrm>
          <a:off x="9029700" y="2381251"/>
          <a:ext cx="228600" cy="219075"/>
        </p:xfrm>
        <a:graphic>
          <a:graphicData uri="http://schemas.openxmlformats.org/presentationml/2006/ole">
            <mc:AlternateContent xmlns:mc="http://schemas.openxmlformats.org/markup-compatibility/2006">
              <mc:Choice xmlns:v="urn:schemas-microsoft-com:vml" Requires="v">
                <p:oleObj spid="_x0000_s240658" name="Формула" r:id="rId10" imgW="5270500" imgH="4978400" progId="Equation.3">
                  <p:embed/>
                </p:oleObj>
              </mc:Choice>
              <mc:Fallback>
                <p:oleObj name="Формула" r:id="rId10" imgW="5270500" imgH="4978400" progId="Equation.3">
                  <p:embed/>
                  <p:pic>
                    <p:nvPicPr>
                      <p:cNvPr id="2058" name="Object 11">
                        <a:extLst>
                          <a:ext uri="{FF2B5EF4-FFF2-40B4-BE49-F238E27FC236}">
                            <a16:creationId xmlns:a16="http://schemas.microsoft.com/office/drawing/2014/main" id="{682DC14F-5E94-9A40-9A4E-19AC64BDDD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29700" y="2381251"/>
                        <a:ext cx="2286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9" name="Rectangle 14">
            <a:extLst>
              <a:ext uri="{FF2B5EF4-FFF2-40B4-BE49-F238E27FC236}">
                <a16:creationId xmlns:a16="http://schemas.microsoft.com/office/drawing/2014/main" id="{8E583C56-8F84-2742-AADE-3B99AFAAA176}"/>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60" name="Object 13">
            <a:extLst>
              <a:ext uri="{FF2B5EF4-FFF2-40B4-BE49-F238E27FC236}">
                <a16:creationId xmlns:a16="http://schemas.microsoft.com/office/drawing/2014/main" id="{97EE368C-9AA1-4E40-BBDB-80B4EF74497F}"/>
              </a:ext>
            </a:extLst>
          </p:cNvPr>
          <p:cNvGraphicFramePr>
            <a:graphicFrameLocks noChangeAspect="1"/>
          </p:cNvGraphicFramePr>
          <p:nvPr/>
        </p:nvGraphicFramePr>
        <p:xfrm>
          <a:off x="3448051" y="2819401"/>
          <a:ext cx="3267075" cy="466725"/>
        </p:xfrm>
        <a:graphic>
          <a:graphicData uri="http://schemas.openxmlformats.org/presentationml/2006/ole">
            <mc:AlternateContent xmlns:mc="http://schemas.openxmlformats.org/markup-compatibility/2006">
              <mc:Choice xmlns:v="urn:schemas-microsoft-com:vml" Requires="v">
                <p:oleObj spid="_x0000_s240659" name="Equation" r:id="rId12" imgW="75196700" imgH="10820400" progId="Equation.DSMT4">
                  <p:embed/>
                </p:oleObj>
              </mc:Choice>
              <mc:Fallback>
                <p:oleObj name="Equation" r:id="rId12" imgW="75196700" imgH="10820400" progId="Equation.DSMT4">
                  <p:embed/>
                  <p:pic>
                    <p:nvPicPr>
                      <p:cNvPr id="2060" name="Object 13">
                        <a:extLst>
                          <a:ext uri="{FF2B5EF4-FFF2-40B4-BE49-F238E27FC236}">
                            <a16:creationId xmlns:a16="http://schemas.microsoft.com/office/drawing/2014/main" id="{97EE368C-9AA1-4E40-BBDB-80B4EF7449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48051" y="2819401"/>
                        <a:ext cx="32670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1" name="Text Box 15">
            <a:extLst>
              <a:ext uri="{FF2B5EF4-FFF2-40B4-BE49-F238E27FC236}">
                <a16:creationId xmlns:a16="http://schemas.microsoft.com/office/drawing/2014/main" id="{DE1A48F2-7E02-FA46-8DD1-51A6567B6837}"/>
              </a:ext>
            </a:extLst>
          </p:cNvPr>
          <p:cNvSpPr txBox="1">
            <a:spLocks noChangeArrowheads="1"/>
          </p:cNvSpPr>
          <p:nvPr/>
        </p:nvSpPr>
        <p:spPr bwMode="auto">
          <a:xfrm>
            <a:off x="6061075" y="27225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ru-RU" altLang="ru-RU"/>
              <a:t>?</a:t>
            </a:r>
          </a:p>
        </p:txBody>
      </p:sp>
      <p:sp>
        <p:nvSpPr>
          <p:cNvPr id="2062" name="Rectangle 17">
            <a:extLst>
              <a:ext uri="{FF2B5EF4-FFF2-40B4-BE49-F238E27FC236}">
                <a16:creationId xmlns:a16="http://schemas.microsoft.com/office/drawing/2014/main" id="{A62D0F6E-1FBF-DF48-B77D-9FB11FEC072B}"/>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63" name="Object 16">
            <a:extLst>
              <a:ext uri="{FF2B5EF4-FFF2-40B4-BE49-F238E27FC236}">
                <a16:creationId xmlns:a16="http://schemas.microsoft.com/office/drawing/2014/main" id="{E8C6786F-2FF6-3D46-BA93-E4B7EAA0F2D3}"/>
              </a:ext>
            </a:extLst>
          </p:cNvPr>
          <p:cNvGraphicFramePr>
            <a:graphicFrameLocks noChangeAspect="1"/>
          </p:cNvGraphicFramePr>
          <p:nvPr/>
        </p:nvGraphicFramePr>
        <p:xfrm>
          <a:off x="5619750" y="3429000"/>
          <a:ext cx="2971800" cy="342900"/>
        </p:xfrm>
        <a:graphic>
          <a:graphicData uri="http://schemas.openxmlformats.org/presentationml/2006/ole">
            <mc:AlternateContent xmlns:mc="http://schemas.openxmlformats.org/markup-compatibility/2006">
              <mc:Choice xmlns:v="urn:schemas-microsoft-com:vml" Requires="v">
                <p:oleObj spid="_x0000_s240660" name="Формула" r:id="rId14" imgW="68465700" imgH="7899400" progId="Equation.3">
                  <p:embed/>
                </p:oleObj>
              </mc:Choice>
              <mc:Fallback>
                <p:oleObj name="Формула" r:id="rId14" imgW="68465700" imgH="7899400" progId="Equation.3">
                  <p:embed/>
                  <p:pic>
                    <p:nvPicPr>
                      <p:cNvPr id="2063" name="Object 16">
                        <a:extLst>
                          <a:ext uri="{FF2B5EF4-FFF2-40B4-BE49-F238E27FC236}">
                            <a16:creationId xmlns:a16="http://schemas.microsoft.com/office/drawing/2014/main" id="{E8C6786F-2FF6-3D46-BA93-E4B7EAA0F2D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19750" y="3429000"/>
                        <a:ext cx="2971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4" name="Rectangle 19">
            <a:extLst>
              <a:ext uri="{FF2B5EF4-FFF2-40B4-BE49-F238E27FC236}">
                <a16:creationId xmlns:a16="http://schemas.microsoft.com/office/drawing/2014/main" id="{CACC03D6-6C9E-A740-A51B-AB4EDADC62E7}"/>
              </a:ext>
            </a:extLst>
          </p:cNvPr>
          <p:cNvSpPr>
            <a:spLocks noChangeArrowheads="1"/>
          </p:cNvSpPr>
          <p:nvPr/>
        </p:nvSpPr>
        <p:spPr bwMode="auto">
          <a:xfrm>
            <a:off x="1524001" y="31109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65" name="Object 18">
            <a:extLst>
              <a:ext uri="{FF2B5EF4-FFF2-40B4-BE49-F238E27FC236}">
                <a16:creationId xmlns:a16="http://schemas.microsoft.com/office/drawing/2014/main" id="{8CB1E0CE-DC7F-8B46-93E4-1273DCE2E34C}"/>
              </a:ext>
            </a:extLst>
          </p:cNvPr>
          <p:cNvGraphicFramePr>
            <a:graphicFrameLocks noChangeAspect="1"/>
          </p:cNvGraphicFramePr>
          <p:nvPr/>
        </p:nvGraphicFramePr>
        <p:xfrm>
          <a:off x="9220201" y="3467100"/>
          <a:ext cx="485775" cy="266700"/>
        </p:xfrm>
        <a:graphic>
          <a:graphicData uri="http://schemas.openxmlformats.org/presentationml/2006/ole">
            <mc:AlternateContent xmlns:mc="http://schemas.openxmlformats.org/markup-compatibility/2006">
              <mc:Choice xmlns:v="urn:schemas-microsoft-com:vml" Requires="v">
                <p:oleObj spid="_x0000_s240661" name="Формула" r:id="rId16" imgW="11112500" imgH="6146800" progId="Equation.3">
                  <p:embed/>
                </p:oleObj>
              </mc:Choice>
              <mc:Fallback>
                <p:oleObj name="Формула" r:id="rId16" imgW="11112500" imgH="6146800" progId="Equation.3">
                  <p:embed/>
                  <p:pic>
                    <p:nvPicPr>
                      <p:cNvPr id="2065" name="Object 18">
                        <a:extLst>
                          <a:ext uri="{FF2B5EF4-FFF2-40B4-BE49-F238E27FC236}">
                            <a16:creationId xmlns:a16="http://schemas.microsoft.com/office/drawing/2014/main" id="{8CB1E0CE-DC7F-8B46-93E4-1273DCE2E34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20201" y="3467100"/>
                        <a:ext cx="4857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6" name="Rectangle 21">
            <a:extLst>
              <a:ext uri="{FF2B5EF4-FFF2-40B4-BE49-F238E27FC236}">
                <a16:creationId xmlns:a16="http://schemas.microsoft.com/office/drawing/2014/main" id="{80EBC452-07E9-A343-A7B5-FFA2C75F7E4A}"/>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67" name="Object 20">
            <a:extLst>
              <a:ext uri="{FF2B5EF4-FFF2-40B4-BE49-F238E27FC236}">
                <a16:creationId xmlns:a16="http://schemas.microsoft.com/office/drawing/2014/main" id="{EDF4ABD3-6BB5-564B-B7C5-4D6CC95904DD}"/>
              </a:ext>
            </a:extLst>
          </p:cNvPr>
          <p:cNvGraphicFramePr>
            <a:graphicFrameLocks noChangeAspect="1"/>
          </p:cNvGraphicFramePr>
          <p:nvPr/>
        </p:nvGraphicFramePr>
        <p:xfrm>
          <a:off x="4838701" y="3752850"/>
          <a:ext cx="180975" cy="228600"/>
        </p:xfrm>
        <a:graphic>
          <a:graphicData uri="http://schemas.openxmlformats.org/presentationml/2006/ole">
            <mc:AlternateContent xmlns:mc="http://schemas.openxmlformats.org/markup-compatibility/2006">
              <mc:Choice xmlns:v="urn:schemas-microsoft-com:vml" Requires="v">
                <p:oleObj spid="_x0000_s240662" name="Формула" r:id="rId18" imgW="4102100" imgH="5270500" progId="Equation.3">
                  <p:embed/>
                </p:oleObj>
              </mc:Choice>
              <mc:Fallback>
                <p:oleObj name="Формула" r:id="rId18" imgW="4102100" imgH="5270500" progId="Equation.3">
                  <p:embed/>
                  <p:pic>
                    <p:nvPicPr>
                      <p:cNvPr id="2067" name="Object 20">
                        <a:extLst>
                          <a:ext uri="{FF2B5EF4-FFF2-40B4-BE49-F238E27FC236}">
                            <a16:creationId xmlns:a16="http://schemas.microsoft.com/office/drawing/2014/main" id="{EDF4ABD3-6BB5-564B-B7C5-4D6CC95904D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38701" y="3752850"/>
                        <a:ext cx="180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8" name="Rectangle 23">
            <a:extLst>
              <a:ext uri="{FF2B5EF4-FFF2-40B4-BE49-F238E27FC236}">
                <a16:creationId xmlns:a16="http://schemas.microsoft.com/office/drawing/2014/main" id="{D838D036-AFC3-C041-A543-006AC193FF1C}"/>
              </a:ext>
            </a:extLst>
          </p:cNvPr>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69" name="Object 22">
            <a:extLst>
              <a:ext uri="{FF2B5EF4-FFF2-40B4-BE49-F238E27FC236}">
                <a16:creationId xmlns:a16="http://schemas.microsoft.com/office/drawing/2014/main" id="{12F0BE27-2F35-8B44-9065-9B03DAADF531}"/>
              </a:ext>
            </a:extLst>
          </p:cNvPr>
          <p:cNvGraphicFramePr>
            <a:graphicFrameLocks noChangeAspect="1"/>
          </p:cNvGraphicFramePr>
          <p:nvPr/>
        </p:nvGraphicFramePr>
        <p:xfrm>
          <a:off x="7791451" y="3795714"/>
          <a:ext cx="161925" cy="180975"/>
        </p:xfrm>
        <a:graphic>
          <a:graphicData uri="http://schemas.openxmlformats.org/presentationml/2006/ole">
            <mc:AlternateContent xmlns:mc="http://schemas.openxmlformats.org/markup-compatibility/2006">
              <mc:Choice xmlns:v="urn:schemas-microsoft-com:vml" Requires="v">
                <p:oleObj spid="_x0000_s240663" name="Формула" r:id="rId20" imgW="3797300" imgH="4102100" progId="Equation.3">
                  <p:embed/>
                </p:oleObj>
              </mc:Choice>
              <mc:Fallback>
                <p:oleObj name="Формула" r:id="rId20" imgW="3797300" imgH="4102100" progId="Equation.3">
                  <p:embed/>
                  <p:pic>
                    <p:nvPicPr>
                      <p:cNvPr id="2069" name="Object 22">
                        <a:extLst>
                          <a:ext uri="{FF2B5EF4-FFF2-40B4-BE49-F238E27FC236}">
                            <a16:creationId xmlns:a16="http://schemas.microsoft.com/office/drawing/2014/main" id="{12F0BE27-2F35-8B44-9065-9B03DAADF53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91451" y="3795714"/>
                        <a:ext cx="1619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0" name="Rectangle 25">
            <a:extLst>
              <a:ext uri="{FF2B5EF4-FFF2-40B4-BE49-F238E27FC236}">
                <a16:creationId xmlns:a16="http://schemas.microsoft.com/office/drawing/2014/main" id="{5F808E6C-705A-AF47-BED4-ED8B16BF2353}"/>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71" name="Object 24">
            <a:extLst>
              <a:ext uri="{FF2B5EF4-FFF2-40B4-BE49-F238E27FC236}">
                <a16:creationId xmlns:a16="http://schemas.microsoft.com/office/drawing/2014/main" id="{398E14EF-EF56-614B-A8BC-5DDCD53C27FD}"/>
              </a:ext>
            </a:extLst>
          </p:cNvPr>
          <p:cNvGraphicFramePr>
            <a:graphicFrameLocks noChangeAspect="1"/>
          </p:cNvGraphicFramePr>
          <p:nvPr/>
        </p:nvGraphicFramePr>
        <p:xfrm>
          <a:off x="9772651" y="3733800"/>
          <a:ext cx="180975" cy="228600"/>
        </p:xfrm>
        <a:graphic>
          <a:graphicData uri="http://schemas.openxmlformats.org/presentationml/2006/ole">
            <mc:AlternateContent xmlns:mc="http://schemas.openxmlformats.org/markup-compatibility/2006">
              <mc:Choice xmlns:v="urn:schemas-microsoft-com:vml" Requires="v">
                <p:oleObj spid="_x0000_s240664" name="Формула" r:id="rId22" imgW="4102100" imgH="5270500" progId="Equation.3">
                  <p:embed/>
                </p:oleObj>
              </mc:Choice>
              <mc:Fallback>
                <p:oleObj name="Формула" r:id="rId22" imgW="4102100" imgH="5270500" progId="Equation.3">
                  <p:embed/>
                  <p:pic>
                    <p:nvPicPr>
                      <p:cNvPr id="2071" name="Object 24">
                        <a:extLst>
                          <a:ext uri="{FF2B5EF4-FFF2-40B4-BE49-F238E27FC236}">
                            <a16:creationId xmlns:a16="http://schemas.microsoft.com/office/drawing/2014/main" id="{398E14EF-EF56-614B-A8BC-5DDCD53C27F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72651" y="3733800"/>
                        <a:ext cx="180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2" name="Rectangle 27">
            <a:extLst>
              <a:ext uri="{FF2B5EF4-FFF2-40B4-BE49-F238E27FC236}">
                <a16:creationId xmlns:a16="http://schemas.microsoft.com/office/drawing/2014/main" id="{C7A85E87-A763-3C4C-81F9-8D740EEED950}"/>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73" name="Object 26">
            <a:extLst>
              <a:ext uri="{FF2B5EF4-FFF2-40B4-BE49-F238E27FC236}">
                <a16:creationId xmlns:a16="http://schemas.microsoft.com/office/drawing/2014/main" id="{2A64DF2E-B5B7-4145-88D2-0A416D432675}"/>
              </a:ext>
            </a:extLst>
          </p:cNvPr>
          <p:cNvGraphicFramePr>
            <a:graphicFrameLocks noChangeAspect="1"/>
          </p:cNvGraphicFramePr>
          <p:nvPr/>
        </p:nvGraphicFramePr>
        <p:xfrm>
          <a:off x="3409950" y="4438651"/>
          <a:ext cx="3619500" cy="390525"/>
        </p:xfrm>
        <a:graphic>
          <a:graphicData uri="http://schemas.openxmlformats.org/presentationml/2006/ole">
            <mc:AlternateContent xmlns:mc="http://schemas.openxmlformats.org/markup-compatibility/2006">
              <mc:Choice xmlns:v="urn:schemas-microsoft-com:vml" Requires="v">
                <p:oleObj spid="_x0000_s240665" name="Формула" r:id="rId24" imgW="83388200" imgH="9067800" progId="Equation.3">
                  <p:embed/>
                </p:oleObj>
              </mc:Choice>
              <mc:Fallback>
                <p:oleObj name="Формула" r:id="rId24" imgW="83388200" imgH="9067800" progId="Equation.3">
                  <p:embed/>
                  <p:pic>
                    <p:nvPicPr>
                      <p:cNvPr id="2073" name="Object 26">
                        <a:extLst>
                          <a:ext uri="{FF2B5EF4-FFF2-40B4-BE49-F238E27FC236}">
                            <a16:creationId xmlns:a16="http://schemas.microsoft.com/office/drawing/2014/main" id="{2A64DF2E-B5B7-4145-88D2-0A416D43267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09950" y="4438651"/>
                        <a:ext cx="36195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4" name="Rectangle 29">
            <a:extLst>
              <a:ext uri="{FF2B5EF4-FFF2-40B4-BE49-F238E27FC236}">
                <a16:creationId xmlns:a16="http://schemas.microsoft.com/office/drawing/2014/main" id="{0F16DE77-B79B-6D49-81FB-DC94F701453B}"/>
              </a:ext>
            </a:extLst>
          </p:cNvPr>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75" name="Object 28">
            <a:extLst>
              <a:ext uri="{FF2B5EF4-FFF2-40B4-BE49-F238E27FC236}">
                <a16:creationId xmlns:a16="http://schemas.microsoft.com/office/drawing/2014/main" id="{E5139291-8AA6-964C-9DB7-4F4E26621439}"/>
              </a:ext>
            </a:extLst>
          </p:cNvPr>
          <p:cNvGraphicFramePr>
            <a:graphicFrameLocks noChangeAspect="1"/>
          </p:cNvGraphicFramePr>
          <p:nvPr/>
        </p:nvGraphicFramePr>
        <p:xfrm>
          <a:off x="7581901" y="4595814"/>
          <a:ext cx="142875" cy="180975"/>
        </p:xfrm>
        <a:graphic>
          <a:graphicData uri="http://schemas.openxmlformats.org/presentationml/2006/ole">
            <mc:AlternateContent xmlns:mc="http://schemas.openxmlformats.org/markup-compatibility/2006">
              <mc:Choice xmlns:v="urn:schemas-microsoft-com:vml" Requires="v">
                <p:oleObj spid="_x0000_s240666" name="Формула" r:id="rId26" imgW="3213100" imgH="4102100" progId="Equation.3">
                  <p:embed/>
                </p:oleObj>
              </mc:Choice>
              <mc:Fallback>
                <p:oleObj name="Формула" r:id="rId26" imgW="3213100" imgH="4102100" progId="Equation.3">
                  <p:embed/>
                  <p:pic>
                    <p:nvPicPr>
                      <p:cNvPr id="2075" name="Object 28">
                        <a:extLst>
                          <a:ext uri="{FF2B5EF4-FFF2-40B4-BE49-F238E27FC236}">
                            <a16:creationId xmlns:a16="http://schemas.microsoft.com/office/drawing/2014/main" id="{E5139291-8AA6-964C-9DB7-4F4E26621439}"/>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81901" y="4595814"/>
                        <a:ext cx="1428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6" name="Rectangle 31">
            <a:extLst>
              <a:ext uri="{FF2B5EF4-FFF2-40B4-BE49-F238E27FC236}">
                <a16:creationId xmlns:a16="http://schemas.microsoft.com/office/drawing/2014/main" id="{DE6FDBC3-1029-7B4A-97F0-711D0E75F5E3}"/>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77" name="Object 30">
            <a:extLst>
              <a:ext uri="{FF2B5EF4-FFF2-40B4-BE49-F238E27FC236}">
                <a16:creationId xmlns:a16="http://schemas.microsoft.com/office/drawing/2014/main" id="{C8BAD5E3-A4A9-DF4B-86F0-085ECBEF01B4}"/>
              </a:ext>
            </a:extLst>
          </p:cNvPr>
          <p:cNvGraphicFramePr>
            <a:graphicFrameLocks noChangeAspect="1"/>
          </p:cNvGraphicFramePr>
          <p:nvPr/>
        </p:nvGraphicFramePr>
        <p:xfrm>
          <a:off x="3676651" y="5372101"/>
          <a:ext cx="314325" cy="352425"/>
        </p:xfrm>
        <a:graphic>
          <a:graphicData uri="http://schemas.openxmlformats.org/presentationml/2006/ole">
            <mc:AlternateContent xmlns:mc="http://schemas.openxmlformats.org/markup-compatibility/2006">
              <mc:Choice xmlns:v="urn:schemas-microsoft-com:vml" Requires="v">
                <p:oleObj spid="_x0000_s240667" name="Формула" r:id="rId28" imgW="7315200" imgH="8191500" progId="Equation.3">
                  <p:embed/>
                </p:oleObj>
              </mc:Choice>
              <mc:Fallback>
                <p:oleObj name="Формула" r:id="rId28" imgW="7315200" imgH="8191500" progId="Equation.3">
                  <p:embed/>
                  <p:pic>
                    <p:nvPicPr>
                      <p:cNvPr id="2077" name="Object 30">
                        <a:extLst>
                          <a:ext uri="{FF2B5EF4-FFF2-40B4-BE49-F238E27FC236}">
                            <a16:creationId xmlns:a16="http://schemas.microsoft.com/office/drawing/2014/main" id="{C8BAD5E3-A4A9-DF4B-86F0-085ECBEF01B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76651" y="5372101"/>
                        <a:ext cx="3143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8" name="Rectangle 33">
            <a:extLst>
              <a:ext uri="{FF2B5EF4-FFF2-40B4-BE49-F238E27FC236}">
                <a16:creationId xmlns:a16="http://schemas.microsoft.com/office/drawing/2014/main" id="{48508A79-828A-1A40-A3C1-787EB05B179D}"/>
              </a:ext>
            </a:extLst>
          </p:cNvPr>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2079" name="Object 32">
            <a:extLst>
              <a:ext uri="{FF2B5EF4-FFF2-40B4-BE49-F238E27FC236}">
                <a16:creationId xmlns:a16="http://schemas.microsoft.com/office/drawing/2014/main" id="{574BF6CA-90DE-A149-AEB8-3DD9D0C7F9D9}"/>
              </a:ext>
            </a:extLst>
          </p:cNvPr>
          <p:cNvGraphicFramePr>
            <a:graphicFrameLocks noChangeAspect="1"/>
          </p:cNvGraphicFramePr>
          <p:nvPr/>
        </p:nvGraphicFramePr>
        <p:xfrm>
          <a:off x="4991101" y="5391150"/>
          <a:ext cx="180975" cy="228600"/>
        </p:xfrm>
        <a:graphic>
          <a:graphicData uri="http://schemas.openxmlformats.org/presentationml/2006/ole">
            <mc:AlternateContent xmlns:mc="http://schemas.openxmlformats.org/markup-compatibility/2006">
              <mc:Choice xmlns:v="urn:schemas-microsoft-com:vml" Requires="v">
                <p:oleObj spid="_x0000_s240668" name="Формула" r:id="rId30" imgW="4102100" imgH="5270500" progId="Equation.3">
                  <p:embed/>
                </p:oleObj>
              </mc:Choice>
              <mc:Fallback>
                <p:oleObj name="Формула" r:id="rId30" imgW="4102100" imgH="5270500" progId="Equation.3">
                  <p:embed/>
                  <p:pic>
                    <p:nvPicPr>
                      <p:cNvPr id="2079" name="Object 32">
                        <a:extLst>
                          <a:ext uri="{FF2B5EF4-FFF2-40B4-BE49-F238E27FC236}">
                            <a16:creationId xmlns:a16="http://schemas.microsoft.com/office/drawing/2014/main" id="{574BF6CA-90DE-A149-AEB8-3DD9D0C7F9D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91101" y="5391150"/>
                        <a:ext cx="180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80" name="Номер слайда 3">
            <a:extLst>
              <a:ext uri="{FF2B5EF4-FFF2-40B4-BE49-F238E27FC236}">
                <a16:creationId xmlns:a16="http://schemas.microsoft.com/office/drawing/2014/main" id="{6626AB37-13B7-F142-8FA3-05D2FF831243}"/>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a:t>
            </a:r>
          </a:p>
        </p:txBody>
      </p:sp>
      <p:sp>
        <p:nvSpPr>
          <p:cNvPr id="2081" name="Text Box 35">
            <a:extLst>
              <a:ext uri="{FF2B5EF4-FFF2-40B4-BE49-F238E27FC236}">
                <a16:creationId xmlns:a16="http://schemas.microsoft.com/office/drawing/2014/main" id="{50ABFAD6-E9D3-AC44-9925-332A539EF5B0}"/>
              </a:ext>
            </a:extLst>
          </p:cNvPr>
          <p:cNvSpPr txBox="1">
            <a:spLocks noChangeArrowheads="1"/>
          </p:cNvSpPr>
          <p:nvPr/>
        </p:nvSpPr>
        <p:spPr bwMode="auto">
          <a:xfrm>
            <a:off x="6524625" y="43481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ru-RU" altLang="ru-RU"/>
              <a:t>?</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3C362A89-D111-C44D-8F51-7A88E5277EA1}"/>
              </a:ext>
            </a:extLst>
          </p:cNvPr>
          <p:cNvSpPr>
            <a:spLocks noChangeArrowheads="1"/>
          </p:cNvSpPr>
          <p:nvPr/>
        </p:nvSpPr>
        <p:spPr bwMode="auto">
          <a:xfrm>
            <a:off x="1524000" y="366713"/>
            <a:ext cx="914400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b="1"/>
              <a:t>Два основных вида аутентификации в СГС:</a:t>
            </a:r>
          </a:p>
          <a:p>
            <a:pPr algn="l" eaLnBrk="1" hangingPunct="1"/>
            <a:r>
              <a:rPr lang="ru-RU" altLang="ru-RU" i="1"/>
              <a:t>1. Точная аутентификация</a:t>
            </a:r>
            <a:r>
              <a:rPr lang="ru-RU" altLang="ru-RU"/>
              <a:t> (искажение даже одного бита в ПО должно обнаруживаться) </a:t>
            </a:r>
          </a:p>
          <a:p>
            <a:pPr algn="l" eaLnBrk="1" hangingPunct="1"/>
            <a:endParaRPr lang="ru-RU" altLang="ru-RU" i="1"/>
          </a:p>
          <a:p>
            <a:pPr algn="l" eaLnBrk="1" hangingPunct="1"/>
            <a:r>
              <a:rPr lang="ru-RU" altLang="ru-RU" i="1"/>
              <a:t>2. Селективная аутентификация</a:t>
            </a:r>
            <a:r>
              <a:rPr lang="ru-RU" altLang="ru-RU"/>
              <a:t> (некоторые виды искажения ПО должны обнаруживаться, а другие искажения (например, добавление небольшого шума, преобразование формата и т.п.) не должны обнаруживаться).</a:t>
            </a:r>
          </a:p>
          <a:p>
            <a:pPr algn="l" eaLnBrk="1" hangingPunct="1"/>
            <a:endParaRPr lang="ru-RU" altLang="ru-RU"/>
          </a:p>
          <a:p>
            <a:pPr algn="l" eaLnBrk="1" hangingPunct="1"/>
            <a:r>
              <a:rPr lang="ru-RU" altLang="ru-RU" i="1"/>
              <a:t>«Парадокс» аутентификации в СГС:</a:t>
            </a:r>
          </a:p>
          <a:p>
            <a:pPr algn="l" eaLnBrk="1" hangingPunct="1"/>
            <a:r>
              <a:rPr lang="ru-RU" altLang="ru-RU"/>
              <a:t>при погружении аутентификатора как ЦВЗ в ПО оно неизбежно искажается, а, с другой стороны,  искажение ПО приводит к невозможности его аутентификации…</a:t>
            </a:r>
          </a:p>
          <a:p>
            <a:pPr algn="l" eaLnBrk="1" hangingPunct="1"/>
            <a:endParaRPr lang="ru-RU" altLang="ru-RU"/>
          </a:p>
          <a:p>
            <a:pPr algn="l" eaLnBrk="1" hangingPunct="1"/>
            <a:r>
              <a:rPr lang="ru-RU" altLang="ru-RU" i="1"/>
              <a:t>Применение аутентификации в СГС:</a:t>
            </a:r>
          </a:p>
          <a:p>
            <a:pPr algn="l" eaLnBrk="1" hangingPunct="1"/>
            <a:r>
              <a:rPr lang="ru-RU" altLang="ru-RU"/>
              <a:t>- для медицинских изображений,</a:t>
            </a:r>
          </a:p>
          <a:p>
            <a:pPr algn="l" eaLnBrk="1" hangingPunct="1"/>
            <a:r>
              <a:rPr lang="ru-RU" altLang="ru-RU"/>
              <a:t>- в криминалистике (отпечатки пальцев и фотографии),</a:t>
            </a:r>
          </a:p>
          <a:p>
            <a:pPr algn="l" eaLnBrk="1" hangingPunct="1"/>
            <a:r>
              <a:rPr lang="ru-RU" altLang="ru-RU"/>
              <a:t>- в камерах видеонаблюдения,</a:t>
            </a:r>
          </a:p>
          <a:p>
            <a:pPr algn="l" eaLnBrk="1" hangingPunct="1"/>
            <a:r>
              <a:rPr lang="ru-RU" altLang="ru-RU"/>
              <a:t>- для обеспечения подлинности речевых сообщений,</a:t>
            </a:r>
          </a:p>
          <a:p>
            <a:pPr algn="l" eaLnBrk="1" hangingPunct="1"/>
            <a:r>
              <a:rPr lang="ru-RU" altLang="ru-RU"/>
              <a:t>- для обеспечения подлинности «бумажных подписей».</a:t>
            </a:r>
          </a:p>
          <a:p>
            <a:pPr algn="l" eaLnBrk="1" hangingPunct="1"/>
            <a:endParaRPr lang="ru-RU" altLang="ru-RU" b="1"/>
          </a:p>
          <a:p>
            <a:pPr algn="l" eaLnBrk="1" hangingPunct="1"/>
            <a:r>
              <a:rPr lang="ru-RU" altLang="ru-RU" b="1"/>
              <a:t>Замечание.</a:t>
            </a:r>
            <a:r>
              <a:rPr lang="ru-RU" altLang="ru-RU"/>
              <a:t> Хотя ПО после правильного извлечения ЦВЗ может быть в точности восстановлено, но и после погружения ЦВЗ (до его извлечения) ПО не должно значительно искажаться.</a:t>
            </a:r>
          </a:p>
        </p:txBody>
      </p:sp>
      <p:sp>
        <p:nvSpPr>
          <p:cNvPr id="3075" name="Номер слайда 3">
            <a:extLst>
              <a:ext uri="{FF2B5EF4-FFF2-40B4-BE49-F238E27FC236}">
                <a16:creationId xmlns:a16="http://schemas.microsoft.com/office/drawing/2014/main" id="{1DA3C7D6-B33D-1D42-A08E-6A05B0EABAE0}"/>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2</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6C20819D-4B9F-2C45-8EAD-16EBCDEC4DBA}"/>
              </a:ext>
            </a:extLst>
          </p:cNvPr>
          <p:cNvSpPr>
            <a:spLocks noChangeArrowheads="1"/>
          </p:cNvSpPr>
          <p:nvPr/>
        </p:nvSpPr>
        <p:spPr bwMode="auto">
          <a:xfrm>
            <a:off x="1524000" y="788989"/>
            <a:ext cx="9144000" cy="531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b="1"/>
              <a:t>Основная техника аутентификации в СГС:</a:t>
            </a:r>
          </a:p>
          <a:p>
            <a:pPr algn="l" eaLnBrk="1" hangingPunct="1"/>
            <a:endParaRPr lang="ru-RU" altLang="ru-RU" b="1"/>
          </a:p>
          <a:p>
            <a:pPr algn="l" eaLnBrk="1" hangingPunct="1">
              <a:buFontTx/>
              <a:buAutoNum type="arabicPeriod"/>
            </a:pPr>
            <a:r>
              <a:rPr lang="ru-RU" altLang="ru-RU"/>
              <a:t>Использование полей, которые не нуждаются в аутентификации </a:t>
            </a:r>
          </a:p>
          <a:p>
            <a:pPr algn="l" eaLnBrk="1" hangingPunct="1"/>
            <a:r>
              <a:rPr lang="ru-RU" altLang="ru-RU"/>
              <a:t>(служебные поля изображений, паузы речи и т.п.)</a:t>
            </a:r>
          </a:p>
          <a:p>
            <a:pPr algn="l" eaLnBrk="1" hangingPunct="1"/>
            <a:endParaRPr lang="ru-RU" altLang="ru-RU"/>
          </a:p>
          <a:p>
            <a:pPr algn="l" eaLnBrk="1" hangingPunct="1"/>
            <a:r>
              <a:rPr lang="ru-RU" altLang="ru-RU"/>
              <a:t>2. Модульное погружение.</a:t>
            </a:r>
          </a:p>
          <a:p>
            <a:pPr algn="l" eaLnBrk="1" hangingPunct="1"/>
            <a:endParaRPr lang="ru-RU" altLang="ru-RU"/>
          </a:p>
          <a:p>
            <a:pPr algn="l" eaLnBrk="1" hangingPunct="1"/>
            <a:r>
              <a:rPr lang="ru-RU" altLang="ru-RU"/>
              <a:t>3. Обратимое погружение:</a:t>
            </a:r>
          </a:p>
          <a:p>
            <a:pPr algn="l" eaLnBrk="1" hangingPunct="1"/>
            <a:r>
              <a:rPr lang="ru-RU" altLang="ru-RU"/>
              <a:t>	3.1. Обратимое погружение со сжатием.</a:t>
            </a:r>
          </a:p>
          <a:p>
            <a:pPr algn="l" eaLnBrk="1" hangingPunct="1"/>
            <a:r>
              <a:rPr lang="ru-RU" altLang="ru-RU"/>
              <a:t>	3.2. Обратимое погружение с использованным естественной избыточности ПО.</a:t>
            </a:r>
          </a:p>
          <a:p>
            <a:pPr algn="l" eaLnBrk="1" hangingPunct="1"/>
            <a:endParaRPr lang="ru-RU" altLang="ru-RU"/>
          </a:p>
          <a:p>
            <a:pPr algn="l" eaLnBrk="1" hangingPunct="1"/>
            <a:endParaRPr lang="ru-RU" altLang="ru-RU"/>
          </a:p>
          <a:p>
            <a:pPr algn="l" eaLnBrk="1" hangingPunct="1"/>
            <a:r>
              <a:rPr lang="ru-RU" altLang="ru-RU"/>
              <a:t>Ввиду тривиальности 1-го метода, рассмотрим далее методы 2 и 3.</a:t>
            </a:r>
          </a:p>
          <a:p>
            <a:pPr algn="l" eaLnBrk="1" hangingPunct="1"/>
            <a:endParaRPr lang="ru-RU" altLang="ru-RU"/>
          </a:p>
          <a:p>
            <a:pPr algn="l" eaLnBrk="1" hangingPunct="1"/>
            <a:endParaRPr lang="ru-RU" altLang="ru-RU"/>
          </a:p>
          <a:p>
            <a:pPr algn="l" eaLnBrk="1" hangingPunct="1"/>
            <a:endParaRPr lang="ru-RU" altLang="ru-RU"/>
          </a:p>
          <a:p>
            <a:pPr algn="l" eaLnBrk="1" hangingPunct="1"/>
            <a:endParaRPr lang="ru-RU" altLang="ru-RU"/>
          </a:p>
          <a:p>
            <a:pPr algn="l" eaLnBrk="1" hangingPunct="1"/>
            <a:endParaRPr lang="ru-RU" altLang="ru-RU"/>
          </a:p>
          <a:p>
            <a:pPr algn="l" eaLnBrk="1" hangingPunct="1"/>
            <a:endParaRPr lang="ru-RU" altLang="ru-RU"/>
          </a:p>
        </p:txBody>
      </p:sp>
      <p:sp>
        <p:nvSpPr>
          <p:cNvPr id="4099" name="Номер слайда 3">
            <a:extLst>
              <a:ext uri="{FF2B5EF4-FFF2-40B4-BE49-F238E27FC236}">
                <a16:creationId xmlns:a16="http://schemas.microsoft.com/office/drawing/2014/main" id="{5F4671F4-53E5-5340-9ACE-E5A74BD30621}"/>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3</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4">
            <a:extLst>
              <a:ext uri="{FF2B5EF4-FFF2-40B4-BE49-F238E27FC236}">
                <a16:creationId xmlns:a16="http://schemas.microsoft.com/office/drawing/2014/main" id="{A17EA206-55F9-7C43-AB41-D568E1E9CEF6}"/>
              </a:ext>
            </a:extLst>
          </p:cNvPr>
          <p:cNvGraphicFramePr>
            <a:graphicFrameLocks noChangeAspect="1"/>
          </p:cNvGraphicFramePr>
          <p:nvPr/>
        </p:nvGraphicFramePr>
        <p:xfrm>
          <a:off x="1673225" y="876301"/>
          <a:ext cx="7950200" cy="415925"/>
        </p:xfrm>
        <a:graphic>
          <a:graphicData uri="http://schemas.openxmlformats.org/presentationml/2006/ole">
            <mc:AlternateContent xmlns:mc="http://schemas.openxmlformats.org/markup-compatibility/2006">
              <mc:Choice xmlns:v="urn:schemas-microsoft-com:vml" Requires="v">
                <p:oleObj spid="_x0000_s243724" name="Формула" r:id="rId3" imgW="182880000" imgH="9639300" progId="Equation.3">
                  <p:embed/>
                </p:oleObj>
              </mc:Choice>
              <mc:Fallback>
                <p:oleObj name="Формула" r:id="rId3" imgW="182880000" imgH="9639300" progId="Equation.3">
                  <p:embed/>
                  <p:pic>
                    <p:nvPicPr>
                      <p:cNvPr id="5122" name="Object 14">
                        <a:extLst>
                          <a:ext uri="{FF2B5EF4-FFF2-40B4-BE49-F238E27FC236}">
                            <a16:creationId xmlns:a16="http://schemas.microsoft.com/office/drawing/2014/main" id="{A17EA206-55F9-7C43-AB41-D568E1E9C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225" y="876301"/>
                        <a:ext cx="7950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3" name="Object 13">
            <a:extLst>
              <a:ext uri="{FF2B5EF4-FFF2-40B4-BE49-F238E27FC236}">
                <a16:creationId xmlns:a16="http://schemas.microsoft.com/office/drawing/2014/main" id="{BBDBB828-1A2D-0447-88C7-4955045FF61C}"/>
              </a:ext>
            </a:extLst>
          </p:cNvPr>
          <p:cNvGraphicFramePr>
            <a:graphicFrameLocks noChangeAspect="1"/>
          </p:cNvGraphicFramePr>
          <p:nvPr/>
        </p:nvGraphicFramePr>
        <p:xfrm>
          <a:off x="1724026" y="1292225"/>
          <a:ext cx="2352675" cy="393700"/>
        </p:xfrm>
        <a:graphic>
          <a:graphicData uri="http://schemas.openxmlformats.org/presentationml/2006/ole">
            <mc:AlternateContent xmlns:mc="http://schemas.openxmlformats.org/markup-compatibility/2006">
              <mc:Choice xmlns:v="urn:schemas-microsoft-com:vml" Requires="v">
                <p:oleObj spid="_x0000_s243725" name="Equation" r:id="rId5" imgW="54127400" imgH="9067800" progId="Equation.DSMT4">
                  <p:embed/>
                </p:oleObj>
              </mc:Choice>
              <mc:Fallback>
                <p:oleObj name="Equation" r:id="rId5" imgW="54127400" imgH="9067800" progId="Equation.DSMT4">
                  <p:embed/>
                  <p:pic>
                    <p:nvPicPr>
                      <p:cNvPr id="5123" name="Object 13">
                        <a:extLst>
                          <a:ext uri="{FF2B5EF4-FFF2-40B4-BE49-F238E27FC236}">
                            <a16:creationId xmlns:a16="http://schemas.microsoft.com/office/drawing/2014/main" id="{BBDBB828-1A2D-0447-88C7-4955045FF6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4026" y="1292225"/>
                        <a:ext cx="2352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4" name="Object 12">
            <a:extLst>
              <a:ext uri="{FF2B5EF4-FFF2-40B4-BE49-F238E27FC236}">
                <a16:creationId xmlns:a16="http://schemas.microsoft.com/office/drawing/2014/main" id="{E9D37CA4-51AE-CB43-BF18-D2EBE0723275}"/>
              </a:ext>
            </a:extLst>
          </p:cNvPr>
          <p:cNvGraphicFramePr>
            <a:graphicFrameLocks noChangeAspect="1"/>
          </p:cNvGraphicFramePr>
          <p:nvPr/>
        </p:nvGraphicFramePr>
        <p:xfrm>
          <a:off x="5668964" y="1371600"/>
          <a:ext cx="962025" cy="292100"/>
        </p:xfrm>
        <a:graphic>
          <a:graphicData uri="http://schemas.openxmlformats.org/presentationml/2006/ole">
            <mc:AlternateContent xmlns:mc="http://schemas.openxmlformats.org/markup-compatibility/2006">
              <mc:Choice xmlns:v="urn:schemas-microsoft-com:vml" Requires="v">
                <p:oleObj spid="_x0000_s243726" name="Формула" r:id="rId7" imgW="22237700" imgH="6731000" progId="Equation.3">
                  <p:embed/>
                </p:oleObj>
              </mc:Choice>
              <mc:Fallback>
                <p:oleObj name="Формула" r:id="rId7" imgW="22237700" imgH="6731000" progId="Equation.3">
                  <p:embed/>
                  <p:pic>
                    <p:nvPicPr>
                      <p:cNvPr id="5124" name="Object 12">
                        <a:extLst>
                          <a:ext uri="{FF2B5EF4-FFF2-40B4-BE49-F238E27FC236}">
                            <a16:creationId xmlns:a16="http://schemas.microsoft.com/office/drawing/2014/main" id="{E9D37CA4-51AE-CB43-BF18-D2EBE07232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8964" y="1371600"/>
                        <a:ext cx="9620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5" name="Object 11">
            <a:extLst>
              <a:ext uri="{FF2B5EF4-FFF2-40B4-BE49-F238E27FC236}">
                <a16:creationId xmlns:a16="http://schemas.microsoft.com/office/drawing/2014/main" id="{E70232DC-0201-7446-810D-E20423DD1A72}"/>
              </a:ext>
            </a:extLst>
          </p:cNvPr>
          <p:cNvGraphicFramePr>
            <a:graphicFrameLocks noChangeAspect="1"/>
          </p:cNvGraphicFramePr>
          <p:nvPr/>
        </p:nvGraphicFramePr>
        <p:xfrm>
          <a:off x="7369176" y="1371600"/>
          <a:ext cx="1311275" cy="292100"/>
        </p:xfrm>
        <a:graphic>
          <a:graphicData uri="http://schemas.openxmlformats.org/presentationml/2006/ole">
            <mc:AlternateContent xmlns:mc="http://schemas.openxmlformats.org/markup-compatibility/2006">
              <mc:Choice xmlns:v="urn:schemas-microsoft-com:vml" Requires="v">
                <p:oleObj spid="_x0000_s243727" name="Формула" r:id="rId9" imgW="30137100" imgH="6731000" progId="Equation.3">
                  <p:embed/>
                </p:oleObj>
              </mc:Choice>
              <mc:Fallback>
                <p:oleObj name="Формула" r:id="rId9" imgW="30137100" imgH="6731000" progId="Equation.3">
                  <p:embed/>
                  <p:pic>
                    <p:nvPicPr>
                      <p:cNvPr id="5125" name="Object 11">
                        <a:extLst>
                          <a:ext uri="{FF2B5EF4-FFF2-40B4-BE49-F238E27FC236}">
                            <a16:creationId xmlns:a16="http://schemas.microsoft.com/office/drawing/2014/main" id="{E70232DC-0201-7446-810D-E20423DD1A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9176" y="1371600"/>
                        <a:ext cx="13112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6" name="Object 10">
            <a:extLst>
              <a:ext uri="{FF2B5EF4-FFF2-40B4-BE49-F238E27FC236}">
                <a16:creationId xmlns:a16="http://schemas.microsoft.com/office/drawing/2014/main" id="{F7B2F5FC-29BA-5945-A332-FDD17859E082}"/>
              </a:ext>
            </a:extLst>
          </p:cNvPr>
          <p:cNvGraphicFramePr>
            <a:graphicFrameLocks noChangeAspect="1"/>
          </p:cNvGraphicFramePr>
          <p:nvPr/>
        </p:nvGraphicFramePr>
        <p:xfrm>
          <a:off x="1720851" y="1885951"/>
          <a:ext cx="180975" cy="219075"/>
        </p:xfrm>
        <a:graphic>
          <a:graphicData uri="http://schemas.openxmlformats.org/presentationml/2006/ole">
            <mc:AlternateContent xmlns:mc="http://schemas.openxmlformats.org/markup-compatibility/2006">
              <mc:Choice xmlns:v="urn:schemas-microsoft-com:vml" Requires="v">
                <p:oleObj spid="_x0000_s243728" name="Формула" r:id="rId11" imgW="4102100" imgH="4978400" progId="Equation.3">
                  <p:embed/>
                </p:oleObj>
              </mc:Choice>
              <mc:Fallback>
                <p:oleObj name="Формула" r:id="rId11" imgW="4102100" imgH="4978400" progId="Equation.3">
                  <p:embed/>
                  <p:pic>
                    <p:nvPicPr>
                      <p:cNvPr id="5126" name="Object 10">
                        <a:extLst>
                          <a:ext uri="{FF2B5EF4-FFF2-40B4-BE49-F238E27FC236}">
                            <a16:creationId xmlns:a16="http://schemas.microsoft.com/office/drawing/2014/main" id="{F7B2F5FC-29BA-5945-A332-FDD17859E0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0851" y="1885951"/>
                        <a:ext cx="1809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7" name="Object 9">
            <a:extLst>
              <a:ext uri="{FF2B5EF4-FFF2-40B4-BE49-F238E27FC236}">
                <a16:creationId xmlns:a16="http://schemas.microsoft.com/office/drawing/2014/main" id="{3CAEEF3C-4DC9-9941-AB3E-B54B8280E200}"/>
              </a:ext>
            </a:extLst>
          </p:cNvPr>
          <p:cNvGraphicFramePr>
            <a:graphicFrameLocks noChangeAspect="1"/>
          </p:cNvGraphicFramePr>
          <p:nvPr/>
        </p:nvGraphicFramePr>
        <p:xfrm>
          <a:off x="1679576" y="2397125"/>
          <a:ext cx="5045075" cy="774700"/>
        </p:xfrm>
        <a:graphic>
          <a:graphicData uri="http://schemas.openxmlformats.org/presentationml/2006/ole">
            <mc:AlternateContent xmlns:mc="http://schemas.openxmlformats.org/markup-compatibility/2006">
              <mc:Choice xmlns:v="urn:schemas-microsoft-com:vml" Requires="v">
                <p:oleObj spid="_x0000_s243729" name="Equation" r:id="rId13" imgW="116154200" imgH="17843500" progId="Equation.DSMT4">
                  <p:embed/>
                </p:oleObj>
              </mc:Choice>
              <mc:Fallback>
                <p:oleObj name="Equation" r:id="rId13" imgW="116154200" imgH="17843500" progId="Equation.DSMT4">
                  <p:embed/>
                  <p:pic>
                    <p:nvPicPr>
                      <p:cNvPr id="5127" name="Object 9">
                        <a:extLst>
                          <a:ext uri="{FF2B5EF4-FFF2-40B4-BE49-F238E27FC236}">
                            <a16:creationId xmlns:a16="http://schemas.microsoft.com/office/drawing/2014/main" id="{3CAEEF3C-4DC9-9941-AB3E-B54B8280E20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9576" y="2397125"/>
                        <a:ext cx="50450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8" name="Object 8">
            <a:extLst>
              <a:ext uri="{FF2B5EF4-FFF2-40B4-BE49-F238E27FC236}">
                <a16:creationId xmlns:a16="http://schemas.microsoft.com/office/drawing/2014/main" id="{BEAE16C4-3479-4B40-B415-9E90ABC8464F}"/>
              </a:ext>
            </a:extLst>
          </p:cNvPr>
          <p:cNvGraphicFramePr>
            <a:graphicFrameLocks noChangeAspect="1"/>
          </p:cNvGraphicFramePr>
          <p:nvPr/>
        </p:nvGraphicFramePr>
        <p:xfrm>
          <a:off x="1735139" y="3232151"/>
          <a:ext cx="1743075" cy="409575"/>
        </p:xfrm>
        <a:graphic>
          <a:graphicData uri="http://schemas.openxmlformats.org/presentationml/2006/ole">
            <mc:AlternateContent xmlns:mc="http://schemas.openxmlformats.org/markup-compatibility/2006">
              <mc:Choice xmlns:v="urn:schemas-microsoft-com:vml" Requires="v">
                <p:oleObj spid="_x0000_s243730" name="Формула" r:id="rId15" imgW="25158700" imgH="7607300" progId="Equation.3">
                  <p:embed/>
                </p:oleObj>
              </mc:Choice>
              <mc:Fallback>
                <p:oleObj name="Формула" r:id="rId15" imgW="25158700" imgH="7607300" progId="Equation.3">
                  <p:embed/>
                  <p:pic>
                    <p:nvPicPr>
                      <p:cNvPr id="5128" name="Object 8">
                        <a:extLst>
                          <a:ext uri="{FF2B5EF4-FFF2-40B4-BE49-F238E27FC236}">
                            <a16:creationId xmlns:a16="http://schemas.microsoft.com/office/drawing/2014/main" id="{BEAE16C4-3479-4B40-B415-9E90ABC8464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35139" y="3232151"/>
                        <a:ext cx="17430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9" name="Object 7">
            <a:extLst>
              <a:ext uri="{FF2B5EF4-FFF2-40B4-BE49-F238E27FC236}">
                <a16:creationId xmlns:a16="http://schemas.microsoft.com/office/drawing/2014/main" id="{5EFBB747-9AFF-864B-B867-9481EE9C9EBC}"/>
              </a:ext>
            </a:extLst>
          </p:cNvPr>
          <p:cNvGraphicFramePr>
            <a:graphicFrameLocks noChangeAspect="1"/>
          </p:cNvGraphicFramePr>
          <p:nvPr/>
        </p:nvGraphicFramePr>
        <p:xfrm>
          <a:off x="4130675" y="3311526"/>
          <a:ext cx="495300" cy="295275"/>
        </p:xfrm>
        <a:graphic>
          <a:graphicData uri="http://schemas.openxmlformats.org/presentationml/2006/ole">
            <mc:AlternateContent xmlns:mc="http://schemas.openxmlformats.org/markup-compatibility/2006">
              <mc:Choice xmlns:v="urn:schemas-microsoft-com:vml" Requires="v">
                <p:oleObj spid="_x0000_s243731" name="Формула" r:id="rId17" imgW="11404600" imgH="6731000" progId="Equation.3">
                  <p:embed/>
                </p:oleObj>
              </mc:Choice>
              <mc:Fallback>
                <p:oleObj name="Формула" r:id="rId17" imgW="11404600" imgH="6731000" progId="Equation.3">
                  <p:embed/>
                  <p:pic>
                    <p:nvPicPr>
                      <p:cNvPr id="5129" name="Object 7">
                        <a:extLst>
                          <a:ext uri="{FF2B5EF4-FFF2-40B4-BE49-F238E27FC236}">
                            <a16:creationId xmlns:a16="http://schemas.microsoft.com/office/drawing/2014/main" id="{5EFBB747-9AFF-864B-B867-9481EE9C9EB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30675" y="3311526"/>
                        <a:ext cx="4953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30" name="Object 6">
            <a:extLst>
              <a:ext uri="{FF2B5EF4-FFF2-40B4-BE49-F238E27FC236}">
                <a16:creationId xmlns:a16="http://schemas.microsoft.com/office/drawing/2014/main" id="{769223FA-95EF-8447-88BF-AF2B5285B018}"/>
              </a:ext>
            </a:extLst>
          </p:cNvPr>
          <p:cNvGraphicFramePr>
            <a:graphicFrameLocks noChangeAspect="1"/>
          </p:cNvGraphicFramePr>
          <p:nvPr/>
        </p:nvGraphicFramePr>
        <p:xfrm>
          <a:off x="1828801" y="4213226"/>
          <a:ext cx="4022725" cy="339725"/>
        </p:xfrm>
        <a:graphic>
          <a:graphicData uri="http://schemas.openxmlformats.org/presentationml/2006/ole">
            <mc:AlternateContent xmlns:mc="http://schemas.openxmlformats.org/markup-compatibility/2006">
              <mc:Choice xmlns:v="urn:schemas-microsoft-com:vml" Requires="v">
                <p:oleObj spid="_x0000_s243732" name="Формула" r:id="rId19" imgW="92748100" imgH="7899400" progId="Equation.3">
                  <p:embed/>
                </p:oleObj>
              </mc:Choice>
              <mc:Fallback>
                <p:oleObj name="Формула" r:id="rId19" imgW="92748100" imgH="7899400" progId="Equation.3">
                  <p:embed/>
                  <p:pic>
                    <p:nvPicPr>
                      <p:cNvPr id="5130" name="Object 6">
                        <a:extLst>
                          <a:ext uri="{FF2B5EF4-FFF2-40B4-BE49-F238E27FC236}">
                            <a16:creationId xmlns:a16="http://schemas.microsoft.com/office/drawing/2014/main" id="{769223FA-95EF-8447-88BF-AF2B5285B01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28801" y="4213226"/>
                        <a:ext cx="4022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31" name="Object 5">
            <a:extLst>
              <a:ext uri="{FF2B5EF4-FFF2-40B4-BE49-F238E27FC236}">
                <a16:creationId xmlns:a16="http://schemas.microsoft.com/office/drawing/2014/main" id="{95606722-69FC-B147-9BF0-8FD449EB3204}"/>
              </a:ext>
            </a:extLst>
          </p:cNvPr>
          <p:cNvGraphicFramePr>
            <a:graphicFrameLocks noChangeAspect="1"/>
          </p:cNvGraphicFramePr>
          <p:nvPr/>
        </p:nvGraphicFramePr>
        <p:xfrm>
          <a:off x="2330451" y="4624389"/>
          <a:ext cx="1933575" cy="752475"/>
        </p:xfrm>
        <a:graphic>
          <a:graphicData uri="http://schemas.openxmlformats.org/presentationml/2006/ole">
            <mc:AlternateContent xmlns:mc="http://schemas.openxmlformats.org/markup-compatibility/2006">
              <mc:Choice xmlns:v="urn:schemas-microsoft-com:vml" Requires="v">
                <p:oleObj spid="_x0000_s243733" name="Формула" r:id="rId21" imgW="44475400" imgH="17259300" progId="Equation.3">
                  <p:embed/>
                </p:oleObj>
              </mc:Choice>
              <mc:Fallback>
                <p:oleObj name="Формула" r:id="rId21" imgW="44475400" imgH="17259300" progId="Equation.3">
                  <p:embed/>
                  <p:pic>
                    <p:nvPicPr>
                      <p:cNvPr id="5131" name="Object 5">
                        <a:extLst>
                          <a:ext uri="{FF2B5EF4-FFF2-40B4-BE49-F238E27FC236}">
                            <a16:creationId xmlns:a16="http://schemas.microsoft.com/office/drawing/2014/main" id="{95606722-69FC-B147-9BF0-8FD449EB320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30451" y="4624389"/>
                        <a:ext cx="19335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32" name="Object 4">
            <a:extLst>
              <a:ext uri="{FF2B5EF4-FFF2-40B4-BE49-F238E27FC236}">
                <a16:creationId xmlns:a16="http://schemas.microsoft.com/office/drawing/2014/main" id="{8CB098DC-CF53-8D40-AA2F-A1CA4D73261C}"/>
              </a:ext>
            </a:extLst>
          </p:cNvPr>
          <p:cNvGraphicFramePr>
            <a:graphicFrameLocks noChangeAspect="1"/>
          </p:cNvGraphicFramePr>
          <p:nvPr/>
        </p:nvGraphicFramePr>
        <p:xfrm>
          <a:off x="3689350" y="5911851"/>
          <a:ext cx="1117600" cy="327025"/>
        </p:xfrm>
        <a:graphic>
          <a:graphicData uri="http://schemas.openxmlformats.org/presentationml/2006/ole">
            <mc:AlternateContent xmlns:mc="http://schemas.openxmlformats.org/markup-compatibility/2006">
              <mc:Choice xmlns:v="urn:schemas-microsoft-com:vml" Requires="v">
                <p:oleObj spid="_x0000_s243734" name="Формула" r:id="rId23" imgW="25742900" imgH="7607300" progId="Equation.3">
                  <p:embed/>
                </p:oleObj>
              </mc:Choice>
              <mc:Fallback>
                <p:oleObj name="Формула" r:id="rId23" imgW="25742900" imgH="7607300" progId="Equation.3">
                  <p:embed/>
                  <p:pic>
                    <p:nvPicPr>
                      <p:cNvPr id="5132" name="Object 4">
                        <a:extLst>
                          <a:ext uri="{FF2B5EF4-FFF2-40B4-BE49-F238E27FC236}">
                            <a16:creationId xmlns:a16="http://schemas.microsoft.com/office/drawing/2014/main" id="{8CB098DC-CF53-8D40-AA2F-A1CA4D73261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89350" y="5911851"/>
                        <a:ext cx="11176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3" name="Rectangle 15">
            <a:extLst>
              <a:ext uri="{FF2B5EF4-FFF2-40B4-BE49-F238E27FC236}">
                <a16:creationId xmlns:a16="http://schemas.microsoft.com/office/drawing/2014/main" id="{4559CF5E-53B7-6B43-ADD6-F66949745934}"/>
              </a:ext>
            </a:extLst>
          </p:cNvPr>
          <p:cNvSpPr>
            <a:spLocks noChangeArrowheads="1"/>
          </p:cNvSpPr>
          <p:nvPr/>
        </p:nvSpPr>
        <p:spPr bwMode="auto">
          <a:xfrm>
            <a:off x="1666876" y="226111"/>
            <a:ext cx="36922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b="1">
                <a:ea typeface="Times New Roman" panose="02020603050405020304" pitchFamily="18" charset="0"/>
                <a:cs typeface="Arial" panose="020B0604020202020204" pitchFamily="34" charset="0"/>
              </a:rPr>
              <a:t>2. Модульное погружение ЦВЗ</a:t>
            </a:r>
          </a:p>
          <a:p>
            <a:pPr algn="l"/>
            <a:endParaRPr lang="ru-RU" altLang="ru-RU" b="1">
              <a:ea typeface="Times New Roman" panose="02020603050405020304" pitchFamily="18" charset="0"/>
              <a:cs typeface="Arial" panose="020B0604020202020204" pitchFamily="34" charset="0"/>
            </a:endParaRPr>
          </a:p>
        </p:txBody>
      </p:sp>
      <p:sp>
        <p:nvSpPr>
          <p:cNvPr id="5134" name="Rectangle 16">
            <a:extLst>
              <a:ext uri="{FF2B5EF4-FFF2-40B4-BE49-F238E27FC236}">
                <a16:creationId xmlns:a16="http://schemas.microsoft.com/office/drawing/2014/main" id="{FA987A98-5AFF-0940-BABB-EEB9041B0B7A}"/>
              </a:ext>
            </a:extLst>
          </p:cNvPr>
          <p:cNvSpPr>
            <a:spLocks noChangeArrowheads="1"/>
          </p:cNvSpPr>
          <p:nvPr/>
        </p:nvSpPr>
        <p:spPr bwMode="auto">
          <a:xfrm>
            <a:off x="12795250" y="-121971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5135" name="Rectangle 17">
            <a:extLst>
              <a:ext uri="{FF2B5EF4-FFF2-40B4-BE49-F238E27FC236}">
                <a16:creationId xmlns:a16="http://schemas.microsoft.com/office/drawing/2014/main" id="{E467598E-75EA-EE4C-926F-CBB6C1088A8A}"/>
              </a:ext>
            </a:extLst>
          </p:cNvPr>
          <p:cNvSpPr>
            <a:spLocks noChangeArrowheads="1"/>
          </p:cNvSpPr>
          <p:nvPr/>
        </p:nvSpPr>
        <p:spPr bwMode="auto">
          <a:xfrm>
            <a:off x="4084639" y="1316316"/>
            <a:ext cx="1757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однако, если </a:t>
            </a:r>
          </a:p>
        </p:txBody>
      </p:sp>
      <p:sp>
        <p:nvSpPr>
          <p:cNvPr id="5136" name="Rectangle 18">
            <a:extLst>
              <a:ext uri="{FF2B5EF4-FFF2-40B4-BE49-F238E27FC236}">
                <a16:creationId xmlns:a16="http://schemas.microsoft.com/office/drawing/2014/main" id="{A99C76AF-3BAB-B643-B630-22D06FFD9642}"/>
              </a:ext>
            </a:extLst>
          </p:cNvPr>
          <p:cNvSpPr>
            <a:spLocks noChangeArrowheads="1"/>
          </p:cNvSpPr>
          <p:nvPr/>
        </p:nvSpPr>
        <p:spPr bwMode="auto">
          <a:xfrm>
            <a:off x="6686551" y="1322666"/>
            <a:ext cx="7040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или </a:t>
            </a:r>
          </a:p>
        </p:txBody>
      </p:sp>
      <p:sp>
        <p:nvSpPr>
          <p:cNvPr id="5137" name="Rectangle 19">
            <a:extLst>
              <a:ext uri="{FF2B5EF4-FFF2-40B4-BE49-F238E27FC236}">
                <a16:creationId xmlns:a16="http://schemas.microsoft.com/office/drawing/2014/main" id="{7636E356-002D-A840-9518-AB0CA473E434}"/>
              </a:ext>
            </a:extLst>
          </p:cNvPr>
          <p:cNvSpPr>
            <a:spLocks noChangeArrowheads="1"/>
          </p:cNvSpPr>
          <p:nvPr/>
        </p:nvSpPr>
        <p:spPr bwMode="auto">
          <a:xfrm>
            <a:off x="8596314" y="1308378"/>
            <a:ext cx="7144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где </a:t>
            </a:r>
          </a:p>
        </p:txBody>
      </p:sp>
      <p:sp>
        <p:nvSpPr>
          <p:cNvPr id="5138" name="Rectangle 20">
            <a:extLst>
              <a:ext uri="{FF2B5EF4-FFF2-40B4-BE49-F238E27FC236}">
                <a16:creationId xmlns:a16="http://schemas.microsoft.com/office/drawing/2014/main" id="{7737342B-C5F0-CD4A-A809-738A91B62E44}"/>
              </a:ext>
            </a:extLst>
          </p:cNvPr>
          <p:cNvSpPr>
            <a:spLocks noChangeArrowheads="1"/>
          </p:cNvSpPr>
          <p:nvPr/>
        </p:nvSpPr>
        <p:spPr bwMode="auto">
          <a:xfrm>
            <a:off x="1868489" y="1819275"/>
            <a:ext cx="7223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latin typeface="Times New Roman" panose="02020603050405020304" pitchFamily="18" charset="0"/>
                <a:ea typeface="Times New Roman" panose="02020603050405020304" pitchFamily="18" charset="0"/>
                <a:cs typeface="Arial" panose="020B0604020202020204" pitchFamily="34" charset="0"/>
              </a:rPr>
              <a:t> - число уровней квантования, то возникают </a:t>
            </a:r>
            <a:r>
              <a:rPr lang="ru-RU" altLang="ru-RU">
                <a:ea typeface="Times New Roman" panose="02020603050405020304" pitchFamily="18" charset="0"/>
                <a:cs typeface="Arial" panose="020B0604020202020204" pitchFamily="34" charset="0"/>
              </a:rPr>
              <a:t>необратимые</a:t>
            </a:r>
            <a:r>
              <a:rPr lang="ru-RU" altLang="ru-RU">
                <a:latin typeface="Times New Roman" panose="02020603050405020304" pitchFamily="18" charset="0"/>
                <a:ea typeface="Times New Roman" panose="02020603050405020304" pitchFamily="18" charset="0"/>
                <a:cs typeface="Arial" panose="020B0604020202020204" pitchFamily="34" charset="0"/>
              </a:rPr>
              <a:t> искажения.</a:t>
            </a:r>
            <a:endParaRPr lang="en-US" altLang="ru-RU" sz="1100">
              <a:latin typeface="Times New Roman" panose="02020603050405020304" pitchFamily="18" charset="0"/>
              <a:ea typeface="Times New Roman" panose="02020603050405020304" pitchFamily="18" charset="0"/>
              <a:cs typeface="Arial" panose="020B0604020202020204" pitchFamily="34" charset="0"/>
            </a:endParaRPr>
          </a:p>
          <a:p>
            <a:pPr algn="l"/>
            <a:r>
              <a:rPr lang="ru-RU" altLang="ru-RU" i="1">
                <a:latin typeface="Times New Roman" panose="02020603050405020304" pitchFamily="18" charset="0"/>
                <a:ea typeface="Times New Roman" panose="02020603050405020304" pitchFamily="18" charset="0"/>
                <a:cs typeface="Arial" panose="020B0604020202020204" pitchFamily="34" charset="0"/>
              </a:rPr>
              <a:t>Выход:</a:t>
            </a:r>
            <a:r>
              <a:rPr lang="ru-RU" altLang="ru-RU">
                <a:latin typeface="Times New Roman" panose="02020603050405020304" pitchFamily="18" charset="0"/>
                <a:ea typeface="Times New Roman" panose="02020603050405020304" pitchFamily="18" charset="0"/>
                <a:cs typeface="Arial" panose="020B0604020202020204" pitchFamily="34" charset="0"/>
              </a:rPr>
              <a:t> использовать для вложения и извлечения модульные операции:</a:t>
            </a:r>
            <a:r>
              <a:rPr lang="ru-RU" altLang="ru-RU">
                <a:ea typeface="Times New Roman" panose="02020603050405020304" pitchFamily="18" charset="0"/>
                <a:cs typeface="Arial" panose="020B0604020202020204" pitchFamily="34" charset="0"/>
              </a:rPr>
              <a:t> </a:t>
            </a:r>
          </a:p>
        </p:txBody>
      </p:sp>
      <p:sp>
        <p:nvSpPr>
          <p:cNvPr id="5139" name="Rectangle 21">
            <a:extLst>
              <a:ext uri="{FF2B5EF4-FFF2-40B4-BE49-F238E27FC236}">
                <a16:creationId xmlns:a16="http://schemas.microsoft.com/office/drawing/2014/main" id="{0AF494D3-3BCB-1F46-941D-D0C590E52D49}"/>
              </a:ext>
            </a:extLst>
          </p:cNvPr>
          <p:cNvSpPr>
            <a:spLocks noChangeArrowheads="1"/>
          </p:cNvSpPr>
          <p:nvPr/>
        </p:nvSpPr>
        <p:spPr bwMode="auto">
          <a:xfrm>
            <a:off x="6642100" y="2587625"/>
            <a:ext cx="1289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(1)</a:t>
            </a:r>
            <a:endParaRPr lang="ru-RU" altLang="ru-RU" sz="1100">
              <a:ea typeface="Times New Roman" panose="02020603050405020304" pitchFamily="18" charset="0"/>
              <a:cs typeface="Arial" panose="020B0604020202020204" pitchFamily="34" charset="0"/>
            </a:endParaRPr>
          </a:p>
          <a:p>
            <a:pPr algn="l"/>
            <a:endParaRPr lang="ru-RU" altLang="ru-RU">
              <a:ea typeface="Times New Roman" panose="02020603050405020304" pitchFamily="18" charset="0"/>
              <a:cs typeface="Arial" panose="020B0604020202020204" pitchFamily="34" charset="0"/>
            </a:endParaRPr>
          </a:p>
        </p:txBody>
      </p:sp>
      <p:sp>
        <p:nvSpPr>
          <p:cNvPr id="5140" name="Rectangle 22">
            <a:extLst>
              <a:ext uri="{FF2B5EF4-FFF2-40B4-BE49-F238E27FC236}">
                <a16:creationId xmlns:a16="http://schemas.microsoft.com/office/drawing/2014/main" id="{C9772862-CA57-1042-98F5-49B5D82F309F}"/>
              </a:ext>
            </a:extLst>
          </p:cNvPr>
          <p:cNvSpPr>
            <a:spLocks noChangeArrowheads="1"/>
          </p:cNvSpPr>
          <p:nvPr/>
        </p:nvSpPr>
        <p:spPr bwMode="auto">
          <a:xfrm>
            <a:off x="3349626" y="3307041"/>
            <a:ext cx="883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если </a:t>
            </a:r>
          </a:p>
        </p:txBody>
      </p:sp>
      <p:sp>
        <p:nvSpPr>
          <p:cNvPr id="5141" name="Rectangle 23">
            <a:extLst>
              <a:ext uri="{FF2B5EF4-FFF2-40B4-BE49-F238E27FC236}">
                <a16:creationId xmlns:a16="http://schemas.microsoft.com/office/drawing/2014/main" id="{B80CBACC-D7DD-8447-8C6C-A38922338B51}"/>
              </a:ext>
            </a:extLst>
          </p:cNvPr>
          <p:cNvSpPr>
            <a:spLocks noChangeArrowheads="1"/>
          </p:cNvSpPr>
          <p:nvPr/>
        </p:nvSpPr>
        <p:spPr bwMode="auto">
          <a:xfrm>
            <a:off x="4584701" y="3289986"/>
            <a:ext cx="39935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(декодирование выполнено верно)</a:t>
            </a:r>
            <a:endParaRPr lang="ru-RU" altLang="ru-RU" sz="1100">
              <a:ea typeface="Times New Roman" panose="02020603050405020304" pitchFamily="18" charset="0"/>
              <a:cs typeface="Arial" panose="020B0604020202020204" pitchFamily="34" charset="0"/>
            </a:endParaRPr>
          </a:p>
          <a:p>
            <a:pPr algn="l"/>
            <a:endParaRPr lang="ru-RU" altLang="ru-RU">
              <a:ea typeface="Times New Roman" panose="02020603050405020304" pitchFamily="18" charset="0"/>
              <a:cs typeface="Arial" panose="020B0604020202020204" pitchFamily="34" charset="0"/>
            </a:endParaRPr>
          </a:p>
        </p:txBody>
      </p:sp>
      <p:sp>
        <p:nvSpPr>
          <p:cNvPr id="5142" name="Rectangle 24">
            <a:extLst>
              <a:ext uri="{FF2B5EF4-FFF2-40B4-BE49-F238E27FC236}">
                <a16:creationId xmlns:a16="http://schemas.microsoft.com/office/drawing/2014/main" id="{B2026D58-2E41-DD43-B0FF-FDB660C8704C}"/>
              </a:ext>
            </a:extLst>
          </p:cNvPr>
          <p:cNvSpPr>
            <a:spLocks noChangeArrowheads="1"/>
          </p:cNvSpPr>
          <p:nvPr/>
        </p:nvSpPr>
        <p:spPr bwMode="auto">
          <a:xfrm>
            <a:off x="7151688" y="4265613"/>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(2) </a:t>
            </a:r>
          </a:p>
        </p:txBody>
      </p:sp>
      <p:sp>
        <p:nvSpPr>
          <p:cNvPr id="5143" name="Rectangle 25">
            <a:extLst>
              <a:ext uri="{FF2B5EF4-FFF2-40B4-BE49-F238E27FC236}">
                <a16:creationId xmlns:a16="http://schemas.microsoft.com/office/drawing/2014/main" id="{EFA21D39-8DA5-384D-AFCC-08ABBADA531E}"/>
              </a:ext>
            </a:extLst>
          </p:cNvPr>
          <p:cNvSpPr>
            <a:spLocks noChangeArrowheads="1"/>
          </p:cNvSpPr>
          <p:nvPr/>
        </p:nvSpPr>
        <p:spPr bwMode="auto">
          <a:xfrm>
            <a:off x="4287838" y="4783416"/>
            <a:ext cx="6223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 – означает выбор ближайшего уровня квантования</a:t>
            </a:r>
          </a:p>
        </p:txBody>
      </p:sp>
      <p:sp>
        <p:nvSpPr>
          <p:cNvPr id="5144" name="Rectangle 26">
            <a:extLst>
              <a:ext uri="{FF2B5EF4-FFF2-40B4-BE49-F238E27FC236}">
                <a16:creationId xmlns:a16="http://schemas.microsoft.com/office/drawing/2014/main" id="{E086F956-76F7-BC4E-BC1E-50D7E8C4ACD8}"/>
              </a:ext>
            </a:extLst>
          </p:cNvPr>
          <p:cNvSpPr>
            <a:spLocks noChangeArrowheads="1"/>
          </p:cNvSpPr>
          <p:nvPr/>
        </p:nvSpPr>
        <p:spPr bwMode="auto">
          <a:xfrm>
            <a:off x="4838700" y="5896253"/>
            <a:ext cx="4849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чем при обычном (линейном) погружении.</a:t>
            </a:r>
          </a:p>
        </p:txBody>
      </p:sp>
      <p:sp>
        <p:nvSpPr>
          <p:cNvPr id="5145" name="Rectangle 27">
            <a:extLst>
              <a:ext uri="{FF2B5EF4-FFF2-40B4-BE49-F238E27FC236}">
                <a16:creationId xmlns:a16="http://schemas.microsoft.com/office/drawing/2014/main" id="{5A8B253E-D879-2C4C-A8A5-401836E10164}"/>
              </a:ext>
            </a:extLst>
          </p:cNvPr>
          <p:cNvSpPr>
            <a:spLocks noChangeArrowheads="1"/>
          </p:cNvSpPr>
          <p:nvPr/>
        </p:nvSpPr>
        <p:spPr bwMode="auto">
          <a:xfrm>
            <a:off x="1709738" y="3771900"/>
            <a:ext cx="60880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en-US" altLang="ru-RU" b="1">
                <a:ea typeface="Times New Roman" panose="02020603050405020304" pitchFamily="18" charset="0"/>
                <a:cs typeface="Arial" panose="020B0604020202020204" pitchFamily="34" charset="0"/>
              </a:rPr>
              <a:t>3. </a:t>
            </a:r>
            <a:r>
              <a:rPr lang="ru-RU" altLang="ru-RU" b="1">
                <a:latin typeface="Times New Roman" panose="02020603050405020304" pitchFamily="18" charset="0"/>
                <a:ea typeface="Times New Roman" panose="02020603050405020304" pitchFamily="18" charset="0"/>
                <a:cs typeface="Arial" panose="020B0604020202020204" pitchFamily="34" charset="0"/>
              </a:rPr>
              <a:t>Обобщение техники УШПС на модульное погружение</a:t>
            </a:r>
            <a:endParaRPr lang="ru-RU" altLang="ru-RU" sz="1100">
              <a:latin typeface="Times New Roman" panose="02020603050405020304" pitchFamily="18" charset="0"/>
              <a:ea typeface="Times New Roman" panose="02020603050405020304" pitchFamily="18" charset="0"/>
              <a:cs typeface="Arial" panose="020B0604020202020204" pitchFamily="34" charset="0"/>
            </a:endParaRPr>
          </a:p>
          <a:p>
            <a:pPr algn="l"/>
            <a:endParaRPr lang="ru-RU" altLang="ru-RU">
              <a:ea typeface="Times New Roman" panose="02020603050405020304" pitchFamily="18" charset="0"/>
              <a:cs typeface="Arial" panose="020B0604020202020204" pitchFamily="34" charset="0"/>
            </a:endParaRPr>
          </a:p>
        </p:txBody>
      </p:sp>
      <p:sp>
        <p:nvSpPr>
          <p:cNvPr id="5146" name="Rectangle 28">
            <a:extLst>
              <a:ext uri="{FF2B5EF4-FFF2-40B4-BE49-F238E27FC236}">
                <a16:creationId xmlns:a16="http://schemas.microsoft.com/office/drawing/2014/main" id="{C464DC78-71B0-154D-92FD-0386FBC40E1C}"/>
              </a:ext>
            </a:extLst>
          </p:cNvPr>
          <p:cNvSpPr>
            <a:spLocks noChangeArrowheads="1"/>
          </p:cNvSpPr>
          <p:nvPr/>
        </p:nvSpPr>
        <p:spPr bwMode="auto">
          <a:xfrm>
            <a:off x="1758951" y="4804053"/>
            <a:ext cx="5862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где </a:t>
            </a:r>
          </a:p>
        </p:txBody>
      </p:sp>
      <p:sp>
        <p:nvSpPr>
          <p:cNvPr id="5147" name="Rectangle 29">
            <a:extLst>
              <a:ext uri="{FF2B5EF4-FFF2-40B4-BE49-F238E27FC236}">
                <a16:creationId xmlns:a16="http://schemas.microsoft.com/office/drawing/2014/main" id="{1B36D650-F85B-A546-AA24-657F448FA379}"/>
              </a:ext>
            </a:extLst>
          </p:cNvPr>
          <p:cNvSpPr>
            <a:spLocks noChangeArrowheads="1"/>
          </p:cNvSpPr>
          <p:nvPr/>
        </p:nvSpPr>
        <p:spPr bwMode="auto">
          <a:xfrm>
            <a:off x="1695451" y="5344617"/>
            <a:ext cx="79082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i="1">
                <a:ea typeface="Times New Roman" panose="02020603050405020304" pitchFamily="18" charset="0"/>
                <a:cs typeface="Arial" panose="020B0604020202020204" pitchFamily="34" charset="0"/>
              </a:rPr>
              <a:t>Особенность модульного погружения:</a:t>
            </a:r>
            <a:endParaRPr lang="ru-RU" altLang="ru-RU">
              <a:ea typeface="Times New Roman" panose="02020603050405020304" pitchFamily="18" charset="0"/>
              <a:cs typeface="Arial" panose="020B0604020202020204" pitchFamily="34" charset="0"/>
            </a:endParaRPr>
          </a:p>
          <a:p>
            <a:pPr algn="l"/>
            <a:r>
              <a:rPr lang="ru-RU" altLang="ru-RU">
                <a:ea typeface="Times New Roman" panose="02020603050405020304" pitchFamily="18" charset="0"/>
                <a:cs typeface="Arial" panose="020B0604020202020204" pitchFamily="34" charset="0"/>
              </a:rPr>
              <a:t>Декодирование при модульном погружении (1) приводит к значительно </a:t>
            </a:r>
            <a:endParaRPr lang="en-US" altLang="ru-RU">
              <a:ea typeface="Times New Roman" panose="02020603050405020304" pitchFamily="18" charset="0"/>
              <a:cs typeface="Arial" panose="020B0604020202020204" pitchFamily="34" charset="0"/>
            </a:endParaRPr>
          </a:p>
          <a:p>
            <a:pPr algn="l"/>
            <a:r>
              <a:rPr lang="ru-RU" altLang="ru-RU">
                <a:ea typeface="Times New Roman" panose="02020603050405020304" pitchFamily="18" charset="0"/>
                <a:cs typeface="Arial" panose="020B0604020202020204" pitchFamily="34" charset="0"/>
              </a:rPr>
              <a:t>большим ошибкам </a:t>
            </a:r>
          </a:p>
        </p:txBody>
      </p:sp>
      <p:sp>
        <p:nvSpPr>
          <p:cNvPr id="5148" name="Номер слайда 3">
            <a:extLst>
              <a:ext uri="{FF2B5EF4-FFF2-40B4-BE49-F238E27FC236}">
                <a16:creationId xmlns:a16="http://schemas.microsoft.com/office/drawing/2014/main" id="{324974B0-EC7F-6E41-8490-EE39060CAD1B}"/>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ru-RU" sz="1200">
                <a:solidFill>
                  <a:srgbClr val="898989"/>
                </a:solidFill>
              </a:rPr>
              <a:t>4</a:t>
            </a:r>
            <a:endParaRPr lang="ru-RU" altLang="ru-RU" sz="1200">
              <a:solidFill>
                <a:srgbClr val="898989"/>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11">
            <a:extLst>
              <a:ext uri="{FF2B5EF4-FFF2-40B4-BE49-F238E27FC236}">
                <a16:creationId xmlns:a16="http://schemas.microsoft.com/office/drawing/2014/main" id="{73C3035A-C9FA-E54B-81C9-647FDF241F2D}"/>
              </a:ext>
            </a:extLst>
          </p:cNvPr>
          <p:cNvGraphicFramePr>
            <a:graphicFrameLocks noChangeAspect="1"/>
          </p:cNvGraphicFramePr>
          <p:nvPr/>
        </p:nvGraphicFramePr>
        <p:xfrm>
          <a:off x="1752601" y="2441575"/>
          <a:ext cx="8029575" cy="673100"/>
        </p:xfrm>
        <a:graphic>
          <a:graphicData uri="http://schemas.openxmlformats.org/presentationml/2006/ole">
            <mc:AlternateContent xmlns:mc="http://schemas.openxmlformats.org/markup-compatibility/2006">
              <mc:Choice xmlns:v="urn:schemas-microsoft-com:vml" Requires="v">
                <p:oleObj spid="_x0000_s244746" name="Формула" r:id="rId3" imgW="182880000" imgH="15341600" progId="Equation.3">
                  <p:embed/>
                </p:oleObj>
              </mc:Choice>
              <mc:Fallback>
                <p:oleObj name="Формула" r:id="rId3" imgW="182880000" imgH="15341600" progId="Equation.3">
                  <p:embed/>
                  <p:pic>
                    <p:nvPicPr>
                      <p:cNvPr id="6146" name="Object 11">
                        <a:extLst>
                          <a:ext uri="{FF2B5EF4-FFF2-40B4-BE49-F238E27FC236}">
                            <a16:creationId xmlns:a16="http://schemas.microsoft.com/office/drawing/2014/main" id="{73C3035A-C9FA-E54B-81C9-647FDF241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1" y="2441575"/>
                        <a:ext cx="80295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7" name="Object 9">
            <a:extLst>
              <a:ext uri="{FF2B5EF4-FFF2-40B4-BE49-F238E27FC236}">
                <a16:creationId xmlns:a16="http://schemas.microsoft.com/office/drawing/2014/main" id="{36196A6D-6822-FB45-98BE-F123F489F528}"/>
              </a:ext>
            </a:extLst>
          </p:cNvPr>
          <p:cNvGraphicFramePr>
            <a:graphicFrameLocks noChangeAspect="1"/>
          </p:cNvGraphicFramePr>
          <p:nvPr/>
        </p:nvGraphicFramePr>
        <p:xfrm>
          <a:off x="1835151" y="4762501"/>
          <a:ext cx="1787525" cy="333375"/>
        </p:xfrm>
        <a:graphic>
          <a:graphicData uri="http://schemas.openxmlformats.org/presentationml/2006/ole">
            <mc:AlternateContent xmlns:mc="http://schemas.openxmlformats.org/markup-compatibility/2006">
              <mc:Choice xmlns:v="urn:schemas-microsoft-com:vml" Requires="v">
                <p:oleObj spid="_x0000_s244747" name="Формула" r:id="rId5" imgW="41249600" imgH="7607300" progId="Equation.3">
                  <p:embed/>
                </p:oleObj>
              </mc:Choice>
              <mc:Fallback>
                <p:oleObj name="Формула" r:id="rId5" imgW="41249600" imgH="7607300" progId="Equation.3">
                  <p:embed/>
                  <p:pic>
                    <p:nvPicPr>
                      <p:cNvPr id="6147" name="Object 9">
                        <a:extLst>
                          <a:ext uri="{FF2B5EF4-FFF2-40B4-BE49-F238E27FC236}">
                            <a16:creationId xmlns:a16="http://schemas.microsoft.com/office/drawing/2014/main" id="{36196A6D-6822-FB45-98BE-F123F489F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1" y="4762501"/>
                        <a:ext cx="17875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8" name="Object 8">
            <a:extLst>
              <a:ext uri="{FF2B5EF4-FFF2-40B4-BE49-F238E27FC236}">
                <a16:creationId xmlns:a16="http://schemas.microsoft.com/office/drawing/2014/main" id="{B084426E-9738-664B-8D0A-0A19500354AE}"/>
              </a:ext>
            </a:extLst>
          </p:cNvPr>
          <p:cNvGraphicFramePr>
            <a:graphicFrameLocks noChangeAspect="1"/>
          </p:cNvGraphicFramePr>
          <p:nvPr/>
        </p:nvGraphicFramePr>
        <p:xfrm>
          <a:off x="4165601" y="4757739"/>
          <a:ext cx="2060575" cy="333375"/>
        </p:xfrm>
        <a:graphic>
          <a:graphicData uri="http://schemas.openxmlformats.org/presentationml/2006/ole">
            <mc:AlternateContent xmlns:mc="http://schemas.openxmlformats.org/markup-compatibility/2006">
              <mc:Choice xmlns:v="urn:schemas-microsoft-com:vml" Requires="v">
                <p:oleObj spid="_x0000_s244748" name="Формула" r:id="rId7" imgW="47396400" imgH="7607300" progId="Equation.3">
                  <p:embed/>
                </p:oleObj>
              </mc:Choice>
              <mc:Fallback>
                <p:oleObj name="Формула" r:id="rId7" imgW="47396400" imgH="7607300" progId="Equation.3">
                  <p:embed/>
                  <p:pic>
                    <p:nvPicPr>
                      <p:cNvPr id="6148" name="Object 8">
                        <a:extLst>
                          <a:ext uri="{FF2B5EF4-FFF2-40B4-BE49-F238E27FC236}">
                            <a16:creationId xmlns:a16="http://schemas.microsoft.com/office/drawing/2014/main" id="{B084426E-9738-664B-8D0A-0A19500354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5601" y="4757739"/>
                        <a:ext cx="2060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 name="Object 6">
            <a:extLst>
              <a:ext uri="{FF2B5EF4-FFF2-40B4-BE49-F238E27FC236}">
                <a16:creationId xmlns:a16="http://schemas.microsoft.com/office/drawing/2014/main" id="{0170E0C6-3C9B-8E4C-8E56-718C6BE785C5}"/>
              </a:ext>
            </a:extLst>
          </p:cNvPr>
          <p:cNvGraphicFramePr>
            <a:graphicFrameLocks noChangeAspect="1"/>
          </p:cNvGraphicFramePr>
          <p:nvPr/>
        </p:nvGraphicFramePr>
        <p:xfrm>
          <a:off x="1905001" y="5541964"/>
          <a:ext cx="3286125" cy="612775"/>
        </p:xfrm>
        <a:graphic>
          <a:graphicData uri="http://schemas.openxmlformats.org/presentationml/2006/ole">
            <mc:AlternateContent xmlns:mc="http://schemas.openxmlformats.org/markup-compatibility/2006">
              <mc:Choice xmlns:v="urn:schemas-microsoft-com:vml" Requires="v">
                <p:oleObj spid="_x0000_s244749" name="Формула" r:id="rId9" imgW="75780900" imgH="14046200" progId="Equation.3">
                  <p:embed/>
                </p:oleObj>
              </mc:Choice>
              <mc:Fallback>
                <p:oleObj name="Формула" r:id="rId9" imgW="75780900" imgH="14046200" progId="Equation.3">
                  <p:embed/>
                  <p:pic>
                    <p:nvPicPr>
                      <p:cNvPr id="6149" name="Object 6">
                        <a:extLst>
                          <a:ext uri="{FF2B5EF4-FFF2-40B4-BE49-F238E27FC236}">
                            <a16:creationId xmlns:a16="http://schemas.microsoft.com/office/drawing/2014/main" id="{0170E0C6-3C9B-8E4C-8E56-718C6BE785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1" y="5541964"/>
                        <a:ext cx="32861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0" name="Object 5">
            <a:extLst>
              <a:ext uri="{FF2B5EF4-FFF2-40B4-BE49-F238E27FC236}">
                <a16:creationId xmlns:a16="http://schemas.microsoft.com/office/drawing/2014/main" id="{2CCA8FBA-D0FC-7C45-B745-342241A2251E}"/>
              </a:ext>
            </a:extLst>
          </p:cNvPr>
          <p:cNvGraphicFramePr>
            <a:graphicFrameLocks noChangeAspect="1"/>
          </p:cNvGraphicFramePr>
          <p:nvPr/>
        </p:nvGraphicFramePr>
        <p:xfrm>
          <a:off x="3232150" y="6130926"/>
          <a:ext cx="6680200" cy="377825"/>
        </p:xfrm>
        <a:graphic>
          <a:graphicData uri="http://schemas.openxmlformats.org/presentationml/2006/ole">
            <mc:AlternateContent xmlns:mc="http://schemas.openxmlformats.org/markup-compatibility/2006">
              <mc:Choice xmlns:v="urn:schemas-microsoft-com:vml" Requires="v">
                <p:oleObj spid="_x0000_s244750" name="Формула" r:id="rId11" imgW="153898600" imgH="8775700" progId="Equation.3">
                  <p:embed/>
                </p:oleObj>
              </mc:Choice>
              <mc:Fallback>
                <p:oleObj name="Формула" r:id="rId11" imgW="153898600" imgH="8775700" progId="Equation.3">
                  <p:embed/>
                  <p:pic>
                    <p:nvPicPr>
                      <p:cNvPr id="6150" name="Object 5">
                        <a:extLst>
                          <a:ext uri="{FF2B5EF4-FFF2-40B4-BE49-F238E27FC236}">
                            <a16:creationId xmlns:a16="http://schemas.microsoft.com/office/drawing/2014/main" id="{2CCA8FBA-D0FC-7C45-B745-342241A225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2150" y="6130926"/>
                        <a:ext cx="66802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1" name="Object 4">
            <a:extLst>
              <a:ext uri="{FF2B5EF4-FFF2-40B4-BE49-F238E27FC236}">
                <a16:creationId xmlns:a16="http://schemas.microsoft.com/office/drawing/2014/main" id="{58D7037B-BA68-1F45-A2EA-93161BD5E126}"/>
              </a:ext>
            </a:extLst>
          </p:cNvPr>
          <p:cNvGraphicFramePr>
            <a:graphicFrameLocks noChangeAspect="1"/>
          </p:cNvGraphicFramePr>
          <p:nvPr/>
        </p:nvGraphicFramePr>
        <p:xfrm>
          <a:off x="1828800" y="6543676"/>
          <a:ext cx="152400" cy="219075"/>
        </p:xfrm>
        <a:graphic>
          <a:graphicData uri="http://schemas.openxmlformats.org/presentationml/2006/ole">
            <mc:AlternateContent xmlns:mc="http://schemas.openxmlformats.org/markup-compatibility/2006">
              <mc:Choice xmlns:v="urn:schemas-microsoft-com:vml" Requires="v">
                <p:oleObj spid="_x0000_s244751" name="Формула" r:id="rId13" imgW="3505200" imgH="4978400" progId="Equation.3">
                  <p:embed/>
                </p:oleObj>
              </mc:Choice>
              <mc:Fallback>
                <p:oleObj name="Формула" r:id="rId13" imgW="3505200" imgH="4978400" progId="Equation.3">
                  <p:embed/>
                  <p:pic>
                    <p:nvPicPr>
                      <p:cNvPr id="6151" name="Object 4">
                        <a:extLst>
                          <a:ext uri="{FF2B5EF4-FFF2-40B4-BE49-F238E27FC236}">
                            <a16:creationId xmlns:a16="http://schemas.microsoft.com/office/drawing/2014/main" id="{58D7037B-BA68-1F45-A2EA-93161BD5E1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8800" y="6543676"/>
                        <a:ext cx="1524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2" name="Rectangle 13">
            <a:extLst>
              <a:ext uri="{FF2B5EF4-FFF2-40B4-BE49-F238E27FC236}">
                <a16:creationId xmlns:a16="http://schemas.microsoft.com/office/drawing/2014/main" id="{C400BD19-F676-8445-9A32-E172F04FC42F}"/>
              </a:ext>
            </a:extLst>
          </p:cNvPr>
          <p:cNvSpPr>
            <a:spLocks noChangeArrowheads="1"/>
          </p:cNvSpPr>
          <p:nvPr/>
        </p:nvSpPr>
        <p:spPr bwMode="auto">
          <a:xfrm>
            <a:off x="1657350" y="-48121"/>
            <a:ext cx="661367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b="1">
                <a:ea typeface="Times New Roman" panose="02020603050405020304" pitchFamily="18" charset="0"/>
                <a:cs typeface="Arial" panose="020B0604020202020204" pitchFamily="34" charset="0"/>
              </a:rPr>
              <a:t>Декодеры (детекторы) ЦВЗ при модульном погружении</a:t>
            </a:r>
            <a:endParaRPr lang="ru-RU" altLang="ru-RU" sz="1100">
              <a:ea typeface="Times New Roman" panose="02020603050405020304" pitchFamily="18" charset="0"/>
              <a:cs typeface="Arial" panose="020B0604020202020204" pitchFamily="34" charset="0"/>
            </a:endParaRPr>
          </a:p>
          <a:p>
            <a:pPr algn="l">
              <a:buFontTx/>
              <a:buAutoNum type="arabicPeriod"/>
            </a:pPr>
            <a:r>
              <a:rPr lang="ru-RU" altLang="ru-RU">
                <a:ea typeface="Times New Roman" panose="02020603050405020304" pitchFamily="18" charset="0"/>
                <a:cs typeface="Arial" panose="020B0604020202020204" pitchFamily="34" charset="0"/>
              </a:rPr>
              <a:t>Центрированный корреляционный детектор</a:t>
            </a:r>
            <a:endParaRPr lang="ru-RU" altLang="ru-RU" sz="1100"/>
          </a:p>
          <a:p>
            <a:pPr algn="l"/>
            <a:endParaRPr lang="ru-RU" altLang="ru-RU"/>
          </a:p>
        </p:txBody>
      </p:sp>
      <p:sp>
        <p:nvSpPr>
          <p:cNvPr id="6153" name="Rectangle 14">
            <a:extLst>
              <a:ext uri="{FF2B5EF4-FFF2-40B4-BE49-F238E27FC236}">
                <a16:creationId xmlns:a16="http://schemas.microsoft.com/office/drawing/2014/main" id="{91C8668F-6FE3-7D48-A0FA-3B28084A7415}"/>
              </a:ext>
            </a:extLst>
          </p:cNvPr>
          <p:cNvSpPr>
            <a:spLocks noChangeArrowheads="1"/>
          </p:cNvSpPr>
          <p:nvPr/>
        </p:nvSpPr>
        <p:spPr bwMode="auto">
          <a:xfrm>
            <a:off x="1657351" y="1971973"/>
            <a:ext cx="3903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en-US" altLang="ru-RU">
                <a:ea typeface="Times New Roman" panose="02020603050405020304" pitchFamily="18" charset="0"/>
                <a:cs typeface="Arial" panose="020B0604020202020204" pitchFamily="34" charset="0"/>
              </a:rPr>
              <a:t>2. </a:t>
            </a:r>
            <a:r>
              <a:rPr lang="ru-RU" altLang="ru-RU">
                <a:ea typeface="Times New Roman" panose="02020603050405020304" pitchFamily="18" charset="0"/>
                <a:cs typeface="Arial" panose="020B0604020202020204" pitchFamily="34" charset="0"/>
              </a:rPr>
              <a:t>Оптимальный модульный детектор</a:t>
            </a:r>
            <a:endParaRPr lang="ru-RU" altLang="ru-RU" sz="1100">
              <a:ea typeface="Times New Roman" panose="02020603050405020304" pitchFamily="18" charset="0"/>
              <a:cs typeface="Arial" panose="020B0604020202020204" pitchFamily="34" charset="0"/>
            </a:endParaRPr>
          </a:p>
          <a:p>
            <a:pPr algn="l"/>
            <a:endParaRPr lang="ru-RU" altLang="ru-RU">
              <a:ea typeface="Times New Roman" panose="02020603050405020304" pitchFamily="18" charset="0"/>
              <a:cs typeface="Arial" panose="020B0604020202020204" pitchFamily="34" charset="0"/>
            </a:endParaRPr>
          </a:p>
        </p:txBody>
      </p:sp>
      <p:sp>
        <p:nvSpPr>
          <p:cNvPr id="6154" name="Rectangle 15">
            <a:extLst>
              <a:ext uri="{FF2B5EF4-FFF2-40B4-BE49-F238E27FC236}">
                <a16:creationId xmlns:a16="http://schemas.microsoft.com/office/drawing/2014/main" id="{E70750B3-3C75-4640-BBBB-7671FC27CE97}"/>
              </a:ext>
            </a:extLst>
          </p:cNvPr>
          <p:cNvSpPr>
            <a:spLocks noChangeArrowheads="1"/>
          </p:cNvSpPr>
          <p:nvPr/>
        </p:nvSpPr>
        <p:spPr bwMode="auto">
          <a:xfrm>
            <a:off x="1600200" y="3178861"/>
            <a:ext cx="93778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a:t>
            </a:r>
            <a:r>
              <a:rPr lang="en-US" altLang="ru-RU">
                <a:ea typeface="Times New Roman" panose="02020603050405020304" pitchFamily="18" charset="0"/>
                <a:cs typeface="Arial" panose="020B0604020202020204" pitchFamily="34" charset="0"/>
              </a:rPr>
              <a:t>3. </a:t>
            </a:r>
            <a:r>
              <a:rPr lang="ru-RU" altLang="ru-RU">
                <a:ea typeface="Times New Roman" panose="02020603050405020304" pitchFamily="18" charset="0"/>
                <a:cs typeface="Arial" panose="020B0604020202020204" pitchFamily="34" charset="0"/>
              </a:rPr>
              <a:t>Разностный детектор (базируется на большой корреляции соседних отсчетов ПС):</a:t>
            </a:r>
            <a:endParaRPr lang="ru-RU" altLang="ru-RU" sz="1100">
              <a:ea typeface="Times New Roman" panose="02020603050405020304" pitchFamily="18" charset="0"/>
              <a:cs typeface="Arial" panose="020B0604020202020204" pitchFamily="34" charset="0"/>
            </a:endParaRPr>
          </a:p>
          <a:p>
            <a:pPr algn="l"/>
            <a:endParaRPr lang="ru-RU" altLang="ru-RU">
              <a:ea typeface="Times New Roman" panose="02020603050405020304" pitchFamily="18" charset="0"/>
              <a:cs typeface="Arial" panose="020B0604020202020204" pitchFamily="34" charset="0"/>
            </a:endParaRPr>
          </a:p>
        </p:txBody>
      </p:sp>
      <p:sp>
        <p:nvSpPr>
          <p:cNvPr id="6155" name="Rectangle 16">
            <a:extLst>
              <a:ext uri="{FF2B5EF4-FFF2-40B4-BE49-F238E27FC236}">
                <a16:creationId xmlns:a16="http://schemas.microsoft.com/office/drawing/2014/main" id="{D2B19959-52C4-164B-8616-81EBC16E6DBE}"/>
              </a:ext>
            </a:extLst>
          </p:cNvPr>
          <p:cNvSpPr>
            <a:spLocks noChangeArrowheads="1"/>
          </p:cNvSpPr>
          <p:nvPr/>
        </p:nvSpPr>
        <p:spPr bwMode="auto">
          <a:xfrm>
            <a:off x="8705850" y="362585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(5)</a:t>
            </a:r>
          </a:p>
        </p:txBody>
      </p:sp>
      <p:sp>
        <p:nvSpPr>
          <p:cNvPr id="6156" name="Rectangle 17">
            <a:extLst>
              <a:ext uri="{FF2B5EF4-FFF2-40B4-BE49-F238E27FC236}">
                <a16:creationId xmlns:a16="http://schemas.microsoft.com/office/drawing/2014/main" id="{EDBF829D-64C9-2B43-8681-0CD13BB845EC}"/>
              </a:ext>
            </a:extLst>
          </p:cNvPr>
          <p:cNvSpPr>
            <a:spLocks noChangeArrowheads="1"/>
          </p:cNvSpPr>
          <p:nvPr/>
        </p:nvSpPr>
        <p:spPr bwMode="auto">
          <a:xfrm>
            <a:off x="3695701" y="4751666"/>
            <a:ext cx="5862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где </a:t>
            </a:r>
          </a:p>
        </p:txBody>
      </p:sp>
      <p:sp>
        <p:nvSpPr>
          <p:cNvPr id="6157" name="Rectangle 18">
            <a:extLst>
              <a:ext uri="{FF2B5EF4-FFF2-40B4-BE49-F238E27FC236}">
                <a16:creationId xmlns:a16="http://schemas.microsoft.com/office/drawing/2014/main" id="{33762F56-02F2-0541-988B-9613A20FB9E5}"/>
              </a:ext>
            </a:extLst>
          </p:cNvPr>
          <p:cNvSpPr>
            <a:spLocks noChangeArrowheads="1"/>
          </p:cNvSpPr>
          <p:nvPr/>
        </p:nvSpPr>
        <p:spPr bwMode="auto">
          <a:xfrm>
            <a:off x="1771651" y="5146953"/>
            <a:ext cx="21441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Для изображений </a:t>
            </a:r>
          </a:p>
        </p:txBody>
      </p:sp>
      <p:sp>
        <p:nvSpPr>
          <p:cNvPr id="6158" name="Rectangle 19">
            <a:extLst>
              <a:ext uri="{FF2B5EF4-FFF2-40B4-BE49-F238E27FC236}">
                <a16:creationId xmlns:a16="http://schemas.microsoft.com/office/drawing/2014/main" id="{134D26A4-9A03-DF4B-BA95-7D95CE4EFAFF}"/>
              </a:ext>
            </a:extLst>
          </p:cNvPr>
          <p:cNvSpPr>
            <a:spLocks noChangeArrowheads="1"/>
          </p:cNvSpPr>
          <p:nvPr/>
        </p:nvSpPr>
        <p:spPr bwMode="auto">
          <a:xfrm>
            <a:off x="5372100" y="5185461"/>
            <a:ext cx="15616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(см. </a:t>
            </a:r>
            <a:r>
              <a:rPr lang="en-US" altLang="ru-RU">
                <a:ea typeface="Times New Roman" panose="02020603050405020304" pitchFamily="18" charset="0"/>
                <a:cs typeface="Arial" panose="020B0604020202020204" pitchFamily="34" charset="0"/>
              </a:rPr>
              <a:t>Matlab</a:t>
            </a:r>
            <a:r>
              <a:rPr lang="ru-RU" altLang="ru-RU">
                <a:ea typeface="Times New Roman" panose="02020603050405020304" pitchFamily="18" charset="0"/>
                <a:cs typeface="Arial" panose="020B0604020202020204" pitchFamily="34" charset="0"/>
              </a:rPr>
              <a:t>):</a:t>
            </a:r>
            <a:endParaRPr lang="ru-RU" altLang="ru-RU" sz="1100">
              <a:ea typeface="Times New Roman" panose="02020603050405020304" pitchFamily="18" charset="0"/>
              <a:cs typeface="Arial" panose="020B0604020202020204" pitchFamily="34" charset="0"/>
            </a:endParaRPr>
          </a:p>
          <a:p>
            <a:pPr algn="l"/>
            <a:endParaRPr lang="ru-RU" altLang="ru-RU">
              <a:ea typeface="Times New Roman" panose="02020603050405020304" pitchFamily="18" charset="0"/>
              <a:cs typeface="Arial" panose="020B0604020202020204" pitchFamily="34" charset="0"/>
            </a:endParaRPr>
          </a:p>
        </p:txBody>
      </p:sp>
      <p:sp>
        <p:nvSpPr>
          <p:cNvPr id="6159" name="Rectangle 20">
            <a:extLst>
              <a:ext uri="{FF2B5EF4-FFF2-40B4-BE49-F238E27FC236}">
                <a16:creationId xmlns:a16="http://schemas.microsoft.com/office/drawing/2014/main" id="{BB8CD9D4-7B93-7D41-8D0D-B73C751EAEC4}"/>
              </a:ext>
            </a:extLst>
          </p:cNvPr>
          <p:cNvSpPr>
            <a:spLocks noChangeArrowheads="1"/>
          </p:cNvSpPr>
          <p:nvPr/>
        </p:nvSpPr>
        <p:spPr bwMode="auto">
          <a:xfrm>
            <a:off x="1752601" y="6135966"/>
            <a:ext cx="5862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где </a:t>
            </a:r>
          </a:p>
        </p:txBody>
      </p:sp>
      <p:sp>
        <p:nvSpPr>
          <p:cNvPr id="6160" name="Rectangle 21">
            <a:extLst>
              <a:ext uri="{FF2B5EF4-FFF2-40B4-BE49-F238E27FC236}">
                <a16:creationId xmlns:a16="http://schemas.microsoft.com/office/drawing/2014/main" id="{960CD8C5-96D0-7548-9D22-5A0A914A3ED8}"/>
              </a:ext>
            </a:extLst>
          </p:cNvPr>
          <p:cNvSpPr>
            <a:spLocks noChangeArrowheads="1"/>
          </p:cNvSpPr>
          <p:nvPr/>
        </p:nvSpPr>
        <p:spPr bwMode="auto">
          <a:xfrm>
            <a:off x="10287000" y="6121400"/>
            <a:ext cx="247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a:t>
            </a:r>
            <a:endParaRPr lang="ru-RU" altLang="ru-RU" sz="1100">
              <a:ea typeface="Times New Roman" panose="02020603050405020304" pitchFamily="18" charset="0"/>
              <a:cs typeface="Arial" panose="020B0604020202020204" pitchFamily="34" charset="0"/>
            </a:endParaRPr>
          </a:p>
          <a:p>
            <a:pPr algn="l"/>
            <a:endParaRPr lang="ru-RU" altLang="ru-RU">
              <a:ea typeface="Times New Roman" panose="02020603050405020304" pitchFamily="18" charset="0"/>
              <a:cs typeface="Arial" panose="020B0604020202020204" pitchFamily="34" charset="0"/>
            </a:endParaRPr>
          </a:p>
        </p:txBody>
      </p:sp>
      <p:sp>
        <p:nvSpPr>
          <p:cNvPr id="6161" name="Rectangle 22">
            <a:extLst>
              <a:ext uri="{FF2B5EF4-FFF2-40B4-BE49-F238E27FC236}">
                <a16:creationId xmlns:a16="http://schemas.microsoft.com/office/drawing/2014/main" id="{58ADD4D6-4902-FF46-9535-5E1B6D61B181}"/>
              </a:ext>
            </a:extLst>
          </p:cNvPr>
          <p:cNvSpPr>
            <a:spLocks noChangeArrowheads="1"/>
          </p:cNvSpPr>
          <p:nvPr/>
        </p:nvSpPr>
        <p:spPr bwMode="auto">
          <a:xfrm>
            <a:off x="1905001" y="6451878"/>
            <a:ext cx="5238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 задаваемая область вокруг каждого пикселя.</a:t>
            </a:r>
          </a:p>
        </p:txBody>
      </p:sp>
      <p:sp>
        <p:nvSpPr>
          <p:cNvPr id="6162" name="Rectangle 23">
            <a:extLst>
              <a:ext uri="{FF2B5EF4-FFF2-40B4-BE49-F238E27FC236}">
                <a16:creationId xmlns:a16="http://schemas.microsoft.com/office/drawing/2014/main" id="{60AF4840-DEA0-C448-A02C-5ADDB49B58BC}"/>
              </a:ext>
            </a:extLst>
          </p:cNvPr>
          <p:cNvSpPr>
            <a:spLocks noChangeArrowheads="1"/>
          </p:cNvSpPr>
          <p:nvPr/>
        </p:nvSpPr>
        <p:spPr bwMode="auto">
          <a:xfrm>
            <a:off x="7437438" y="7159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(3)</a:t>
            </a:r>
            <a:endParaRPr lang="ru-RU" altLang="ru-RU" sz="1100">
              <a:ea typeface="Times New Roman" panose="02020603050405020304" pitchFamily="18" charset="0"/>
              <a:cs typeface="Arial" panose="020B0604020202020204" pitchFamily="34" charset="0"/>
            </a:endParaRPr>
          </a:p>
        </p:txBody>
      </p:sp>
      <p:sp>
        <p:nvSpPr>
          <p:cNvPr id="6163" name="Rectangle 24">
            <a:extLst>
              <a:ext uri="{FF2B5EF4-FFF2-40B4-BE49-F238E27FC236}">
                <a16:creationId xmlns:a16="http://schemas.microsoft.com/office/drawing/2014/main" id="{493CF2A1-73B0-F247-8C9E-2633BDA2CCE1}"/>
              </a:ext>
            </a:extLst>
          </p:cNvPr>
          <p:cNvSpPr>
            <a:spLocks noChangeArrowheads="1"/>
          </p:cNvSpPr>
          <p:nvPr/>
        </p:nvSpPr>
        <p:spPr bwMode="auto">
          <a:xfrm>
            <a:off x="10236200" y="2582863"/>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(4)</a:t>
            </a:r>
          </a:p>
        </p:txBody>
      </p:sp>
      <p:sp>
        <p:nvSpPr>
          <p:cNvPr id="6164" name="Rectangle 25">
            <a:extLst>
              <a:ext uri="{FF2B5EF4-FFF2-40B4-BE49-F238E27FC236}">
                <a16:creationId xmlns:a16="http://schemas.microsoft.com/office/drawing/2014/main" id="{20BF8E18-2A74-6A46-A0C1-AA788CAD7011}"/>
              </a:ext>
            </a:extLst>
          </p:cNvPr>
          <p:cNvSpPr>
            <a:spLocks noChangeArrowheads="1"/>
          </p:cNvSpPr>
          <p:nvPr/>
        </p:nvSpPr>
        <p:spPr bwMode="auto">
          <a:xfrm>
            <a:off x="1657350" y="4255186"/>
            <a:ext cx="43059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en-US" altLang="ru-RU">
                <a:ea typeface="Times New Roman" panose="02020603050405020304" pitchFamily="18" charset="0"/>
                <a:cs typeface="Arial" panose="020B0604020202020204" pitchFamily="34" charset="0"/>
              </a:rPr>
              <a:t>4. </a:t>
            </a:r>
            <a:r>
              <a:rPr lang="ru-RU" altLang="ru-RU">
                <a:ea typeface="Times New Roman" panose="02020603050405020304" pitchFamily="18" charset="0"/>
                <a:cs typeface="Arial" panose="020B0604020202020204" pitchFamily="34" charset="0"/>
              </a:rPr>
              <a:t>Преобразование фильтром Винера:</a:t>
            </a:r>
            <a:endParaRPr lang="ru-RU" altLang="ru-RU" sz="1100">
              <a:ea typeface="Times New Roman" panose="02020603050405020304" pitchFamily="18" charset="0"/>
              <a:cs typeface="Arial" panose="020B0604020202020204" pitchFamily="34" charset="0"/>
            </a:endParaRPr>
          </a:p>
          <a:p>
            <a:pPr algn="l"/>
            <a:endParaRPr lang="ru-RU" altLang="ru-RU">
              <a:ea typeface="Times New Roman" panose="02020603050405020304" pitchFamily="18" charset="0"/>
              <a:cs typeface="Arial" panose="020B0604020202020204" pitchFamily="34" charset="0"/>
            </a:endParaRPr>
          </a:p>
        </p:txBody>
      </p:sp>
      <p:sp>
        <p:nvSpPr>
          <p:cNvPr id="6165" name="Rectangle 26">
            <a:extLst>
              <a:ext uri="{FF2B5EF4-FFF2-40B4-BE49-F238E27FC236}">
                <a16:creationId xmlns:a16="http://schemas.microsoft.com/office/drawing/2014/main" id="{66CE8A29-4A88-304A-BA71-66E5915943E5}"/>
              </a:ext>
            </a:extLst>
          </p:cNvPr>
          <p:cNvSpPr>
            <a:spLocks noChangeArrowheads="1"/>
          </p:cNvSpPr>
          <p:nvPr/>
        </p:nvSpPr>
        <p:spPr bwMode="auto">
          <a:xfrm>
            <a:off x="7132638" y="471963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a:t>
            </a:r>
            <a:r>
              <a:rPr lang="en-US" altLang="ru-RU">
                <a:ea typeface="Times New Roman" panose="02020603050405020304" pitchFamily="18" charset="0"/>
                <a:cs typeface="Arial" panose="020B0604020202020204" pitchFamily="34" charset="0"/>
              </a:rPr>
              <a:t>6</a:t>
            </a:r>
            <a:r>
              <a:rPr lang="ru-RU" altLang="ru-RU">
                <a:ea typeface="Times New Roman" panose="02020603050405020304" pitchFamily="18" charset="0"/>
                <a:cs typeface="Arial" panose="020B0604020202020204" pitchFamily="34" charset="0"/>
              </a:rPr>
              <a:t>)</a:t>
            </a:r>
          </a:p>
        </p:txBody>
      </p:sp>
      <p:sp>
        <p:nvSpPr>
          <p:cNvPr id="6166" name="Номер слайда 3">
            <a:extLst>
              <a:ext uri="{FF2B5EF4-FFF2-40B4-BE49-F238E27FC236}">
                <a16:creationId xmlns:a16="http://schemas.microsoft.com/office/drawing/2014/main" id="{121163B5-E41B-1E46-8443-C004447AB1F3}"/>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ru-RU" sz="1200">
                <a:solidFill>
                  <a:srgbClr val="898989"/>
                </a:solidFill>
              </a:rPr>
              <a:t>5</a:t>
            </a:r>
            <a:endParaRPr lang="ru-RU" altLang="ru-RU" sz="1200">
              <a:solidFill>
                <a:srgbClr val="898989"/>
              </a:solidFill>
            </a:endParaRPr>
          </a:p>
        </p:txBody>
      </p:sp>
      <p:sp>
        <p:nvSpPr>
          <p:cNvPr id="6167" name="Rectangle 29">
            <a:extLst>
              <a:ext uri="{FF2B5EF4-FFF2-40B4-BE49-F238E27FC236}">
                <a16:creationId xmlns:a16="http://schemas.microsoft.com/office/drawing/2014/main" id="{08787FA6-04B0-8547-A54F-3689807C9330}"/>
              </a:ext>
            </a:extLst>
          </p:cNvPr>
          <p:cNvSpPr>
            <a:spLocks noChangeArrowheads="1"/>
          </p:cNvSpPr>
          <p:nvPr/>
        </p:nvSpPr>
        <p:spPr bwMode="auto">
          <a:xfrm>
            <a:off x="1524001" y="25728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6168" name="Object 28">
            <a:extLst>
              <a:ext uri="{FF2B5EF4-FFF2-40B4-BE49-F238E27FC236}">
                <a16:creationId xmlns:a16="http://schemas.microsoft.com/office/drawing/2014/main" id="{58444C24-4A0D-4E43-B04A-988FAFDFC36F}"/>
              </a:ext>
            </a:extLst>
          </p:cNvPr>
          <p:cNvGraphicFramePr>
            <a:graphicFrameLocks noChangeAspect="1"/>
          </p:cNvGraphicFramePr>
          <p:nvPr/>
        </p:nvGraphicFramePr>
        <p:xfrm>
          <a:off x="1644650" y="661989"/>
          <a:ext cx="5130800" cy="1381125"/>
        </p:xfrm>
        <a:graphic>
          <a:graphicData uri="http://schemas.openxmlformats.org/presentationml/2006/ole">
            <mc:AlternateContent xmlns:mc="http://schemas.openxmlformats.org/markup-compatibility/2006">
              <mc:Choice xmlns:v="urn:schemas-microsoft-com:vml" Requires="v">
                <p:oleObj spid="_x0000_s244752" name="Формула" r:id="rId15" imgW="118198900" imgH="31889700" progId="Equation.3">
                  <p:embed/>
                </p:oleObj>
              </mc:Choice>
              <mc:Fallback>
                <p:oleObj name="Формула" r:id="rId15" imgW="118198900" imgH="31889700" progId="Equation.3">
                  <p:embed/>
                  <p:pic>
                    <p:nvPicPr>
                      <p:cNvPr id="6168" name="Object 28">
                        <a:extLst>
                          <a:ext uri="{FF2B5EF4-FFF2-40B4-BE49-F238E27FC236}">
                            <a16:creationId xmlns:a16="http://schemas.microsoft.com/office/drawing/2014/main" id="{58444C24-4A0D-4E43-B04A-988FAFDFC36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44650" y="661989"/>
                        <a:ext cx="51308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69" name="Rectangle 31">
            <a:extLst>
              <a:ext uri="{FF2B5EF4-FFF2-40B4-BE49-F238E27FC236}">
                <a16:creationId xmlns:a16="http://schemas.microsoft.com/office/drawing/2014/main" id="{56DAD671-09D0-EF4B-854B-54821E6F565E}"/>
              </a:ext>
            </a:extLst>
          </p:cNvPr>
          <p:cNvSpPr>
            <a:spLocks noChangeArrowheads="1"/>
          </p:cNvSpPr>
          <p:nvPr/>
        </p:nvSpPr>
        <p:spPr bwMode="auto">
          <a:xfrm>
            <a:off x="1524001" y="28776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6170" name="Object 30">
            <a:extLst>
              <a:ext uri="{FF2B5EF4-FFF2-40B4-BE49-F238E27FC236}">
                <a16:creationId xmlns:a16="http://schemas.microsoft.com/office/drawing/2014/main" id="{F7699FDE-D932-8549-976A-3EFC17330115}"/>
              </a:ext>
            </a:extLst>
          </p:cNvPr>
          <p:cNvGraphicFramePr>
            <a:graphicFrameLocks noChangeAspect="1"/>
          </p:cNvGraphicFramePr>
          <p:nvPr/>
        </p:nvGraphicFramePr>
        <p:xfrm>
          <a:off x="1765300" y="3538539"/>
          <a:ext cx="6794500" cy="695325"/>
        </p:xfrm>
        <a:graphic>
          <a:graphicData uri="http://schemas.openxmlformats.org/presentationml/2006/ole">
            <mc:AlternateContent xmlns:mc="http://schemas.openxmlformats.org/markup-compatibility/2006">
              <mc:Choice xmlns:v="urn:schemas-microsoft-com:vml" Requires="v">
                <p:oleObj spid="_x0000_s244753" name="Формула" r:id="rId17" imgW="156527500" imgH="16090900" progId="Equation.3">
                  <p:embed/>
                </p:oleObj>
              </mc:Choice>
              <mc:Fallback>
                <p:oleObj name="Формула" r:id="rId17" imgW="156527500" imgH="16090900" progId="Equation.3">
                  <p:embed/>
                  <p:pic>
                    <p:nvPicPr>
                      <p:cNvPr id="6170" name="Object 30">
                        <a:extLst>
                          <a:ext uri="{FF2B5EF4-FFF2-40B4-BE49-F238E27FC236}">
                            <a16:creationId xmlns:a16="http://schemas.microsoft.com/office/drawing/2014/main" id="{F7699FDE-D932-8549-976A-3EFC1733011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65300" y="3538539"/>
                        <a:ext cx="67945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71" name="Rectangle 33">
            <a:extLst>
              <a:ext uri="{FF2B5EF4-FFF2-40B4-BE49-F238E27FC236}">
                <a16:creationId xmlns:a16="http://schemas.microsoft.com/office/drawing/2014/main" id="{5E5652A4-58DB-8F44-B96D-833616BA3A42}"/>
              </a:ext>
            </a:extLst>
          </p:cNvPr>
          <p:cNvSpPr>
            <a:spLocks noChangeArrowheads="1"/>
          </p:cNvSpPr>
          <p:nvPr/>
        </p:nvSpPr>
        <p:spPr bwMode="auto">
          <a:xfrm>
            <a:off x="1524001" y="30681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6172" name="Object 32">
            <a:extLst>
              <a:ext uri="{FF2B5EF4-FFF2-40B4-BE49-F238E27FC236}">
                <a16:creationId xmlns:a16="http://schemas.microsoft.com/office/drawing/2014/main" id="{A7F56A11-2C59-B049-AFD0-5C8F38983A1A}"/>
              </a:ext>
            </a:extLst>
          </p:cNvPr>
          <p:cNvGraphicFramePr>
            <a:graphicFrameLocks noChangeAspect="1"/>
          </p:cNvGraphicFramePr>
          <p:nvPr/>
        </p:nvGraphicFramePr>
        <p:xfrm>
          <a:off x="3638551" y="5246689"/>
          <a:ext cx="1781175" cy="327025"/>
        </p:xfrm>
        <a:graphic>
          <a:graphicData uri="http://schemas.openxmlformats.org/presentationml/2006/ole">
            <mc:AlternateContent xmlns:mc="http://schemas.openxmlformats.org/markup-compatibility/2006">
              <mc:Choice xmlns:v="urn:schemas-microsoft-com:vml" Requires="v">
                <p:oleObj spid="_x0000_s244754" name="Формула" r:id="rId19" imgW="40957500" imgH="7607300" progId="Equation.3">
                  <p:embed/>
                </p:oleObj>
              </mc:Choice>
              <mc:Fallback>
                <p:oleObj name="Формула" r:id="rId19" imgW="40957500" imgH="7607300" progId="Equation.3">
                  <p:embed/>
                  <p:pic>
                    <p:nvPicPr>
                      <p:cNvPr id="6172" name="Object 32">
                        <a:extLst>
                          <a:ext uri="{FF2B5EF4-FFF2-40B4-BE49-F238E27FC236}">
                            <a16:creationId xmlns:a16="http://schemas.microsoft.com/office/drawing/2014/main" id="{A7F56A11-2C59-B049-AFD0-5C8F38983A1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38551" y="5246689"/>
                        <a:ext cx="17811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14">
            <a:extLst>
              <a:ext uri="{FF2B5EF4-FFF2-40B4-BE49-F238E27FC236}">
                <a16:creationId xmlns:a16="http://schemas.microsoft.com/office/drawing/2014/main" id="{21A69D05-1B62-AD43-A30D-D6171051D285}"/>
              </a:ext>
            </a:extLst>
          </p:cNvPr>
          <p:cNvGraphicFramePr>
            <a:graphicFrameLocks noChangeAspect="1"/>
          </p:cNvGraphicFramePr>
          <p:nvPr/>
        </p:nvGraphicFramePr>
        <p:xfrm>
          <a:off x="1874839" y="1066800"/>
          <a:ext cx="1450975" cy="609600"/>
        </p:xfrm>
        <a:graphic>
          <a:graphicData uri="http://schemas.openxmlformats.org/presentationml/2006/ole">
            <mc:AlternateContent xmlns:mc="http://schemas.openxmlformats.org/markup-compatibility/2006">
              <mc:Choice xmlns:v="urn:schemas-microsoft-com:vml" Requires="v">
                <p:oleObj spid="_x0000_s245772" name="Формула" r:id="rId3" imgW="33350200" imgH="14046200" progId="Equation.3">
                  <p:embed/>
                </p:oleObj>
              </mc:Choice>
              <mc:Fallback>
                <p:oleObj name="Формула" r:id="rId3" imgW="33350200" imgH="14046200" progId="Equation.3">
                  <p:embed/>
                  <p:pic>
                    <p:nvPicPr>
                      <p:cNvPr id="7170" name="Object 14">
                        <a:extLst>
                          <a:ext uri="{FF2B5EF4-FFF2-40B4-BE49-F238E27FC236}">
                            <a16:creationId xmlns:a16="http://schemas.microsoft.com/office/drawing/2014/main" id="{21A69D05-1B62-AD43-A30D-D6171051D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839" y="1066800"/>
                        <a:ext cx="1450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1" name="Object 13">
            <a:extLst>
              <a:ext uri="{FF2B5EF4-FFF2-40B4-BE49-F238E27FC236}">
                <a16:creationId xmlns:a16="http://schemas.microsoft.com/office/drawing/2014/main" id="{71EE7957-1A76-0248-A53B-BB208CABE219}"/>
              </a:ext>
            </a:extLst>
          </p:cNvPr>
          <p:cNvGraphicFramePr>
            <a:graphicFrameLocks noChangeAspect="1"/>
          </p:cNvGraphicFramePr>
          <p:nvPr/>
        </p:nvGraphicFramePr>
        <p:xfrm>
          <a:off x="4833938" y="1803400"/>
          <a:ext cx="1295400" cy="266700"/>
        </p:xfrm>
        <a:graphic>
          <a:graphicData uri="http://schemas.openxmlformats.org/presentationml/2006/ole">
            <mc:AlternateContent xmlns:mc="http://schemas.openxmlformats.org/markup-compatibility/2006">
              <mc:Choice xmlns:v="urn:schemas-microsoft-com:vml" Requires="v">
                <p:oleObj spid="_x0000_s245773" name="Формула" r:id="rId5" imgW="29845000" imgH="6146800" progId="Equation.3">
                  <p:embed/>
                </p:oleObj>
              </mc:Choice>
              <mc:Fallback>
                <p:oleObj name="Формула" r:id="rId5" imgW="29845000" imgH="6146800" progId="Equation.3">
                  <p:embed/>
                  <p:pic>
                    <p:nvPicPr>
                      <p:cNvPr id="7171" name="Object 13">
                        <a:extLst>
                          <a:ext uri="{FF2B5EF4-FFF2-40B4-BE49-F238E27FC236}">
                            <a16:creationId xmlns:a16="http://schemas.microsoft.com/office/drawing/2014/main" id="{71EE7957-1A76-0248-A53B-BB208CABE2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3938" y="1803400"/>
                        <a:ext cx="1295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2" name="Object 12">
            <a:extLst>
              <a:ext uri="{FF2B5EF4-FFF2-40B4-BE49-F238E27FC236}">
                <a16:creationId xmlns:a16="http://schemas.microsoft.com/office/drawing/2014/main" id="{C54DD1A0-E3E8-4A48-81AE-6B96B3DC8C43}"/>
              </a:ext>
            </a:extLst>
          </p:cNvPr>
          <p:cNvGraphicFramePr>
            <a:graphicFrameLocks noChangeAspect="1"/>
          </p:cNvGraphicFramePr>
          <p:nvPr/>
        </p:nvGraphicFramePr>
        <p:xfrm>
          <a:off x="7672389" y="1789114"/>
          <a:ext cx="200025" cy="219075"/>
        </p:xfrm>
        <a:graphic>
          <a:graphicData uri="http://schemas.openxmlformats.org/presentationml/2006/ole">
            <mc:AlternateContent xmlns:mc="http://schemas.openxmlformats.org/markup-compatibility/2006">
              <mc:Choice xmlns:v="urn:schemas-microsoft-com:vml" Requires="v">
                <p:oleObj spid="_x0000_s245774" name="Формула" r:id="rId7" imgW="4686300" imgH="4978400" progId="Equation.3">
                  <p:embed/>
                </p:oleObj>
              </mc:Choice>
              <mc:Fallback>
                <p:oleObj name="Формула" r:id="rId7" imgW="4686300" imgH="4978400" progId="Equation.3">
                  <p:embed/>
                  <p:pic>
                    <p:nvPicPr>
                      <p:cNvPr id="7172" name="Object 12">
                        <a:extLst>
                          <a:ext uri="{FF2B5EF4-FFF2-40B4-BE49-F238E27FC236}">
                            <a16:creationId xmlns:a16="http://schemas.microsoft.com/office/drawing/2014/main" id="{C54DD1A0-E3E8-4A48-81AE-6B96B3DC8C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2389" y="1789114"/>
                        <a:ext cx="2000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3" name="Object 7">
            <a:extLst>
              <a:ext uri="{FF2B5EF4-FFF2-40B4-BE49-F238E27FC236}">
                <a16:creationId xmlns:a16="http://schemas.microsoft.com/office/drawing/2014/main" id="{E70ED1AE-6408-8F4B-AFF5-D58D51E94073}"/>
              </a:ext>
            </a:extLst>
          </p:cNvPr>
          <p:cNvGraphicFramePr>
            <a:graphicFrameLocks noChangeAspect="1"/>
          </p:cNvGraphicFramePr>
          <p:nvPr/>
        </p:nvGraphicFramePr>
        <p:xfrm>
          <a:off x="4033838" y="5422901"/>
          <a:ext cx="190500" cy="219075"/>
        </p:xfrm>
        <a:graphic>
          <a:graphicData uri="http://schemas.openxmlformats.org/presentationml/2006/ole">
            <mc:AlternateContent xmlns:mc="http://schemas.openxmlformats.org/markup-compatibility/2006">
              <mc:Choice xmlns:v="urn:schemas-microsoft-com:vml" Requires="v">
                <p:oleObj spid="_x0000_s245775" name="Формула" r:id="rId9" imgW="4394200" imgH="4978400" progId="Equation.3">
                  <p:embed/>
                </p:oleObj>
              </mc:Choice>
              <mc:Fallback>
                <p:oleObj name="Формула" r:id="rId9" imgW="4394200" imgH="4978400" progId="Equation.3">
                  <p:embed/>
                  <p:pic>
                    <p:nvPicPr>
                      <p:cNvPr id="7173" name="Object 7">
                        <a:extLst>
                          <a:ext uri="{FF2B5EF4-FFF2-40B4-BE49-F238E27FC236}">
                            <a16:creationId xmlns:a16="http://schemas.microsoft.com/office/drawing/2014/main" id="{E70ED1AE-6408-8F4B-AFF5-D58D51E940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3838" y="5422901"/>
                        <a:ext cx="1905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4" name="Object 6">
            <a:extLst>
              <a:ext uri="{FF2B5EF4-FFF2-40B4-BE49-F238E27FC236}">
                <a16:creationId xmlns:a16="http://schemas.microsoft.com/office/drawing/2014/main" id="{D33208B8-6DAB-B548-AFFA-AE0C83BF753C}"/>
              </a:ext>
            </a:extLst>
          </p:cNvPr>
          <p:cNvGraphicFramePr>
            <a:graphicFrameLocks noChangeAspect="1"/>
          </p:cNvGraphicFramePr>
          <p:nvPr/>
        </p:nvGraphicFramePr>
        <p:xfrm>
          <a:off x="1843089" y="5665788"/>
          <a:ext cx="885825" cy="228600"/>
        </p:xfrm>
        <a:graphic>
          <a:graphicData uri="http://schemas.openxmlformats.org/presentationml/2006/ole">
            <mc:AlternateContent xmlns:mc="http://schemas.openxmlformats.org/markup-compatibility/2006">
              <mc:Choice xmlns:v="urn:schemas-microsoft-com:vml" Requires="v">
                <p:oleObj spid="_x0000_s245776" name="Формула" r:id="rId11" imgW="20485100" imgH="5270500" progId="Equation.3">
                  <p:embed/>
                </p:oleObj>
              </mc:Choice>
              <mc:Fallback>
                <p:oleObj name="Формула" r:id="rId11" imgW="20485100" imgH="5270500" progId="Equation.3">
                  <p:embed/>
                  <p:pic>
                    <p:nvPicPr>
                      <p:cNvPr id="7174" name="Object 6">
                        <a:extLst>
                          <a:ext uri="{FF2B5EF4-FFF2-40B4-BE49-F238E27FC236}">
                            <a16:creationId xmlns:a16="http://schemas.microsoft.com/office/drawing/2014/main" id="{D33208B8-6DAB-B548-AFFA-AE0C83BF75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3089" y="5665788"/>
                        <a:ext cx="8858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5" name="Object 5">
            <a:extLst>
              <a:ext uri="{FF2B5EF4-FFF2-40B4-BE49-F238E27FC236}">
                <a16:creationId xmlns:a16="http://schemas.microsoft.com/office/drawing/2014/main" id="{82B05669-D0A3-5E49-8AA4-4E729A21FD78}"/>
              </a:ext>
            </a:extLst>
          </p:cNvPr>
          <p:cNvGraphicFramePr>
            <a:graphicFrameLocks noChangeAspect="1"/>
          </p:cNvGraphicFramePr>
          <p:nvPr/>
        </p:nvGraphicFramePr>
        <p:xfrm>
          <a:off x="8096250" y="6183314"/>
          <a:ext cx="152400" cy="168275"/>
        </p:xfrm>
        <a:graphic>
          <a:graphicData uri="http://schemas.openxmlformats.org/presentationml/2006/ole">
            <mc:AlternateContent xmlns:mc="http://schemas.openxmlformats.org/markup-compatibility/2006">
              <mc:Choice xmlns:v="urn:schemas-microsoft-com:vml" Requires="v">
                <p:oleObj spid="_x0000_s245777" name="Equation" r:id="rId13" imgW="3505200" imgH="3797300" progId="Equation.DSMT4">
                  <p:embed/>
                </p:oleObj>
              </mc:Choice>
              <mc:Fallback>
                <p:oleObj name="Equation" r:id="rId13" imgW="3505200" imgH="3797300" progId="Equation.DSMT4">
                  <p:embed/>
                  <p:pic>
                    <p:nvPicPr>
                      <p:cNvPr id="7175" name="Object 5">
                        <a:extLst>
                          <a:ext uri="{FF2B5EF4-FFF2-40B4-BE49-F238E27FC236}">
                            <a16:creationId xmlns:a16="http://schemas.microsoft.com/office/drawing/2014/main" id="{82B05669-D0A3-5E49-8AA4-4E729A21FD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96250" y="6183314"/>
                        <a:ext cx="1524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6" name="Object 4">
            <a:extLst>
              <a:ext uri="{FF2B5EF4-FFF2-40B4-BE49-F238E27FC236}">
                <a16:creationId xmlns:a16="http://schemas.microsoft.com/office/drawing/2014/main" id="{03BAEA62-BFA2-2346-A76B-52EE23AC3AC2}"/>
              </a:ext>
            </a:extLst>
          </p:cNvPr>
          <p:cNvGraphicFramePr>
            <a:graphicFrameLocks noChangeAspect="1"/>
          </p:cNvGraphicFramePr>
          <p:nvPr/>
        </p:nvGraphicFramePr>
        <p:xfrm>
          <a:off x="7386638" y="6302376"/>
          <a:ext cx="190500" cy="180975"/>
        </p:xfrm>
        <a:graphic>
          <a:graphicData uri="http://schemas.openxmlformats.org/presentationml/2006/ole">
            <mc:AlternateContent xmlns:mc="http://schemas.openxmlformats.org/markup-compatibility/2006">
              <mc:Choice xmlns:v="urn:schemas-microsoft-com:vml" Requires="v">
                <p:oleObj spid="_x0000_s245778" name="Формула" r:id="rId15" imgW="4394200" imgH="4102100" progId="Equation.3">
                  <p:embed/>
                </p:oleObj>
              </mc:Choice>
              <mc:Fallback>
                <p:oleObj name="Формула" r:id="rId15" imgW="4394200" imgH="4102100" progId="Equation.3">
                  <p:embed/>
                  <p:pic>
                    <p:nvPicPr>
                      <p:cNvPr id="7176" name="Object 4">
                        <a:extLst>
                          <a:ext uri="{FF2B5EF4-FFF2-40B4-BE49-F238E27FC236}">
                            <a16:creationId xmlns:a16="http://schemas.microsoft.com/office/drawing/2014/main" id="{03BAEA62-BFA2-2346-A76B-52EE23AC3A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86638" y="6302376"/>
                        <a:ext cx="1905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7" name="Rectangle 15">
            <a:extLst>
              <a:ext uri="{FF2B5EF4-FFF2-40B4-BE49-F238E27FC236}">
                <a16:creationId xmlns:a16="http://schemas.microsoft.com/office/drawing/2014/main" id="{1E0279D8-F5DF-0047-A472-95CFA6DFF65F}"/>
              </a:ext>
            </a:extLst>
          </p:cNvPr>
          <p:cNvSpPr>
            <a:spLocks noChangeArrowheads="1"/>
          </p:cNvSpPr>
          <p:nvPr/>
        </p:nvSpPr>
        <p:spPr bwMode="auto">
          <a:xfrm>
            <a:off x="1766888" y="180887"/>
            <a:ext cx="829926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b="1">
                <a:ea typeface="Times New Roman" panose="02020603050405020304" pitchFamily="18" charset="0"/>
                <a:cs typeface="Arial" panose="020B0604020202020204" pitchFamily="34" charset="0"/>
              </a:rPr>
              <a:t>Расчеты вероятностей ошибок для различных методов погружения и </a:t>
            </a:r>
            <a:endParaRPr lang="en-US" altLang="ru-RU" b="1">
              <a:ea typeface="Times New Roman" panose="02020603050405020304" pitchFamily="18" charset="0"/>
              <a:cs typeface="Arial" panose="020B0604020202020204" pitchFamily="34" charset="0"/>
            </a:endParaRPr>
          </a:p>
          <a:p>
            <a:pPr algn="l"/>
            <a:r>
              <a:rPr lang="ru-RU" altLang="ru-RU" b="1">
                <a:ea typeface="Times New Roman" panose="02020603050405020304" pitchFamily="18" charset="0"/>
                <a:cs typeface="Arial" panose="020B0604020202020204" pitchFamily="34" charset="0"/>
              </a:rPr>
              <a:t>извлечения ЦВЗ</a:t>
            </a:r>
            <a:endParaRPr lang="ru-RU" altLang="ru-RU" sz="1100">
              <a:ea typeface="Times New Roman" panose="02020603050405020304" pitchFamily="18" charset="0"/>
              <a:cs typeface="Arial" panose="020B0604020202020204" pitchFamily="34" charset="0"/>
            </a:endParaRPr>
          </a:p>
          <a:p>
            <a:pPr algn="l"/>
            <a:r>
              <a:rPr lang="ru-RU" altLang="ru-RU">
                <a:ea typeface="Times New Roman" panose="02020603050405020304" pitchFamily="18" charset="0"/>
                <a:cs typeface="Arial" panose="020B0604020202020204" pitchFamily="34" charset="0"/>
              </a:rPr>
              <a:t>Для всех элементов (в силу ЦПТ) справедливо выражение:</a:t>
            </a:r>
            <a:endParaRPr lang="ru-RU" altLang="ru-RU" sz="1100">
              <a:ea typeface="Times New Roman" panose="02020603050405020304" pitchFamily="18" charset="0"/>
              <a:cs typeface="Arial" panose="020B0604020202020204" pitchFamily="34" charset="0"/>
            </a:endParaRPr>
          </a:p>
          <a:p>
            <a:pPr algn="l"/>
            <a:endParaRPr lang="ru-RU" altLang="ru-RU">
              <a:ea typeface="Times New Roman" panose="02020603050405020304" pitchFamily="18" charset="0"/>
              <a:cs typeface="Arial" panose="020B0604020202020204" pitchFamily="34" charset="0"/>
            </a:endParaRPr>
          </a:p>
        </p:txBody>
      </p:sp>
      <p:sp>
        <p:nvSpPr>
          <p:cNvPr id="7178" name="Rectangle 16">
            <a:extLst>
              <a:ext uri="{FF2B5EF4-FFF2-40B4-BE49-F238E27FC236}">
                <a16:creationId xmlns:a16="http://schemas.microsoft.com/office/drawing/2014/main" id="{78D5EA01-0F3C-F844-8628-293AB6246251}"/>
              </a:ext>
            </a:extLst>
          </p:cNvPr>
          <p:cNvSpPr>
            <a:spLocks noChangeArrowheads="1"/>
          </p:cNvSpPr>
          <p:nvPr/>
        </p:nvSpPr>
        <p:spPr bwMode="auto">
          <a:xfrm>
            <a:off x="3748088" y="1260476"/>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(7)</a:t>
            </a:r>
            <a:endParaRPr lang="ru-RU" altLang="ru-RU" sz="1100">
              <a:ea typeface="Times New Roman" panose="02020603050405020304" pitchFamily="18" charset="0"/>
              <a:cs typeface="Arial" panose="020B0604020202020204" pitchFamily="34" charset="0"/>
            </a:endParaRPr>
          </a:p>
        </p:txBody>
      </p:sp>
      <p:sp>
        <p:nvSpPr>
          <p:cNvPr id="7179" name="Rectangle 17">
            <a:extLst>
              <a:ext uri="{FF2B5EF4-FFF2-40B4-BE49-F238E27FC236}">
                <a16:creationId xmlns:a16="http://schemas.microsoft.com/office/drawing/2014/main" id="{75B9BC4B-864E-B446-BF8D-181EB181D35F}"/>
              </a:ext>
            </a:extLst>
          </p:cNvPr>
          <p:cNvSpPr>
            <a:spLocks noChangeArrowheads="1"/>
          </p:cNvSpPr>
          <p:nvPr/>
        </p:nvSpPr>
        <p:spPr bwMode="auto">
          <a:xfrm>
            <a:off x="6034089" y="1725891"/>
            <a:ext cx="19220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для различных </a:t>
            </a:r>
          </a:p>
        </p:txBody>
      </p:sp>
      <p:sp>
        <p:nvSpPr>
          <p:cNvPr id="7180" name="Rectangle 18">
            <a:extLst>
              <a:ext uri="{FF2B5EF4-FFF2-40B4-BE49-F238E27FC236}">
                <a16:creationId xmlns:a16="http://schemas.microsoft.com/office/drawing/2014/main" id="{056A4EB9-389A-3643-B8D4-80BF2FD54CA5}"/>
              </a:ext>
            </a:extLst>
          </p:cNvPr>
          <p:cNvSpPr>
            <a:spLocks noChangeArrowheads="1"/>
          </p:cNvSpPr>
          <p:nvPr/>
        </p:nvSpPr>
        <p:spPr bwMode="auto">
          <a:xfrm>
            <a:off x="7805738" y="1740178"/>
            <a:ext cx="1188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(см. 3÷6)</a:t>
            </a:r>
          </a:p>
        </p:txBody>
      </p:sp>
      <p:graphicFrame>
        <p:nvGraphicFramePr>
          <p:cNvPr id="36026" name="Group 186">
            <a:extLst>
              <a:ext uri="{FF2B5EF4-FFF2-40B4-BE49-F238E27FC236}">
                <a16:creationId xmlns:a16="http://schemas.microsoft.com/office/drawing/2014/main" id="{7E9E1120-511C-E645-BCCA-8361D51D8CF4}"/>
              </a:ext>
            </a:extLst>
          </p:cNvPr>
          <p:cNvGraphicFramePr>
            <a:graphicFrameLocks noGrp="1"/>
          </p:cNvGraphicFramePr>
          <p:nvPr/>
        </p:nvGraphicFramePr>
        <p:xfrm>
          <a:off x="1766889" y="2698750"/>
          <a:ext cx="8112125" cy="2501900"/>
        </p:xfrm>
        <a:graphic>
          <a:graphicData uri="http://schemas.openxmlformats.org/drawingml/2006/table">
            <a:tbl>
              <a:tblPr/>
              <a:tblGrid>
                <a:gridCol w="2027237">
                  <a:extLst>
                    <a:ext uri="{9D8B030D-6E8A-4147-A177-3AD203B41FA5}">
                      <a16:colId xmlns:a16="http://schemas.microsoft.com/office/drawing/2014/main" val="20000"/>
                    </a:ext>
                  </a:extLst>
                </a:gridCol>
                <a:gridCol w="2027238">
                  <a:extLst>
                    <a:ext uri="{9D8B030D-6E8A-4147-A177-3AD203B41FA5}">
                      <a16:colId xmlns:a16="http://schemas.microsoft.com/office/drawing/2014/main" val="20001"/>
                    </a:ext>
                  </a:extLst>
                </a:gridCol>
                <a:gridCol w="2028825">
                  <a:extLst>
                    <a:ext uri="{9D8B030D-6E8A-4147-A177-3AD203B41FA5}">
                      <a16:colId xmlns:a16="http://schemas.microsoft.com/office/drawing/2014/main" val="20002"/>
                    </a:ext>
                  </a:extLst>
                </a:gridCol>
                <a:gridCol w="2028825">
                  <a:extLst>
                    <a:ext uri="{9D8B030D-6E8A-4147-A177-3AD203B41FA5}">
                      <a16:colId xmlns:a16="http://schemas.microsoft.com/office/drawing/2014/main" val="20003"/>
                    </a:ext>
                  </a:extLst>
                </a:gridCol>
              </a:tblGrid>
              <a:tr h="518134">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ru-RU" sz="2800" b="0" i="0" u="none" strike="noStrike" cap="none" normalizeH="0" baseline="0">
                        <a:ln>
                          <a:noFill/>
                        </a:ln>
                        <a:solidFill>
                          <a:schemeClr val="tx1"/>
                        </a:solidFill>
                        <a:effectLst/>
                        <a:latin typeface="Calibri" pitchFamily="34"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ru-RU" sz="2800" b="0" i="0" u="none" strike="noStrike" cap="none" normalizeH="0" baseline="0">
                        <a:ln>
                          <a:noFill/>
                        </a:ln>
                        <a:solidFill>
                          <a:schemeClr val="tx1"/>
                        </a:solidFill>
                        <a:effectLst/>
                        <a:latin typeface="Calibri" pitchFamily="34"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ru-RU" sz="2800" b="0" i="0" u="none" strike="noStrike" cap="none" normalizeH="0" baseline="0">
                        <a:ln>
                          <a:noFill/>
                        </a:ln>
                        <a:solidFill>
                          <a:schemeClr val="tx1"/>
                        </a:solidFill>
                        <a:effectLst/>
                        <a:latin typeface="Calibri" pitchFamily="34"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ru-RU" sz="2800" b="0" i="0" u="none" strike="noStrike" cap="none" normalizeH="0" baseline="0">
                        <a:ln>
                          <a:noFill/>
                        </a:ln>
                        <a:solidFill>
                          <a:schemeClr val="tx1"/>
                        </a:solidFill>
                        <a:effectLst/>
                        <a:latin typeface="Calibri" pitchFamily="34"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36">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1</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0.45</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6</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0.487</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632">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2</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0.24</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10</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0.439</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632">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3</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0.053</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20</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0.352</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6632">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4</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0.122</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30</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0.301</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13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5</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0.328</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2800" b="0" i="0" u="none" strike="noStrike" cap="none" normalizeH="0" baseline="0">
                        <a:ln>
                          <a:noFill/>
                        </a:ln>
                        <a:solidFill>
                          <a:schemeClr val="tx1"/>
                        </a:solidFill>
                        <a:effectLst/>
                        <a:latin typeface="Calibri" pitchFamily="34"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ru-RU" sz="2800" b="0" i="0" u="none" strike="noStrike" cap="none" normalizeH="0" baseline="0">
                        <a:ln>
                          <a:noFill/>
                        </a:ln>
                        <a:solidFill>
                          <a:schemeClr val="tx1"/>
                        </a:solidFill>
                        <a:effectLst/>
                        <a:latin typeface="Calibri" pitchFamily="34"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218" name="Rectangle 178">
            <a:extLst>
              <a:ext uri="{FF2B5EF4-FFF2-40B4-BE49-F238E27FC236}">
                <a16:creationId xmlns:a16="http://schemas.microsoft.com/office/drawing/2014/main" id="{98581456-AD5A-2344-877B-321F42D0C9DD}"/>
              </a:ext>
            </a:extLst>
          </p:cNvPr>
          <p:cNvSpPr>
            <a:spLocks noChangeArrowheads="1"/>
          </p:cNvSpPr>
          <p:nvPr/>
        </p:nvSpPr>
        <p:spPr bwMode="auto">
          <a:xfrm>
            <a:off x="1785938" y="5302528"/>
            <a:ext cx="2669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i="1">
                <a:ea typeface="Times New Roman" panose="02020603050405020304" pitchFamily="18" charset="0"/>
                <a:cs typeface="Arial" panose="020B0604020202020204" pitchFamily="34" charset="0"/>
              </a:rPr>
              <a:t>Вероятности ошибок</a:t>
            </a:r>
            <a:r>
              <a:rPr lang="ru-RU" altLang="ru-RU">
                <a:ea typeface="Times New Roman" panose="02020603050405020304" pitchFamily="18" charset="0"/>
                <a:cs typeface="Arial" panose="020B0604020202020204" pitchFamily="34" charset="0"/>
              </a:rPr>
              <a:t> </a:t>
            </a:r>
          </a:p>
        </p:txBody>
      </p:sp>
      <p:sp>
        <p:nvSpPr>
          <p:cNvPr id="7219" name="Rectangle 179">
            <a:extLst>
              <a:ext uri="{FF2B5EF4-FFF2-40B4-BE49-F238E27FC236}">
                <a16:creationId xmlns:a16="http://schemas.microsoft.com/office/drawing/2014/main" id="{79803C45-68A7-2F42-86A7-6CAAAD7AAD45}"/>
              </a:ext>
            </a:extLst>
          </p:cNvPr>
          <p:cNvSpPr>
            <a:spLocks noChangeArrowheads="1"/>
          </p:cNvSpPr>
          <p:nvPr/>
        </p:nvSpPr>
        <p:spPr bwMode="auto">
          <a:xfrm>
            <a:off x="4178301" y="5297766"/>
            <a:ext cx="70115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a:t>
            </a:r>
            <a:r>
              <a:rPr lang="ru-RU" altLang="ru-RU" i="1">
                <a:ea typeface="Times New Roman" panose="02020603050405020304" pitchFamily="18" charset="0"/>
                <a:cs typeface="Arial" panose="020B0604020202020204" pitchFamily="34" charset="0"/>
              </a:rPr>
              <a:t>для корреляционного детектора,  типичного изображения и </a:t>
            </a:r>
          </a:p>
        </p:txBody>
      </p:sp>
      <p:sp>
        <p:nvSpPr>
          <p:cNvPr id="7220" name="Rectangle 180">
            <a:extLst>
              <a:ext uri="{FF2B5EF4-FFF2-40B4-BE49-F238E27FC236}">
                <a16:creationId xmlns:a16="http://schemas.microsoft.com/office/drawing/2014/main" id="{E8FA6341-A09D-1A4A-8D29-11E671D86B0F}"/>
              </a:ext>
            </a:extLst>
          </p:cNvPr>
          <p:cNvSpPr>
            <a:spLocks noChangeArrowheads="1"/>
          </p:cNvSpPr>
          <p:nvPr/>
        </p:nvSpPr>
        <p:spPr bwMode="auto">
          <a:xfrm>
            <a:off x="1785939" y="5455128"/>
            <a:ext cx="652303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endParaRPr lang="ru-RU" altLang="ru-RU" sz="1100"/>
          </a:p>
          <a:p>
            <a:pPr algn="l"/>
            <a:endParaRPr lang="ru-RU" altLang="ru-RU" sz="1100"/>
          </a:p>
          <a:p>
            <a:pPr algn="l"/>
            <a:r>
              <a:rPr lang="ru-RU" altLang="ru-RU" b="1">
                <a:ea typeface="Times New Roman" panose="02020603050405020304" pitchFamily="18" charset="0"/>
                <a:cs typeface="Arial" panose="020B0604020202020204" pitchFamily="34" charset="0"/>
              </a:rPr>
              <a:t>Замечание. </a:t>
            </a:r>
            <a:r>
              <a:rPr lang="ru-RU" altLang="ru-RU">
                <a:ea typeface="Times New Roman" panose="02020603050405020304" pitchFamily="18" charset="0"/>
                <a:cs typeface="Arial" panose="020B0604020202020204" pitchFamily="34" charset="0"/>
              </a:rPr>
              <a:t>Для модульного погружения вероятность ошибки </a:t>
            </a:r>
            <a:endParaRPr lang="ru-RU" altLang="ru-RU"/>
          </a:p>
        </p:txBody>
      </p:sp>
      <p:sp>
        <p:nvSpPr>
          <p:cNvPr id="7221" name="Rectangle 181">
            <a:extLst>
              <a:ext uri="{FF2B5EF4-FFF2-40B4-BE49-F238E27FC236}">
                <a16:creationId xmlns:a16="http://schemas.microsoft.com/office/drawing/2014/main" id="{913B2576-C153-C145-A94A-7916E70BFE15}"/>
              </a:ext>
            </a:extLst>
          </p:cNvPr>
          <p:cNvSpPr>
            <a:spLocks noChangeArrowheads="1"/>
          </p:cNvSpPr>
          <p:nvPr/>
        </p:nvSpPr>
        <p:spPr bwMode="auto">
          <a:xfrm>
            <a:off x="8358188" y="5915303"/>
            <a:ext cx="1536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 не является</a:t>
            </a:r>
          </a:p>
        </p:txBody>
      </p:sp>
      <p:sp>
        <p:nvSpPr>
          <p:cNvPr id="7222" name="Rectangle 182">
            <a:extLst>
              <a:ext uri="{FF2B5EF4-FFF2-40B4-BE49-F238E27FC236}">
                <a16:creationId xmlns:a16="http://schemas.microsoft.com/office/drawing/2014/main" id="{A41B3CD9-155F-BE43-9EF2-CDC419122FCF}"/>
              </a:ext>
            </a:extLst>
          </p:cNvPr>
          <p:cNvSpPr>
            <a:spLocks noChangeArrowheads="1"/>
          </p:cNvSpPr>
          <p:nvPr/>
        </p:nvSpPr>
        <p:spPr bwMode="auto">
          <a:xfrm>
            <a:off x="1576388" y="7659688"/>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a:t>
            </a:r>
          </a:p>
        </p:txBody>
      </p:sp>
      <p:sp>
        <p:nvSpPr>
          <p:cNvPr id="7223" name="Rectangle 183">
            <a:extLst>
              <a:ext uri="{FF2B5EF4-FFF2-40B4-BE49-F238E27FC236}">
                <a16:creationId xmlns:a16="http://schemas.microsoft.com/office/drawing/2014/main" id="{5B496989-93FA-F34F-9AC9-CC39258E5828}"/>
              </a:ext>
            </a:extLst>
          </p:cNvPr>
          <p:cNvSpPr>
            <a:spLocks noChangeArrowheads="1"/>
          </p:cNvSpPr>
          <p:nvPr/>
        </p:nvSpPr>
        <p:spPr bwMode="auto">
          <a:xfrm>
            <a:off x="1698626" y="1762403"/>
            <a:ext cx="3518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Однако, теоретический расчет </a:t>
            </a:r>
          </a:p>
        </p:txBody>
      </p:sp>
      <p:sp>
        <p:nvSpPr>
          <p:cNvPr id="7224" name="Rectangle 184">
            <a:extLst>
              <a:ext uri="{FF2B5EF4-FFF2-40B4-BE49-F238E27FC236}">
                <a16:creationId xmlns:a16="http://schemas.microsoft.com/office/drawing/2014/main" id="{84F85A8D-47C2-4E47-8BA3-72B493312043}"/>
              </a:ext>
            </a:extLst>
          </p:cNvPr>
          <p:cNvSpPr>
            <a:spLocks noChangeArrowheads="1"/>
          </p:cNvSpPr>
          <p:nvPr/>
        </p:nvSpPr>
        <p:spPr bwMode="auto">
          <a:xfrm>
            <a:off x="1793875" y="2243139"/>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оказывается весьма сложным и зависящим от распределения вероятностей ПО [ ].</a:t>
            </a:r>
          </a:p>
        </p:txBody>
      </p:sp>
      <p:sp>
        <p:nvSpPr>
          <p:cNvPr id="7225" name="Rectangle 187">
            <a:extLst>
              <a:ext uri="{FF2B5EF4-FFF2-40B4-BE49-F238E27FC236}">
                <a16:creationId xmlns:a16="http://schemas.microsoft.com/office/drawing/2014/main" id="{B2A6D59E-99B9-F146-A08C-40ADA4B0D976}"/>
              </a:ext>
            </a:extLst>
          </p:cNvPr>
          <p:cNvSpPr>
            <a:spLocks noChangeArrowheads="1"/>
          </p:cNvSpPr>
          <p:nvPr/>
        </p:nvSpPr>
        <p:spPr bwMode="auto">
          <a:xfrm>
            <a:off x="1736726" y="6166128"/>
            <a:ext cx="6259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монотонно-убывающей функцией «амплитуда сигнала» </a:t>
            </a:r>
          </a:p>
        </p:txBody>
      </p:sp>
      <p:graphicFrame>
        <p:nvGraphicFramePr>
          <p:cNvPr id="7226" name="Object 188">
            <a:extLst>
              <a:ext uri="{FF2B5EF4-FFF2-40B4-BE49-F238E27FC236}">
                <a16:creationId xmlns:a16="http://schemas.microsoft.com/office/drawing/2014/main" id="{7E4242DC-A1C6-A049-BE31-744737ADD2FA}"/>
              </a:ext>
            </a:extLst>
          </p:cNvPr>
          <p:cNvGraphicFramePr>
            <a:graphicFrameLocks noChangeAspect="1"/>
          </p:cNvGraphicFramePr>
          <p:nvPr>
            <p:ph sz="quarter" idx="1"/>
          </p:nvPr>
        </p:nvGraphicFramePr>
        <p:xfrm>
          <a:off x="2724150" y="2870200"/>
          <a:ext cx="190500" cy="177800"/>
        </p:xfrm>
        <a:graphic>
          <a:graphicData uri="http://schemas.openxmlformats.org/presentationml/2006/ole">
            <mc:AlternateContent xmlns:mc="http://schemas.openxmlformats.org/markup-compatibility/2006">
              <mc:Choice xmlns:v="urn:schemas-microsoft-com:vml" Requires="v">
                <p:oleObj spid="_x0000_s245779" name="Формула" r:id="rId17" imgW="4394200" imgH="4102100" progId="Equation.3">
                  <p:embed/>
                </p:oleObj>
              </mc:Choice>
              <mc:Fallback>
                <p:oleObj name="Формула" r:id="rId17" imgW="4394200" imgH="4102100" progId="Equation.3">
                  <p:embed/>
                  <p:pic>
                    <p:nvPicPr>
                      <p:cNvPr id="7226" name="Object 188">
                        <a:extLst>
                          <a:ext uri="{FF2B5EF4-FFF2-40B4-BE49-F238E27FC236}">
                            <a16:creationId xmlns:a16="http://schemas.microsoft.com/office/drawing/2014/main" id="{7E4242DC-A1C6-A049-BE31-744737ADD2F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4150" y="2870200"/>
                        <a:ext cx="1905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27" name="Object 190">
            <a:extLst>
              <a:ext uri="{FF2B5EF4-FFF2-40B4-BE49-F238E27FC236}">
                <a16:creationId xmlns:a16="http://schemas.microsoft.com/office/drawing/2014/main" id="{5F0B9E8C-D456-6846-86F7-30393B182EC4}"/>
              </a:ext>
            </a:extLst>
          </p:cNvPr>
          <p:cNvGraphicFramePr>
            <a:graphicFrameLocks noChangeAspect="1"/>
          </p:cNvGraphicFramePr>
          <p:nvPr>
            <p:ph sz="quarter" idx="2"/>
          </p:nvPr>
        </p:nvGraphicFramePr>
        <p:xfrm>
          <a:off x="6705600" y="2908300"/>
          <a:ext cx="190500" cy="177800"/>
        </p:xfrm>
        <a:graphic>
          <a:graphicData uri="http://schemas.openxmlformats.org/presentationml/2006/ole">
            <mc:AlternateContent xmlns:mc="http://schemas.openxmlformats.org/markup-compatibility/2006">
              <mc:Choice xmlns:v="urn:schemas-microsoft-com:vml" Requires="v">
                <p:oleObj spid="_x0000_s245780" name="Формула" r:id="rId18" imgW="4394200" imgH="4102100" progId="Equation.3">
                  <p:embed/>
                </p:oleObj>
              </mc:Choice>
              <mc:Fallback>
                <p:oleObj name="Формула" r:id="rId18" imgW="4394200" imgH="4102100" progId="Equation.3">
                  <p:embed/>
                  <p:pic>
                    <p:nvPicPr>
                      <p:cNvPr id="7227" name="Object 190">
                        <a:extLst>
                          <a:ext uri="{FF2B5EF4-FFF2-40B4-BE49-F238E27FC236}">
                            <a16:creationId xmlns:a16="http://schemas.microsoft.com/office/drawing/2014/main" id="{5F0B9E8C-D456-6846-86F7-30393B182E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05600" y="2908300"/>
                        <a:ext cx="1905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28" name="Object 193">
            <a:extLst>
              <a:ext uri="{FF2B5EF4-FFF2-40B4-BE49-F238E27FC236}">
                <a16:creationId xmlns:a16="http://schemas.microsoft.com/office/drawing/2014/main" id="{6CD854AE-E6E7-EC40-990D-DE78EEA9432D}"/>
              </a:ext>
            </a:extLst>
          </p:cNvPr>
          <p:cNvGraphicFramePr>
            <a:graphicFrameLocks noChangeAspect="1"/>
          </p:cNvGraphicFramePr>
          <p:nvPr>
            <p:ph sz="quarter" idx="3"/>
          </p:nvPr>
        </p:nvGraphicFramePr>
        <p:xfrm>
          <a:off x="4667250" y="2886075"/>
          <a:ext cx="190500" cy="215900"/>
        </p:xfrm>
        <a:graphic>
          <a:graphicData uri="http://schemas.openxmlformats.org/presentationml/2006/ole">
            <mc:AlternateContent xmlns:mc="http://schemas.openxmlformats.org/markup-compatibility/2006">
              <mc:Choice xmlns:v="urn:schemas-microsoft-com:vml" Requires="v">
                <p:oleObj spid="_x0000_s245781" name="Формула" r:id="rId19" imgW="4394200" imgH="4978400" progId="Equation.3">
                  <p:embed/>
                </p:oleObj>
              </mc:Choice>
              <mc:Fallback>
                <p:oleObj name="Формула" r:id="rId19" imgW="4394200" imgH="4978400" progId="Equation.3">
                  <p:embed/>
                  <p:pic>
                    <p:nvPicPr>
                      <p:cNvPr id="7228" name="Object 193">
                        <a:extLst>
                          <a:ext uri="{FF2B5EF4-FFF2-40B4-BE49-F238E27FC236}">
                            <a16:creationId xmlns:a16="http://schemas.microsoft.com/office/drawing/2014/main" id="{6CD854AE-E6E7-EC40-990D-DE78EEA943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67250" y="2886075"/>
                        <a:ext cx="1905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29" name="Object 196">
            <a:extLst>
              <a:ext uri="{FF2B5EF4-FFF2-40B4-BE49-F238E27FC236}">
                <a16:creationId xmlns:a16="http://schemas.microsoft.com/office/drawing/2014/main" id="{419A135E-D544-9C4E-B5F3-92A7EF21D71E}"/>
              </a:ext>
            </a:extLst>
          </p:cNvPr>
          <p:cNvGraphicFramePr>
            <a:graphicFrameLocks noChangeAspect="1"/>
          </p:cNvGraphicFramePr>
          <p:nvPr>
            <p:ph sz="quarter" idx="4"/>
          </p:nvPr>
        </p:nvGraphicFramePr>
        <p:xfrm>
          <a:off x="8782050" y="2924175"/>
          <a:ext cx="190500" cy="215900"/>
        </p:xfrm>
        <a:graphic>
          <a:graphicData uri="http://schemas.openxmlformats.org/presentationml/2006/ole">
            <mc:AlternateContent xmlns:mc="http://schemas.openxmlformats.org/markup-compatibility/2006">
              <mc:Choice xmlns:v="urn:schemas-microsoft-com:vml" Requires="v">
                <p:oleObj spid="_x0000_s245782" name="Формула" r:id="rId21" imgW="4394200" imgH="4978400" progId="Equation.3">
                  <p:embed/>
                </p:oleObj>
              </mc:Choice>
              <mc:Fallback>
                <p:oleObj name="Формула" r:id="rId21" imgW="4394200" imgH="4978400" progId="Equation.3">
                  <p:embed/>
                  <p:pic>
                    <p:nvPicPr>
                      <p:cNvPr id="7229" name="Object 196">
                        <a:extLst>
                          <a:ext uri="{FF2B5EF4-FFF2-40B4-BE49-F238E27FC236}">
                            <a16:creationId xmlns:a16="http://schemas.microsoft.com/office/drawing/2014/main" id="{419A135E-D544-9C4E-B5F3-92A7EF21D71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2050" y="2924175"/>
                        <a:ext cx="1905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30" name="Номер слайда 3">
            <a:extLst>
              <a:ext uri="{FF2B5EF4-FFF2-40B4-BE49-F238E27FC236}">
                <a16:creationId xmlns:a16="http://schemas.microsoft.com/office/drawing/2014/main" id="{23E8A6DB-3BEB-8A4C-B00B-C6D21F959635}"/>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ru-RU" sz="1200">
                <a:solidFill>
                  <a:srgbClr val="898989"/>
                </a:solidFill>
              </a:rPr>
              <a:t>6</a:t>
            </a:r>
            <a:endParaRPr lang="ru-RU" altLang="ru-RU" sz="1200">
              <a:solidFill>
                <a:srgbClr val="89898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a:extLst>
              <a:ext uri="{FF2B5EF4-FFF2-40B4-BE49-F238E27FC236}">
                <a16:creationId xmlns:a16="http://schemas.microsoft.com/office/drawing/2014/main" id="{A5E2CDBB-CEAB-BC4D-A2FF-507EEF930915}"/>
              </a:ext>
            </a:extLst>
          </p:cNvPr>
          <p:cNvSpPr>
            <a:spLocks noGrp="1"/>
          </p:cNvSpPr>
          <p:nvPr>
            <p:ph type="title"/>
          </p:nvPr>
        </p:nvSpPr>
        <p:spPr>
          <a:xfrm>
            <a:off x="1738314" y="274639"/>
            <a:ext cx="8715375" cy="6440487"/>
          </a:xfrm>
        </p:spPr>
        <p:txBody>
          <a:bodyPr/>
          <a:lstStyle/>
          <a:p>
            <a:pPr algn="l" eaLnBrk="1" hangingPunct="1"/>
            <a:r>
              <a:rPr lang="ru-RU" altLang="ru-RU" sz="1800">
                <a:latin typeface="Arial" panose="020B0604020202020204" pitchFamily="34" charset="0"/>
                <a:cs typeface="Arial" panose="020B0604020202020204" pitchFamily="34" charset="0"/>
              </a:rPr>
              <a:t>Пример методов стегоанализа 1-го и 2-го порядка для типичного 8-битного изображения размера 256х256 пикселей.</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graphicFrame>
        <p:nvGraphicFramePr>
          <p:cNvPr id="5" name="Таблица 4">
            <a:extLst>
              <a:ext uri="{FF2B5EF4-FFF2-40B4-BE49-F238E27FC236}">
                <a16:creationId xmlns:a16="http://schemas.microsoft.com/office/drawing/2014/main" id="{7E578BAD-A180-2B40-B560-2BF092FA7E06}"/>
              </a:ext>
            </a:extLst>
          </p:cNvPr>
          <p:cNvGraphicFramePr>
            <a:graphicFrameLocks noGrp="1"/>
          </p:cNvGraphicFramePr>
          <p:nvPr/>
        </p:nvGraphicFramePr>
        <p:xfrm>
          <a:off x="1809751" y="2286001"/>
          <a:ext cx="7929563" cy="3579813"/>
        </p:xfrm>
        <a:graphic>
          <a:graphicData uri="http://schemas.openxmlformats.org/drawingml/2006/table">
            <a:tbl>
              <a:tblPr firstRow="1" bandRow="1">
                <a:tableStyleId>{5C22544A-7EE6-4342-B048-85BDC9FD1C3A}</a:tableStyleId>
              </a:tblPr>
              <a:tblGrid>
                <a:gridCol w="2297349">
                  <a:extLst>
                    <a:ext uri="{9D8B030D-6E8A-4147-A177-3AD203B41FA5}">
                      <a16:colId xmlns:a16="http://schemas.microsoft.com/office/drawing/2014/main" val="20000"/>
                    </a:ext>
                  </a:extLst>
                </a:gridCol>
                <a:gridCol w="1630378">
                  <a:extLst>
                    <a:ext uri="{9D8B030D-6E8A-4147-A177-3AD203B41FA5}">
                      <a16:colId xmlns:a16="http://schemas.microsoft.com/office/drawing/2014/main" val="20001"/>
                    </a:ext>
                  </a:extLst>
                </a:gridCol>
                <a:gridCol w="4001836">
                  <a:extLst>
                    <a:ext uri="{9D8B030D-6E8A-4147-A177-3AD203B41FA5}">
                      <a16:colId xmlns:a16="http://schemas.microsoft.com/office/drawing/2014/main" val="20002"/>
                    </a:ext>
                  </a:extLst>
                </a:gridCol>
              </a:tblGrid>
              <a:tr h="714436">
                <a:tc>
                  <a:txBody>
                    <a:bodyPr/>
                    <a:lstStyle/>
                    <a:p>
                      <a:pPr algn="ctr"/>
                      <a:r>
                        <a:rPr lang="en-US" sz="1800" i="1" dirty="0">
                          <a:latin typeface="Arial" pitchFamily="34" charset="0"/>
                          <a:cs typeface="Arial" pitchFamily="34" charset="0"/>
                        </a:rPr>
                        <a:t>P</a:t>
                      </a:r>
                      <a:endParaRPr lang="ru-RU" sz="1800" i="1" dirty="0">
                        <a:latin typeface="Arial" pitchFamily="34" charset="0"/>
                        <a:cs typeface="Arial" pitchFamily="34" charset="0"/>
                      </a:endParaRPr>
                    </a:p>
                  </a:txBody>
                  <a:tcPr marL="91439" marR="91439" marT="45724" marB="45724" anchor="ctr"/>
                </a:tc>
                <a:tc>
                  <a:txBody>
                    <a:bodyPr/>
                    <a:lstStyle/>
                    <a:p>
                      <a:pPr algn="ctr"/>
                      <a:r>
                        <a:rPr lang="ru-RU" sz="1800" dirty="0">
                          <a:latin typeface="Arial" pitchFamily="34" charset="0"/>
                          <a:cs typeface="Arial" pitchFamily="34" charset="0"/>
                        </a:rPr>
                        <a:t>Величина</a:t>
                      </a:r>
                      <a:r>
                        <a:rPr lang="ru-RU" sz="1800" baseline="0" dirty="0">
                          <a:latin typeface="Arial" pitchFamily="34" charset="0"/>
                          <a:cs typeface="Arial" pitchFamily="34" charset="0"/>
                        </a:rPr>
                        <a:t> </a:t>
                      </a:r>
                      <a:r>
                        <a:rPr lang="el-GR" sz="1800" i="1" dirty="0">
                          <a:latin typeface="Arial" pitchFamily="34" charset="0"/>
                          <a:cs typeface="Arial" pitchFamily="34" charset="0"/>
                        </a:rPr>
                        <a:t>χ</a:t>
                      </a:r>
                      <a:r>
                        <a:rPr lang="ru-RU" sz="1800" i="1" baseline="30000" dirty="0">
                          <a:latin typeface="Arial" pitchFamily="34" charset="0"/>
                          <a:cs typeface="Arial" pitchFamily="34" charset="0"/>
                        </a:rPr>
                        <a:t>2</a:t>
                      </a:r>
                      <a:endParaRPr lang="ru-RU" sz="1800" dirty="0">
                        <a:latin typeface="Arial" pitchFamily="34" charset="0"/>
                        <a:cs typeface="Arial" pitchFamily="34" charset="0"/>
                      </a:endParaRPr>
                    </a:p>
                  </a:txBody>
                  <a:tcPr marL="91439" marR="91439" marT="45724" marB="45724" anchor="ctr"/>
                </a:tc>
                <a:tc>
                  <a:txBody>
                    <a:bodyPr/>
                    <a:lstStyle/>
                    <a:p>
                      <a:pPr algn="ctr"/>
                      <a:r>
                        <a:rPr lang="ru-RU" sz="1800" dirty="0">
                          <a:latin typeface="Arial" pitchFamily="34" charset="0"/>
                          <a:cs typeface="Arial" pitchFamily="34" charset="0"/>
                        </a:rPr>
                        <a:t>Оценка </a:t>
                      </a:r>
                      <a:r>
                        <a:rPr lang="en-US" sz="1800" i="1" dirty="0">
                          <a:latin typeface="Arial" pitchFamily="34" charset="0"/>
                          <a:cs typeface="Arial" pitchFamily="34" charset="0"/>
                        </a:rPr>
                        <a:t>P </a:t>
                      </a:r>
                      <a:r>
                        <a:rPr lang="ru-RU" sz="1800" i="0" dirty="0">
                          <a:latin typeface="Arial" pitchFamily="34" charset="0"/>
                          <a:cs typeface="Arial" pitchFamily="34" charset="0"/>
                        </a:rPr>
                        <a:t>по методу</a:t>
                      </a:r>
                      <a:r>
                        <a:rPr lang="ru-RU" sz="1800" i="0" baseline="0" dirty="0">
                          <a:latin typeface="Arial" pitchFamily="34" charset="0"/>
                          <a:cs typeface="Arial" pitchFamily="34" charset="0"/>
                        </a:rPr>
                        <a:t> парного анализа</a:t>
                      </a:r>
                      <a:endParaRPr lang="ru-RU" sz="1800" i="1" dirty="0">
                        <a:latin typeface="Arial" pitchFamily="34" charset="0"/>
                        <a:cs typeface="Arial" pitchFamily="34" charset="0"/>
                      </a:endParaRPr>
                    </a:p>
                  </a:txBody>
                  <a:tcPr marL="91439" marR="91439" marT="45724" marB="45724" anchor="ctr"/>
                </a:tc>
                <a:extLst>
                  <a:ext uri="{0D108BD9-81ED-4DB2-BD59-A6C34878D82A}">
                    <a16:rowId xmlns:a16="http://schemas.microsoft.com/office/drawing/2014/main" val="10000"/>
                  </a:ext>
                </a:extLst>
              </a:tr>
              <a:tr h="370873">
                <a:tc>
                  <a:txBody>
                    <a:bodyPr/>
                    <a:lstStyle/>
                    <a:p>
                      <a:pPr algn="ctr"/>
                      <a:r>
                        <a:rPr lang="en-US" sz="1800" dirty="0">
                          <a:latin typeface="Arial" pitchFamily="34" charset="0"/>
                          <a:cs typeface="Arial" pitchFamily="34" charset="0"/>
                        </a:rPr>
                        <a:t>“0” (</a:t>
                      </a:r>
                      <a:r>
                        <a:rPr lang="ru-RU" sz="1800" dirty="0">
                          <a:latin typeface="Arial" pitchFamily="34" charset="0"/>
                          <a:cs typeface="Arial" pitchFamily="34" charset="0"/>
                        </a:rPr>
                        <a:t>отсутствие</a:t>
                      </a:r>
                      <a:r>
                        <a:rPr lang="ru-RU" sz="1800" baseline="0" dirty="0">
                          <a:latin typeface="Arial" pitchFamily="34" charset="0"/>
                          <a:cs typeface="Arial" pitchFamily="34" charset="0"/>
                        </a:rPr>
                        <a:t> СГ</a:t>
                      </a:r>
                      <a:r>
                        <a:rPr lang="en-US" sz="1800" dirty="0">
                          <a:latin typeface="Arial" pitchFamily="34" charset="0"/>
                          <a:cs typeface="Arial" pitchFamily="34" charset="0"/>
                        </a:rPr>
                        <a:t>)</a:t>
                      </a:r>
                      <a:endParaRPr lang="ru-RU" sz="1800" dirty="0">
                        <a:latin typeface="Arial" pitchFamily="34" charset="0"/>
                        <a:cs typeface="Arial" pitchFamily="34" charset="0"/>
                      </a:endParaRPr>
                    </a:p>
                  </a:txBody>
                  <a:tcPr marL="91439" marR="91439" marT="45724" marB="45724" anchor="ctr"/>
                </a:tc>
                <a:tc>
                  <a:txBody>
                    <a:bodyPr/>
                    <a:lstStyle/>
                    <a:p>
                      <a:pPr algn="ctr"/>
                      <a:r>
                        <a:rPr lang="ru-RU" sz="1800" dirty="0">
                          <a:latin typeface="Arial" pitchFamily="34" charset="0"/>
                          <a:cs typeface="Arial" pitchFamily="34" charset="0"/>
                        </a:rPr>
                        <a:t>60000</a:t>
                      </a:r>
                    </a:p>
                  </a:txBody>
                  <a:tcPr marL="91439" marR="91439" marT="45724" marB="45724" anchor="ctr"/>
                </a:tc>
                <a:tc>
                  <a:txBody>
                    <a:bodyPr/>
                    <a:lstStyle/>
                    <a:p>
                      <a:pPr algn="ctr"/>
                      <a:r>
                        <a:rPr lang="ru-RU" sz="1800" dirty="0">
                          <a:latin typeface="Arial" pitchFamily="34" charset="0"/>
                          <a:cs typeface="Arial" pitchFamily="34" charset="0"/>
                        </a:rPr>
                        <a:t>0</a:t>
                      </a:r>
                    </a:p>
                  </a:txBody>
                  <a:tcPr marL="91439" marR="91439" marT="45724" marB="45724" anchor="ctr"/>
                </a:tc>
                <a:extLst>
                  <a:ext uri="{0D108BD9-81ED-4DB2-BD59-A6C34878D82A}">
                    <a16:rowId xmlns:a16="http://schemas.microsoft.com/office/drawing/2014/main" val="10001"/>
                  </a:ext>
                </a:extLst>
              </a:tr>
              <a:tr h="370873">
                <a:tc>
                  <a:txBody>
                    <a:bodyPr/>
                    <a:lstStyle/>
                    <a:p>
                      <a:pPr algn="ctr"/>
                      <a:r>
                        <a:rPr lang="en-US" sz="1800" dirty="0">
                          <a:latin typeface="Arial" pitchFamily="34" charset="0"/>
                          <a:cs typeface="Arial" pitchFamily="34" charset="0"/>
                        </a:rPr>
                        <a:t>0,0005</a:t>
                      </a:r>
                      <a:endParaRPr lang="ru-RU" sz="1800" dirty="0">
                        <a:latin typeface="Arial" pitchFamily="34" charset="0"/>
                        <a:cs typeface="Arial" pitchFamily="34" charset="0"/>
                      </a:endParaRPr>
                    </a:p>
                  </a:txBody>
                  <a:tcPr marL="91439" marR="91439" marT="45724" marB="45724" anchor="ctr"/>
                </a:tc>
                <a:tc>
                  <a:txBody>
                    <a:bodyPr/>
                    <a:lstStyle/>
                    <a:p>
                      <a:pPr algn="ctr"/>
                      <a:r>
                        <a:rPr lang="ru-RU" sz="1800" dirty="0">
                          <a:latin typeface="Arial" pitchFamily="34" charset="0"/>
                          <a:cs typeface="Arial" pitchFamily="34" charset="0"/>
                        </a:rPr>
                        <a:t>59994</a:t>
                      </a:r>
                    </a:p>
                  </a:txBody>
                  <a:tcPr marL="91439" marR="91439" marT="45724" marB="45724" anchor="ctr"/>
                </a:tc>
                <a:tc>
                  <a:txBody>
                    <a:bodyPr/>
                    <a:lstStyle/>
                    <a:p>
                      <a:pPr algn="ctr"/>
                      <a:r>
                        <a:rPr lang="ru-RU" sz="1800" dirty="0">
                          <a:latin typeface="Arial" pitchFamily="34" charset="0"/>
                          <a:cs typeface="Arial" pitchFamily="34" charset="0"/>
                        </a:rPr>
                        <a:t>0,000426</a:t>
                      </a:r>
                    </a:p>
                  </a:txBody>
                  <a:tcPr marL="91439" marR="91439" marT="45724" marB="45724" anchor="ctr"/>
                </a:tc>
                <a:extLst>
                  <a:ext uri="{0D108BD9-81ED-4DB2-BD59-A6C34878D82A}">
                    <a16:rowId xmlns:a16="http://schemas.microsoft.com/office/drawing/2014/main" val="10002"/>
                  </a:ext>
                </a:extLst>
              </a:tr>
              <a:tr h="370873">
                <a:tc>
                  <a:txBody>
                    <a:bodyPr/>
                    <a:lstStyle/>
                    <a:p>
                      <a:pPr algn="ctr"/>
                      <a:r>
                        <a:rPr lang="en-US" sz="1800" dirty="0">
                          <a:latin typeface="Arial" pitchFamily="34" charset="0"/>
                          <a:cs typeface="Arial" pitchFamily="34" charset="0"/>
                        </a:rPr>
                        <a:t>0,01</a:t>
                      </a:r>
                      <a:endParaRPr lang="ru-RU" sz="1800" dirty="0">
                        <a:latin typeface="Arial" pitchFamily="34" charset="0"/>
                        <a:cs typeface="Arial" pitchFamily="34" charset="0"/>
                      </a:endParaRPr>
                    </a:p>
                  </a:txBody>
                  <a:tcPr marL="91439" marR="91439" marT="45724" marB="45724" anchor="ctr"/>
                </a:tc>
                <a:tc>
                  <a:txBody>
                    <a:bodyPr/>
                    <a:lstStyle/>
                    <a:p>
                      <a:pPr algn="ctr"/>
                      <a:r>
                        <a:rPr lang="ru-RU" sz="1800" dirty="0">
                          <a:latin typeface="Arial" pitchFamily="34" charset="0"/>
                          <a:cs typeface="Arial" pitchFamily="34" charset="0"/>
                        </a:rPr>
                        <a:t>58371</a:t>
                      </a:r>
                    </a:p>
                  </a:txBody>
                  <a:tcPr marL="91439" marR="91439" marT="45724" marB="45724" anchor="ctr"/>
                </a:tc>
                <a:tc>
                  <a:txBody>
                    <a:bodyPr/>
                    <a:lstStyle/>
                    <a:p>
                      <a:pPr algn="ctr"/>
                      <a:r>
                        <a:rPr lang="ru-RU" sz="1800" dirty="0">
                          <a:latin typeface="Arial" pitchFamily="34" charset="0"/>
                          <a:cs typeface="Arial" pitchFamily="34" charset="0"/>
                        </a:rPr>
                        <a:t>0,010237</a:t>
                      </a:r>
                    </a:p>
                  </a:txBody>
                  <a:tcPr marL="91439" marR="91439" marT="45724" marB="45724" anchor="ctr"/>
                </a:tc>
                <a:extLst>
                  <a:ext uri="{0D108BD9-81ED-4DB2-BD59-A6C34878D82A}">
                    <a16:rowId xmlns:a16="http://schemas.microsoft.com/office/drawing/2014/main" val="10003"/>
                  </a:ext>
                </a:extLst>
              </a:tr>
              <a:tr h="370873">
                <a:tc>
                  <a:txBody>
                    <a:bodyPr/>
                    <a:lstStyle/>
                    <a:p>
                      <a:pPr algn="ctr"/>
                      <a:r>
                        <a:rPr lang="en-US" sz="1800" dirty="0">
                          <a:latin typeface="Arial" pitchFamily="34" charset="0"/>
                          <a:cs typeface="Arial" pitchFamily="34" charset="0"/>
                        </a:rPr>
                        <a:t>0,05</a:t>
                      </a:r>
                      <a:endParaRPr lang="ru-RU" sz="1800" dirty="0">
                        <a:latin typeface="Arial" pitchFamily="34" charset="0"/>
                        <a:cs typeface="Arial" pitchFamily="34" charset="0"/>
                      </a:endParaRPr>
                    </a:p>
                  </a:txBody>
                  <a:tcPr marL="91439" marR="91439" marT="45724" marB="45724" anchor="ctr"/>
                </a:tc>
                <a:tc>
                  <a:txBody>
                    <a:bodyPr/>
                    <a:lstStyle/>
                    <a:p>
                      <a:pPr algn="ctr"/>
                      <a:r>
                        <a:rPr lang="ru-RU" sz="1800" dirty="0">
                          <a:latin typeface="Arial" pitchFamily="34" charset="0"/>
                          <a:cs typeface="Arial" pitchFamily="34" charset="0"/>
                        </a:rPr>
                        <a:t>53910</a:t>
                      </a:r>
                    </a:p>
                  </a:txBody>
                  <a:tcPr marL="91439" marR="91439" marT="45724" marB="45724" anchor="ctr"/>
                </a:tc>
                <a:tc>
                  <a:txBody>
                    <a:bodyPr/>
                    <a:lstStyle/>
                    <a:p>
                      <a:pPr algn="ctr"/>
                      <a:r>
                        <a:rPr lang="ru-RU" sz="1800" dirty="0">
                          <a:latin typeface="Arial" pitchFamily="34" charset="0"/>
                          <a:cs typeface="Arial" pitchFamily="34" charset="0"/>
                        </a:rPr>
                        <a:t>0,04949</a:t>
                      </a:r>
                    </a:p>
                  </a:txBody>
                  <a:tcPr marL="91439" marR="91439" marT="45724" marB="45724" anchor="ctr"/>
                </a:tc>
                <a:extLst>
                  <a:ext uri="{0D108BD9-81ED-4DB2-BD59-A6C34878D82A}">
                    <a16:rowId xmlns:a16="http://schemas.microsoft.com/office/drawing/2014/main" val="10004"/>
                  </a:ext>
                </a:extLst>
              </a:tr>
              <a:tr h="370873">
                <a:tc>
                  <a:txBody>
                    <a:bodyPr/>
                    <a:lstStyle/>
                    <a:p>
                      <a:pPr algn="ctr"/>
                      <a:r>
                        <a:rPr lang="en-US" sz="1800" dirty="0">
                          <a:latin typeface="Arial" pitchFamily="34" charset="0"/>
                          <a:cs typeface="Arial" pitchFamily="34" charset="0"/>
                        </a:rPr>
                        <a:t>0,1</a:t>
                      </a:r>
                      <a:endParaRPr lang="ru-RU" sz="1800" dirty="0">
                        <a:latin typeface="Arial" pitchFamily="34" charset="0"/>
                        <a:cs typeface="Arial" pitchFamily="34" charset="0"/>
                      </a:endParaRPr>
                    </a:p>
                  </a:txBody>
                  <a:tcPr marL="91439" marR="91439" marT="45724" marB="45724" anchor="ctr"/>
                </a:tc>
                <a:tc>
                  <a:txBody>
                    <a:bodyPr/>
                    <a:lstStyle/>
                    <a:p>
                      <a:pPr algn="ctr"/>
                      <a:r>
                        <a:rPr lang="ru-RU" sz="1800" dirty="0">
                          <a:latin typeface="Arial" pitchFamily="34" charset="0"/>
                          <a:cs typeface="Arial" pitchFamily="34" charset="0"/>
                        </a:rPr>
                        <a:t>48046</a:t>
                      </a:r>
                    </a:p>
                  </a:txBody>
                  <a:tcPr marL="91439" marR="91439" marT="45724" marB="45724" anchor="ctr"/>
                </a:tc>
                <a:tc>
                  <a:txBody>
                    <a:bodyPr/>
                    <a:lstStyle/>
                    <a:p>
                      <a:pPr algn="ctr"/>
                      <a:r>
                        <a:rPr lang="ru-RU" sz="1800" dirty="0">
                          <a:latin typeface="Arial" pitchFamily="34" charset="0"/>
                          <a:cs typeface="Arial" pitchFamily="34" charset="0"/>
                        </a:rPr>
                        <a:t>0,101321</a:t>
                      </a:r>
                    </a:p>
                  </a:txBody>
                  <a:tcPr marL="91439" marR="91439" marT="45724" marB="45724" anchor="ctr"/>
                </a:tc>
                <a:extLst>
                  <a:ext uri="{0D108BD9-81ED-4DB2-BD59-A6C34878D82A}">
                    <a16:rowId xmlns:a16="http://schemas.microsoft.com/office/drawing/2014/main" val="10005"/>
                  </a:ext>
                </a:extLst>
              </a:tr>
              <a:tr h="370873">
                <a:tc>
                  <a:txBody>
                    <a:bodyPr/>
                    <a:lstStyle/>
                    <a:p>
                      <a:pPr algn="ctr"/>
                      <a:r>
                        <a:rPr lang="en-US" sz="1800" dirty="0">
                          <a:latin typeface="Arial" pitchFamily="34" charset="0"/>
                          <a:cs typeface="Arial" pitchFamily="34" charset="0"/>
                        </a:rPr>
                        <a:t>0,5</a:t>
                      </a:r>
                      <a:endParaRPr lang="ru-RU" sz="1800" dirty="0">
                        <a:latin typeface="Arial" pitchFamily="34" charset="0"/>
                        <a:cs typeface="Arial" pitchFamily="34" charset="0"/>
                      </a:endParaRPr>
                    </a:p>
                  </a:txBody>
                  <a:tcPr marL="91439" marR="91439" marT="45724" marB="45724" anchor="ctr"/>
                </a:tc>
                <a:tc>
                  <a:txBody>
                    <a:bodyPr/>
                    <a:lstStyle/>
                    <a:p>
                      <a:pPr algn="ctr"/>
                      <a:r>
                        <a:rPr lang="ru-RU" sz="1800" dirty="0">
                          <a:latin typeface="Arial" pitchFamily="34" charset="0"/>
                          <a:cs typeface="Arial" pitchFamily="34" charset="0"/>
                        </a:rPr>
                        <a:t>15066</a:t>
                      </a:r>
                    </a:p>
                  </a:txBody>
                  <a:tcPr marL="91439" marR="91439" marT="45724" marB="45724" anchor="ctr"/>
                </a:tc>
                <a:tc>
                  <a:txBody>
                    <a:bodyPr/>
                    <a:lstStyle/>
                    <a:p>
                      <a:pPr algn="ctr"/>
                      <a:r>
                        <a:rPr lang="ru-RU" sz="1800" dirty="0">
                          <a:latin typeface="Arial" pitchFamily="34" charset="0"/>
                          <a:cs typeface="Arial" pitchFamily="34" charset="0"/>
                        </a:rPr>
                        <a:t>0,551201</a:t>
                      </a:r>
                    </a:p>
                  </a:txBody>
                  <a:tcPr marL="91439" marR="91439" marT="45724" marB="45724" anchor="ctr"/>
                </a:tc>
                <a:extLst>
                  <a:ext uri="{0D108BD9-81ED-4DB2-BD59-A6C34878D82A}">
                    <a16:rowId xmlns:a16="http://schemas.microsoft.com/office/drawing/2014/main" val="10006"/>
                  </a:ext>
                </a:extLst>
              </a:tr>
              <a:tr h="640137">
                <a:tc>
                  <a:txBody>
                    <a:bodyPr/>
                    <a:lstStyle/>
                    <a:p>
                      <a:pPr algn="ctr"/>
                      <a:r>
                        <a:rPr lang="en-US" sz="1800" dirty="0">
                          <a:latin typeface="Arial" pitchFamily="34" charset="0"/>
                          <a:cs typeface="Arial" pitchFamily="34" charset="0"/>
                        </a:rPr>
                        <a:t>1,0 (</a:t>
                      </a:r>
                      <a:r>
                        <a:rPr lang="ru-RU" sz="1800" dirty="0">
                          <a:latin typeface="Arial" pitchFamily="34" charset="0"/>
                          <a:cs typeface="Arial" pitchFamily="34" charset="0"/>
                        </a:rPr>
                        <a:t>вложение</a:t>
                      </a:r>
                      <a:r>
                        <a:rPr lang="ru-RU" sz="1800" baseline="0" dirty="0">
                          <a:latin typeface="Arial" pitchFamily="34" charset="0"/>
                          <a:cs typeface="Arial" pitchFamily="34" charset="0"/>
                        </a:rPr>
                        <a:t> во все пиксели</a:t>
                      </a:r>
                      <a:r>
                        <a:rPr lang="en-US" sz="1800" dirty="0">
                          <a:latin typeface="Arial" pitchFamily="34" charset="0"/>
                          <a:cs typeface="Arial" pitchFamily="34" charset="0"/>
                        </a:rPr>
                        <a:t>)</a:t>
                      </a:r>
                      <a:endParaRPr lang="ru-RU" sz="1800" dirty="0">
                        <a:latin typeface="Arial" pitchFamily="34" charset="0"/>
                        <a:cs typeface="Arial" pitchFamily="34" charset="0"/>
                      </a:endParaRPr>
                    </a:p>
                  </a:txBody>
                  <a:tcPr marL="91439" marR="91439" marT="45724" marB="45724" anchor="ctr"/>
                </a:tc>
                <a:tc>
                  <a:txBody>
                    <a:bodyPr/>
                    <a:lstStyle/>
                    <a:p>
                      <a:pPr algn="ctr"/>
                      <a:r>
                        <a:rPr lang="ru-RU" sz="1800" dirty="0">
                          <a:latin typeface="Arial" pitchFamily="34" charset="0"/>
                          <a:cs typeface="Arial" pitchFamily="34" charset="0"/>
                        </a:rPr>
                        <a:t>45</a:t>
                      </a:r>
                    </a:p>
                  </a:txBody>
                  <a:tcPr marL="91439" marR="91439" marT="45724" marB="45724" anchor="ctr"/>
                </a:tc>
                <a:tc>
                  <a:txBody>
                    <a:bodyPr/>
                    <a:lstStyle/>
                    <a:p>
                      <a:pPr algn="ctr"/>
                      <a:r>
                        <a:rPr lang="ru-RU" sz="1800" dirty="0">
                          <a:latin typeface="Arial" pitchFamily="34" charset="0"/>
                          <a:cs typeface="Arial" pitchFamily="34" charset="0"/>
                        </a:rPr>
                        <a:t>0,995306</a:t>
                      </a:r>
                    </a:p>
                  </a:txBody>
                  <a:tcPr marL="91439" marR="91439" marT="45724" marB="45724" anchor="ctr"/>
                </a:tc>
                <a:extLst>
                  <a:ext uri="{0D108BD9-81ED-4DB2-BD59-A6C34878D82A}">
                    <a16:rowId xmlns:a16="http://schemas.microsoft.com/office/drawing/2014/main" val="10007"/>
                  </a:ext>
                </a:extLst>
              </a:tr>
            </a:tbl>
          </a:graphicData>
        </a:graphic>
      </p:graphicFrame>
      <p:sp>
        <p:nvSpPr>
          <p:cNvPr id="6" name="Номер слайда 5">
            <a:extLst>
              <a:ext uri="{FF2B5EF4-FFF2-40B4-BE49-F238E27FC236}">
                <a16:creationId xmlns:a16="http://schemas.microsoft.com/office/drawing/2014/main" id="{356FD5EB-3344-4740-ABED-7A053A04C7E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03D267-0B21-EF42-8686-6B68CBBEA078}" type="slidenum">
              <a:rPr lang="ru-RU" altLang="ru-RU">
                <a:solidFill>
                  <a:srgbClr val="898989"/>
                </a:solidFill>
                <a:latin typeface="Calibri" panose="020F0502020204030204" pitchFamily="34" charset="0"/>
              </a:rPr>
              <a:pPr eaLnBrk="1" hangingPunct="1"/>
              <a:t>24</a:t>
            </a:fld>
            <a:endParaRPr lang="ru-RU" altLang="ru-RU">
              <a:solidFill>
                <a:srgbClr val="898989"/>
              </a:solidFill>
              <a:latin typeface="Calibri" panose="020F0502020204030204" pitchFamily="34" charset="0"/>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46C3DD93-C4A1-F543-A338-F7E3B3A6D68E}"/>
              </a:ext>
            </a:extLst>
          </p:cNvPr>
          <p:cNvSpPr>
            <a:spLocks noChangeArrowheads="1"/>
          </p:cNvSpPr>
          <p:nvPr/>
        </p:nvSpPr>
        <p:spPr bwMode="auto">
          <a:xfrm>
            <a:off x="1524001" y="0"/>
            <a:ext cx="8488363"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b="1">
                <a:ea typeface="Times New Roman" panose="02020603050405020304" pitchFamily="18" charset="0"/>
                <a:cs typeface="Arial" panose="020B0604020202020204" pitchFamily="34" charset="0"/>
              </a:rPr>
              <a:t>Расчет вероятностей ошибок методом моделирования для различных методов  </a:t>
            </a:r>
            <a:endParaRPr lang="en-US" altLang="ru-RU" b="1">
              <a:ea typeface="Times New Roman" panose="02020603050405020304" pitchFamily="18" charset="0"/>
              <a:cs typeface="Arial" panose="020B0604020202020204" pitchFamily="34" charset="0"/>
            </a:endParaRPr>
          </a:p>
          <a:p>
            <a:pPr algn="l"/>
            <a:r>
              <a:rPr lang="ru-RU" altLang="ru-RU" b="1">
                <a:ea typeface="Times New Roman" panose="02020603050405020304" pitchFamily="18" charset="0"/>
                <a:cs typeface="Arial" panose="020B0604020202020204" pitchFamily="34" charset="0"/>
              </a:rPr>
              <a:t>погружения и извлечения ЦВЗ с предобработкой фильтром Винера</a:t>
            </a:r>
            <a:endParaRPr lang="ru-RU" altLang="ru-RU" sz="1100">
              <a:ea typeface="Times New Roman" panose="02020603050405020304" pitchFamily="18" charset="0"/>
              <a:cs typeface="Arial" panose="020B0604020202020204" pitchFamily="34" charset="0"/>
            </a:endParaRPr>
          </a:p>
          <a:p>
            <a:pPr algn="l"/>
            <a:endParaRPr lang="ru-RU" altLang="ru-RU">
              <a:ea typeface="Times New Roman" panose="02020603050405020304" pitchFamily="18" charset="0"/>
              <a:cs typeface="Arial" panose="020B0604020202020204" pitchFamily="34" charset="0"/>
            </a:endParaRPr>
          </a:p>
        </p:txBody>
      </p:sp>
      <p:sp>
        <p:nvSpPr>
          <p:cNvPr id="8195" name="Line 90">
            <a:extLst>
              <a:ext uri="{FF2B5EF4-FFF2-40B4-BE49-F238E27FC236}">
                <a16:creationId xmlns:a16="http://schemas.microsoft.com/office/drawing/2014/main" id="{EBBC6905-BB9C-8C47-9D44-9DF18BDA05E8}"/>
              </a:ext>
            </a:extLst>
          </p:cNvPr>
          <p:cNvSpPr>
            <a:spLocks noChangeShapeType="1"/>
          </p:cNvSpPr>
          <p:nvPr/>
        </p:nvSpPr>
        <p:spPr bwMode="auto">
          <a:xfrm>
            <a:off x="-847725" y="2238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graphicFrame>
        <p:nvGraphicFramePr>
          <p:cNvPr id="41200" name="Group 240">
            <a:extLst>
              <a:ext uri="{FF2B5EF4-FFF2-40B4-BE49-F238E27FC236}">
                <a16:creationId xmlns:a16="http://schemas.microsoft.com/office/drawing/2014/main" id="{B5FFFD4D-A737-FE45-95A9-4D2B398324A0}"/>
              </a:ext>
            </a:extLst>
          </p:cNvPr>
          <p:cNvGraphicFramePr>
            <a:graphicFrameLocks noGrp="1"/>
          </p:cNvGraphicFramePr>
          <p:nvPr/>
        </p:nvGraphicFramePr>
        <p:xfrm>
          <a:off x="1816101" y="727075"/>
          <a:ext cx="8170863" cy="2933700"/>
        </p:xfrm>
        <a:graphic>
          <a:graphicData uri="http://schemas.openxmlformats.org/drawingml/2006/table">
            <a:tbl>
              <a:tblPr/>
              <a:tblGrid>
                <a:gridCol w="1633538">
                  <a:extLst>
                    <a:ext uri="{9D8B030D-6E8A-4147-A177-3AD203B41FA5}">
                      <a16:colId xmlns:a16="http://schemas.microsoft.com/office/drawing/2014/main" val="20000"/>
                    </a:ext>
                  </a:extLst>
                </a:gridCol>
                <a:gridCol w="1635125">
                  <a:extLst>
                    <a:ext uri="{9D8B030D-6E8A-4147-A177-3AD203B41FA5}">
                      <a16:colId xmlns:a16="http://schemas.microsoft.com/office/drawing/2014/main" val="20001"/>
                    </a:ext>
                  </a:extLst>
                </a:gridCol>
                <a:gridCol w="1633537">
                  <a:extLst>
                    <a:ext uri="{9D8B030D-6E8A-4147-A177-3AD203B41FA5}">
                      <a16:colId xmlns:a16="http://schemas.microsoft.com/office/drawing/2014/main" val="20002"/>
                    </a:ext>
                  </a:extLst>
                </a:gridCol>
                <a:gridCol w="1635125">
                  <a:extLst>
                    <a:ext uri="{9D8B030D-6E8A-4147-A177-3AD203B41FA5}">
                      <a16:colId xmlns:a16="http://schemas.microsoft.com/office/drawing/2014/main" val="20003"/>
                    </a:ext>
                  </a:extLst>
                </a:gridCol>
                <a:gridCol w="1633538">
                  <a:extLst>
                    <a:ext uri="{9D8B030D-6E8A-4147-A177-3AD203B41FA5}">
                      <a16:colId xmlns:a16="http://schemas.microsoft.com/office/drawing/2014/main" val="20004"/>
                    </a:ext>
                  </a:extLst>
                </a:gridCol>
              </a:tblGrid>
              <a:tr h="366713">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Изображения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366713">
                <a:tc vMerge="1">
                  <a:txBody>
                    <a:bodyPr/>
                    <a:lstStyle/>
                    <a:p>
                      <a:endParaRPr lang="ru-RU"/>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pitchFamily="34" charset="0"/>
                          <a:ea typeface="Times New Roman" pitchFamily="18" charset="0"/>
                          <a:cs typeface="Arial" pitchFamily="34"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extLst>
                  <a:ext uri="{0D108BD9-81ED-4DB2-BD59-A6C34878D82A}">
                    <a16:rowId xmlns:a16="http://schemas.microsoft.com/office/drawing/2014/main" val="10001"/>
                  </a:ext>
                </a:extLst>
              </a:tr>
              <a:tr h="366713">
                <a:tc vMerge="1">
                  <a:txBody>
                    <a:bodyPr/>
                    <a:lstStyle/>
                    <a:p>
                      <a:endParaRPr lang="ru-RU"/>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CD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DD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CD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DD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50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0.0593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0.062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0.0105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0.0077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67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0.020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0.0044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0.0044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67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200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0.0035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0.0046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0.0015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0.0019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67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500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0.0007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0.0007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67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245" name="Rectangle 241">
            <a:extLst>
              <a:ext uri="{FF2B5EF4-FFF2-40B4-BE49-F238E27FC236}">
                <a16:creationId xmlns:a16="http://schemas.microsoft.com/office/drawing/2014/main" id="{19814FD7-9D5B-2C4A-90B1-1052FD360CBC}"/>
              </a:ext>
            </a:extLst>
          </p:cNvPr>
          <p:cNvSpPr>
            <a:spLocks noChangeArrowheads="1"/>
          </p:cNvSpPr>
          <p:nvPr/>
        </p:nvSpPr>
        <p:spPr bwMode="auto">
          <a:xfrm>
            <a:off x="1816101" y="3691662"/>
            <a:ext cx="359649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tabLst>
                <a:tab pos="495300" algn="l"/>
              </a:tabLst>
              <a:defRPr>
                <a:solidFill>
                  <a:schemeClr val="tx1"/>
                </a:solidFill>
                <a:latin typeface="Arial" panose="020B0604020202020204" pitchFamily="34" charset="0"/>
              </a:defRPr>
            </a:lvl1pPr>
            <a:lvl2pPr marL="742950" indent="-285750">
              <a:tabLst>
                <a:tab pos="495300" algn="l"/>
              </a:tabLst>
              <a:defRPr>
                <a:solidFill>
                  <a:schemeClr val="tx1"/>
                </a:solidFill>
                <a:latin typeface="Arial" panose="020B0604020202020204" pitchFamily="34" charset="0"/>
              </a:defRPr>
            </a:lvl2pPr>
            <a:lvl3pPr marL="1143000" indent="-228600">
              <a:tabLst>
                <a:tab pos="495300" algn="l"/>
              </a:tabLst>
              <a:defRPr>
                <a:solidFill>
                  <a:schemeClr val="tx1"/>
                </a:solidFill>
                <a:latin typeface="Arial" panose="020B0604020202020204" pitchFamily="34" charset="0"/>
              </a:defRPr>
            </a:lvl3pPr>
            <a:lvl4pPr marL="1600200" indent="-228600">
              <a:tabLst>
                <a:tab pos="495300" algn="l"/>
              </a:tabLst>
              <a:defRPr>
                <a:solidFill>
                  <a:schemeClr val="tx1"/>
                </a:solidFill>
                <a:latin typeface="Arial" panose="020B0604020202020204" pitchFamily="34" charset="0"/>
              </a:defRPr>
            </a:lvl4pPr>
            <a:lvl5pPr marL="2057400" indent="-228600">
              <a:tabLst>
                <a:tab pos="495300"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95300"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95300"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95300"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95300" algn="l"/>
              </a:tabLst>
              <a:defRPr>
                <a:solidFill>
                  <a:schemeClr val="tx1"/>
                </a:solidFill>
                <a:latin typeface="Arial" panose="020B0604020202020204" pitchFamily="34" charset="0"/>
              </a:defRPr>
            </a:lvl9pPr>
          </a:lstStyle>
          <a:p>
            <a:pPr algn="l"/>
            <a:r>
              <a:rPr lang="ru-RU" altLang="ru-RU">
                <a:cs typeface="Arial" panose="020B0604020202020204" pitchFamily="34" charset="0"/>
              </a:rPr>
              <a:t>1-  </a:t>
            </a:r>
            <a:r>
              <a:rPr lang="ru-RU" altLang="ru-RU">
                <a:ea typeface="Times New Roman" panose="02020603050405020304" pitchFamily="18" charset="0"/>
                <a:cs typeface="Arial" panose="020B0604020202020204" pitchFamily="34" charset="0"/>
              </a:rPr>
              <a:t>изображение </a:t>
            </a:r>
            <a:r>
              <a:rPr lang="en-US" altLang="ru-RU">
                <a:ea typeface="Times New Roman" panose="02020603050405020304" pitchFamily="18" charset="0"/>
                <a:cs typeface="Arial" panose="020B0604020202020204" pitchFamily="34" charset="0"/>
              </a:rPr>
              <a:t> 1</a:t>
            </a:r>
            <a:endParaRPr lang="ru-RU" altLang="ru-RU" sz="1100"/>
          </a:p>
          <a:p>
            <a:pPr algn="l"/>
            <a:r>
              <a:rPr lang="ru-RU" altLang="ru-RU">
                <a:cs typeface="Arial" panose="020B0604020202020204" pitchFamily="34" charset="0"/>
              </a:rPr>
              <a:t>2 - </a:t>
            </a:r>
            <a:r>
              <a:rPr lang="ru-RU" altLang="ru-RU">
                <a:cs typeface="Times New Roman" panose="02020603050405020304" pitchFamily="18" charset="0"/>
              </a:rPr>
              <a:t>изображение 2</a:t>
            </a:r>
            <a:endParaRPr lang="ru-RU" altLang="ru-RU" sz="1100"/>
          </a:p>
          <a:p>
            <a:pPr algn="l"/>
            <a:r>
              <a:rPr lang="en-US" altLang="ru-RU">
                <a:cs typeface="Times New Roman" panose="02020603050405020304" pitchFamily="18" charset="0"/>
              </a:rPr>
              <a:t>CD – </a:t>
            </a:r>
            <a:r>
              <a:rPr lang="ru-RU" altLang="ru-RU">
                <a:cs typeface="Times New Roman" panose="02020603050405020304" pitchFamily="18" charset="0"/>
              </a:rPr>
              <a:t>корреляционный детектор</a:t>
            </a:r>
            <a:endParaRPr lang="ru-RU" altLang="ru-RU" sz="1100"/>
          </a:p>
          <a:p>
            <a:pPr algn="l"/>
            <a:r>
              <a:rPr lang="en-US" altLang="ru-RU">
                <a:cs typeface="Times New Roman" panose="02020603050405020304" pitchFamily="18" charset="0"/>
              </a:rPr>
              <a:t>DD – </a:t>
            </a:r>
            <a:r>
              <a:rPr lang="ru-RU" altLang="ru-RU">
                <a:cs typeface="Times New Roman" panose="02020603050405020304" pitchFamily="18" charset="0"/>
              </a:rPr>
              <a:t>разностный детектор</a:t>
            </a:r>
            <a:endParaRPr lang="ru-RU" altLang="ru-RU" sz="1100"/>
          </a:p>
          <a:p>
            <a:pPr algn="l"/>
            <a:r>
              <a:rPr lang="en-US" altLang="ru-RU">
                <a:cs typeface="Times New Roman" panose="02020603050405020304" pitchFamily="18" charset="0"/>
              </a:rPr>
              <a:t>N-</a:t>
            </a:r>
            <a:r>
              <a:rPr lang="ru-RU" altLang="ru-RU">
                <a:cs typeface="Times New Roman" panose="02020603050405020304" pitchFamily="18" charset="0"/>
              </a:rPr>
              <a:t>длина ШПС</a:t>
            </a:r>
            <a:endParaRPr lang="ru-RU" altLang="ru-RU" sz="1100"/>
          </a:p>
          <a:p>
            <a:pPr algn="l"/>
            <a:endParaRPr lang="ru-RU" altLang="ru-RU"/>
          </a:p>
        </p:txBody>
      </p:sp>
      <p:graphicFrame>
        <p:nvGraphicFramePr>
          <p:cNvPr id="8246" name="Object 4">
            <a:extLst>
              <a:ext uri="{FF2B5EF4-FFF2-40B4-BE49-F238E27FC236}">
                <a16:creationId xmlns:a16="http://schemas.microsoft.com/office/drawing/2014/main" id="{EEE35707-205C-544A-85A2-B147C7D400C4}"/>
              </a:ext>
            </a:extLst>
          </p:cNvPr>
          <p:cNvGraphicFramePr>
            <a:graphicFrameLocks noChangeAspect="1"/>
          </p:cNvGraphicFramePr>
          <p:nvPr/>
        </p:nvGraphicFramePr>
        <p:xfrm>
          <a:off x="5454651" y="3857625"/>
          <a:ext cx="1457325" cy="914400"/>
        </p:xfrm>
        <a:graphic>
          <a:graphicData uri="http://schemas.openxmlformats.org/presentationml/2006/ole">
            <mc:AlternateContent xmlns:mc="http://schemas.openxmlformats.org/markup-compatibility/2006">
              <mc:Choice xmlns:v="urn:schemas-microsoft-com:vml" Requires="v">
                <p:oleObj spid="_x0000_s246786" name="Формула" r:id="rId3" imgW="33642300" imgH="21069300" progId="Equation.3">
                  <p:embed/>
                </p:oleObj>
              </mc:Choice>
              <mc:Fallback>
                <p:oleObj name="Формула" r:id="rId3" imgW="33642300" imgH="21069300" progId="Equation.3">
                  <p:embed/>
                  <p:pic>
                    <p:nvPicPr>
                      <p:cNvPr id="8246" name="Object 4">
                        <a:extLst>
                          <a:ext uri="{FF2B5EF4-FFF2-40B4-BE49-F238E27FC236}">
                            <a16:creationId xmlns:a16="http://schemas.microsoft.com/office/drawing/2014/main" id="{EEE35707-205C-544A-85A2-B147C7D40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651" y="3857625"/>
                        <a:ext cx="14573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47" name="Rectangle 242">
            <a:extLst>
              <a:ext uri="{FF2B5EF4-FFF2-40B4-BE49-F238E27FC236}">
                <a16:creationId xmlns:a16="http://schemas.microsoft.com/office/drawing/2014/main" id="{0224229E-7A9E-AD49-AA2A-BD607E6E9937}"/>
              </a:ext>
            </a:extLst>
          </p:cNvPr>
          <p:cNvSpPr>
            <a:spLocks noChangeArrowheads="1"/>
          </p:cNvSpPr>
          <p:nvPr/>
        </p:nvSpPr>
        <p:spPr bwMode="auto">
          <a:xfrm>
            <a:off x="1816100" y="5060087"/>
            <a:ext cx="913436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b="1">
                <a:ea typeface="Times New Roman" panose="02020603050405020304" pitchFamily="18" charset="0"/>
                <a:cs typeface="Arial" panose="020B0604020202020204" pitchFamily="34" charset="0"/>
              </a:rPr>
              <a:t>Вывод:</a:t>
            </a:r>
            <a:r>
              <a:rPr lang="ru-RU" altLang="ru-RU">
                <a:ea typeface="Times New Roman" panose="02020603050405020304" pitchFamily="18" charset="0"/>
                <a:cs typeface="Arial" panose="020B0604020202020204" pitchFamily="34" charset="0"/>
              </a:rPr>
              <a:t> Для наилучших методов модульного погружения и извлечения, в типовые </a:t>
            </a:r>
            <a:endParaRPr lang="en-US" altLang="ru-RU">
              <a:ea typeface="Times New Roman" panose="02020603050405020304" pitchFamily="18" charset="0"/>
              <a:cs typeface="Arial" panose="020B0604020202020204" pitchFamily="34" charset="0"/>
            </a:endParaRPr>
          </a:p>
          <a:p>
            <a:pPr algn="l"/>
            <a:r>
              <a:rPr lang="ru-RU" altLang="ru-RU">
                <a:ea typeface="Times New Roman" panose="02020603050405020304" pitchFamily="18" charset="0"/>
                <a:cs typeface="Arial" panose="020B0604020202020204" pitchFamily="34" charset="0"/>
              </a:rPr>
              <a:t>изображения с 256 градациями серого, можно погрузить около 100-300 бит </a:t>
            </a:r>
            <a:endParaRPr lang="en-US" altLang="ru-RU">
              <a:ea typeface="Times New Roman" panose="02020603050405020304" pitchFamily="18" charset="0"/>
              <a:cs typeface="Arial" panose="020B0604020202020204" pitchFamily="34" charset="0"/>
            </a:endParaRPr>
          </a:p>
          <a:p>
            <a:pPr algn="l"/>
            <a:r>
              <a:rPr lang="ru-RU" altLang="ru-RU">
                <a:ea typeface="Times New Roman" panose="02020603050405020304" pitchFamily="18" charset="0"/>
                <a:cs typeface="Arial" panose="020B0604020202020204" pitchFamily="34" charset="0"/>
              </a:rPr>
              <a:t>аутентификатора или ЦП.</a:t>
            </a:r>
            <a:endParaRPr lang="ru-RU" altLang="ru-RU" sz="1100">
              <a:ea typeface="Times New Roman" panose="02020603050405020304" pitchFamily="18" charset="0"/>
              <a:cs typeface="Arial" panose="020B0604020202020204" pitchFamily="34" charset="0"/>
            </a:endParaRPr>
          </a:p>
          <a:p>
            <a:pPr algn="l"/>
            <a:r>
              <a:rPr lang="ru-RU" altLang="ru-RU" b="1">
                <a:ea typeface="Times New Roman" panose="02020603050405020304" pitchFamily="18" charset="0"/>
                <a:cs typeface="Arial" panose="020B0604020202020204" pitchFamily="34" charset="0"/>
              </a:rPr>
              <a:t>Замечания.</a:t>
            </a:r>
            <a:r>
              <a:rPr lang="ru-RU" altLang="ru-RU">
                <a:ea typeface="Times New Roman" panose="02020603050405020304" pitchFamily="18" charset="0"/>
                <a:cs typeface="Arial" panose="020B0604020202020204" pitchFamily="34" charset="0"/>
              </a:rPr>
              <a:t> Изображения после модульного погружения  остаются визуально </a:t>
            </a:r>
            <a:endParaRPr lang="en-US" altLang="ru-RU">
              <a:ea typeface="Times New Roman" panose="02020603050405020304" pitchFamily="18" charset="0"/>
              <a:cs typeface="Arial" panose="020B0604020202020204" pitchFamily="34" charset="0"/>
            </a:endParaRPr>
          </a:p>
          <a:p>
            <a:pPr algn="l"/>
            <a:r>
              <a:rPr lang="ru-RU" altLang="ru-RU">
                <a:ea typeface="Times New Roman" panose="02020603050405020304" pitchFamily="18" charset="0"/>
                <a:cs typeface="Arial" panose="020B0604020202020204" pitchFamily="34" charset="0"/>
              </a:rPr>
              <a:t>распознаваемыми, однако возникают искажения на черном и белом полях,  </a:t>
            </a:r>
            <a:endParaRPr lang="en-US" altLang="ru-RU">
              <a:ea typeface="Times New Roman" panose="02020603050405020304" pitchFamily="18" charset="0"/>
              <a:cs typeface="Arial" panose="020B0604020202020204" pitchFamily="34" charset="0"/>
            </a:endParaRPr>
          </a:p>
          <a:p>
            <a:pPr algn="l"/>
            <a:r>
              <a:rPr lang="ru-RU" altLang="ru-RU">
                <a:ea typeface="Times New Roman" panose="02020603050405020304" pitchFamily="18" charset="0"/>
                <a:cs typeface="Arial" panose="020B0604020202020204" pitchFamily="34" charset="0"/>
              </a:rPr>
              <a:t>называемых «соль» и «перец».</a:t>
            </a:r>
          </a:p>
        </p:txBody>
      </p:sp>
      <p:sp>
        <p:nvSpPr>
          <p:cNvPr id="8248" name="Номер слайда 3">
            <a:extLst>
              <a:ext uri="{FF2B5EF4-FFF2-40B4-BE49-F238E27FC236}">
                <a16:creationId xmlns:a16="http://schemas.microsoft.com/office/drawing/2014/main" id="{23A9B4BB-1253-E844-B3DE-BB884FD5FD7F}"/>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ru-RU" sz="1200">
                <a:solidFill>
                  <a:srgbClr val="898989"/>
                </a:solidFill>
              </a:rPr>
              <a:t>7</a:t>
            </a:r>
            <a:endParaRPr lang="ru-RU" altLang="ru-RU" sz="1200">
              <a:solidFill>
                <a:srgbClr val="898989"/>
              </a:solidFil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id="{35CD89A9-837D-6047-9B70-9B5032161BAD}"/>
              </a:ext>
            </a:extLst>
          </p:cNvPr>
          <p:cNvSpPr>
            <a:spLocks noChangeArrowheads="1"/>
          </p:cNvSpPr>
          <p:nvPr/>
        </p:nvSpPr>
        <p:spPr bwMode="auto">
          <a:xfrm>
            <a:off x="1524000" y="274638"/>
            <a:ext cx="91440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en-US" altLang="ru-RU" b="1"/>
              <a:t>3. </a:t>
            </a:r>
            <a:r>
              <a:rPr lang="ru-RU" altLang="ru-RU" b="1"/>
              <a:t>Обратимое погружение общего вида.</a:t>
            </a:r>
          </a:p>
          <a:p>
            <a:pPr algn="l" eaLnBrk="1" hangingPunct="1"/>
            <a:endParaRPr lang="ru-RU" altLang="ru-RU" i="1"/>
          </a:p>
          <a:p>
            <a:pPr algn="l" eaLnBrk="1" hangingPunct="1"/>
            <a:r>
              <a:rPr lang="ru-RU" altLang="ru-RU" i="1"/>
              <a:t>3.1. Обратимое погружение со сжатием</a:t>
            </a:r>
            <a:r>
              <a:rPr lang="ru-RU" altLang="ru-RU"/>
              <a:t> </a:t>
            </a:r>
          </a:p>
          <a:p>
            <a:pPr algn="l" eaLnBrk="1" hangingPunct="1"/>
            <a:endParaRPr lang="ru-RU" altLang="ru-RU" i="1"/>
          </a:p>
          <a:p>
            <a:pPr algn="l" eaLnBrk="1" hangingPunct="1"/>
            <a:endParaRPr lang="ru-RU" altLang="ru-RU" b="1"/>
          </a:p>
          <a:p>
            <a:pPr algn="l" eaLnBrk="1" hangingPunct="1"/>
            <a:r>
              <a:rPr lang="ru-RU" altLang="ru-RU" b="1"/>
              <a:t>Факт.</a:t>
            </a:r>
            <a:r>
              <a:rPr lang="ru-RU" altLang="ru-RU"/>
              <a:t> Невозможно выполнить обратимое погружение, если ПО не имеет избыточности.</a:t>
            </a:r>
          </a:p>
          <a:p>
            <a:pPr algn="l" eaLnBrk="1" hangingPunct="1"/>
            <a:endParaRPr lang="ru-RU" altLang="ru-RU"/>
          </a:p>
          <a:p>
            <a:pPr algn="l" eaLnBrk="1" hangingPunct="1"/>
            <a:endParaRPr lang="ru-RU" altLang="ru-RU"/>
          </a:p>
          <a:p>
            <a:pPr algn="l" eaLnBrk="1" hangingPunct="1"/>
            <a:r>
              <a:rPr lang="ru-RU" altLang="ru-RU" b="1"/>
              <a:t>Замечание.</a:t>
            </a:r>
            <a:r>
              <a:rPr lang="ru-RU" altLang="ru-RU"/>
              <a:t> Непосредственное сжатие ПО (изображения или звука) приводит к полному их искажению для восприятия человеком.</a:t>
            </a:r>
          </a:p>
          <a:p>
            <a:pPr algn="l" eaLnBrk="1" hangingPunct="1"/>
            <a:r>
              <a:rPr lang="ru-RU" altLang="ru-RU"/>
              <a:t>Поэтому необходимо использовать более изощренные методы погружения со сжатием без потерь, которое не искажает заметно ПО сразу после погружения аутентификаторов.</a:t>
            </a:r>
          </a:p>
        </p:txBody>
      </p:sp>
      <p:sp>
        <p:nvSpPr>
          <p:cNvPr id="9219" name="Номер слайда 3">
            <a:extLst>
              <a:ext uri="{FF2B5EF4-FFF2-40B4-BE49-F238E27FC236}">
                <a16:creationId xmlns:a16="http://schemas.microsoft.com/office/drawing/2014/main" id="{092D9C3C-6138-5140-8A93-E1F846BA3B2C}"/>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8</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57">
            <a:extLst>
              <a:ext uri="{FF2B5EF4-FFF2-40B4-BE49-F238E27FC236}">
                <a16:creationId xmlns:a16="http://schemas.microsoft.com/office/drawing/2014/main" id="{B9E7836B-B11B-1F40-A01E-392C338691F1}"/>
              </a:ext>
            </a:extLst>
          </p:cNvPr>
          <p:cNvGraphicFramePr>
            <a:graphicFrameLocks noChangeAspect="1"/>
          </p:cNvGraphicFramePr>
          <p:nvPr/>
        </p:nvGraphicFramePr>
        <p:xfrm>
          <a:off x="2590800" y="5267326"/>
          <a:ext cx="7086600" cy="1590675"/>
        </p:xfrm>
        <a:graphic>
          <a:graphicData uri="http://schemas.openxmlformats.org/presentationml/2006/ole">
            <mc:AlternateContent xmlns:mc="http://schemas.openxmlformats.org/markup-compatibility/2006">
              <mc:Choice xmlns:v="urn:schemas-microsoft-com:vml" Requires="v">
                <p:oleObj spid="_x0000_s248847" name="Формула" r:id="rId3" imgW="163258500" imgH="36576000" progId="Equation.3">
                  <p:embed/>
                </p:oleObj>
              </mc:Choice>
              <mc:Fallback>
                <p:oleObj name="Формула" r:id="rId3" imgW="163258500" imgH="36576000" progId="Equation.3">
                  <p:embed/>
                  <p:pic>
                    <p:nvPicPr>
                      <p:cNvPr id="10242" name="Object 57">
                        <a:extLst>
                          <a:ext uri="{FF2B5EF4-FFF2-40B4-BE49-F238E27FC236}">
                            <a16:creationId xmlns:a16="http://schemas.microsoft.com/office/drawing/2014/main" id="{B9E7836B-B11B-1F40-A01E-392C33869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267326"/>
                        <a:ext cx="70866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3" name="Rectangle 4">
            <a:extLst>
              <a:ext uri="{FF2B5EF4-FFF2-40B4-BE49-F238E27FC236}">
                <a16:creationId xmlns:a16="http://schemas.microsoft.com/office/drawing/2014/main" id="{E94C9B65-1338-104E-B2C7-8BCFAB26939B}"/>
              </a:ext>
            </a:extLst>
          </p:cNvPr>
          <p:cNvSpPr>
            <a:spLocks noChangeArrowheads="1"/>
          </p:cNvSpPr>
          <p:nvPr/>
        </p:nvSpPr>
        <p:spPr bwMode="auto">
          <a:xfrm>
            <a:off x="1714500" y="153988"/>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i="1"/>
              <a:t>Алгоритм погружения ЦВЗ</a:t>
            </a:r>
          </a:p>
        </p:txBody>
      </p:sp>
      <p:sp>
        <p:nvSpPr>
          <p:cNvPr id="10244" name="Text Box 35">
            <a:extLst>
              <a:ext uri="{FF2B5EF4-FFF2-40B4-BE49-F238E27FC236}">
                <a16:creationId xmlns:a16="http://schemas.microsoft.com/office/drawing/2014/main" id="{C92E37C1-D562-384C-8335-B6EF537707A0}"/>
              </a:ext>
            </a:extLst>
          </p:cNvPr>
          <p:cNvSpPr txBox="1">
            <a:spLocks noChangeArrowheads="1"/>
          </p:cNvSpPr>
          <p:nvPr/>
        </p:nvSpPr>
        <p:spPr bwMode="auto">
          <a:xfrm>
            <a:off x="5964239" y="388938"/>
            <a:ext cx="1495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Ключ аутентификации</a:t>
            </a:r>
          </a:p>
        </p:txBody>
      </p:sp>
      <p:graphicFrame>
        <p:nvGraphicFramePr>
          <p:cNvPr id="10245" name="Object 64">
            <a:extLst>
              <a:ext uri="{FF2B5EF4-FFF2-40B4-BE49-F238E27FC236}">
                <a16:creationId xmlns:a16="http://schemas.microsoft.com/office/drawing/2014/main" id="{41676B97-1A27-894B-8978-72CDAB6BED4E}"/>
              </a:ext>
            </a:extLst>
          </p:cNvPr>
          <p:cNvGraphicFramePr>
            <a:graphicFrameLocks noChangeAspect="1"/>
          </p:cNvGraphicFramePr>
          <p:nvPr/>
        </p:nvGraphicFramePr>
        <p:xfrm>
          <a:off x="3194051" y="3305175"/>
          <a:ext cx="485775" cy="266700"/>
        </p:xfrm>
        <a:graphic>
          <a:graphicData uri="http://schemas.openxmlformats.org/presentationml/2006/ole">
            <mc:AlternateContent xmlns:mc="http://schemas.openxmlformats.org/markup-compatibility/2006">
              <mc:Choice xmlns:v="urn:schemas-microsoft-com:vml" Requires="v">
                <p:oleObj spid="_x0000_s248848" name="Формула" r:id="rId5" imgW="11112500" imgH="6146800" progId="Equation.3">
                  <p:embed/>
                </p:oleObj>
              </mc:Choice>
              <mc:Fallback>
                <p:oleObj name="Формула" r:id="rId5" imgW="11112500" imgH="6146800" progId="Equation.3">
                  <p:embed/>
                  <p:pic>
                    <p:nvPicPr>
                      <p:cNvPr id="10245" name="Object 64">
                        <a:extLst>
                          <a:ext uri="{FF2B5EF4-FFF2-40B4-BE49-F238E27FC236}">
                            <a16:creationId xmlns:a16="http://schemas.microsoft.com/office/drawing/2014/main" id="{41676B97-1A27-894B-8978-72CDAB6BED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4051" y="3305175"/>
                        <a:ext cx="4857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6" name="Object 63">
            <a:extLst>
              <a:ext uri="{FF2B5EF4-FFF2-40B4-BE49-F238E27FC236}">
                <a16:creationId xmlns:a16="http://schemas.microsoft.com/office/drawing/2014/main" id="{7157A184-CBB3-D443-83FD-1D8197B63A6A}"/>
              </a:ext>
            </a:extLst>
          </p:cNvPr>
          <p:cNvGraphicFramePr>
            <a:graphicFrameLocks noChangeAspect="1"/>
          </p:cNvGraphicFramePr>
          <p:nvPr/>
        </p:nvGraphicFramePr>
        <p:xfrm>
          <a:off x="6700839" y="3644900"/>
          <a:ext cx="3883025" cy="342900"/>
        </p:xfrm>
        <a:graphic>
          <a:graphicData uri="http://schemas.openxmlformats.org/presentationml/2006/ole">
            <mc:AlternateContent xmlns:mc="http://schemas.openxmlformats.org/markup-compatibility/2006">
              <mc:Choice xmlns:v="urn:schemas-microsoft-com:vml" Requires="v">
                <p:oleObj spid="_x0000_s248849" name="Формула" r:id="rId7" imgW="102400100" imgH="7899400" progId="Equation.3">
                  <p:embed/>
                </p:oleObj>
              </mc:Choice>
              <mc:Fallback>
                <p:oleObj name="Формула" r:id="rId7" imgW="102400100" imgH="7899400" progId="Equation.3">
                  <p:embed/>
                  <p:pic>
                    <p:nvPicPr>
                      <p:cNvPr id="10246" name="Object 63">
                        <a:extLst>
                          <a:ext uri="{FF2B5EF4-FFF2-40B4-BE49-F238E27FC236}">
                            <a16:creationId xmlns:a16="http://schemas.microsoft.com/office/drawing/2014/main" id="{7157A184-CBB3-D443-83FD-1D8197B63A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0839" y="3644900"/>
                        <a:ext cx="38830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7" name="Object 62">
            <a:extLst>
              <a:ext uri="{FF2B5EF4-FFF2-40B4-BE49-F238E27FC236}">
                <a16:creationId xmlns:a16="http://schemas.microsoft.com/office/drawing/2014/main" id="{6D0B1D83-40DE-A148-9D08-225AF2861969}"/>
              </a:ext>
            </a:extLst>
          </p:cNvPr>
          <p:cNvGraphicFramePr>
            <a:graphicFrameLocks noChangeAspect="1"/>
          </p:cNvGraphicFramePr>
          <p:nvPr/>
        </p:nvGraphicFramePr>
        <p:xfrm>
          <a:off x="1717675" y="4008438"/>
          <a:ext cx="533400" cy="266700"/>
        </p:xfrm>
        <a:graphic>
          <a:graphicData uri="http://schemas.openxmlformats.org/presentationml/2006/ole">
            <mc:AlternateContent xmlns:mc="http://schemas.openxmlformats.org/markup-compatibility/2006">
              <mc:Choice xmlns:v="urn:schemas-microsoft-com:vml" Requires="v">
                <p:oleObj spid="_x0000_s248850" name="Формула" r:id="rId9" imgW="12293600" imgH="6146800" progId="Equation.3">
                  <p:embed/>
                </p:oleObj>
              </mc:Choice>
              <mc:Fallback>
                <p:oleObj name="Формула" r:id="rId9" imgW="12293600" imgH="6146800" progId="Equation.3">
                  <p:embed/>
                  <p:pic>
                    <p:nvPicPr>
                      <p:cNvPr id="10247" name="Object 62">
                        <a:extLst>
                          <a:ext uri="{FF2B5EF4-FFF2-40B4-BE49-F238E27FC236}">
                            <a16:creationId xmlns:a16="http://schemas.microsoft.com/office/drawing/2014/main" id="{6D0B1D83-40DE-A148-9D08-225AF28619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7675" y="4008438"/>
                        <a:ext cx="533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8" name="Object 61">
            <a:extLst>
              <a:ext uri="{FF2B5EF4-FFF2-40B4-BE49-F238E27FC236}">
                <a16:creationId xmlns:a16="http://schemas.microsoft.com/office/drawing/2014/main" id="{3F39499D-D6BC-3A48-A380-3654229FE754}"/>
              </a:ext>
            </a:extLst>
          </p:cNvPr>
          <p:cNvGraphicFramePr>
            <a:graphicFrameLocks noChangeAspect="1"/>
          </p:cNvGraphicFramePr>
          <p:nvPr/>
        </p:nvGraphicFramePr>
        <p:xfrm>
          <a:off x="1717675" y="4457701"/>
          <a:ext cx="1765300" cy="568325"/>
        </p:xfrm>
        <a:graphic>
          <a:graphicData uri="http://schemas.openxmlformats.org/presentationml/2006/ole">
            <mc:AlternateContent xmlns:mc="http://schemas.openxmlformats.org/markup-compatibility/2006">
              <mc:Choice xmlns:v="urn:schemas-microsoft-com:vml" Requires="v">
                <p:oleObj spid="_x0000_s248851" name="Формула" r:id="rId11" imgW="40665400" imgH="13169900" progId="Equation.3">
                  <p:embed/>
                </p:oleObj>
              </mc:Choice>
              <mc:Fallback>
                <p:oleObj name="Формула" r:id="rId11" imgW="40665400" imgH="13169900" progId="Equation.3">
                  <p:embed/>
                  <p:pic>
                    <p:nvPicPr>
                      <p:cNvPr id="10248" name="Object 61">
                        <a:extLst>
                          <a:ext uri="{FF2B5EF4-FFF2-40B4-BE49-F238E27FC236}">
                            <a16:creationId xmlns:a16="http://schemas.microsoft.com/office/drawing/2014/main" id="{3F39499D-D6BC-3A48-A380-3654229FE75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17675" y="4457701"/>
                        <a:ext cx="17653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9" name="Object 60">
            <a:extLst>
              <a:ext uri="{FF2B5EF4-FFF2-40B4-BE49-F238E27FC236}">
                <a16:creationId xmlns:a16="http://schemas.microsoft.com/office/drawing/2014/main" id="{409876E7-9BFE-5343-A88B-4797A751238A}"/>
              </a:ext>
            </a:extLst>
          </p:cNvPr>
          <p:cNvGraphicFramePr>
            <a:graphicFrameLocks noChangeAspect="1"/>
          </p:cNvGraphicFramePr>
          <p:nvPr/>
        </p:nvGraphicFramePr>
        <p:xfrm>
          <a:off x="4167188" y="4622801"/>
          <a:ext cx="152400" cy="219075"/>
        </p:xfrm>
        <a:graphic>
          <a:graphicData uri="http://schemas.openxmlformats.org/presentationml/2006/ole">
            <mc:AlternateContent xmlns:mc="http://schemas.openxmlformats.org/markup-compatibility/2006">
              <mc:Choice xmlns:v="urn:schemas-microsoft-com:vml" Requires="v">
                <p:oleObj spid="_x0000_s248852" name="Формула" r:id="rId13" imgW="3505200" imgH="4978400" progId="Equation.3">
                  <p:embed/>
                </p:oleObj>
              </mc:Choice>
              <mc:Fallback>
                <p:oleObj name="Формула" r:id="rId13" imgW="3505200" imgH="4978400" progId="Equation.3">
                  <p:embed/>
                  <p:pic>
                    <p:nvPicPr>
                      <p:cNvPr id="10249" name="Object 60">
                        <a:extLst>
                          <a:ext uri="{FF2B5EF4-FFF2-40B4-BE49-F238E27FC236}">
                            <a16:creationId xmlns:a16="http://schemas.microsoft.com/office/drawing/2014/main" id="{409876E7-9BFE-5343-A88B-4797A751238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67188" y="4622801"/>
                        <a:ext cx="1524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0" name="Object 59">
            <a:extLst>
              <a:ext uri="{FF2B5EF4-FFF2-40B4-BE49-F238E27FC236}">
                <a16:creationId xmlns:a16="http://schemas.microsoft.com/office/drawing/2014/main" id="{7BC676D1-2F95-F24B-AA9C-CF85080B9D9C}"/>
              </a:ext>
            </a:extLst>
          </p:cNvPr>
          <p:cNvGraphicFramePr>
            <a:graphicFrameLocks noChangeAspect="1"/>
          </p:cNvGraphicFramePr>
          <p:nvPr/>
        </p:nvGraphicFramePr>
        <p:xfrm>
          <a:off x="8388350" y="4611689"/>
          <a:ext cx="190500" cy="219075"/>
        </p:xfrm>
        <a:graphic>
          <a:graphicData uri="http://schemas.openxmlformats.org/presentationml/2006/ole">
            <mc:AlternateContent xmlns:mc="http://schemas.openxmlformats.org/markup-compatibility/2006">
              <mc:Choice xmlns:v="urn:schemas-microsoft-com:vml" Requires="v">
                <p:oleObj spid="_x0000_s248853" name="Формула" r:id="rId15" imgW="4394200" imgH="4978400" progId="Equation.3">
                  <p:embed/>
                </p:oleObj>
              </mc:Choice>
              <mc:Fallback>
                <p:oleObj name="Формула" r:id="rId15" imgW="4394200" imgH="4978400" progId="Equation.3">
                  <p:embed/>
                  <p:pic>
                    <p:nvPicPr>
                      <p:cNvPr id="10250" name="Object 59">
                        <a:extLst>
                          <a:ext uri="{FF2B5EF4-FFF2-40B4-BE49-F238E27FC236}">
                            <a16:creationId xmlns:a16="http://schemas.microsoft.com/office/drawing/2014/main" id="{7BC676D1-2F95-F24B-AA9C-CF85080B9D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88350" y="4611689"/>
                        <a:ext cx="1905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1" name="Object 58">
            <a:extLst>
              <a:ext uri="{FF2B5EF4-FFF2-40B4-BE49-F238E27FC236}">
                <a16:creationId xmlns:a16="http://schemas.microsoft.com/office/drawing/2014/main" id="{375B3762-82A3-374F-B28F-4891E863F76B}"/>
              </a:ext>
            </a:extLst>
          </p:cNvPr>
          <p:cNvGraphicFramePr>
            <a:graphicFrameLocks noChangeAspect="1"/>
          </p:cNvGraphicFramePr>
          <p:nvPr/>
        </p:nvGraphicFramePr>
        <p:xfrm>
          <a:off x="4873625" y="4875213"/>
          <a:ext cx="2921000" cy="279400"/>
        </p:xfrm>
        <a:graphic>
          <a:graphicData uri="http://schemas.openxmlformats.org/presentationml/2006/ole">
            <mc:AlternateContent xmlns:mc="http://schemas.openxmlformats.org/markup-compatibility/2006">
              <mc:Choice xmlns:v="urn:schemas-microsoft-com:vml" Requires="v">
                <p:oleObj spid="_x0000_s248854" name="Формула" r:id="rId17" imgW="67297300" imgH="6438900" progId="Equation.3">
                  <p:embed/>
                </p:oleObj>
              </mc:Choice>
              <mc:Fallback>
                <p:oleObj name="Формула" r:id="rId17" imgW="67297300" imgH="6438900" progId="Equation.3">
                  <p:embed/>
                  <p:pic>
                    <p:nvPicPr>
                      <p:cNvPr id="10251" name="Object 58">
                        <a:extLst>
                          <a:ext uri="{FF2B5EF4-FFF2-40B4-BE49-F238E27FC236}">
                            <a16:creationId xmlns:a16="http://schemas.microsoft.com/office/drawing/2014/main" id="{375B3762-82A3-374F-B28F-4891E863F76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73625" y="4875213"/>
                        <a:ext cx="29210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2" name="Rectangle 73">
            <a:extLst>
              <a:ext uri="{FF2B5EF4-FFF2-40B4-BE49-F238E27FC236}">
                <a16:creationId xmlns:a16="http://schemas.microsoft.com/office/drawing/2014/main" id="{BA16CFB5-6AF7-0944-9F2B-A37AB226A10A}"/>
              </a:ext>
            </a:extLst>
          </p:cNvPr>
          <p:cNvSpPr>
            <a:spLocks noChangeArrowheads="1"/>
          </p:cNvSpPr>
          <p:nvPr/>
        </p:nvSpPr>
        <p:spPr bwMode="auto">
          <a:xfrm>
            <a:off x="1666876" y="2954338"/>
            <a:ext cx="14081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i="1"/>
              <a:t>Пояснения:</a:t>
            </a:r>
          </a:p>
        </p:txBody>
      </p:sp>
      <p:sp>
        <p:nvSpPr>
          <p:cNvPr id="10253" name="Rectangle 74">
            <a:extLst>
              <a:ext uri="{FF2B5EF4-FFF2-40B4-BE49-F238E27FC236}">
                <a16:creationId xmlns:a16="http://schemas.microsoft.com/office/drawing/2014/main" id="{8F912415-7F6A-6C40-9E0E-A48EB677E7E0}"/>
              </a:ext>
            </a:extLst>
          </p:cNvPr>
          <p:cNvSpPr>
            <a:spLocks noChangeArrowheads="1"/>
          </p:cNvSpPr>
          <p:nvPr/>
        </p:nvSpPr>
        <p:spPr bwMode="auto">
          <a:xfrm>
            <a:off x="1644650" y="3238501"/>
            <a:ext cx="375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a:t>1. Разбиение           на группы:</a:t>
            </a:r>
          </a:p>
        </p:txBody>
      </p:sp>
      <p:sp>
        <p:nvSpPr>
          <p:cNvPr id="10254" name="Rectangle 75">
            <a:extLst>
              <a:ext uri="{FF2B5EF4-FFF2-40B4-BE49-F238E27FC236}">
                <a16:creationId xmlns:a16="http://schemas.microsoft.com/office/drawing/2014/main" id="{34C94AED-562B-3C43-96DB-27E7F1942E74}"/>
              </a:ext>
            </a:extLst>
          </p:cNvPr>
          <p:cNvSpPr>
            <a:spLocks noChangeArrowheads="1"/>
          </p:cNvSpPr>
          <p:nvPr/>
        </p:nvSpPr>
        <p:spPr bwMode="auto">
          <a:xfrm>
            <a:off x="1638300" y="3632201"/>
            <a:ext cx="518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a:t>2. Формирование модифицированной группы</a:t>
            </a:r>
          </a:p>
        </p:txBody>
      </p:sp>
      <p:sp>
        <p:nvSpPr>
          <p:cNvPr id="10255" name="Rectangle 76">
            <a:extLst>
              <a:ext uri="{FF2B5EF4-FFF2-40B4-BE49-F238E27FC236}">
                <a16:creationId xmlns:a16="http://schemas.microsoft.com/office/drawing/2014/main" id="{348F0A2B-A01C-A948-91C9-FA5352AAED83}"/>
              </a:ext>
            </a:extLst>
          </p:cNvPr>
          <p:cNvSpPr>
            <a:spLocks noChangeArrowheads="1"/>
          </p:cNvSpPr>
          <p:nvPr/>
        </p:nvSpPr>
        <p:spPr bwMode="auto">
          <a:xfrm>
            <a:off x="2201863" y="3932238"/>
            <a:ext cx="518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buFontTx/>
              <a:buChar char="-"/>
            </a:pPr>
            <a:r>
              <a:rPr lang="ru-RU" altLang="ru-RU"/>
              <a:t>задает перестановку уровней квантования:</a:t>
            </a:r>
          </a:p>
        </p:txBody>
      </p:sp>
      <p:sp>
        <p:nvSpPr>
          <p:cNvPr id="10256" name="Text Box 5">
            <a:extLst>
              <a:ext uri="{FF2B5EF4-FFF2-40B4-BE49-F238E27FC236}">
                <a16:creationId xmlns:a16="http://schemas.microsoft.com/office/drawing/2014/main" id="{C155E64A-28B2-454F-9D74-4856478DABEC}"/>
              </a:ext>
            </a:extLst>
          </p:cNvPr>
          <p:cNvSpPr txBox="1">
            <a:spLocks noChangeArrowheads="1"/>
          </p:cNvSpPr>
          <p:nvPr/>
        </p:nvSpPr>
        <p:spPr bwMode="auto">
          <a:xfrm>
            <a:off x="1917700" y="1054101"/>
            <a:ext cx="1295400"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Разбиение ПО на группы </a:t>
            </a:r>
            <a:r>
              <a:rPr lang="en-US" altLang="ru-RU" sz="1200"/>
              <a:t>G</a:t>
            </a:r>
            <a:endParaRPr lang="ru-RU" altLang="ru-RU" sz="1200"/>
          </a:p>
        </p:txBody>
      </p:sp>
      <p:sp>
        <p:nvSpPr>
          <p:cNvPr id="10257" name="Text Box 6">
            <a:extLst>
              <a:ext uri="{FF2B5EF4-FFF2-40B4-BE49-F238E27FC236}">
                <a16:creationId xmlns:a16="http://schemas.microsoft.com/office/drawing/2014/main" id="{0E9B929B-1F46-3943-9668-1288063B2FAB}"/>
              </a:ext>
            </a:extLst>
          </p:cNvPr>
          <p:cNvSpPr txBox="1">
            <a:spLocks noChangeArrowheads="1"/>
          </p:cNvSpPr>
          <p:nvPr/>
        </p:nvSpPr>
        <p:spPr bwMode="auto">
          <a:xfrm>
            <a:off x="3455988" y="966789"/>
            <a:ext cx="1727200" cy="6492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Формирование модифицированной группы </a:t>
            </a:r>
            <a:r>
              <a:rPr lang="en-US" altLang="ru-RU" sz="1200"/>
              <a:t>G’</a:t>
            </a:r>
            <a:endParaRPr lang="ru-RU" altLang="ru-RU" sz="1200"/>
          </a:p>
        </p:txBody>
      </p:sp>
      <p:sp>
        <p:nvSpPr>
          <p:cNvPr id="10258" name="Text Box 7">
            <a:extLst>
              <a:ext uri="{FF2B5EF4-FFF2-40B4-BE49-F238E27FC236}">
                <a16:creationId xmlns:a16="http://schemas.microsoft.com/office/drawing/2014/main" id="{82AC8D86-E08B-834C-A8AA-3CE4FF272BCC}"/>
              </a:ext>
            </a:extLst>
          </p:cNvPr>
          <p:cNvSpPr txBox="1">
            <a:spLocks noChangeArrowheads="1"/>
          </p:cNvSpPr>
          <p:nvPr/>
        </p:nvSpPr>
        <p:spPr bwMode="auto">
          <a:xfrm>
            <a:off x="3495675" y="1870076"/>
            <a:ext cx="1663700"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Классификация групп </a:t>
            </a:r>
            <a:r>
              <a:rPr lang="en-US" altLang="ru-RU" sz="1200"/>
              <a:t>(R,S,U)</a:t>
            </a:r>
            <a:endParaRPr lang="ru-RU" altLang="ru-RU" sz="1200"/>
          </a:p>
        </p:txBody>
      </p:sp>
      <p:sp>
        <p:nvSpPr>
          <p:cNvPr id="10259" name="Text Box 8">
            <a:extLst>
              <a:ext uri="{FF2B5EF4-FFF2-40B4-BE49-F238E27FC236}">
                <a16:creationId xmlns:a16="http://schemas.microsoft.com/office/drawing/2014/main" id="{2E615176-D723-F840-849B-9B251187134C}"/>
              </a:ext>
            </a:extLst>
          </p:cNvPr>
          <p:cNvSpPr txBox="1">
            <a:spLocks noChangeArrowheads="1"/>
          </p:cNvSpPr>
          <p:nvPr/>
        </p:nvSpPr>
        <p:spPr bwMode="auto">
          <a:xfrm>
            <a:off x="5489575" y="1812925"/>
            <a:ext cx="1727200" cy="6492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Формирование двоичного вектора </a:t>
            </a:r>
            <a:r>
              <a:rPr lang="en-US" altLang="ru-RU" sz="1200"/>
              <a:t>RS</a:t>
            </a:r>
            <a:endParaRPr lang="ru-RU" altLang="ru-RU" sz="1200"/>
          </a:p>
        </p:txBody>
      </p:sp>
      <p:sp>
        <p:nvSpPr>
          <p:cNvPr id="10260" name="Text Box 9">
            <a:extLst>
              <a:ext uri="{FF2B5EF4-FFF2-40B4-BE49-F238E27FC236}">
                <a16:creationId xmlns:a16="http://schemas.microsoft.com/office/drawing/2014/main" id="{ABA45001-CB38-5A42-9FD8-CB894CC87B09}"/>
              </a:ext>
            </a:extLst>
          </p:cNvPr>
          <p:cNvSpPr txBox="1">
            <a:spLocks noChangeArrowheads="1"/>
          </p:cNvSpPr>
          <p:nvPr/>
        </p:nvSpPr>
        <p:spPr bwMode="auto">
          <a:xfrm>
            <a:off x="5491163" y="1027113"/>
            <a:ext cx="1727200" cy="558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Формирование</a:t>
            </a:r>
            <a:endParaRPr lang="en-US" altLang="ru-RU" sz="1200"/>
          </a:p>
          <a:p>
            <a:pPr>
              <a:spcBef>
                <a:spcPct val="50000"/>
              </a:spcBef>
            </a:pPr>
            <a:endParaRPr lang="ru-RU" altLang="ru-RU" sz="1200"/>
          </a:p>
        </p:txBody>
      </p:sp>
      <p:graphicFrame>
        <p:nvGraphicFramePr>
          <p:cNvPr id="10261" name="Object 10">
            <a:extLst>
              <a:ext uri="{FF2B5EF4-FFF2-40B4-BE49-F238E27FC236}">
                <a16:creationId xmlns:a16="http://schemas.microsoft.com/office/drawing/2014/main" id="{5F03058C-A07A-734C-BD3F-2473CA17183C}"/>
              </a:ext>
            </a:extLst>
          </p:cNvPr>
          <p:cNvGraphicFramePr>
            <a:graphicFrameLocks noChangeAspect="1"/>
          </p:cNvGraphicFramePr>
          <p:nvPr>
            <p:ph sz="quarter" idx="1"/>
          </p:nvPr>
        </p:nvGraphicFramePr>
        <p:xfrm>
          <a:off x="6076950" y="1239839"/>
          <a:ext cx="571500" cy="257175"/>
        </p:xfrm>
        <a:graphic>
          <a:graphicData uri="http://schemas.openxmlformats.org/presentationml/2006/ole">
            <mc:AlternateContent xmlns:mc="http://schemas.openxmlformats.org/markup-compatibility/2006">
              <mc:Choice xmlns:v="urn:schemas-microsoft-com:vml" Requires="v">
                <p:oleObj spid="_x0000_s248855" name="Формула" r:id="rId19" imgW="13169900" imgH="6731000" progId="Equation.3">
                  <p:embed/>
                </p:oleObj>
              </mc:Choice>
              <mc:Fallback>
                <p:oleObj name="Формула" r:id="rId19" imgW="13169900" imgH="6731000" progId="Equation.3">
                  <p:embed/>
                  <p:pic>
                    <p:nvPicPr>
                      <p:cNvPr id="10261" name="Object 10">
                        <a:extLst>
                          <a:ext uri="{FF2B5EF4-FFF2-40B4-BE49-F238E27FC236}">
                            <a16:creationId xmlns:a16="http://schemas.microsoft.com/office/drawing/2014/main" id="{5F03058C-A07A-734C-BD3F-2473CA17183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76950" y="1239839"/>
                        <a:ext cx="5715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62" name="Object 22">
            <a:extLst>
              <a:ext uri="{FF2B5EF4-FFF2-40B4-BE49-F238E27FC236}">
                <a16:creationId xmlns:a16="http://schemas.microsoft.com/office/drawing/2014/main" id="{5FEB2726-9F70-E94A-93F7-A4BEA22BC0B2}"/>
              </a:ext>
            </a:extLst>
          </p:cNvPr>
          <p:cNvGraphicFramePr>
            <a:graphicFrameLocks noChangeAspect="1"/>
          </p:cNvGraphicFramePr>
          <p:nvPr>
            <p:ph sz="quarter" idx="2"/>
          </p:nvPr>
        </p:nvGraphicFramePr>
        <p:xfrm>
          <a:off x="2286000" y="569914"/>
          <a:ext cx="469900" cy="244475"/>
        </p:xfrm>
        <a:graphic>
          <a:graphicData uri="http://schemas.openxmlformats.org/presentationml/2006/ole">
            <mc:AlternateContent xmlns:mc="http://schemas.openxmlformats.org/markup-compatibility/2006">
              <mc:Choice xmlns:v="urn:schemas-microsoft-com:vml" Requires="v">
                <p:oleObj spid="_x0000_s248856" name="Формула" r:id="rId21" imgW="10820400" imgH="6438900" progId="Equation.3">
                  <p:embed/>
                </p:oleObj>
              </mc:Choice>
              <mc:Fallback>
                <p:oleObj name="Формула" r:id="rId21" imgW="10820400" imgH="6438900" progId="Equation.3">
                  <p:embed/>
                  <p:pic>
                    <p:nvPicPr>
                      <p:cNvPr id="10262" name="Object 22">
                        <a:extLst>
                          <a:ext uri="{FF2B5EF4-FFF2-40B4-BE49-F238E27FC236}">
                            <a16:creationId xmlns:a16="http://schemas.microsoft.com/office/drawing/2014/main" id="{5FEB2726-9F70-E94A-93F7-A4BEA22BC0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86000" y="569914"/>
                        <a:ext cx="4699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63" name="Object 25">
            <a:extLst>
              <a:ext uri="{FF2B5EF4-FFF2-40B4-BE49-F238E27FC236}">
                <a16:creationId xmlns:a16="http://schemas.microsoft.com/office/drawing/2014/main" id="{57A599C8-1921-3744-B842-222E7FA59CED}"/>
              </a:ext>
            </a:extLst>
          </p:cNvPr>
          <p:cNvGraphicFramePr>
            <a:graphicFrameLocks noChangeAspect="1"/>
          </p:cNvGraphicFramePr>
          <p:nvPr>
            <p:ph sz="quarter" idx="3"/>
          </p:nvPr>
        </p:nvGraphicFramePr>
        <p:xfrm>
          <a:off x="9537700" y="419101"/>
          <a:ext cx="279400" cy="188913"/>
        </p:xfrm>
        <a:graphic>
          <a:graphicData uri="http://schemas.openxmlformats.org/presentationml/2006/ole">
            <mc:AlternateContent xmlns:mc="http://schemas.openxmlformats.org/markup-compatibility/2006">
              <mc:Choice xmlns:v="urn:schemas-microsoft-com:vml" Requires="v">
                <p:oleObj spid="_x0000_s248857" name="Формула" r:id="rId23" imgW="6438900" imgH="4978400" progId="Equation.3">
                  <p:embed/>
                </p:oleObj>
              </mc:Choice>
              <mc:Fallback>
                <p:oleObj name="Формула" r:id="rId23" imgW="6438900" imgH="4978400" progId="Equation.3">
                  <p:embed/>
                  <p:pic>
                    <p:nvPicPr>
                      <p:cNvPr id="10263" name="Object 25">
                        <a:extLst>
                          <a:ext uri="{FF2B5EF4-FFF2-40B4-BE49-F238E27FC236}">
                            <a16:creationId xmlns:a16="http://schemas.microsoft.com/office/drawing/2014/main" id="{57A599C8-1921-3744-B842-222E7FA59CE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537700" y="419101"/>
                        <a:ext cx="279400" cy="188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4" name="Text Box 15">
            <a:extLst>
              <a:ext uri="{FF2B5EF4-FFF2-40B4-BE49-F238E27FC236}">
                <a16:creationId xmlns:a16="http://schemas.microsoft.com/office/drawing/2014/main" id="{2E52FFA4-5B2D-F748-A8B3-A9BEFE3425F2}"/>
              </a:ext>
            </a:extLst>
          </p:cNvPr>
          <p:cNvSpPr txBox="1">
            <a:spLocks noChangeArrowheads="1"/>
          </p:cNvSpPr>
          <p:nvPr/>
        </p:nvSpPr>
        <p:spPr bwMode="auto">
          <a:xfrm>
            <a:off x="7497763" y="1814514"/>
            <a:ext cx="1371600" cy="6492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Сжатие </a:t>
            </a:r>
            <a:r>
              <a:rPr lang="en-US" altLang="ru-RU" sz="1200"/>
              <a:t>RS</a:t>
            </a:r>
            <a:r>
              <a:rPr lang="ru-RU" altLang="ru-RU" sz="1200"/>
              <a:t>-вектора без потерь</a:t>
            </a:r>
          </a:p>
        </p:txBody>
      </p:sp>
      <p:sp>
        <p:nvSpPr>
          <p:cNvPr id="10265" name="Text Box 16">
            <a:extLst>
              <a:ext uri="{FF2B5EF4-FFF2-40B4-BE49-F238E27FC236}">
                <a16:creationId xmlns:a16="http://schemas.microsoft.com/office/drawing/2014/main" id="{FB66AC90-A463-6449-A135-A3EABFEBEB49}"/>
              </a:ext>
            </a:extLst>
          </p:cNvPr>
          <p:cNvSpPr txBox="1">
            <a:spLocks noChangeArrowheads="1"/>
          </p:cNvSpPr>
          <p:nvPr/>
        </p:nvSpPr>
        <p:spPr bwMode="auto">
          <a:xfrm>
            <a:off x="8769350" y="925514"/>
            <a:ext cx="1739900" cy="6492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Аутентификатор (ПО) и дополнительная информация</a:t>
            </a:r>
          </a:p>
        </p:txBody>
      </p:sp>
      <p:sp>
        <p:nvSpPr>
          <p:cNvPr id="10266" name="Text Box 17">
            <a:extLst>
              <a:ext uri="{FF2B5EF4-FFF2-40B4-BE49-F238E27FC236}">
                <a16:creationId xmlns:a16="http://schemas.microsoft.com/office/drawing/2014/main" id="{F864BF68-F934-A64E-9178-E16042749A6D}"/>
              </a:ext>
            </a:extLst>
          </p:cNvPr>
          <p:cNvSpPr txBox="1">
            <a:spLocks noChangeArrowheads="1"/>
          </p:cNvSpPr>
          <p:nvPr/>
        </p:nvSpPr>
        <p:spPr bwMode="auto">
          <a:xfrm>
            <a:off x="9099550" y="1816101"/>
            <a:ext cx="1371600"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Вложение ЦВЗ (</a:t>
            </a:r>
            <a:r>
              <a:rPr lang="en-US" altLang="ru-RU" sz="1200"/>
              <a:t>RSM – </a:t>
            </a:r>
            <a:r>
              <a:rPr lang="ru-RU" altLang="ru-RU" sz="1200"/>
              <a:t>вектор)</a:t>
            </a:r>
          </a:p>
        </p:txBody>
      </p:sp>
      <p:sp>
        <p:nvSpPr>
          <p:cNvPr id="10267" name="Text Box 18">
            <a:extLst>
              <a:ext uri="{FF2B5EF4-FFF2-40B4-BE49-F238E27FC236}">
                <a16:creationId xmlns:a16="http://schemas.microsoft.com/office/drawing/2014/main" id="{2A1E9790-2ABB-A342-BB7A-29E21EB5F921}"/>
              </a:ext>
            </a:extLst>
          </p:cNvPr>
          <p:cNvSpPr txBox="1">
            <a:spLocks noChangeArrowheads="1"/>
          </p:cNvSpPr>
          <p:nvPr/>
        </p:nvSpPr>
        <p:spPr bwMode="auto">
          <a:xfrm>
            <a:off x="9124950" y="2717801"/>
            <a:ext cx="1371600"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Сравнение </a:t>
            </a:r>
            <a:r>
              <a:rPr lang="en-US" altLang="ru-RU" sz="1200"/>
              <a:t>RS</a:t>
            </a:r>
            <a:r>
              <a:rPr lang="ru-RU" altLang="ru-RU" sz="1200"/>
              <a:t> и </a:t>
            </a:r>
            <a:r>
              <a:rPr lang="en-US" altLang="ru-RU" sz="1200"/>
              <a:t>RSM - </a:t>
            </a:r>
            <a:r>
              <a:rPr lang="ru-RU" altLang="ru-RU" sz="1200"/>
              <a:t>векторов</a:t>
            </a:r>
          </a:p>
        </p:txBody>
      </p:sp>
      <p:sp>
        <p:nvSpPr>
          <p:cNvPr id="10268" name="Text Box 19">
            <a:extLst>
              <a:ext uri="{FF2B5EF4-FFF2-40B4-BE49-F238E27FC236}">
                <a16:creationId xmlns:a16="http://schemas.microsoft.com/office/drawing/2014/main" id="{EC743FDA-06A4-9640-BCC8-C9EA35EBFE04}"/>
              </a:ext>
            </a:extLst>
          </p:cNvPr>
          <p:cNvSpPr txBox="1">
            <a:spLocks noChangeArrowheads="1"/>
          </p:cNvSpPr>
          <p:nvPr/>
        </p:nvSpPr>
        <p:spPr bwMode="auto">
          <a:xfrm>
            <a:off x="7118350" y="2628901"/>
            <a:ext cx="1765300" cy="7413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Преобразование групп </a:t>
            </a:r>
          </a:p>
          <a:p>
            <a:pPr>
              <a:spcBef>
                <a:spcPct val="50000"/>
              </a:spcBef>
            </a:pPr>
            <a:r>
              <a:rPr lang="ru-RU" altLang="ru-RU" sz="1200"/>
              <a:t>(«Перескок уровней»)</a:t>
            </a:r>
          </a:p>
        </p:txBody>
      </p:sp>
      <p:sp>
        <p:nvSpPr>
          <p:cNvPr id="10269" name="Oval 21">
            <a:extLst>
              <a:ext uri="{FF2B5EF4-FFF2-40B4-BE49-F238E27FC236}">
                <a16:creationId xmlns:a16="http://schemas.microsoft.com/office/drawing/2014/main" id="{9B6A00EE-AD73-014E-AE13-16645CBF4141}"/>
              </a:ext>
            </a:extLst>
          </p:cNvPr>
          <p:cNvSpPr>
            <a:spLocks noChangeArrowheads="1"/>
          </p:cNvSpPr>
          <p:nvPr/>
        </p:nvSpPr>
        <p:spPr bwMode="auto">
          <a:xfrm>
            <a:off x="2476500" y="599164"/>
            <a:ext cx="57150"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0270" name="Object 28">
            <a:extLst>
              <a:ext uri="{FF2B5EF4-FFF2-40B4-BE49-F238E27FC236}">
                <a16:creationId xmlns:a16="http://schemas.microsoft.com/office/drawing/2014/main" id="{F0BDD1B9-EA94-5F49-A3CE-542073B1393C}"/>
              </a:ext>
            </a:extLst>
          </p:cNvPr>
          <p:cNvGraphicFramePr>
            <a:graphicFrameLocks noChangeAspect="1"/>
          </p:cNvGraphicFramePr>
          <p:nvPr>
            <p:ph sz="quarter" idx="4"/>
          </p:nvPr>
        </p:nvGraphicFramePr>
        <p:xfrm>
          <a:off x="8429625" y="3352800"/>
          <a:ext cx="649288" cy="317500"/>
        </p:xfrm>
        <a:graphic>
          <a:graphicData uri="http://schemas.openxmlformats.org/presentationml/2006/ole">
            <mc:AlternateContent xmlns:mc="http://schemas.openxmlformats.org/markup-compatibility/2006">
              <mc:Choice xmlns:v="urn:schemas-microsoft-com:vml" Requires="v">
                <p:oleObj spid="_x0000_s248858" name="Формула" r:id="rId25" imgW="13754100" imgH="6731000" progId="Equation.3">
                  <p:embed/>
                </p:oleObj>
              </mc:Choice>
              <mc:Fallback>
                <p:oleObj name="Формула" r:id="rId25" imgW="13754100" imgH="6731000" progId="Equation.3">
                  <p:embed/>
                  <p:pic>
                    <p:nvPicPr>
                      <p:cNvPr id="10270" name="Object 28">
                        <a:extLst>
                          <a:ext uri="{FF2B5EF4-FFF2-40B4-BE49-F238E27FC236}">
                            <a16:creationId xmlns:a16="http://schemas.microsoft.com/office/drawing/2014/main" id="{F0BDD1B9-EA94-5F49-A3CE-542073B1393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29625" y="3352800"/>
                        <a:ext cx="649288"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71" name="Line 31">
            <a:extLst>
              <a:ext uri="{FF2B5EF4-FFF2-40B4-BE49-F238E27FC236}">
                <a16:creationId xmlns:a16="http://schemas.microsoft.com/office/drawing/2014/main" id="{087F28DF-7BEB-614A-9887-E0193A08260E}"/>
              </a:ext>
            </a:extLst>
          </p:cNvPr>
          <p:cNvSpPr>
            <a:spLocks noChangeShapeType="1"/>
          </p:cNvSpPr>
          <p:nvPr/>
        </p:nvSpPr>
        <p:spPr bwMode="auto">
          <a:xfrm>
            <a:off x="2495550" y="795338"/>
            <a:ext cx="0" cy="266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72" name="Line 32">
            <a:extLst>
              <a:ext uri="{FF2B5EF4-FFF2-40B4-BE49-F238E27FC236}">
                <a16:creationId xmlns:a16="http://schemas.microsoft.com/office/drawing/2014/main" id="{490293A8-28BA-D342-A652-1C45AE8D170F}"/>
              </a:ext>
            </a:extLst>
          </p:cNvPr>
          <p:cNvSpPr>
            <a:spLocks noChangeShapeType="1"/>
          </p:cNvSpPr>
          <p:nvPr/>
        </p:nvSpPr>
        <p:spPr bwMode="auto">
          <a:xfrm>
            <a:off x="2514601" y="854075"/>
            <a:ext cx="38385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73" name="Line 33">
            <a:extLst>
              <a:ext uri="{FF2B5EF4-FFF2-40B4-BE49-F238E27FC236}">
                <a16:creationId xmlns:a16="http://schemas.microsoft.com/office/drawing/2014/main" id="{290776E0-E79E-C34C-BEB8-4873BF75AE95}"/>
              </a:ext>
            </a:extLst>
          </p:cNvPr>
          <p:cNvSpPr>
            <a:spLocks noChangeShapeType="1"/>
          </p:cNvSpPr>
          <p:nvPr/>
        </p:nvSpPr>
        <p:spPr bwMode="auto">
          <a:xfrm>
            <a:off x="6362700" y="854075"/>
            <a:ext cx="0" cy="1666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74" name="Line 34">
            <a:extLst>
              <a:ext uri="{FF2B5EF4-FFF2-40B4-BE49-F238E27FC236}">
                <a16:creationId xmlns:a16="http://schemas.microsoft.com/office/drawing/2014/main" id="{989D37F0-3B3C-EA46-853D-FF10A11720E3}"/>
              </a:ext>
            </a:extLst>
          </p:cNvPr>
          <p:cNvSpPr>
            <a:spLocks noChangeShapeType="1"/>
          </p:cNvSpPr>
          <p:nvPr/>
        </p:nvSpPr>
        <p:spPr bwMode="auto">
          <a:xfrm>
            <a:off x="6704013" y="752475"/>
            <a:ext cx="0" cy="266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75" name="Line 36">
            <a:extLst>
              <a:ext uri="{FF2B5EF4-FFF2-40B4-BE49-F238E27FC236}">
                <a16:creationId xmlns:a16="http://schemas.microsoft.com/office/drawing/2014/main" id="{2A045D85-27C9-814A-8C3A-B55CA2AD9E91}"/>
              </a:ext>
            </a:extLst>
          </p:cNvPr>
          <p:cNvSpPr>
            <a:spLocks noChangeShapeType="1"/>
          </p:cNvSpPr>
          <p:nvPr/>
        </p:nvSpPr>
        <p:spPr bwMode="auto">
          <a:xfrm>
            <a:off x="9675813" y="642938"/>
            <a:ext cx="0" cy="266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76" name="Line 37">
            <a:extLst>
              <a:ext uri="{FF2B5EF4-FFF2-40B4-BE49-F238E27FC236}">
                <a16:creationId xmlns:a16="http://schemas.microsoft.com/office/drawing/2014/main" id="{F2D478B9-428D-F14B-BC7E-965F37188218}"/>
              </a:ext>
            </a:extLst>
          </p:cNvPr>
          <p:cNvSpPr>
            <a:spLocks noChangeShapeType="1"/>
          </p:cNvSpPr>
          <p:nvPr/>
        </p:nvSpPr>
        <p:spPr bwMode="auto">
          <a:xfrm>
            <a:off x="9696450" y="1592263"/>
            <a:ext cx="0"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0277" name="Line 38">
            <a:extLst>
              <a:ext uri="{FF2B5EF4-FFF2-40B4-BE49-F238E27FC236}">
                <a16:creationId xmlns:a16="http://schemas.microsoft.com/office/drawing/2014/main" id="{5BBE6A8B-78E8-2C4D-8D36-AE5B4D8E2274}"/>
              </a:ext>
            </a:extLst>
          </p:cNvPr>
          <p:cNvSpPr>
            <a:spLocks noChangeShapeType="1"/>
          </p:cNvSpPr>
          <p:nvPr/>
        </p:nvSpPr>
        <p:spPr bwMode="auto">
          <a:xfrm>
            <a:off x="9715500" y="2287589"/>
            <a:ext cx="0" cy="428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0278" name="Line 39">
            <a:extLst>
              <a:ext uri="{FF2B5EF4-FFF2-40B4-BE49-F238E27FC236}">
                <a16:creationId xmlns:a16="http://schemas.microsoft.com/office/drawing/2014/main" id="{8F8887F5-3B76-6E40-AD60-134B499F5568}"/>
              </a:ext>
            </a:extLst>
          </p:cNvPr>
          <p:cNvSpPr>
            <a:spLocks noChangeShapeType="1"/>
          </p:cNvSpPr>
          <p:nvPr/>
        </p:nvSpPr>
        <p:spPr bwMode="auto">
          <a:xfrm>
            <a:off x="7219950" y="1246188"/>
            <a:ext cx="1543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79" name="Line 40">
            <a:extLst>
              <a:ext uri="{FF2B5EF4-FFF2-40B4-BE49-F238E27FC236}">
                <a16:creationId xmlns:a16="http://schemas.microsoft.com/office/drawing/2014/main" id="{F0AA4F07-F596-5A44-9223-9D4099A550F0}"/>
              </a:ext>
            </a:extLst>
          </p:cNvPr>
          <p:cNvSpPr>
            <a:spLocks noChangeShapeType="1"/>
          </p:cNvSpPr>
          <p:nvPr/>
        </p:nvSpPr>
        <p:spPr bwMode="auto">
          <a:xfrm>
            <a:off x="3219450" y="1279525"/>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80" name="Line 41">
            <a:extLst>
              <a:ext uri="{FF2B5EF4-FFF2-40B4-BE49-F238E27FC236}">
                <a16:creationId xmlns:a16="http://schemas.microsoft.com/office/drawing/2014/main" id="{48349592-495A-3D4D-AB1A-FDCF3B7398F3}"/>
              </a:ext>
            </a:extLst>
          </p:cNvPr>
          <p:cNvSpPr>
            <a:spLocks noChangeShapeType="1"/>
          </p:cNvSpPr>
          <p:nvPr/>
        </p:nvSpPr>
        <p:spPr bwMode="auto">
          <a:xfrm>
            <a:off x="4200525" y="1604964"/>
            <a:ext cx="0" cy="250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0281" name="Line 42">
            <a:extLst>
              <a:ext uri="{FF2B5EF4-FFF2-40B4-BE49-F238E27FC236}">
                <a16:creationId xmlns:a16="http://schemas.microsoft.com/office/drawing/2014/main" id="{E05AD28C-A7D7-934D-BE40-85A520A85EE0}"/>
              </a:ext>
            </a:extLst>
          </p:cNvPr>
          <p:cNvSpPr>
            <a:spLocks noChangeShapeType="1"/>
          </p:cNvSpPr>
          <p:nvPr/>
        </p:nvSpPr>
        <p:spPr bwMode="auto">
          <a:xfrm>
            <a:off x="3286125" y="1287464"/>
            <a:ext cx="0" cy="160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82" name="Line 43">
            <a:extLst>
              <a:ext uri="{FF2B5EF4-FFF2-40B4-BE49-F238E27FC236}">
                <a16:creationId xmlns:a16="http://schemas.microsoft.com/office/drawing/2014/main" id="{7DC0DA74-807B-884A-ACF3-7642F4BE3584}"/>
              </a:ext>
            </a:extLst>
          </p:cNvPr>
          <p:cNvSpPr>
            <a:spLocks noChangeShapeType="1"/>
          </p:cNvSpPr>
          <p:nvPr/>
        </p:nvSpPr>
        <p:spPr bwMode="auto">
          <a:xfrm>
            <a:off x="3276601" y="2890838"/>
            <a:ext cx="3838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83" name="Line 44">
            <a:extLst>
              <a:ext uri="{FF2B5EF4-FFF2-40B4-BE49-F238E27FC236}">
                <a16:creationId xmlns:a16="http://schemas.microsoft.com/office/drawing/2014/main" id="{C1C52005-0128-8641-A003-F13A77EAE65E}"/>
              </a:ext>
            </a:extLst>
          </p:cNvPr>
          <p:cNvSpPr>
            <a:spLocks noChangeShapeType="1"/>
          </p:cNvSpPr>
          <p:nvPr/>
        </p:nvSpPr>
        <p:spPr bwMode="auto">
          <a:xfrm>
            <a:off x="3314700" y="2081213"/>
            <a:ext cx="171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84" name="Oval 45">
            <a:extLst>
              <a:ext uri="{FF2B5EF4-FFF2-40B4-BE49-F238E27FC236}">
                <a16:creationId xmlns:a16="http://schemas.microsoft.com/office/drawing/2014/main" id="{021636E8-81B9-FF4A-B790-875FE4A57A72}"/>
              </a:ext>
            </a:extLst>
          </p:cNvPr>
          <p:cNvSpPr>
            <a:spLocks noChangeArrowheads="1"/>
          </p:cNvSpPr>
          <p:nvPr/>
        </p:nvSpPr>
        <p:spPr bwMode="auto">
          <a:xfrm>
            <a:off x="3259138" y="1018264"/>
            <a:ext cx="57150"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0285" name="Oval 46">
            <a:extLst>
              <a:ext uri="{FF2B5EF4-FFF2-40B4-BE49-F238E27FC236}">
                <a16:creationId xmlns:a16="http://schemas.microsoft.com/office/drawing/2014/main" id="{1E5A853E-8B58-944B-9EB3-2040F7F33D05}"/>
              </a:ext>
            </a:extLst>
          </p:cNvPr>
          <p:cNvSpPr>
            <a:spLocks noChangeArrowheads="1"/>
          </p:cNvSpPr>
          <p:nvPr/>
        </p:nvSpPr>
        <p:spPr bwMode="auto">
          <a:xfrm>
            <a:off x="3259138" y="1819951"/>
            <a:ext cx="57150"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0286" name="Line 47">
            <a:extLst>
              <a:ext uri="{FF2B5EF4-FFF2-40B4-BE49-F238E27FC236}">
                <a16:creationId xmlns:a16="http://schemas.microsoft.com/office/drawing/2014/main" id="{76AFCE24-D55F-E241-BA07-CFA246EDCEFF}"/>
              </a:ext>
            </a:extLst>
          </p:cNvPr>
          <p:cNvSpPr>
            <a:spLocks noChangeShapeType="1"/>
          </p:cNvSpPr>
          <p:nvPr/>
        </p:nvSpPr>
        <p:spPr bwMode="auto">
          <a:xfrm>
            <a:off x="5162550" y="2066925"/>
            <a:ext cx="3238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87" name="Line 48">
            <a:extLst>
              <a:ext uri="{FF2B5EF4-FFF2-40B4-BE49-F238E27FC236}">
                <a16:creationId xmlns:a16="http://schemas.microsoft.com/office/drawing/2014/main" id="{067D48A7-0FED-2047-910A-8766C9A410D4}"/>
              </a:ext>
            </a:extLst>
          </p:cNvPr>
          <p:cNvSpPr>
            <a:spLocks noChangeShapeType="1"/>
          </p:cNvSpPr>
          <p:nvPr/>
        </p:nvSpPr>
        <p:spPr bwMode="auto">
          <a:xfrm>
            <a:off x="7213600" y="2084388"/>
            <a:ext cx="273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88" name="Line 49">
            <a:extLst>
              <a:ext uri="{FF2B5EF4-FFF2-40B4-BE49-F238E27FC236}">
                <a16:creationId xmlns:a16="http://schemas.microsoft.com/office/drawing/2014/main" id="{CCC54EAC-2F7A-1D4A-AB15-671523CF07D7}"/>
              </a:ext>
            </a:extLst>
          </p:cNvPr>
          <p:cNvSpPr>
            <a:spLocks noChangeShapeType="1"/>
          </p:cNvSpPr>
          <p:nvPr/>
        </p:nvSpPr>
        <p:spPr bwMode="auto">
          <a:xfrm>
            <a:off x="7988300" y="3357564"/>
            <a:ext cx="0" cy="166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89" name="Line 50">
            <a:extLst>
              <a:ext uri="{FF2B5EF4-FFF2-40B4-BE49-F238E27FC236}">
                <a16:creationId xmlns:a16="http://schemas.microsoft.com/office/drawing/2014/main" id="{7A312F6A-9D3A-854E-A99C-81598D70529B}"/>
              </a:ext>
            </a:extLst>
          </p:cNvPr>
          <p:cNvSpPr>
            <a:spLocks noChangeShapeType="1"/>
          </p:cNvSpPr>
          <p:nvPr/>
        </p:nvSpPr>
        <p:spPr bwMode="auto">
          <a:xfrm>
            <a:off x="7981950" y="3529013"/>
            <a:ext cx="3746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90" name="Oval 51">
            <a:extLst>
              <a:ext uri="{FF2B5EF4-FFF2-40B4-BE49-F238E27FC236}">
                <a16:creationId xmlns:a16="http://schemas.microsoft.com/office/drawing/2014/main" id="{2DE1C2BB-EA34-EF49-9464-B0C69FBF31DB}"/>
              </a:ext>
            </a:extLst>
          </p:cNvPr>
          <p:cNvSpPr>
            <a:spLocks noChangeArrowheads="1"/>
          </p:cNvSpPr>
          <p:nvPr/>
        </p:nvSpPr>
        <p:spPr bwMode="auto">
          <a:xfrm>
            <a:off x="7285038" y="1825507"/>
            <a:ext cx="57150"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0291" name="Line 52">
            <a:extLst>
              <a:ext uri="{FF2B5EF4-FFF2-40B4-BE49-F238E27FC236}">
                <a16:creationId xmlns:a16="http://schemas.microsoft.com/office/drawing/2014/main" id="{FFBD0FE4-1096-D74B-A602-CEEB536132B0}"/>
              </a:ext>
            </a:extLst>
          </p:cNvPr>
          <p:cNvSpPr>
            <a:spLocks noChangeShapeType="1"/>
          </p:cNvSpPr>
          <p:nvPr/>
        </p:nvSpPr>
        <p:spPr bwMode="auto">
          <a:xfrm>
            <a:off x="7305675" y="2089151"/>
            <a:ext cx="0" cy="409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0292" name="Line 53">
            <a:extLst>
              <a:ext uri="{FF2B5EF4-FFF2-40B4-BE49-F238E27FC236}">
                <a16:creationId xmlns:a16="http://schemas.microsoft.com/office/drawing/2014/main" id="{02BB2688-B6A4-FB44-9B15-2E941D0FC14D}"/>
              </a:ext>
            </a:extLst>
          </p:cNvPr>
          <p:cNvSpPr>
            <a:spLocks noChangeShapeType="1"/>
          </p:cNvSpPr>
          <p:nvPr/>
        </p:nvSpPr>
        <p:spPr bwMode="auto">
          <a:xfrm>
            <a:off x="7310439" y="2498725"/>
            <a:ext cx="2052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0293" name="Line 54">
            <a:extLst>
              <a:ext uri="{FF2B5EF4-FFF2-40B4-BE49-F238E27FC236}">
                <a16:creationId xmlns:a16="http://schemas.microsoft.com/office/drawing/2014/main" id="{EC9764C4-275E-3D42-BA43-F984FC6AF104}"/>
              </a:ext>
            </a:extLst>
          </p:cNvPr>
          <p:cNvSpPr>
            <a:spLocks noChangeShapeType="1"/>
          </p:cNvSpPr>
          <p:nvPr/>
        </p:nvSpPr>
        <p:spPr bwMode="auto">
          <a:xfrm>
            <a:off x="9372600" y="2503489"/>
            <a:ext cx="0" cy="212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0294" name="Line 55">
            <a:extLst>
              <a:ext uri="{FF2B5EF4-FFF2-40B4-BE49-F238E27FC236}">
                <a16:creationId xmlns:a16="http://schemas.microsoft.com/office/drawing/2014/main" id="{0E46D7E8-451A-344C-971B-B544667CED66}"/>
              </a:ext>
            </a:extLst>
          </p:cNvPr>
          <p:cNvSpPr>
            <a:spLocks noChangeShapeType="1"/>
          </p:cNvSpPr>
          <p:nvPr/>
        </p:nvSpPr>
        <p:spPr bwMode="auto">
          <a:xfrm flipH="1">
            <a:off x="8882063" y="2919413"/>
            <a:ext cx="233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95" name="Line 56">
            <a:extLst>
              <a:ext uri="{FF2B5EF4-FFF2-40B4-BE49-F238E27FC236}">
                <a16:creationId xmlns:a16="http://schemas.microsoft.com/office/drawing/2014/main" id="{40CEAE64-872C-B247-9B2D-648A4C14714C}"/>
              </a:ext>
            </a:extLst>
          </p:cNvPr>
          <p:cNvSpPr>
            <a:spLocks noChangeShapeType="1"/>
          </p:cNvSpPr>
          <p:nvPr/>
        </p:nvSpPr>
        <p:spPr bwMode="auto">
          <a:xfrm>
            <a:off x="8880475" y="2084388"/>
            <a:ext cx="217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0296" name="Rectangle 65">
            <a:extLst>
              <a:ext uri="{FF2B5EF4-FFF2-40B4-BE49-F238E27FC236}">
                <a16:creationId xmlns:a16="http://schemas.microsoft.com/office/drawing/2014/main" id="{9B48EA31-973F-BD4B-879B-D2201D1B7EE0}"/>
              </a:ext>
            </a:extLst>
          </p:cNvPr>
          <p:cNvSpPr>
            <a:spLocks noChangeArrowheads="1"/>
          </p:cNvSpPr>
          <p:nvPr/>
        </p:nvSpPr>
        <p:spPr bwMode="auto">
          <a:xfrm>
            <a:off x="1524001" y="122820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0297" name="Rectangle 66">
            <a:extLst>
              <a:ext uri="{FF2B5EF4-FFF2-40B4-BE49-F238E27FC236}">
                <a16:creationId xmlns:a16="http://schemas.microsoft.com/office/drawing/2014/main" id="{7617D07B-F204-0E49-960B-DBAAB9C894E6}"/>
              </a:ext>
            </a:extLst>
          </p:cNvPr>
          <p:cNvSpPr>
            <a:spLocks noChangeArrowheads="1"/>
          </p:cNvSpPr>
          <p:nvPr/>
        </p:nvSpPr>
        <p:spPr bwMode="auto">
          <a:xfrm>
            <a:off x="1524000" y="146367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endParaRPr lang="ru-RU" altLang="ru-RU"/>
          </a:p>
        </p:txBody>
      </p:sp>
      <p:sp>
        <p:nvSpPr>
          <p:cNvPr id="10298" name="Rectangle 67">
            <a:extLst>
              <a:ext uri="{FF2B5EF4-FFF2-40B4-BE49-F238E27FC236}">
                <a16:creationId xmlns:a16="http://schemas.microsoft.com/office/drawing/2014/main" id="{BA994278-AB27-7942-826E-6F1EF225BD77}"/>
              </a:ext>
            </a:extLst>
          </p:cNvPr>
          <p:cNvSpPr>
            <a:spLocks noChangeArrowheads="1"/>
          </p:cNvSpPr>
          <p:nvPr/>
        </p:nvSpPr>
        <p:spPr bwMode="auto">
          <a:xfrm>
            <a:off x="1524001" y="17631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0299" name="Rectangle 68">
            <a:extLst>
              <a:ext uri="{FF2B5EF4-FFF2-40B4-BE49-F238E27FC236}">
                <a16:creationId xmlns:a16="http://schemas.microsoft.com/office/drawing/2014/main" id="{AB7B4C88-909A-6C4C-81FA-41CB60A72D26}"/>
              </a:ext>
            </a:extLst>
          </p:cNvPr>
          <p:cNvSpPr>
            <a:spLocks noChangeArrowheads="1"/>
          </p:cNvSpPr>
          <p:nvPr/>
        </p:nvSpPr>
        <p:spPr bwMode="auto">
          <a:xfrm>
            <a:off x="1524001" y="19965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0300" name="Rectangle 69">
            <a:extLst>
              <a:ext uri="{FF2B5EF4-FFF2-40B4-BE49-F238E27FC236}">
                <a16:creationId xmlns:a16="http://schemas.microsoft.com/office/drawing/2014/main" id="{1CA1066E-F623-DA4B-B835-1D75CC1A0165}"/>
              </a:ext>
            </a:extLst>
          </p:cNvPr>
          <p:cNvSpPr>
            <a:spLocks noChangeArrowheads="1"/>
          </p:cNvSpPr>
          <p:nvPr/>
        </p:nvSpPr>
        <p:spPr bwMode="auto">
          <a:xfrm>
            <a:off x="1524001" y="25061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0301" name="Rectangle 70">
            <a:extLst>
              <a:ext uri="{FF2B5EF4-FFF2-40B4-BE49-F238E27FC236}">
                <a16:creationId xmlns:a16="http://schemas.microsoft.com/office/drawing/2014/main" id="{382DAD92-DF59-9D40-8D06-2EC18F94ABC7}"/>
              </a:ext>
            </a:extLst>
          </p:cNvPr>
          <p:cNvSpPr>
            <a:spLocks noChangeArrowheads="1"/>
          </p:cNvSpPr>
          <p:nvPr/>
        </p:nvSpPr>
        <p:spPr bwMode="auto">
          <a:xfrm>
            <a:off x="1524001" y="26982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0302" name="Rectangle 72">
            <a:extLst>
              <a:ext uri="{FF2B5EF4-FFF2-40B4-BE49-F238E27FC236}">
                <a16:creationId xmlns:a16="http://schemas.microsoft.com/office/drawing/2014/main" id="{676591A2-F0CC-3F45-A77F-A4671237EF7F}"/>
              </a:ext>
            </a:extLst>
          </p:cNvPr>
          <p:cNvSpPr>
            <a:spLocks noChangeArrowheads="1"/>
          </p:cNvSpPr>
          <p:nvPr/>
        </p:nvSpPr>
        <p:spPr bwMode="auto">
          <a:xfrm>
            <a:off x="1524001" y="31236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0303" name="Rectangle 78">
            <a:extLst>
              <a:ext uri="{FF2B5EF4-FFF2-40B4-BE49-F238E27FC236}">
                <a16:creationId xmlns:a16="http://schemas.microsoft.com/office/drawing/2014/main" id="{0984BF25-A6D6-2E46-BA56-FF73082B4BF6}"/>
              </a:ext>
            </a:extLst>
          </p:cNvPr>
          <p:cNvSpPr>
            <a:spLocks noChangeArrowheads="1"/>
          </p:cNvSpPr>
          <p:nvPr/>
        </p:nvSpPr>
        <p:spPr bwMode="auto">
          <a:xfrm>
            <a:off x="1524001" y="27569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0304" name="Object 77">
            <a:extLst>
              <a:ext uri="{FF2B5EF4-FFF2-40B4-BE49-F238E27FC236}">
                <a16:creationId xmlns:a16="http://schemas.microsoft.com/office/drawing/2014/main" id="{287F4F93-BF9A-864A-9CAF-FD9AE389E7BE}"/>
              </a:ext>
            </a:extLst>
          </p:cNvPr>
          <p:cNvGraphicFramePr>
            <a:graphicFrameLocks noChangeAspect="1"/>
          </p:cNvGraphicFramePr>
          <p:nvPr/>
        </p:nvGraphicFramePr>
        <p:xfrm>
          <a:off x="2822576" y="4292600"/>
          <a:ext cx="6232525" cy="266700"/>
        </p:xfrm>
        <a:graphic>
          <a:graphicData uri="http://schemas.openxmlformats.org/presentationml/2006/ole">
            <mc:AlternateContent xmlns:mc="http://schemas.openxmlformats.org/markup-compatibility/2006">
              <mc:Choice xmlns:v="urn:schemas-microsoft-com:vml" Requires="v">
                <p:oleObj spid="_x0000_s248859" name="Формула" r:id="rId27" imgW="143649700" imgH="6146800" progId="Equation.3">
                  <p:embed/>
                </p:oleObj>
              </mc:Choice>
              <mc:Fallback>
                <p:oleObj name="Формула" r:id="rId27" imgW="143649700" imgH="6146800" progId="Equation.3">
                  <p:embed/>
                  <p:pic>
                    <p:nvPicPr>
                      <p:cNvPr id="10304" name="Object 77">
                        <a:extLst>
                          <a:ext uri="{FF2B5EF4-FFF2-40B4-BE49-F238E27FC236}">
                            <a16:creationId xmlns:a16="http://schemas.microsoft.com/office/drawing/2014/main" id="{287F4F93-BF9A-864A-9CAF-FD9AE389E7B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822576" y="4292600"/>
                        <a:ext cx="62325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05" name="Rectangle 79">
            <a:extLst>
              <a:ext uri="{FF2B5EF4-FFF2-40B4-BE49-F238E27FC236}">
                <a16:creationId xmlns:a16="http://schemas.microsoft.com/office/drawing/2014/main" id="{2E1349CF-3B79-8948-B6CF-C6C3E7C6E9D2}"/>
              </a:ext>
            </a:extLst>
          </p:cNvPr>
          <p:cNvSpPr>
            <a:spLocks noChangeArrowheads="1"/>
          </p:cNvSpPr>
          <p:nvPr/>
        </p:nvSpPr>
        <p:spPr bwMode="auto">
          <a:xfrm>
            <a:off x="1200151" y="4214813"/>
            <a:ext cx="1770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tabLst>
                <a:tab pos="485775" algn="l"/>
              </a:tabLst>
              <a:defRPr>
                <a:solidFill>
                  <a:schemeClr val="tx1"/>
                </a:solidFill>
                <a:latin typeface="Arial" panose="020B0604020202020204" pitchFamily="34" charset="0"/>
              </a:defRPr>
            </a:lvl1pPr>
            <a:lvl2pPr>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lvl="1" algn="l" eaLnBrk="1" hangingPunct="1"/>
            <a:r>
              <a:rPr lang="ru-RU" altLang="ru-RU" b="1"/>
              <a:t>Пример.</a:t>
            </a:r>
          </a:p>
        </p:txBody>
      </p:sp>
      <p:sp>
        <p:nvSpPr>
          <p:cNvPr id="10306" name="Rectangle 80">
            <a:extLst>
              <a:ext uri="{FF2B5EF4-FFF2-40B4-BE49-F238E27FC236}">
                <a16:creationId xmlns:a16="http://schemas.microsoft.com/office/drawing/2014/main" id="{3321E5E1-FDBD-664B-858D-491E93C03C0F}"/>
              </a:ext>
            </a:extLst>
          </p:cNvPr>
          <p:cNvSpPr>
            <a:spLocks noChangeArrowheads="1"/>
          </p:cNvSpPr>
          <p:nvPr/>
        </p:nvSpPr>
        <p:spPr bwMode="auto">
          <a:xfrm>
            <a:off x="3462339" y="4540250"/>
            <a:ext cx="6835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a:t>, где        -множество уровней квантования,       - амплитуда     перескоков.</a:t>
            </a:r>
          </a:p>
        </p:txBody>
      </p:sp>
      <p:sp>
        <p:nvSpPr>
          <p:cNvPr id="10307" name="Rectangle 82">
            <a:extLst>
              <a:ext uri="{FF2B5EF4-FFF2-40B4-BE49-F238E27FC236}">
                <a16:creationId xmlns:a16="http://schemas.microsoft.com/office/drawing/2014/main" id="{B89BF80C-EAE5-3641-9648-C444527C0E89}"/>
              </a:ext>
            </a:extLst>
          </p:cNvPr>
          <p:cNvSpPr>
            <a:spLocks noChangeArrowheads="1"/>
          </p:cNvSpPr>
          <p:nvPr/>
        </p:nvSpPr>
        <p:spPr bwMode="auto">
          <a:xfrm>
            <a:off x="1665288" y="4997451"/>
            <a:ext cx="518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a:t>3. Классификация групп:</a:t>
            </a:r>
          </a:p>
        </p:txBody>
      </p:sp>
      <p:sp>
        <p:nvSpPr>
          <p:cNvPr id="10308" name="Номер слайда 3">
            <a:extLst>
              <a:ext uri="{FF2B5EF4-FFF2-40B4-BE49-F238E27FC236}">
                <a16:creationId xmlns:a16="http://schemas.microsoft.com/office/drawing/2014/main" id="{38ED23D7-921C-1246-8353-23CC5E5DE40A}"/>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9</a:t>
            </a:r>
          </a:p>
        </p:txBody>
      </p:sp>
      <p:sp>
        <p:nvSpPr>
          <p:cNvPr id="10309" name="Rectangle 86">
            <a:extLst>
              <a:ext uri="{FF2B5EF4-FFF2-40B4-BE49-F238E27FC236}">
                <a16:creationId xmlns:a16="http://schemas.microsoft.com/office/drawing/2014/main" id="{530E6669-562D-EC43-8050-14B0C940C12F}"/>
              </a:ext>
            </a:extLst>
          </p:cNvPr>
          <p:cNvSpPr>
            <a:spLocks noChangeArrowheads="1"/>
          </p:cNvSpPr>
          <p:nvPr/>
        </p:nvSpPr>
        <p:spPr bwMode="auto">
          <a:xfrm>
            <a:off x="1524001" y="30966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0310" name="Object 85">
            <a:extLst>
              <a:ext uri="{FF2B5EF4-FFF2-40B4-BE49-F238E27FC236}">
                <a16:creationId xmlns:a16="http://schemas.microsoft.com/office/drawing/2014/main" id="{507316D9-21A7-6A40-B971-A644CC8A95DF}"/>
              </a:ext>
            </a:extLst>
          </p:cNvPr>
          <p:cNvGraphicFramePr>
            <a:graphicFrameLocks noChangeAspect="1"/>
          </p:cNvGraphicFramePr>
          <p:nvPr/>
        </p:nvGraphicFramePr>
        <p:xfrm>
          <a:off x="5022850" y="3243264"/>
          <a:ext cx="1754188" cy="352425"/>
        </p:xfrm>
        <a:graphic>
          <a:graphicData uri="http://schemas.openxmlformats.org/presentationml/2006/ole">
            <mc:AlternateContent xmlns:mc="http://schemas.openxmlformats.org/markup-compatibility/2006">
              <mc:Choice xmlns:v="urn:schemas-microsoft-com:vml" Requires="v">
                <p:oleObj spid="_x0000_s248860" name="Формула" r:id="rId29" imgW="33934400" imgH="6731000" progId="Equation.3">
                  <p:embed/>
                </p:oleObj>
              </mc:Choice>
              <mc:Fallback>
                <p:oleObj name="Формула" r:id="rId29" imgW="33934400" imgH="6731000" progId="Equation.3">
                  <p:embed/>
                  <p:pic>
                    <p:nvPicPr>
                      <p:cNvPr id="10310" name="Object 85">
                        <a:extLst>
                          <a:ext uri="{FF2B5EF4-FFF2-40B4-BE49-F238E27FC236}">
                            <a16:creationId xmlns:a16="http://schemas.microsoft.com/office/drawing/2014/main" id="{507316D9-21A7-6A40-B971-A644CC8A95D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22850" y="3243264"/>
                        <a:ext cx="17541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a:extLst>
              <a:ext uri="{FF2B5EF4-FFF2-40B4-BE49-F238E27FC236}">
                <a16:creationId xmlns:a16="http://schemas.microsoft.com/office/drawing/2014/main" id="{89C16DC8-4EA1-764F-A8E6-765171A12C23}"/>
              </a:ext>
            </a:extLst>
          </p:cNvPr>
          <p:cNvSpPr>
            <a:spLocks noChangeArrowheads="1"/>
          </p:cNvSpPr>
          <p:nvPr/>
        </p:nvSpPr>
        <p:spPr bwMode="auto">
          <a:xfrm>
            <a:off x="1752600" y="666751"/>
            <a:ext cx="86487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a:t>4. Формирование двоичного</a:t>
            </a:r>
            <a:r>
              <a:rPr lang="en-US" altLang="ru-RU"/>
              <a:t>RS-</a:t>
            </a:r>
            <a:r>
              <a:rPr lang="ru-RU" altLang="ru-RU"/>
              <a:t>вектора:</a:t>
            </a:r>
          </a:p>
          <a:p>
            <a:pPr algn="l" eaLnBrk="1" hangingPunct="1"/>
            <a:r>
              <a:rPr lang="ru-RU" altLang="ru-RU"/>
              <a:t>5. Сжатие </a:t>
            </a:r>
            <a:r>
              <a:rPr lang="en-US" altLang="ru-RU"/>
              <a:t>RS</a:t>
            </a:r>
            <a:r>
              <a:rPr lang="ru-RU" altLang="ru-RU"/>
              <a:t>-вектора без потерь:</a:t>
            </a:r>
          </a:p>
          <a:p>
            <a:pPr algn="l" eaLnBrk="1" hangingPunct="1"/>
            <a:endParaRPr lang="ru-RU" altLang="ru-RU"/>
          </a:p>
          <a:p>
            <a:pPr algn="l" eaLnBrk="1" hangingPunct="1"/>
            <a:r>
              <a:rPr lang="ru-RU" altLang="ru-RU"/>
              <a:t>6.Вложение ЦВЗ:</a:t>
            </a:r>
          </a:p>
          <a:p>
            <a:pPr algn="l" eaLnBrk="1" hangingPunct="1"/>
            <a:r>
              <a:rPr lang="ru-RU" altLang="ru-RU"/>
              <a:t>7. Сравнение векторов </a:t>
            </a:r>
            <a:r>
              <a:rPr lang="en-US" altLang="ru-RU"/>
              <a:t>RSM </a:t>
            </a:r>
            <a:r>
              <a:rPr lang="ru-RU" altLang="ru-RU"/>
              <a:t>и </a:t>
            </a:r>
            <a:r>
              <a:rPr lang="en-US" altLang="ru-RU"/>
              <a:t>RS</a:t>
            </a:r>
            <a:r>
              <a:rPr lang="ru-RU" altLang="ru-RU"/>
              <a:t>:</a:t>
            </a:r>
          </a:p>
          <a:p>
            <a:pPr algn="l" eaLnBrk="1" hangingPunct="1"/>
            <a:endParaRPr lang="ru-RU" altLang="ru-RU"/>
          </a:p>
          <a:p>
            <a:pPr algn="l" eaLnBrk="1" hangingPunct="1"/>
            <a:endParaRPr lang="ru-RU" altLang="ru-RU"/>
          </a:p>
          <a:p>
            <a:pPr algn="l" eaLnBrk="1" hangingPunct="1"/>
            <a:endParaRPr lang="ru-RU" altLang="ru-RU"/>
          </a:p>
          <a:p>
            <a:pPr algn="l" eaLnBrk="1" hangingPunct="1"/>
            <a:r>
              <a:rPr lang="ru-RU" altLang="ru-RU"/>
              <a:t>8.</a:t>
            </a:r>
            <a:r>
              <a:rPr lang="en-US" altLang="ru-RU"/>
              <a:t> </a:t>
            </a:r>
            <a:r>
              <a:rPr lang="ru-RU" altLang="ru-RU"/>
              <a:t>Преобразование групп:</a:t>
            </a:r>
          </a:p>
          <a:p>
            <a:pPr algn="l" eaLnBrk="1" hangingPunct="1"/>
            <a:endParaRPr lang="ru-RU" altLang="ru-RU"/>
          </a:p>
          <a:p>
            <a:pPr algn="l" eaLnBrk="1" hangingPunct="1"/>
            <a:r>
              <a:rPr lang="ru-RU" altLang="ru-RU" i="1"/>
              <a:t>Свойство функции перескока:</a:t>
            </a:r>
            <a:r>
              <a:rPr lang="ru-RU" altLang="ru-RU"/>
              <a:t> </a:t>
            </a:r>
          </a:p>
          <a:p>
            <a:pPr algn="l" eaLnBrk="1" hangingPunct="1"/>
            <a:endParaRPr lang="ru-RU" altLang="ru-RU"/>
          </a:p>
          <a:p>
            <a:pPr algn="l" eaLnBrk="1" hangingPunct="1"/>
            <a:endParaRPr lang="ru-RU" altLang="ru-RU"/>
          </a:p>
          <a:p>
            <a:pPr algn="l" eaLnBrk="1" hangingPunct="1"/>
            <a:r>
              <a:rPr lang="ru-RU" altLang="ru-RU" b="1"/>
              <a:t>Замечание.</a:t>
            </a:r>
          </a:p>
          <a:p>
            <a:pPr algn="l" eaLnBrk="1" hangingPunct="1"/>
            <a:r>
              <a:rPr lang="ru-RU" altLang="ru-RU"/>
              <a:t>Можно выбрать любой алгоритм сжатия без потерь, но наиболее предпочтительным является использование адаптивных арифметических кодов . </a:t>
            </a:r>
            <a:r>
              <a:rPr lang="en-US" altLang="ru-RU"/>
              <a:t>[  ]</a:t>
            </a:r>
            <a:endParaRPr lang="ru-RU" altLang="ru-RU"/>
          </a:p>
        </p:txBody>
      </p:sp>
      <p:graphicFrame>
        <p:nvGraphicFramePr>
          <p:cNvPr id="11267" name="Object 10">
            <a:extLst>
              <a:ext uri="{FF2B5EF4-FFF2-40B4-BE49-F238E27FC236}">
                <a16:creationId xmlns:a16="http://schemas.microsoft.com/office/drawing/2014/main" id="{8B2AD212-8CB8-EE48-87CB-7BB02FEF6B9D}"/>
              </a:ext>
            </a:extLst>
          </p:cNvPr>
          <p:cNvGraphicFramePr>
            <a:graphicFrameLocks noChangeAspect="1"/>
          </p:cNvGraphicFramePr>
          <p:nvPr/>
        </p:nvGraphicFramePr>
        <p:xfrm>
          <a:off x="6210300" y="722313"/>
          <a:ext cx="1752600" cy="266700"/>
        </p:xfrm>
        <a:graphic>
          <a:graphicData uri="http://schemas.openxmlformats.org/presentationml/2006/ole">
            <mc:AlternateContent xmlns:mc="http://schemas.openxmlformats.org/markup-compatibility/2006">
              <mc:Choice xmlns:v="urn:schemas-microsoft-com:vml" Requires="v">
                <p:oleObj spid="_x0000_s249864" name="Формула" r:id="rId3" imgW="40373300" imgH="6146800" progId="Equation.3">
                  <p:embed/>
                </p:oleObj>
              </mc:Choice>
              <mc:Fallback>
                <p:oleObj name="Формула" r:id="rId3" imgW="40373300" imgH="6146800" progId="Equation.3">
                  <p:embed/>
                  <p:pic>
                    <p:nvPicPr>
                      <p:cNvPr id="11267" name="Object 10">
                        <a:extLst>
                          <a:ext uri="{FF2B5EF4-FFF2-40B4-BE49-F238E27FC236}">
                            <a16:creationId xmlns:a16="http://schemas.microsoft.com/office/drawing/2014/main" id="{8B2AD212-8CB8-EE48-87CB-7BB02FEF6B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722313"/>
                        <a:ext cx="17526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8" name="Object 9">
            <a:extLst>
              <a:ext uri="{FF2B5EF4-FFF2-40B4-BE49-F238E27FC236}">
                <a16:creationId xmlns:a16="http://schemas.microsoft.com/office/drawing/2014/main" id="{F7D09573-686E-1543-B4EA-03DFED3A0DC2}"/>
              </a:ext>
            </a:extLst>
          </p:cNvPr>
          <p:cNvGraphicFramePr>
            <a:graphicFrameLocks noChangeAspect="1"/>
          </p:cNvGraphicFramePr>
          <p:nvPr/>
        </p:nvGraphicFramePr>
        <p:xfrm>
          <a:off x="5518151" y="906463"/>
          <a:ext cx="4289425" cy="419100"/>
        </p:xfrm>
        <a:graphic>
          <a:graphicData uri="http://schemas.openxmlformats.org/presentationml/2006/ole">
            <mc:AlternateContent xmlns:mc="http://schemas.openxmlformats.org/markup-compatibility/2006">
              <mc:Choice xmlns:v="urn:schemas-microsoft-com:vml" Requires="v">
                <p:oleObj spid="_x0000_s249865" name="Формула" r:id="rId5" imgW="98894900" imgH="9652000" progId="Equation.3">
                  <p:embed/>
                </p:oleObj>
              </mc:Choice>
              <mc:Fallback>
                <p:oleObj name="Формула" r:id="rId5" imgW="98894900" imgH="9652000" progId="Equation.3">
                  <p:embed/>
                  <p:pic>
                    <p:nvPicPr>
                      <p:cNvPr id="11268" name="Object 9">
                        <a:extLst>
                          <a:ext uri="{FF2B5EF4-FFF2-40B4-BE49-F238E27FC236}">
                            <a16:creationId xmlns:a16="http://schemas.microsoft.com/office/drawing/2014/main" id="{F7D09573-686E-1543-B4EA-03DFED3A0D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8151" y="906463"/>
                        <a:ext cx="42894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9" name="Object 8">
            <a:extLst>
              <a:ext uri="{FF2B5EF4-FFF2-40B4-BE49-F238E27FC236}">
                <a16:creationId xmlns:a16="http://schemas.microsoft.com/office/drawing/2014/main" id="{B13184CA-0163-474F-A842-89A6F94896EC}"/>
              </a:ext>
            </a:extLst>
          </p:cNvPr>
          <p:cNvGraphicFramePr>
            <a:graphicFrameLocks noChangeAspect="1"/>
          </p:cNvGraphicFramePr>
          <p:nvPr/>
        </p:nvGraphicFramePr>
        <p:xfrm>
          <a:off x="3740150" y="1490663"/>
          <a:ext cx="4711700" cy="450850"/>
        </p:xfrm>
        <a:graphic>
          <a:graphicData uri="http://schemas.openxmlformats.org/presentationml/2006/ole">
            <mc:AlternateContent xmlns:mc="http://schemas.openxmlformats.org/markup-compatibility/2006">
              <mc:Choice xmlns:v="urn:schemas-microsoft-com:vml" Requires="v">
                <p:oleObj spid="_x0000_s249866" name="Формула" r:id="rId7" imgW="108546900" imgH="10528300" progId="Equation.3">
                  <p:embed/>
                </p:oleObj>
              </mc:Choice>
              <mc:Fallback>
                <p:oleObj name="Формула" r:id="rId7" imgW="108546900" imgH="10528300" progId="Equation.3">
                  <p:embed/>
                  <p:pic>
                    <p:nvPicPr>
                      <p:cNvPr id="11269" name="Object 8">
                        <a:extLst>
                          <a:ext uri="{FF2B5EF4-FFF2-40B4-BE49-F238E27FC236}">
                            <a16:creationId xmlns:a16="http://schemas.microsoft.com/office/drawing/2014/main" id="{B13184CA-0163-474F-A842-89A6F94896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0150" y="1490663"/>
                        <a:ext cx="47117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0" name="Object 7">
            <a:extLst>
              <a:ext uri="{FF2B5EF4-FFF2-40B4-BE49-F238E27FC236}">
                <a16:creationId xmlns:a16="http://schemas.microsoft.com/office/drawing/2014/main" id="{171AA79B-1468-664D-9964-48F6ECF977E9}"/>
              </a:ext>
            </a:extLst>
          </p:cNvPr>
          <p:cNvGraphicFramePr>
            <a:graphicFrameLocks noChangeAspect="1"/>
          </p:cNvGraphicFramePr>
          <p:nvPr/>
        </p:nvGraphicFramePr>
        <p:xfrm>
          <a:off x="1809750" y="2097088"/>
          <a:ext cx="5715000" cy="723900"/>
        </p:xfrm>
        <a:graphic>
          <a:graphicData uri="http://schemas.openxmlformats.org/presentationml/2006/ole">
            <mc:AlternateContent xmlns:mc="http://schemas.openxmlformats.org/markup-compatibility/2006">
              <mc:Choice xmlns:v="urn:schemas-microsoft-com:vml" Requires="v">
                <p:oleObj spid="_x0000_s249867" name="Формула" r:id="rId9" imgW="131660900" imgH="16675100" progId="Equation.3">
                  <p:embed/>
                </p:oleObj>
              </mc:Choice>
              <mc:Fallback>
                <p:oleObj name="Формула" r:id="rId9" imgW="131660900" imgH="16675100" progId="Equation.3">
                  <p:embed/>
                  <p:pic>
                    <p:nvPicPr>
                      <p:cNvPr id="11270" name="Object 7">
                        <a:extLst>
                          <a:ext uri="{FF2B5EF4-FFF2-40B4-BE49-F238E27FC236}">
                            <a16:creationId xmlns:a16="http://schemas.microsoft.com/office/drawing/2014/main" id="{171AA79B-1468-664D-9964-48F6ECF977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9750" y="2097088"/>
                        <a:ext cx="5715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1" name="Object 6">
            <a:extLst>
              <a:ext uri="{FF2B5EF4-FFF2-40B4-BE49-F238E27FC236}">
                <a16:creationId xmlns:a16="http://schemas.microsoft.com/office/drawing/2014/main" id="{0768F2FD-910E-9647-81D7-8D24F687E663}"/>
              </a:ext>
            </a:extLst>
          </p:cNvPr>
          <p:cNvGraphicFramePr>
            <a:graphicFrameLocks noChangeAspect="1"/>
          </p:cNvGraphicFramePr>
          <p:nvPr/>
        </p:nvGraphicFramePr>
        <p:xfrm>
          <a:off x="1851025" y="3154363"/>
          <a:ext cx="6337300" cy="342900"/>
        </p:xfrm>
        <a:graphic>
          <a:graphicData uri="http://schemas.openxmlformats.org/presentationml/2006/ole">
            <mc:AlternateContent xmlns:mc="http://schemas.openxmlformats.org/markup-compatibility/2006">
              <mc:Choice xmlns:v="urn:schemas-microsoft-com:vml" Requires="v">
                <p:oleObj spid="_x0000_s249868" name="Формула" r:id="rId11" imgW="145999200" imgH="7899400" progId="Equation.3">
                  <p:embed/>
                </p:oleObj>
              </mc:Choice>
              <mc:Fallback>
                <p:oleObj name="Формула" r:id="rId11" imgW="145999200" imgH="7899400" progId="Equation.3">
                  <p:embed/>
                  <p:pic>
                    <p:nvPicPr>
                      <p:cNvPr id="11271" name="Object 6">
                        <a:extLst>
                          <a:ext uri="{FF2B5EF4-FFF2-40B4-BE49-F238E27FC236}">
                            <a16:creationId xmlns:a16="http://schemas.microsoft.com/office/drawing/2014/main" id="{0768F2FD-910E-9647-81D7-8D24F687E6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1025" y="3154363"/>
                        <a:ext cx="63373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2" name="Object 5">
            <a:extLst>
              <a:ext uri="{FF2B5EF4-FFF2-40B4-BE49-F238E27FC236}">
                <a16:creationId xmlns:a16="http://schemas.microsoft.com/office/drawing/2014/main" id="{FCAFFF14-648D-2C45-8162-765347FD4B07}"/>
              </a:ext>
            </a:extLst>
          </p:cNvPr>
          <p:cNvGraphicFramePr>
            <a:graphicFrameLocks noChangeAspect="1"/>
          </p:cNvGraphicFramePr>
          <p:nvPr/>
        </p:nvGraphicFramePr>
        <p:xfrm>
          <a:off x="1866900" y="3830638"/>
          <a:ext cx="2971800" cy="266700"/>
        </p:xfrm>
        <a:graphic>
          <a:graphicData uri="http://schemas.openxmlformats.org/presentationml/2006/ole">
            <mc:AlternateContent xmlns:mc="http://schemas.openxmlformats.org/markup-compatibility/2006">
              <mc:Choice xmlns:v="urn:schemas-microsoft-com:vml" Requires="v">
                <p:oleObj spid="_x0000_s249869" name="Формула" r:id="rId13" imgW="68465700" imgH="6146800" progId="Equation.3">
                  <p:embed/>
                </p:oleObj>
              </mc:Choice>
              <mc:Fallback>
                <p:oleObj name="Формула" r:id="rId13" imgW="68465700" imgH="6146800" progId="Equation.3">
                  <p:embed/>
                  <p:pic>
                    <p:nvPicPr>
                      <p:cNvPr id="11272" name="Object 5">
                        <a:extLst>
                          <a:ext uri="{FF2B5EF4-FFF2-40B4-BE49-F238E27FC236}">
                            <a16:creationId xmlns:a16="http://schemas.microsoft.com/office/drawing/2014/main" id="{FCAFFF14-648D-2C45-8162-765347FD4B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66900" y="3830638"/>
                        <a:ext cx="29718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3" name="Rectangle 11">
            <a:extLst>
              <a:ext uri="{FF2B5EF4-FFF2-40B4-BE49-F238E27FC236}">
                <a16:creationId xmlns:a16="http://schemas.microsoft.com/office/drawing/2014/main" id="{770C75EF-4F3A-4C48-8B1C-DD09F44E8CEB}"/>
              </a:ext>
            </a:extLst>
          </p:cNvPr>
          <p:cNvSpPr>
            <a:spLocks noChangeArrowheads="1"/>
          </p:cNvSpPr>
          <p:nvPr/>
        </p:nvSpPr>
        <p:spPr bwMode="auto">
          <a:xfrm>
            <a:off x="1524001" y="20997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1274" name="Rectangle 12">
            <a:extLst>
              <a:ext uri="{FF2B5EF4-FFF2-40B4-BE49-F238E27FC236}">
                <a16:creationId xmlns:a16="http://schemas.microsoft.com/office/drawing/2014/main" id="{F2A6EB37-B8BF-E344-9B1A-91D72409D84A}"/>
              </a:ext>
            </a:extLst>
          </p:cNvPr>
          <p:cNvSpPr>
            <a:spLocks noChangeArrowheads="1"/>
          </p:cNvSpPr>
          <p:nvPr/>
        </p:nvSpPr>
        <p:spPr bwMode="auto">
          <a:xfrm>
            <a:off x="7886701" y="655638"/>
            <a:ext cx="404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ru-RU" altLang="ru-RU">
                <a:ea typeface="Times New Roman" panose="02020603050405020304" pitchFamily="18" charset="0"/>
                <a:cs typeface="Arial" panose="020B0604020202020204" pitchFamily="34" charset="0"/>
              </a:rPr>
              <a:t>Ø</a:t>
            </a:r>
            <a:r>
              <a:rPr lang="en-US" altLang="ru-RU" sz="1200">
                <a:ea typeface="Times New Roman" panose="02020603050405020304" pitchFamily="18" charset="0"/>
                <a:cs typeface="Arial" panose="020B0604020202020204" pitchFamily="34" charset="0"/>
              </a:rPr>
              <a:t>.</a:t>
            </a:r>
            <a:endParaRPr lang="ru-RU" altLang="ru-RU" sz="1100">
              <a:ea typeface="Times New Roman" panose="02020603050405020304" pitchFamily="18" charset="0"/>
              <a:cs typeface="Arial" panose="020B0604020202020204" pitchFamily="34" charset="0"/>
            </a:endParaRPr>
          </a:p>
          <a:p>
            <a:pPr algn="l"/>
            <a:endParaRPr lang="ru-RU" altLang="ru-RU">
              <a:ea typeface="Times New Roman" panose="02020603050405020304" pitchFamily="18" charset="0"/>
              <a:cs typeface="Arial" panose="020B0604020202020204" pitchFamily="34" charset="0"/>
            </a:endParaRPr>
          </a:p>
        </p:txBody>
      </p:sp>
      <p:sp>
        <p:nvSpPr>
          <p:cNvPr id="11275" name="Rectangle 13">
            <a:extLst>
              <a:ext uri="{FF2B5EF4-FFF2-40B4-BE49-F238E27FC236}">
                <a16:creationId xmlns:a16="http://schemas.microsoft.com/office/drawing/2014/main" id="{333F5B6E-A855-6343-934C-A7E1BA6729AD}"/>
              </a:ext>
            </a:extLst>
          </p:cNvPr>
          <p:cNvSpPr>
            <a:spLocks noChangeArrowheads="1"/>
          </p:cNvSpPr>
          <p:nvPr/>
        </p:nvSpPr>
        <p:spPr bwMode="auto">
          <a:xfrm>
            <a:off x="1524001" y="34459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1276" name="Rectangle 14">
            <a:extLst>
              <a:ext uri="{FF2B5EF4-FFF2-40B4-BE49-F238E27FC236}">
                <a16:creationId xmlns:a16="http://schemas.microsoft.com/office/drawing/2014/main" id="{39826556-87E8-2E49-8682-A518458838A4}"/>
              </a:ext>
            </a:extLst>
          </p:cNvPr>
          <p:cNvSpPr>
            <a:spLocks noChangeArrowheads="1"/>
          </p:cNvSpPr>
          <p:nvPr/>
        </p:nvSpPr>
        <p:spPr bwMode="auto">
          <a:xfrm>
            <a:off x="1524001" y="38364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1277" name="Rectangle 15">
            <a:extLst>
              <a:ext uri="{FF2B5EF4-FFF2-40B4-BE49-F238E27FC236}">
                <a16:creationId xmlns:a16="http://schemas.microsoft.com/office/drawing/2014/main" id="{A25E3CF7-ED3F-EE43-9F33-29E3F0C5B53C}"/>
              </a:ext>
            </a:extLst>
          </p:cNvPr>
          <p:cNvSpPr>
            <a:spLocks noChangeArrowheads="1"/>
          </p:cNvSpPr>
          <p:nvPr/>
        </p:nvSpPr>
        <p:spPr bwMode="auto">
          <a:xfrm>
            <a:off x="1524001" y="45603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1278" name="Rectangle 16">
            <a:extLst>
              <a:ext uri="{FF2B5EF4-FFF2-40B4-BE49-F238E27FC236}">
                <a16:creationId xmlns:a16="http://schemas.microsoft.com/office/drawing/2014/main" id="{6D78CA20-E656-4C45-9CD2-137B84721DCD}"/>
              </a:ext>
            </a:extLst>
          </p:cNvPr>
          <p:cNvSpPr>
            <a:spLocks noChangeArrowheads="1"/>
          </p:cNvSpPr>
          <p:nvPr/>
        </p:nvSpPr>
        <p:spPr bwMode="auto">
          <a:xfrm>
            <a:off x="1524001" y="49032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1279" name="Object 17">
            <a:extLst>
              <a:ext uri="{FF2B5EF4-FFF2-40B4-BE49-F238E27FC236}">
                <a16:creationId xmlns:a16="http://schemas.microsoft.com/office/drawing/2014/main" id="{D2EF8C65-89E2-9346-89E7-0C09208F503E}"/>
              </a:ext>
            </a:extLst>
          </p:cNvPr>
          <p:cNvGraphicFramePr>
            <a:graphicFrameLocks noChangeAspect="1"/>
          </p:cNvGraphicFramePr>
          <p:nvPr>
            <p:ph/>
          </p:nvPr>
        </p:nvGraphicFramePr>
        <p:xfrm>
          <a:off x="1860550" y="1230314"/>
          <a:ext cx="2401888" cy="350837"/>
        </p:xfrm>
        <a:graphic>
          <a:graphicData uri="http://schemas.openxmlformats.org/presentationml/2006/ole">
            <mc:AlternateContent xmlns:mc="http://schemas.openxmlformats.org/markup-compatibility/2006">
              <mc:Choice xmlns:v="urn:schemas-microsoft-com:vml" Requires="v">
                <p:oleObj spid="_x0000_s249870" name="Формула" r:id="rId15" imgW="52082700" imgH="7607300" progId="Equation.3">
                  <p:embed/>
                </p:oleObj>
              </mc:Choice>
              <mc:Fallback>
                <p:oleObj name="Формула" r:id="rId15" imgW="52082700" imgH="7607300" progId="Equation.3">
                  <p:embed/>
                  <p:pic>
                    <p:nvPicPr>
                      <p:cNvPr id="11279" name="Object 17">
                        <a:extLst>
                          <a:ext uri="{FF2B5EF4-FFF2-40B4-BE49-F238E27FC236}">
                            <a16:creationId xmlns:a16="http://schemas.microsoft.com/office/drawing/2014/main" id="{D2EF8C65-89E2-9346-89E7-0C09208F50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60550" y="1230314"/>
                        <a:ext cx="2401888"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80" name="Номер слайда 3">
            <a:extLst>
              <a:ext uri="{FF2B5EF4-FFF2-40B4-BE49-F238E27FC236}">
                <a16:creationId xmlns:a16="http://schemas.microsoft.com/office/drawing/2014/main" id="{44656644-35F5-FB42-A601-5635EE31BB68}"/>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10</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Номер слайда 3">
            <a:extLst>
              <a:ext uri="{FF2B5EF4-FFF2-40B4-BE49-F238E27FC236}">
                <a16:creationId xmlns:a16="http://schemas.microsoft.com/office/drawing/2014/main" id="{A83E1459-6B82-0F42-B1D3-834DBDC90BEF}"/>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11</a:t>
            </a:r>
          </a:p>
        </p:txBody>
      </p:sp>
      <p:sp>
        <p:nvSpPr>
          <p:cNvPr id="12291" name="Rectangle 5">
            <a:extLst>
              <a:ext uri="{FF2B5EF4-FFF2-40B4-BE49-F238E27FC236}">
                <a16:creationId xmlns:a16="http://schemas.microsoft.com/office/drawing/2014/main" id="{CBCD7BE5-8BDC-A84D-AD51-47367B392E5E}"/>
              </a:ext>
            </a:extLst>
          </p:cNvPr>
          <p:cNvSpPr>
            <a:spLocks noChangeArrowheads="1"/>
          </p:cNvSpPr>
          <p:nvPr/>
        </p:nvSpPr>
        <p:spPr bwMode="auto">
          <a:xfrm>
            <a:off x="1714500" y="153988"/>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i="1"/>
              <a:t>Алгоритм извлечения ЦВЗ и аутентификации изображения</a:t>
            </a:r>
          </a:p>
        </p:txBody>
      </p:sp>
      <p:graphicFrame>
        <p:nvGraphicFramePr>
          <p:cNvPr id="12292" name="Object 6">
            <a:extLst>
              <a:ext uri="{FF2B5EF4-FFF2-40B4-BE49-F238E27FC236}">
                <a16:creationId xmlns:a16="http://schemas.microsoft.com/office/drawing/2014/main" id="{FD3FC40E-AC48-FE43-8873-C9F6EAD7EC91}"/>
              </a:ext>
            </a:extLst>
          </p:cNvPr>
          <p:cNvGraphicFramePr>
            <a:graphicFrameLocks noChangeAspect="1"/>
          </p:cNvGraphicFramePr>
          <p:nvPr>
            <p:ph/>
          </p:nvPr>
        </p:nvGraphicFramePr>
        <p:xfrm>
          <a:off x="1752600" y="625476"/>
          <a:ext cx="8229600" cy="3052763"/>
        </p:xfrm>
        <a:graphic>
          <a:graphicData uri="http://schemas.openxmlformats.org/presentationml/2006/ole">
            <mc:AlternateContent xmlns:mc="http://schemas.openxmlformats.org/markup-compatibility/2006">
              <mc:Choice xmlns:v="urn:schemas-microsoft-com:vml" Requires="v">
                <p:oleObj spid="_x0000_s250889" name="Visio" r:id="rId3" imgW="9169400" imgH="3416300" progId="Visio.Drawing.6">
                  <p:embed/>
                </p:oleObj>
              </mc:Choice>
              <mc:Fallback>
                <p:oleObj name="Visio" r:id="rId3" imgW="9169400" imgH="3416300" progId="Visio.Drawing.6">
                  <p:embed/>
                  <p:pic>
                    <p:nvPicPr>
                      <p:cNvPr id="12292" name="Object 6">
                        <a:extLst>
                          <a:ext uri="{FF2B5EF4-FFF2-40B4-BE49-F238E27FC236}">
                            <a16:creationId xmlns:a16="http://schemas.microsoft.com/office/drawing/2014/main" id="{FD3FC40E-AC48-FE43-8873-C9F6EAD7E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625476"/>
                        <a:ext cx="8229600" cy="305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Rectangle 8">
            <a:extLst>
              <a:ext uri="{FF2B5EF4-FFF2-40B4-BE49-F238E27FC236}">
                <a16:creationId xmlns:a16="http://schemas.microsoft.com/office/drawing/2014/main" id="{D94637E5-8EF1-FA43-A56B-E55C884A3027}"/>
              </a:ext>
            </a:extLst>
          </p:cNvPr>
          <p:cNvSpPr>
            <a:spLocks noChangeArrowheads="1"/>
          </p:cNvSpPr>
          <p:nvPr/>
        </p:nvSpPr>
        <p:spPr bwMode="auto">
          <a:xfrm>
            <a:off x="1779588" y="3448051"/>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i="1"/>
              <a:t>Пояснения</a:t>
            </a:r>
          </a:p>
        </p:txBody>
      </p:sp>
      <p:sp>
        <p:nvSpPr>
          <p:cNvPr id="12294" name="Rectangle 9">
            <a:extLst>
              <a:ext uri="{FF2B5EF4-FFF2-40B4-BE49-F238E27FC236}">
                <a16:creationId xmlns:a16="http://schemas.microsoft.com/office/drawing/2014/main" id="{6E0A3251-6918-8947-A879-299BE3758D21}"/>
              </a:ext>
            </a:extLst>
          </p:cNvPr>
          <p:cNvSpPr>
            <a:spLocks noChangeArrowheads="1"/>
          </p:cNvSpPr>
          <p:nvPr/>
        </p:nvSpPr>
        <p:spPr bwMode="auto">
          <a:xfrm>
            <a:off x="1749425" y="3738564"/>
            <a:ext cx="9144000"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buFontTx/>
              <a:buAutoNum type="arabicPeriod"/>
            </a:pPr>
            <a:r>
              <a:rPr lang="ru-RU" altLang="ru-RU"/>
              <a:t>Разуплотнение </a:t>
            </a:r>
            <a:r>
              <a:rPr lang="en-US" altLang="ru-RU"/>
              <a:t>RSM-</a:t>
            </a:r>
            <a:r>
              <a:rPr lang="ru-RU" altLang="ru-RU"/>
              <a:t>вектора</a:t>
            </a:r>
          </a:p>
          <a:p>
            <a:pPr algn="l" eaLnBrk="1" hangingPunct="1"/>
            <a:endParaRPr lang="ru-RU" altLang="ru-RU"/>
          </a:p>
          <a:p>
            <a:pPr algn="l" eaLnBrk="1" hangingPunct="1"/>
            <a:r>
              <a:rPr lang="ru-RU" altLang="ru-RU"/>
              <a:t>2. Выделение аутентификатора и дополнительного сообщения</a:t>
            </a:r>
          </a:p>
          <a:p>
            <a:pPr algn="l" eaLnBrk="1" hangingPunct="1">
              <a:buFontTx/>
              <a:buAutoNum type="arabicPeriod"/>
            </a:pPr>
            <a:endParaRPr lang="ru-RU" altLang="ru-RU"/>
          </a:p>
          <a:p>
            <a:pPr algn="l" eaLnBrk="1" hangingPunct="1"/>
            <a:r>
              <a:rPr lang="ru-RU" altLang="ru-RU"/>
              <a:t>3. Декомпрессия вектора </a:t>
            </a:r>
            <a:r>
              <a:rPr lang="en-US" altLang="ru-RU"/>
              <a:t>RS’</a:t>
            </a:r>
            <a:r>
              <a:rPr lang="ru-RU" altLang="ru-RU"/>
              <a:t>:</a:t>
            </a:r>
          </a:p>
          <a:p>
            <a:pPr algn="l" eaLnBrk="1" hangingPunct="1"/>
            <a:r>
              <a:rPr lang="ru-RU" altLang="ru-RU"/>
              <a:t>4. Сравнение векторов </a:t>
            </a:r>
            <a:r>
              <a:rPr lang="en-US" altLang="ru-RU"/>
              <a:t>RSM </a:t>
            </a:r>
            <a:r>
              <a:rPr lang="ru-RU" altLang="ru-RU"/>
              <a:t>и </a:t>
            </a:r>
            <a:r>
              <a:rPr lang="en-US" altLang="ru-RU"/>
              <a:t>RS</a:t>
            </a:r>
            <a:r>
              <a:rPr lang="ru-RU" altLang="ru-RU"/>
              <a:t>:</a:t>
            </a:r>
          </a:p>
          <a:p>
            <a:pPr algn="l" eaLnBrk="1" hangingPunct="1">
              <a:buFontTx/>
              <a:buAutoNum type="arabicPeriod"/>
            </a:pPr>
            <a:endParaRPr lang="ru-RU" altLang="ru-RU"/>
          </a:p>
          <a:p>
            <a:pPr algn="l" eaLnBrk="1" hangingPunct="1">
              <a:buFontTx/>
              <a:buAutoNum type="arabicPeriod"/>
            </a:pPr>
            <a:endParaRPr lang="ru-RU" altLang="ru-RU"/>
          </a:p>
          <a:p>
            <a:pPr algn="l" eaLnBrk="1" hangingPunct="1"/>
            <a:r>
              <a:rPr lang="ru-RU" altLang="ru-RU"/>
              <a:t>5. Преобразование групп:</a:t>
            </a:r>
          </a:p>
          <a:p>
            <a:pPr algn="l" eaLnBrk="1" hangingPunct="1">
              <a:buFontTx/>
              <a:buAutoNum type="arabicPeriod"/>
            </a:pPr>
            <a:endParaRPr lang="ru-RU" altLang="ru-RU"/>
          </a:p>
          <a:p>
            <a:pPr algn="l" eaLnBrk="1" hangingPunct="1"/>
            <a:r>
              <a:rPr lang="ru-RU" altLang="ru-RU"/>
              <a:t>6. Верификация (см. слайд (1))</a:t>
            </a:r>
          </a:p>
        </p:txBody>
      </p:sp>
      <p:sp>
        <p:nvSpPr>
          <p:cNvPr id="12295" name="Rectangle 11">
            <a:extLst>
              <a:ext uri="{FF2B5EF4-FFF2-40B4-BE49-F238E27FC236}">
                <a16:creationId xmlns:a16="http://schemas.microsoft.com/office/drawing/2014/main" id="{D48F7ACA-374E-1A4D-8407-61D39F93CC04}"/>
              </a:ext>
            </a:extLst>
          </p:cNvPr>
          <p:cNvSpPr>
            <a:spLocks noChangeArrowheads="1"/>
          </p:cNvSpPr>
          <p:nvPr/>
        </p:nvSpPr>
        <p:spPr bwMode="auto">
          <a:xfrm>
            <a:off x="1524001" y="30776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2296" name="Object 10">
            <a:extLst>
              <a:ext uri="{FF2B5EF4-FFF2-40B4-BE49-F238E27FC236}">
                <a16:creationId xmlns:a16="http://schemas.microsoft.com/office/drawing/2014/main" id="{10FAE08C-368D-674F-9426-DD25AD0E4C86}"/>
              </a:ext>
            </a:extLst>
          </p:cNvPr>
          <p:cNvGraphicFramePr>
            <a:graphicFrameLocks noChangeAspect="1"/>
          </p:cNvGraphicFramePr>
          <p:nvPr/>
        </p:nvGraphicFramePr>
        <p:xfrm>
          <a:off x="1847850" y="4005264"/>
          <a:ext cx="6134100" cy="333375"/>
        </p:xfrm>
        <a:graphic>
          <a:graphicData uri="http://schemas.openxmlformats.org/presentationml/2006/ole">
            <mc:AlternateContent xmlns:mc="http://schemas.openxmlformats.org/markup-compatibility/2006">
              <mc:Choice xmlns:v="urn:schemas-microsoft-com:vml" Requires="v">
                <p:oleObj spid="_x0000_s250890" name="Формула" r:id="rId5" imgW="141312900" imgH="7607300" progId="Equation.3">
                  <p:embed/>
                </p:oleObj>
              </mc:Choice>
              <mc:Fallback>
                <p:oleObj name="Формула" r:id="rId5" imgW="141312900" imgH="7607300" progId="Equation.3">
                  <p:embed/>
                  <p:pic>
                    <p:nvPicPr>
                      <p:cNvPr id="12296" name="Object 10">
                        <a:extLst>
                          <a:ext uri="{FF2B5EF4-FFF2-40B4-BE49-F238E27FC236}">
                            <a16:creationId xmlns:a16="http://schemas.microsoft.com/office/drawing/2014/main" id="{10FAE08C-368D-674F-9426-DD25AD0E4C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850" y="4005264"/>
                        <a:ext cx="613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7" name="Rectangle 13">
            <a:extLst>
              <a:ext uri="{FF2B5EF4-FFF2-40B4-BE49-F238E27FC236}">
                <a16:creationId xmlns:a16="http://schemas.microsoft.com/office/drawing/2014/main" id="{F180A957-A51E-F949-A137-2AC03C97FD85}"/>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2298" name="Object 12">
            <a:extLst>
              <a:ext uri="{FF2B5EF4-FFF2-40B4-BE49-F238E27FC236}">
                <a16:creationId xmlns:a16="http://schemas.microsoft.com/office/drawing/2014/main" id="{475BE3D0-75CD-8E4C-B77D-D0BAD9B1CD23}"/>
              </a:ext>
            </a:extLst>
          </p:cNvPr>
          <p:cNvGraphicFramePr>
            <a:graphicFrameLocks noChangeAspect="1"/>
          </p:cNvGraphicFramePr>
          <p:nvPr/>
        </p:nvGraphicFramePr>
        <p:xfrm>
          <a:off x="1866900" y="4610101"/>
          <a:ext cx="5905500" cy="295275"/>
        </p:xfrm>
        <a:graphic>
          <a:graphicData uri="http://schemas.openxmlformats.org/presentationml/2006/ole">
            <mc:AlternateContent xmlns:mc="http://schemas.openxmlformats.org/markup-compatibility/2006">
              <mc:Choice xmlns:v="urn:schemas-microsoft-com:vml" Requires="v">
                <p:oleObj spid="_x0000_s250891" name="Формула" r:id="rId7" imgW="136042400" imgH="6731000" progId="Equation.3">
                  <p:embed/>
                </p:oleObj>
              </mc:Choice>
              <mc:Fallback>
                <p:oleObj name="Формула" r:id="rId7" imgW="136042400" imgH="6731000" progId="Equation.3">
                  <p:embed/>
                  <p:pic>
                    <p:nvPicPr>
                      <p:cNvPr id="12298" name="Object 12">
                        <a:extLst>
                          <a:ext uri="{FF2B5EF4-FFF2-40B4-BE49-F238E27FC236}">
                            <a16:creationId xmlns:a16="http://schemas.microsoft.com/office/drawing/2014/main" id="{475BE3D0-75CD-8E4C-B77D-D0BAD9B1CD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6900" y="4610101"/>
                        <a:ext cx="59055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9" name="Rectangle 15">
            <a:extLst>
              <a:ext uri="{FF2B5EF4-FFF2-40B4-BE49-F238E27FC236}">
                <a16:creationId xmlns:a16="http://schemas.microsoft.com/office/drawing/2014/main" id="{8DE870F6-FBF1-5041-97A6-81297444F5F2}"/>
              </a:ext>
            </a:extLst>
          </p:cNvPr>
          <p:cNvSpPr>
            <a:spLocks noChangeArrowheads="1"/>
          </p:cNvSpPr>
          <p:nvPr/>
        </p:nvSpPr>
        <p:spPr bwMode="auto">
          <a:xfrm>
            <a:off x="1524001" y="30776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2300" name="Object 14">
            <a:extLst>
              <a:ext uri="{FF2B5EF4-FFF2-40B4-BE49-F238E27FC236}">
                <a16:creationId xmlns:a16="http://schemas.microsoft.com/office/drawing/2014/main" id="{5115C6AE-FBCF-D24D-964C-A0621199173F}"/>
              </a:ext>
            </a:extLst>
          </p:cNvPr>
          <p:cNvGraphicFramePr>
            <a:graphicFrameLocks noChangeAspect="1"/>
          </p:cNvGraphicFramePr>
          <p:nvPr/>
        </p:nvGraphicFramePr>
        <p:xfrm>
          <a:off x="5048251" y="4843464"/>
          <a:ext cx="1476375" cy="333375"/>
        </p:xfrm>
        <a:graphic>
          <a:graphicData uri="http://schemas.openxmlformats.org/presentationml/2006/ole">
            <mc:AlternateContent xmlns:mc="http://schemas.openxmlformats.org/markup-compatibility/2006">
              <mc:Choice xmlns:v="urn:schemas-microsoft-com:vml" Requires="v">
                <p:oleObj spid="_x0000_s250892" name="Формула" r:id="rId9" imgW="33934400" imgH="7607300" progId="Equation.3">
                  <p:embed/>
                </p:oleObj>
              </mc:Choice>
              <mc:Fallback>
                <p:oleObj name="Формула" r:id="rId9" imgW="33934400" imgH="7607300" progId="Equation.3">
                  <p:embed/>
                  <p:pic>
                    <p:nvPicPr>
                      <p:cNvPr id="12300" name="Object 14">
                        <a:extLst>
                          <a:ext uri="{FF2B5EF4-FFF2-40B4-BE49-F238E27FC236}">
                            <a16:creationId xmlns:a16="http://schemas.microsoft.com/office/drawing/2014/main" id="{5115C6AE-FBCF-D24D-964C-A062119917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8251" y="4843464"/>
                        <a:ext cx="1476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1" name="Rectangle 18">
            <a:extLst>
              <a:ext uri="{FF2B5EF4-FFF2-40B4-BE49-F238E27FC236}">
                <a16:creationId xmlns:a16="http://schemas.microsoft.com/office/drawing/2014/main" id="{CEC327D3-892C-F34C-B797-8FAD36B51314}"/>
              </a:ext>
            </a:extLst>
          </p:cNvPr>
          <p:cNvSpPr>
            <a:spLocks noChangeArrowheads="1"/>
          </p:cNvSpPr>
          <p:nvPr/>
        </p:nvSpPr>
        <p:spPr bwMode="auto">
          <a:xfrm>
            <a:off x="1428751" y="30728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2302" name="Object 17">
            <a:extLst>
              <a:ext uri="{FF2B5EF4-FFF2-40B4-BE49-F238E27FC236}">
                <a16:creationId xmlns:a16="http://schemas.microsoft.com/office/drawing/2014/main" id="{B9379A9F-2D99-3B47-9AC6-06BDD2A3747A}"/>
              </a:ext>
            </a:extLst>
          </p:cNvPr>
          <p:cNvGraphicFramePr>
            <a:graphicFrameLocks noChangeAspect="1"/>
          </p:cNvGraphicFramePr>
          <p:nvPr/>
        </p:nvGraphicFramePr>
        <p:xfrm>
          <a:off x="1778000" y="5403850"/>
          <a:ext cx="6426200" cy="355600"/>
        </p:xfrm>
        <a:graphic>
          <a:graphicData uri="http://schemas.openxmlformats.org/presentationml/2006/ole">
            <mc:AlternateContent xmlns:mc="http://schemas.openxmlformats.org/markup-compatibility/2006">
              <mc:Choice xmlns:v="urn:schemas-microsoft-com:vml" Requires="v">
                <p:oleObj spid="_x0000_s250893" name="Формула" r:id="rId11" imgW="148043900" imgH="8191500" progId="Equation.3">
                  <p:embed/>
                </p:oleObj>
              </mc:Choice>
              <mc:Fallback>
                <p:oleObj name="Формула" r:id="rId11" imgW="148043900" imgH="8191500" progId="Equation.3">
                  <p:embed/>
                  <p:pic>
                    <p:nvPicPr>
                      <p:cNvPr id="12302" name="Object 17">
                        <a:extLst>
                          <a:ext uri="{FF2B5EF4-FFF2-40B4-BE49-F238E27FC236}">
                            <a16:creationId xmlns:a16="http://schemas.microsoft.com/office/drawing/2014/main" id="{B9379A9F-2D99-3B47-9AC6-06BDD2A374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8000" y="5403850"/>
                        <a:ext cx="6426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3" name="Rectangle 20">
            <a:extLst>
              <a:ext uri="{FF2B5EF4-FFF2-40B4-BE49-F238E27FC236}">
                <a16:creationId xmlns:a16="http://schemas.microsoft.com/office/drawing/2014/main" id="{8E1F3569-C231-1B43-B062-9C6B0C520AE5}"/>
              </a:ext>
            </a:extLst>
          </p:cNvPr>
          <p:cNvSpPr>
            <a:spLocks noChangeArrowheads="1"/>
          </p:cNvSpPr>
          <p:nvPr/>
        </p:nvSpPr>
        <p:spPr bwMode="auto">
          <a:xfrm>
            <a:off x="1428751" y="30728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2304" name="Object 19">
            <a:extLst>
              <a:ext uri="{FF2B5EF4-FFF2-40B4-BE49-F238E27FC236}">
                <a16:creationId xmlns:a16="http://schemas.microsoft.com/office/drawing/2014/main" id="{1D3D823B-C0FF-7F4F-B714-41096B4F2D7E}"/>
              </a:ext>
            </a:extLst>
          </p:cNvPr>
          <p:cNvGraphicFramePr>
            <a:graphicFrameLocks noChangeAspect="1"/>
          </p:cNvGraphicFramePr>
          <p:nvPr/>
        </p:nvGraphicFramePr>
        <p:xfrm>
          <a:off x="1816100" y="5670550"/>
          <a:ext cx="2997200" cy="355600"/>
        </p:xfrm>
        <a:graphic>
          <a:graphicData uri="http://schemas.openxmlformats.org/presentationml/2006/ole">
            <mc:AlternateContent xmlns:mc="http://schemas.openxmlformats.org/markup-compatibility/2006">
              <mc:Choice xmlns:v="urn:schemas-microsoft-com:vml" Requires="v">
                <p:oleObj spid="_x0000_s250894" name="Формула" r:id="rId13" imgW="69049900" imgH="8191500" progId="Equation.3">
                  <p:embed/>
                </p:oleObj>
              </mc:Choice>
              <mc:Fallback>
                <p:oleObj name="Формула" r:id="rId13" imgW="69049900" imgH="8191500" progId="Equation.3">
                  <p:embed/>
                  <p:pic>
                    <p:nvPicPr>
                      <p:cNvPr id="12304" name="Object 19">
                        <a:extLst>
                          <a:ext uri="{FF2B5EF4-FFF2-40B4-BE49-F238E27FC236}">
                            <a16:creationId xmlns:a16="http://schemas.microsoft.com/office/drawing/2014/main" id="{1D3D823B-C0FF-7F4F-B714-41096B4F2D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16100" y="5670550"/>
                        <a:ext cx="2997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5" name="Rectangle 22">
            <a:extLst>
              <a:ext uri="{FF2B5EF4-FFF2-40B4-BE49-F238E27FC236}">
                <a16:creationId xmlns:a16="http://schemas.microsoft.com/office/drawing/2014/main" id="{A7999051-D262-8747-9E3A-01D6EDF0A6D5}"/>
              </a:ext>
            </a:extLst>
          </p:cNvPr>
          <p:cNvSpPr>
            <a:spLocks noChangeArrowheads="1"/>
          </p:cNvSpPr>
          <p:nvPr/>
        </p:nvSpPr>
        <p:spPr bwMode="auto">
          <a:xfrm>
            <a:off x="1524001" y="30728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2306" name="Object 21">
            <a:extLst>
              <a:ext uri="{FF2B5EF4-FFF2-40B4-BE49-F238E27FC236}">
                <a16:creationId xmlns:a16="http://schemas.microsoft.com/office/drawing/2014/main" id="{BE0E097D-C8FC-D74D-B9CF-6AF4A66B5009}"/>
              </a:ext>
            </a:extLst>
          </p:cNvPr>
          <p:cNvGraphicFramePr>
            <a:graphicFrameLocks noChangeAspect="1"/>
          </p:cNvGraphicFramePr>
          <p:nvPr/>
        </p:nvGraphicFramePr>
        <p:xfrm>
          <a:off x="1784350" y="6223000"/>
          <a:ext cx="5156200" cy="355600"/>
        </p:xfrm>
        <a:graphic>
          <a:graphicData uri="http://schemas.openxmlformats.org/presentationml/2006/ole">
            <mc:AlternateContent xmlns:mc="http://schemas.openxmlformats.org/markup-compatibility/2006">
              <mc:Choice xmlns:v="urn:schemas-microsoft-com:vml" Requires="v">
                <p:oleObj spid="_x0000_s250895" name="Формула" r:id="rId15" imgW="118783100" imgH="8191500" progId="Equation.3">
                  <p:embed/>
                </p:oleObj>
              </mc:Choice>
              <mc:Fallback>
                <p:oleObj name="Формула" r:id="rId15" imgW="118783100" imgH="8191500" progId="Equation.3">
                  <p:embed/>
                  <p:pic>
                    <p:nvPicPr>
                      <p:cNvPr id="12306" name="Object 21">
                        <a:extLst>
                          <a:ext uri="{FF2B5EF4-FFF2-40B4-BE49-F238E27FC236}">
                            <a16:creationId xmlns:a16="http://schemas.microsoft.com/office/drawing/2014/main" id="{BE0E097D-C8FC-D74D-B9CF-6AF4A66B50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84350" y="6223000"/>
                        <a:ext cx="5156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7" name="Rectangle 23">
            <a:extLst>
              <a:ext uri="{FF2B5EF4-FFF2-40B4-BE49-F238E27FC236}">
                <a16:creationId xmlns:a16="http://schemas.microsoft.com/office/drawing/2014/main" id="{8D523ACC-171F-A24A-A701-3CC261FA1E11}"/>
              </a:ext>
            </a:extLst>
          </p:cNvPr>
          <p:cNvSpPr>
            <a:spLocks noChangeArrowheads="1"/>
          </p:cNvSpPr>
          <p:nvPr/>
        </p:nvSpPr>
        <p:spPr bwMode="auto">
          <a:xfrm>
            <a:off x="1781176" y="524947"/>
            <a:ext cx="184731" cy="3693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2308" name="Rectangle 25">
            <a:extLst>
              <a:ext uri="{FF2B5EF4-FFF2-40B4-BE49-F238E27FC236}">
                <a16:creationId xmlns:a16="http://schemas.microsoft.com/office/drawing/2014/main" id="{F51E1427-68FA-0A4C-9C22-1CC097B313FA}"/>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2309" name="Object 24">
            <a:extLst>
              <a:ext uri="{FF2B5EF4-FFF2-40B4-BE49-F238E27FC236}">
                <a16:creationId xmlns:a16="http://schemas.microsoft.com/office/drawing/2014/main" id="{065BB89D-2BBE-704C-AE39-FBE84D7BD0C4}"/>
              </a:ext>
            </a:extLst>
          </p:cNvPr>
          <p:cNvGraphicFramePr>
            <a:graphicFrameLocks noChangeAspect="1"/>
          </p:cNvGraphicFramePr>
          <p:nvPr/>
        </p:nvGraphicFramePr>
        <p:xfrm>
          <a:off x="1619251" y="674688"/>
          <a:ext cx="493713" cy="239712"/>
        </p:xfrm>
        <a:graphic>
          <a:graphicData uri="http://schemas.openxmlformats.org/presentationml/2006/ole">
            <mc:AlternateContent xmlns:mc="http://schemas.openxmlformats.org/markup-compatibility/2006">
              <mc:Choice xmlns:v="urn:schemas-microsoft-com:vml" Requires="v">
                <p:oleObj spid="_x0000_s250896" name="Формула" r:id="rId17" imgW="14046200" imgH="6731000" progId="Equation.3">
                  <p:embed/>
                </p:oleObj>
              </mc:Choice>
              <mc:Fallback>
                <p:oleObj name="Формула" r:id="rId17" imgW="14046200" imgH="6731000" progId="Equation.3">
                  <p:embed/>
                  <p:pic>
                    <p:nvPicPr>
                      <p:cNvPr id="12309" name="Object 24">
                        <a:extLst>
                          <a:ext uri="{FF2B5EF4-FFF2-40B4-BE49-F238E27FC236}">
                            <a16:creationId xmlns:a16="http://schemas.microsoft.com/office/drawing/2014/main" id="{065BB89D-2BBE-704C-AE39-FBE84D7BD0C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19251" y="674688"/>
                        <a:ext cx="493713"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Номер слайда 3">
            <a:extLst>
              <a:ext uri="{FF2B5EF4-FFF2-40B4-BE49-F238E27FC236}">
                <a16:creationId xmlns:a16="http://schemas.microsoft.com/office/drawing/2014/main" id="{2932776F-D4BC-B741-B327-49D5BB43DB9B}"/>
              </a:ext>
            </a:extLst>
          </p:cNvPr>
          <p:cNvSpPr txBox="1">
            <a:spLocks noGrp="1"/>
          </p:cNvSpPr>
          <p:nvPr/>
        </p:nvSpPr>
        <p:spPr bwMode="auto">
          <a:xfrm>
            <a:off x="14043025" y="6102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12</a:t>
            </a:r>
          </a:p>
        </p:txBody>
      </p:sp>
      <p:graphicFrame>
        <p:nvGraphicFramePr>
          <p:cNvPr id="13315" name="Object 9">
            <a:extLst>
              <a:ext uri="{FF2B5EF4-FFF2-40B4-BE49-F238E27FC236}">
                <a16:creationId xmlns:a16="http://schemas.microsoft.com/office/drawing/2014/main" id="{F34D2D2A-C281-364B-96EB-1CC0CB5208D8}"/>
              </a:ext>
            </a:extLst>
          </p:cNvPr>
          <p:cNvGraphicFramePr>
            <a:graphicFrameLocks noChangeAspect="1"/>
          </p:cNvGraphicFramePr>
          <p:nvPr/>
        </p:nvGraphicFramePr>
        <p:xfrm>
          <a:off x="1733551" y="908051"/>
          <a:ext cx="1838325" cy="352425"/>
        </p:xfrm>
        <a:graphic>
          <a:graphicData uri="http://schemas.openxmlformats.org/presentationml/2006/ole">
            <mc:AlternateContent xmlns:mc="http://schemas.openxmlformats.org/markup-compatibility/2006">
              <mc:Choice xmlns:v="urn:schemas-microsoft-com:vml" Requires="v">
                <p:oleObj spid="_x0000_s251910" name="Формула" r:id="rId3" imgW="42418000" imgH="8191500" progId="Equation.3">
                  <p:embed/>
                </p:oleObj>
              </mc:Choice>
              <mc:Fallback>
                <p:oleObj name="Формула" r:id="rId3" imgW="42418000" imgH="8191500" progId="Equation.3">
                  <p:embed/>
                  <p:pic>
                    <p:nvPicPr>
                      <p:cNvPr id="13315" name="Object 9">
                        <a:extLst>
                          <a:ext uri="{FF2B5EF4-FFF2-40B4-BE49-F238E27FC236}">
                            <a16:creationId xmlns:a16="http://schemas.microsoft.com/office/drawing/2014/main" id="{F34D2D2A-C281-364B-96EB-1CC0CB5208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551" y="908051"/>
                        <a:ext cx="18383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6" name="Object 8">
            <a:extLst>
              <a:ext uri="{FF2B5EF4-FFF2-40B4-BE49-F238E27FC236}">
                <a16:creationId xmlns:a16="http://schemas.microsoft.com/office/drawing/2014/main" id="{123970BE-5AB8-5A42-B286-9B4E63405197}"/>
              </a:ext>
            </a:extLst>
          </p:cNvPr>
          <p:cNvGraphicFramePr>
            <a:graphicFrameLocks noChangeAspect="1"/>
          </p:cNvGraphicFramePr>
          <p:nvPr/>
        </p:nvGraphicFramePr>
        <p:xfrm>
          <a:off x="8420101" y="1225551"/>
          <a:ext cx="1819275" cy="352425"/>
        </p:xfrm>
        <a:graphic>
          <a:graphicData uri="http://schemas.openxmlformats.org/presentationml/2006/ole">
            <mc:AlternateContent xmlns:mc="http://schemas.openxmlformats.org/markup-compatibility/2006">
              <mc:Choice xmlns:v="urn:schemas-microsoft-com:vml" Requires="v">
                <p:oleObj spid="_x0000_s251911" name="Формула" r:id="rId5" imgW="41833800" imgH="8191500" progId="Equation.3">
                  <p:embed/>
                </p:oleObj>
              </mc:Choice>
              <mc:Fallback>
                <p:oleObj name="Формула" r:id="rId5" imgW="41833800" imgH="8191500" progId="Equation.3">
                  <p:embed/>
                  <p:pic>
                    <p:nvPicPr>
                      <p:cNvPr id="13316" name="Object 8">
                        <a:extLst>
                          <a:ext uri="{FF2B5EF4-FFF2-40B4-BE49-F238E27FC236}">
                            <a16:creationId xmlns:a16="http://schemas.microsoft.com/office/drawing/2014/main" id="{123970BE-5AB8-5A42-B286-9B4E634051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0101" y="1225551"/>
                        <a:ext cx="18192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7">
            <a:extLst>
              <a:ext uri="{FF2B5EF4-FFF2-40B4-BE49-F238E27FC236}">
                <a16:creationId xmlns:a16="http://schemas.microsoft.com/office/drawing/2014/main" id="{55DEB964-BBF8-6C41-B0AE-4CD8952F8E80}"/>
              </a:ext>
            </a:extLst>
          </p:cNvPr>
          <p:cNvGraphicFramePr>
            <a:graphicFrameLocks noChangeAspect="1"/>
          </p:cNvGraphicFramePr>
          <p:nvPr/>
        </p:nvGraphicFramePr>
        <p:xfrm>
          <a:off x="6353176" y="1536700"/>
          <a:ext cx="1247775" cy="427038"/>
        </p:xfrm>
        <a:graphic>
          <a:graphicData uri="http://schemas.openxmlformats.org/presentationml/2006/ole">
            <mc:AlternateContent xmlns:mc="http://schemas.openxmlformats.org/markup-compatibility/2006">
              <mc:Choice xmlns:v="urn:schemas-microsoft-com:vml" Requires="v">
                <p:oleObj spid="_x0000_s251912" name="Формула" r:id="rId7" imgW="38328600" imgH="13169900" progId="Equation.3">
                  <p:embed/>
                </p:oleObj>
              </mc:Choice>
              <mc:Fallback>
                <p:oleObj name="Формула" r:id="rId7" imgW="38328600" imgH="13169900" progId="Equation.3">
                  <p:embed/>
                  <p:pic>
                    <p:nvPicPr>
                      <p:cNvPr id="13317" name="Object 7">
                        <a:extLst>
                          <a:ext uri="{FF2B5EF4-FFF2-40B4-BE49-F238E27FC236}">
                            <a16:creationId xmlns:a16="http://schemas.microsoft.com/office/drawing/2014/main" id="{55DEB964-BBF8-6C41-B0AE-4CD8952F8E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3176" y="1536700"/>
                        <a:ext cx="12477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6">
            <a:extLst>
              <a:ext uri="{FF2B5EF4-FFF2-40B4-BE49-F238E27FC236}">
                <a16:creationId xmlns:a16="http://schemas.microsoft.com/office/drawing/2014/main" id="{ED99B864-8523-364B-8C51-F6C45CD3E8AD}"/>
              </a:ext>
            </a:extLst>
          </p:cNvPr>
          <p:cNvGraphicFramePr>
            <a:graphicFrameLocks noChangeAspect="1"/>
          </p:cNvGraphicFramePr>
          <p:nvPr/>
        </p:nvGraphicFramePr>
        <p:xfrm>
          <a:off x="1752601" y="3984626"/>
          <a:ext cx="8215313" cy="333375"/>
        </p:xfrm>
        <a:graphic>
          <a:graphicData uri="http://schemas.openxmlformats.org/presentationml/2006/ole">
            <mc:AlternateContent xmlns:mc="http://schemas.openxmlformats.org/markup-compatibility/2006">
              <mc:Choice xmlns:v="urn:schemas-microsoft-com:vml" Requires="v">
                <p:oleObj spid="_x0000_s251913" name="Формула" r:id="rId9" imgW="182880000" imgH="7353300" progId="Equation.3">
                  <p:embed/>
                </p:oleObj>
              </mc:Choice>
              <mc:Fallback>
                <p:oleObj name="Формула" r:id="rId9" imgW="182880000" imgH="7353300" progId="Equation.3">
                  <p:embed/>
                  <p:pic>
                    <p:nvPicPr>
                      <p:cNvPr id="13318" name="Object 6">
                        <a:extLst>
                          <a:ext uri="{FF2B5EF4-FFF2-40B4-BE49-F238E27FC236}">
                            <a16:creationId xmlns:a16="http://schemas.microsoft.com/office/drawing/2014/main" id="{ED99B864-8523-364B-8C51-F6C45CD3E8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1" y="3984626"/>
                        <a:ext cx="82153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9" name="Object 5">
            <a:extLst>
              <a:ext uri="{FF2B5EF4-FFF2-40B4-BE49-F238E27FC236}">
                <a16:creationId xmlns:a16="http://schemas.microsoft.com/office/drawing/2014/main" id="{DD3DBFAF-91D8-2646-B3F3-49BF50256686}"/>
              </a:ext>
            </a:extLst>
          </p:cNvPr>
          <p:cNvGraphicFramePr>
            <a:graphicFrameLocks noChangeAspect="1"/>
          </p:cNvGraphicFramePr>
          <p:nvPr/>
        </p:nvGraphicFramePr>
        <p:xfrm>
          <a:off x="1828800" y="5118101"/>
          <a:ext cx="2400300" cy="619125"/>
        </p:xfrm>
        <a:graphic>
          <a:graphicData uri="http://schemas.openxmlformats.org/presentationml/2006/ole">
            <mc:AlternateContent xmlns:mc="http://schemas.openxmlformats.org/markup-compatibility/2006">
              <mc:Choice xmlns:v="urn:schemas-microsoft-com:vml" Requires="v">
                <p:oleObj spid="_x0000_s251914" name="Формула" r:id="rId11" imgW="55295800" imgH="14338300" progId="Equation.3">
                  <p:embed/>
                </p:oleObj>
              </mc:Choice>
              <mc:Fallback>
                <p:oleObj name="Формула" r:id="rId11" imgW="55295800" imgH="14338300" progId="Equation.3">
                  <p:embed/>
                  <p:pic>
                    <p:nvPicPr>
                      <p:cNvPr id="13319" name="Object 5">
                        <a:extLst>
                          <a:ext uri="{FF2B5EF4-FFF2-40B4-BE49-F238E27FC236}">
                            <a16:creationId xmlns:a16="http://schemas.microsoft.com/office/drawing/2014/main" id="{DD3DBFAF-91D8-2646-B3F3-49BF5025668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5118101"/>
                        <a:ext cx="24003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0" name="Rectangle 10">
            <a:extLst>
              <a:ext uri="{FF2B5EF4-FFF2-40B4-BE49-F238E27FC236}">
                <a16:creationId xmlns:a16="http://schemas.microsoft.com/office/drawing/2014/main" id="{158E528B-EC55-E648-B95D-C529C527757C}"/>
              </a:ext>
            </a:extLst>
          </p:cNvPr>
          <p:cNvSpPr>
            <a:spLocks noChangeArrowheads="1"/>
          </p:cNvSpPr>
          <p:nvPr/>
        </p:nvSpPr>
        <p:spPr bwMode="auto">
          <a:xfrm>
            <a:off x="1524000" y="-3175"/>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a:r>
              <a:rPr lang="ru-RU" altLang="ru-RU" b="1">
                <a:ea typeface="Times New Roman" panose="02020603050405020304" pitchFamily="18" charset="0"/>
                <a:cs typeface="Arial" panose="020B0604020202020204" pitchFamily="34" charset="0"/>
              </a:rPr>
              <a:t>Выводы:</a:t>
            </a:r>
            <a:endParaRPr lang="ru-RU" altLang="ru-RU" sz="1100" b="1">
              <a:ea typeface="Times New Roman" panose="02020603050405020304" pitchFamily="18" charset="0"/>
              <a:cs typeface="Arial" panose="020B0604020202020204" pitchFamily="34" charset="0"/>
            </a:endParaRPr>
          </a:p>
          <a:p>
            <a:pPr algn="just">
              <a:buFontTx/>
              <a:buAutoNum type="arabicPeriod"/>
            </a:pPr>
            <a:r>
              <a:rPr lang="ru-RU" altLang="ru-RU">
                <a:ea typeface="Times New Roman" panose="02020603050405020304" pitchFamily="18" charset="0"/>
                <a:cs typeface="Arial" panose="020B0604020202020204" pitchFamily="34" charset="0"/>
              </a:rPr>
              <a:t>Рассматриваемый выше метод позволяет выполнить точную аутентификацию изображений, если </a:t>
            </a:r>
            <a:endParaRPr lang="ru-RU" altLang="ru-RU"/>
          </a:p>
        </p:txBody>
      </p:sp>
      <p:sp>
        <p:nvSpPr>
          <p:cNvPr id="13321" name="Rectangle 11">
            <a:extLst>
              <a:ext uri="{FF2B5EF4-FFF2-40B4-BE49-F238E27FC236}">
                <a16:creationId xmlns:a16="http://schemas.microsoft.com/office/drawing/2014/main" id="{4F047158-AF81-AC49-BDCB-9D2F4042BD32}"/>
              </a:ext>
            </a:extLst>
          </p:cNvPr>
          <p:cNvSpPr>
            <a:spLocks noChangeArrowheads="1"/>
          </p:cNvSpPr>
          <p:nvPr/>
        </p:nvSpPr>
        <p:spPr bwMode="auto">
          <a:xfrm>
            <a:off x="1197310" y="1053878"/>
            <a:ext cx="7665368"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tabLst>
                <a:tab pos="457200" algn="l"/>
              </a:tabLst>
              <a:defRPr>
                <a:solidFill>
                  <a:schemeClr val="tx1"/>
                </a:solidFill>
                <a:latin typeface="Arial" panose="020B0604020202020204" pitchFamily="34" charset="0"/>
              </a:defRPr>
            </a:lvl1pPr>
            <a:lvl2pPr marL="742950" indent="-285750">
              <a:tabLst>
                <a:tab pos="457200" algn="l"/>
              </a:tabLst>
              <a:defRPr>
                <a:solidFill>
                  <a:schemeClr val="tx1"/>
                </a:solidFill>
                <a:latin typeface="Arial" panose="020B0604020202020204" pitchFamily="34" charset="0"/>
              </a:defRPr>
            </a:lvl2pPr>
            <a:lvl3pPr marL="1143000" indent="-228600">
              <a:tabLst>
                <a:tab pos="457200" algn="l"/>
              </a:tabLst>
              <a:defRPr>
                <a:solidFill>
                  <a:schemeClr val="tx1"/>
                </a:solidFill>
                <a:latin typeface="Arial" panose="020B0604020202020204" pitchFamily="34" charset="0"/>
              </a:defRPr>
            </a:lvl3pPr>
            <a:lvl4pPr marL="1600200" indent="-228600">
              <a:tabLst>
                <a:tab pos="457200" algn="l"/>
              </a:tabLst>
              <a:defRPr>
                <a:solidFill>
                  <a:schemeClr val="tx1"/>
                </a:solidFill>
                <a:latin typeface="Arial" panose="020B0604020202020204" pitchFamily="34" charset="0"/>
              </a:defRPr>
            </a:lvl4pPr>
            <a:lvl5pPr marL="2057400" indent="-228600">
              <a:tabLst>
                <a:tab pos="457200"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algn="just"/>
            <a:endParaRPr lang="ru-RU" altLang="ru-RU" sz="1100"/>
          </a:p>
          <a:p>
            <a:pPr algn="just"/>
            <a:r>
              <a:rPr lang="ru-RU" altLang="ru-RU">
                <a:cs typeface="Arial" panose="020B0604020202020204" pitchFamily="34" charset="0"/>
              </a:rPr>
              <a:t>2. </a:t>
            </a:r>
            <a:r>
              <a:rPr lang="ru-RU" altLang="ru-RU">
                <a:ea typeface="Times New Roman" panose="02020603050405020304" pitchFamily="18" charset="0"/>
                <a:cs typeface="Arial" panose="020B0604020202020204" pitchFamily="34" charset="0"/>
              </a:rPr>
              <a:t>Количество бит дополнительно вкладываемой информации равно </a:t>
            </a:r>
            <a:endParaRPr lang="ru-RU" altLang="ru-RU"/>
          </a:p>
        </p:txBody>
      </p:sp>
      <p:sp>
        <p:nvSpPr>
          <p:cNvPr id="13322" name="Rectangle 12">
            <a:extLst>
              <a:ext uri="{FF2B5EF4-FFF2-40B4-BE49-F238E27FC236}">
                <a16:creationId xmlns:a16="http://schemas.microsoft.com/office/drawing/2014/main" id="{CD588098-558B-9A42-A321-FB357DA9A3C6}"/>
              </a:ext>
            </a:extLst>
          </p:cNvPr>
          <p:cNvSpPr>
            <a:spLocks noChangeArrowheads="1"/>
          </p:cNvSpPr>
          <p:nvPr/>
        </p:nvSpPr>
        <p:spPr bwMode="auto">
          <a:xfrm>
            <a:off x="1524001" y="1587501"/>
            <a:ext cx="4848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a:r>
              <a:rPr lang="ru-RU" altLang="ru-RU">
                <a:latin typeface="Times New Roman" panose="02020603050405020304" pitchFamily="18" charset="0"/>
                <a:cs typeface="Arial" panose="020B0604020202020204" pitchFamily="34" charset="0"/>
              </a:rPr>
              <a:t>3. </a:t>
            </a:r>
            <a:r>
              <a:rPr lang="ru-RU" altLang="ru-RU">
                <a:latin typeface="Times New Roman" panose="02020603050405020304" pitchFamily="18" charset="0"/>
                <a:ea typeface="Times New Roman" panose="02020603050405020304" pitchFamily="18" charset="0"/>
                <a:cs typeface="Arial" panose="020B0604020202020204" pitchFamily="34" charset="0"/>
              </a:rPr>
              <a:t>Эффективность метода (</a:t>
            </a:r>
            <a:r>
              <a:rPr lang="ru-RU" altLang="ru-RU">
                <a:latin typeface="Times New Roman" panose="02020603050405020304" pitchFamily="18" charset="0"/>
              </a:rPr>
              <a:t>скорость </a:t>
            </a:r>
            <a:r>
              <a:rPr lang="ru-RU" altLang="ru-RU">
                <a:latin typeface="Times New Roman" panose="02020603050405020304" pitchFamily="18" charset="0"/>
                <a:cs typeface="Times New Roman" panose="02020603050405020304" pitchFamily="18" charset="0"/>
              </a:rPr>
              <a:t> вложени</a:t>
            </a:r>
            <a:r>
              <a:rPr lang="ru-RU" altLang="ru-RU">
                <a:latin typeface="Times New Roman" panose="02020603050405020304" pitchFamily="18" charset="0"/>
              </a:rPr>
              <a:t>я </a:t>
            </a:r>
            <a:r>
              <a:rPr lang="ru-RU" altLang="ru-RU">
                <a:latin typeface="Times New Roman" panose="02020603050405020304" pitchFamily="18" charset="0"/>
                <a:cs typeface="Times New Roman" panose="02020603050405020304" pitchFamily="18" charset="0"/>
              </a:rPr>
              <a:t> </a:t>
            </a:r>
          </a:p>
        </p:txBody>
      </p:sp>
      <p:sp>
        <p:nvSpPr>
          <p:cNvPr id="13323" name="Rectangle 13">
            <a:extLst>
              <a:ext uri="{FF2B5EF4-FFF2-40B4-BE49-F238E27FC236}">
                <a16:creationId xmlns:a16="http://schemas.microsoft.com/office/drawing/2014/main" id="{4A46A558-47B2-3946-AAEC-9342418CBEF4}"/>
              </a:ext>
            </a:extLst>
          </p:cNvPr>
          <p:cNvSpPr>
            <a:spLocks noChangeArrowheads="1"/>
          </p:cNvSpPr>
          <p:nvPr/>
        </p:nvSpPr>
        <p:spPr bwMode="auto">
          <a:xfrm>
            <a:off x="1555750" y="1438246"/>
            <a:ext cx="9144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457200" algn="l"/>
              </a:tabLst>
              <a:defRPr>
                <a:solidFill>
                  <a:schemeClr val="tx1"/>
                </a:solidFill>
                <a:latin typeface="Arial" panose="020B0604020202020204" pitchFamily="34" charset="0"/>
              </a:defRPr>
            </a:lvl1pPr>
            <a:lvl2pPr marL="742950" indent="-285750">
              <a:tabLst>
                <a:tab pos="457200" algn="l"/>
              </a:tabLst>
              <a:defRPr>
                <a:solidFill>
                  <a:schemeClr val="tx1"/>
                </a:solidFill>
                <a:latin typeface="Arial" panose="020B0604020202020204" pitchFamily="34" charset="0"/>
              </a:defRPr>
            </a:lvl2pPr>
            <a:lvl3pPr marL="1143000" indent="-228600">
              <a:tabLst>
                <a:tab pos="457200" algn="l"/>
              </a:tabLst>
              <a:defRPr>
                <a:solidFill>
                  <a:schemeClr val="tx1"/>
                </a:solidFill>
                <a:latin typeface="Arial" panose="020B0604020202020204" pitchFamily="34" charset="0"/>
              </a:defRPr>
            </a:lvl3pPr>
            <a:lvl4pPr marL="1600200" indent="-228600">
              <a:tabLst>
                <a:tab pos="457200" algn="l"/>
              </a:tabLst>
              <a:defRPr>
                <a:solidFill>
                  <a:schemeClr val="tx1"/>
                </a:solidFill>
                <a:latin typeface="Arial" panose="020B0604020202020204" pitchFamily="34" charset="0"/>
              </a:defRPr>
            </a:lvl4pPr>
            <a:lvl5pPr marL="2057400" indent="-228600">
              <a:tabLst>
                <a:tab pos="457200"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algn="l"/>
            <a:r>
              <a:rPr lang="ru-RU" altLang="ru-RU">
                <a:cs typeface="Arial" panose="020B0604020202020204" pitchFamily="34" charset="0"/>
              </a:rPr>
              <a:t>                                                                                                    </a:t>
            </a:r>
            <a:r>
              <a:rPr lang="ru-RU" altLang="ru-RU">
                <a:ea typeface="Times New Roman" panose="02020603050405020304" pitchFamily="18" charset="0"/>
                <a:cs typeface="Arial" panose="020B0604020202020204" pitchFamily="34" charset="0"/>
              </a:rPr>
              <a:t>) </a:t>
            </a:r>
            <a:r>
              <a:rPr lang="ru-RU" altLang="ru-RU">
                <a:cs typeface="Arial" panose="020B0604020202020204" pitchFamily="34" charset="0"/>
              </a:rPr>
              <a:t>  </a:t>
            </a:r>
            <a:r>
              <a:rPr lang="ru-RU" altLang="ru-RU">
                <a:cs typeface="Times New Roman" panose="02020603050405020304" pitchFamily="18" charset="0"/>
              </a:rPr>
              <a:t>зависит от «сжимаемости» </a:t>
            </a:r>
            <a:r>
              <a:rPr lang="en-US" altLang="ru-RU">
                <a:cs typeface="Times New Roman" panose="02020603050405020304" pitchFamily="18" charset="0"/>
              </a:rPr>
              <a:t>R</a:t>
            </a:r>
            <a:r>
              <a:rPr lang="ru-RU" altLang="ru-RU">
                <a:cs typeface="Times New Roman" panose="02020603050405020304" pitchFamily="18" charset="0"/>
              </a:rPr>
              <a:t>,</a:t>
            </a:r>
            <a:r>
              <a:rPr lang="en-US" altLang="ru-RU">
                <a:cs typeface="Times New Roman" panose="02020603050405020304" pitchFamily="18" charset="0"/>
              </a:rPr>
              <a:t>S</a:t>
            </a:r>
            <a:r>
              <a:rPr lang="ru-RU" altLang="ru-RU">
                <a:cs typeface="Times New Roman" panose="02020603050405020304" pitchFamily="18" charset="0"/>
              </a:rPr>
              <a:t>-групп, т.е. чем больше отличаются вероятности их появления </a:t>
            </a:r>
            <a:r>
              <a:rPr lang="en-US" altLang="ru-RU">
                <a:cs typeface="Times New Roman" panose="02020603050405020304" pitchFamily="18" charset="0"/>
              </a:rPr>
              <a:t>P</a:t>
            </a:r>
            <a:r>
              <a:rPr lang="ru-RU" altLang="ru-RU">
                <a:cs typeface="Times New Roman" panose="02020603050405020304" pitchFamily="18" charset="0"/>
              </a:rPr>
              <a:t>(</a:t>
            </a:r>
            <a:r>
              <a:rPr lang="en-US" altLang="ru-RU">
                <a:cs typeface="Times New Roman" panose="02020603050405020304" pitchFamily="18" charset="0"/>
              </a:rPr>
              <a:t>R</a:t>
            </a:r>
            <a:r>
              <a:rPr lang="ru-RU" altLang="ru-RU">
                <a:cs typeface="Times New Roman" panose="02020603050405020304" pitchFamily="18" charset="0"/>
              </a:rPr>
              <a:t>), </a:t>
            </a:r>
            <a:r>
              <a:rPr lang="en-US" altLang="ru-RU">
                <a:cs typeface="Times New Roman" panose="02020603050405020304" pitchFamily="18" charset="0"/>
              </a:rPr>
              <a:t>P</a:t>
            </a:r>
            <a:r>
              <a:rPr lang="ru-RU" altLang="ru-RU">
                <a:cs typeface="Times New Roman" panose="02020603050405020304" pitchFamily="18" charset="0"/>
              </a:rPr>
              <a:t>(</a:t>
            </a:r>
            <a:r>
              <a:rPr lang="en-US" altLang="ru-RU">
                <a:cs typeface="Times New Roman" panose="02020603050405020304" pitchFamily="18" charset="0"/>
              </a:rPr>
              <a:t>S</a:t>
            </a:r>
            <a:r>
              <a:rPr lang="ru-RU" altLang="ru-RU">
                <a:cs typeface="Times New Roman" panose="02020603050405020304" pitchFamily="18" charset="0"/>
              </a:rPr>
              <a:t>)=1-</a:t>
            </a:r>
            <a:r>
              <a:rPr lang="en-US" altLang="ru-RU">
                <a:cs typeface="Times New Roman" panose="02020603050405020304" pitchFamily="18" charset="0"/>
              </a:rPr>
              <a:t>P</a:t>
            </a:r>
            <a:r>
              <a:rPr lang="ru-RU" altLang="ru-RU">
                <a:cs typeface="Times New Roman" panose="02020603050405020304" pitchFamily="18" charset="0"/>
              </a:rPr>
              <a:t>(</a:t>
            </a:r>
            <a:r>
              <a:rPr lang="en-US" altLang="ru-RU">
                <a:cs typeface="Times New Roman" panose="02020603050405020304" pitchFamily="18" charset="0"/>
              </a:rPr>
              <a:t>R</a:t>
            </a:r>
            <a:r>
              <a:rPr lang="ru-RU" altLang="ru-RU">
                <a:cs typeface="Times New Roman" panose="02020603050405020304" pitchFamily="18" charset="0"/>
              </a:rPr>
              <a:t>), тем больше можно вложить дополнительной информации. Предельные возможности определяются энтропийной функцией – (</a:t>
            </a:r>
            <a:r>
              <a:rPr lang="en-US" altLang="ru-RU">
                <a:cs typeface="Times New Roman" panose="02020603050405020304" pitchFamily="18" charset="0"/>
              </a:rPr>
              <a:t>P</a:t>
            </a:r>
            <a:r>
              <a:rPr lang="ru-RU" altLang="ru-RU">
                <a:cs typeface="Times New Roman" panose="02020603050405020304" pitchFamily="18" charset="0"/>
              </a:rPr>
              <a:t>(</a:t>
            </a:r>
            <a:r>
              <a:rPr lang="en-US" altLang="ru-RU">
                <a:cs typeface="Times New Roman" panose="02020603050405020304" pitchFamily="18" charset="0"/>
              </a:rPr>
              <a:t>R</a:t>
            </a:r>
            <a:r>
              <a:rPr lang="ru-RU" altLang="ru-RU">
                <a:cs typeface="Times New Roman" panose="02020603050405020304" pitchFamily="18" charset="0"/>
              </a:rPr>
              <a:t>)</a:t>
            </a:r>
            <a:r>
              <a:rPr lang="en-US" altLang="ru-RU">
                <a:cs typeface="Times New Roman" panose="02020603050405020304" pitchFamily="18" charset="0"/>
              </a:rPr>
              <a:t>log</a:t>
            </a:r>
            <a:r>
              <a:rPr lang="ru-RU" altLang="ru-RU" baseline="-30000">
                <a:cs typeface="Times New Roman" panose="02020603050405020304" pitchFamily="18" charset="0"/>
              </a:rPr>
              <a:t>2</a:t>
            </a:r>
            <a:r>
              <a:rPr lang="en-US" altLang="ru-RU">
                <a:cs typeface="Times New Roman" panose="02020603050405020304" pitchFamily="18" charset="0"/>
              </a:rPr>
              <a:t>P</a:t>
            </a:r>
            <a:r>
              <a:rPr lang="ru-RU" altLang="ru-RU">
                <a:cs typeface="Times New Roman" panose="02020603050405020304" pitchFamily="18" charset="0"/>
              </a:rPr>
              <a:t>(</a:t>
            </a:r>
            <a:r>
              <a:rPr lang="en-US" altLang="ru-RU">
                <a:cs typeface="Times New Roman" panose="02020603050405020304" pitchFamily="18" charset="0"/>
              </a:rPr>
              <a:t>R</a:t>
            </a:r>
            <a:r>
              <a:rPr lang="ru-RU" altLang="ru-RU">
                <a:cs typeface="Times New Roman" panose="02020603050405020304" pitchFamily="18" charset="0"/>
              </a:rPr>
              <a:t>)+ </a:t>
            </a:r>
            <a:r>
              <a:rPr lang="en-US" altLang="ru-RU">
                <a:cs typeface="Times New Roman" panose="02020603050405020304" pitchFamily="18" charset="0"/>
              </a:rPr>
              <a:t>P</a:t>
            </a:r>
            <a:r>
              <a:rPr lang="ru-RU" altLang="ru-RU">
                <a:cs typeface="Times New Roman" panose="02020603050405020304" pitchFamily="18" charset="0"/>
              </a:rPr>
              <a:t>(</a:t>
            </a:r>
            <a:r>
              <a:rPr lang="en-US" altLang="ru-RU">
                <a:cs typeface="Times New Roman" panose="02020603050405020304" pitchFamily="18" charset="0"/>
              </a:rPr>
              <a:t>S</a:t>
            </a:r>
            <a:r>
              <a:rPr lang="ru-RU" altLang="ru-RU">
                <a:cs typeface="Times New Roman" panose="02020603050405020304" pitchFamily="18" charset="0"/>
              </a:rPr>
              <a:t>)</a:t>
            </a:r>
            <a:r>
              <a:rPr lang="en-US" altLang="ru-RU">
                <a:cs typeface="Times New Roman" panose="02020603050405020304" pitchFamily="18" charset="0"/>
              </a:rPr>
              <a:t>log</a:t>
            </a:r>
            <a:r>
              <a:rPr lang="ru-RU" altLang="ru-RU" baseline="-30000">
                <a:cs typeface="Times New Roman" panose="02020603050405020304" pitchFamily="18" charset="0"/>
              </a:rPr>
              <a:t>2</a:t>
            </a:r>
            <a:r>
              <a:rPr lang="en-US" altLang="ru-RU">
                <a:cs typeface="Times New Roman" panose="02020603050405020304" pitchFamily="18" charset="0"/>
              </a:rPr>
              <a:t>P</a:t>
            </a:r>
            <a:r>
              <a:rPr lang="ru-RU" altLang="ru-RU">
                <a:cs typeface="Times New Roman" panose="02020603050405020304" pitchFamily="18" charset="0"/>
              </a:rPr>
              <a:t>(</a:t>
            </a:r>
            <a:r>
              <a:rPr lang="en-US" altLang="ru-RU">
                <a:cs typeface="Times New Roman" panose="02020603050405020304" pitchFamily="18" charset="0"/>
              </a:rPr>
              <a:t>S</a:t>
            </a:r>
            <a:r>
              <a:rPr lang="ru-RU" altLang="ru-RU">
                <a:cs typeface="Times New Roman" panose="02020603050405020304" pitchFamily="18" charset="0"/>
              </a:rPr>
              <a:t>)), которая зависти от конкретного изображения.</a:t>
            </a:r>
            <a:endParaRPr lang="ru-RU" altLang="ru-RU" sz="1100"/>
          </a:p>
          <a:p>
            <a:pPr algn="l"/>
            <a:r>
              <a:rPr lang="ru-RU" altLang="ru-RU">
                <a:cs typeface="Times New Roman" panose="02020603050405020304" pitchFamily="18" charset="0"/>
              </a:rPr>
              <a:t>Типично </a:t>
            </a:r>
            <a:r>
              <a:rPr lang="en-US" altLang="ru-RU">
                <a:cs typeface="Times New Roman" panose="02020603050405020304" pitchFamily="18" charset="0"/>
              </a:rPr>
              <a:t>P</a:t>
            </a:r>
            <a:r>
              <a:rPr lang="ru-RU" altLang="ru-RU">
                <a:cs typeface="Times New Roman" panose="02020603050405020304" pitchFamily="18" charset="0"/>
              </a:rPr>
              <a:t>(</a:t>
            </a:r>
            <a:r>
              <a:rPr lang="en-US" altLang="ru-RU">
                <a:cs typeface="Times New Roman" panose="02020603050405020304" pitchFamily="18" charset="0"/>
              </a:rPr>
              <a:t>R</a:t>
            </a:r>
            <a:r>
              <a:rPr lang="ru-RU" altLang="ru-RU">
                <a:cs typeface="Times New Roman" panose="02020603050405020304" pitchFamily="18" charset="0"/>
              </a:rPr>
              <a:t>)&gt;</a:t>
            </a:r>
            <a:r>
              <a:rPr lang="en-US" altLang="ru-RU">
                <a:cs typeface="Times New Roman" panose="02020603050405020304" pitchFamily="18" charset="0"/>
              </a:rPr>
              <a:t>P</a:t>
            </a:r>
            <a:r>
              <a:rPr lang="ru-RU" altLang="ru-RU">
                <a:cs typeface="Times New Roman" panose="02020603050405020304" pitchFamily="18" charset="0"/>
              </a:rPr>
              <a:t>(</a:t>
            </a:r>
            <a:r>
              <a:rPr lang="en-US" altLang="ru-RU">
                <a:cs typeface="Times New Roman" panose="02020603050405020304" pitchFamily="18" charset="0"/>
              </a:rPr>
              <a:t>S</a:t>
            </a:r>
            <a:r>
              <a:rPr lang="ru-RU" altLang="ru-RU">
                <a:cs typeface="Times New Roman" panose="02020603050405020304" pitchFamily="18" charset="0"/>
              </a:rPr>
              <a:t>), поскольку применение операции </a:t>
            </a:r>
            <a:r>
              <a:rPr lang="en-US" altLang="ru-RU">
                <a:cs typeface="Times New Roman" panose="02020603050405020304" pitchFamily="18" charset="0"/>
              </a:rPr>
              <a:t>F</a:t>
            </a:r>
            <a:r>
              <a:rPr lang="ru-RU" altLang="ru-RU">
                <a:cs typeface="Times New Roman" panose="02020603050405020304" pitchFamily="18" charset="0"/>
              </a:rPr>
              <a:t>(</a:t>
            </a:r>
            <a:r>
              <a:rPr lang="en-US" altLang="ru-RU">
                <a:cs typeface="Times New Roman" panose="02020603050405020304" pitchFamily="18" charset="0"/>
              </a:rPr>
              <a:t>G</a:t>
            </a:r>
            <a:r>
              <a:rPr lang="ru-RU" altLang="ru-RU">
                <a:cs typeface="Times New Roman" panose="02020603050405020304" pitchFamily="18" charset="0"/>
              </a:rPr>
              <a:t>) эквивалентно добавлению шума к изображению, а это вызывает увеличение дискриминантной функции </a:t>
            </a:r>
            <a:r>
              <a:rPr lang="en-US" altLang="ru-RU">
                <a:cs typeface="Times New Roman" panose="02020603050405020304" pitchFamily="18" charset="0"/>
              </a:rPr>
              <a:t>f</a:t>
            </a:r>
            <a:r>
              <a:rPr lang="ru-RU" altLang="ru-RU">
                <a:cs typeface="Times New Roman" panose="02020603050405020304" pitchFamily="18" charset="0"/>
              </a:rPr>
              <a:t>(</a:t>
            </a:r>
            <a:r>
              <a:rPr lang="en-US" altLang="ru-RU">
                <a:cs typeface="Times New Roman" panose="02020603050405020304" pitchFamily="18" charset="0"/>
              </a:rPr>
              <a:t>G</a:t>
            </a:r>
            <a:r>
              <a:rPr lang="ru-RU" altLang="ru-RU">
                <a:cs typeface="Times New Roman" panose="02020603050405020304" pitchFamily="18" charset="0"/>
              </a:rPr>
              <a:t>) (см. (8))</a:t>
            </a:r>
            <a:endParaRPr lang="ru-RU" altLang="ru-RU" sz="1100"/>
          </a:p>
          <a:p>
            <a:pPr algn="l"/>
            <a:r>
              <a:rPr lang="ru-RU" altLang="ru-RU" b="1">
                <a:cs typeface="Times New Roman" panose="02020603050405020304" pitchFamily="18" charset="0"/>
              </a:rPr>
              <a:t>Пример.</a:t>
            </a:r>
            <a:endParaRPr lang="ru-RU" altLang="ru-RU" sz="1100" b="1"/>
          </a:p>
          <a:p>
            <a:pPr algn="l"/>
            <a:endParaRPr lang="ru-RU" altLang="ru-RU" b="1"/>
          </a:p>
        </p:txBody>
      </p:sp>
      <p:sp>
        <p:nvSpPr>
          <p:cNvPr id="13324" name="Rectangle 14">
            <a:extLst>
              <a:ext uri="{FF2B5EF4-FFF2-40B4-BE49-F238E27FC236}">
                <a16:creationId xmlns:a16="http://schemas.microsoft.com/office/drawing/2014/main" id="{0850419C-8542-814A-AFC1-55BF9470A085}"/>
              </a:ext>
            </a:extLst>
          </p:cNvPr>
          <p:cNvSpPr>
            <a:spLocks noChangeArrowheads="1"/>
          </p:cNvSpPr>
          <p:nvPr/>
        </p:nvSpPr>
        <p:spPr bwMode="auto">
          <a:xfrm>
            <a:off x="1562100" y="4492625"/>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457200" algn="l"/>
              </a:tabLst>
              <a:defRPr>
                <a:solidFill>
                  <a:schemeClr val="tx1"/>
                </a:solidFill>
                <a:latin typeface="Arial" panose="020B0604020202020204" pitchFamily="34" charset="0"/>
              </a:defRPr>
            </a:lvl1pPr>
            <a:lvl2pPr marL="742950" indent="-285750">
              <a:tabLst>
                <a:tab pos="457200" algn="l"/>
              </a:tabLst>
              <a:defRPr>
                <a:solidFill>
                  <a:schemeClr val="tx1"/>
                </a:solidFill>
                <a:latin typeface="Arial" panose="020B0604020202020204" pitchFamily="34" charset="0"/>
              </a:defRPr>
            </a:lvl2pPr>
            <a:lvl3pPr marL="1143000" indent="-228600">
              <a:tabLst>
                <a:tab pos="457200" algn="l"/>
              </a:tabLst>
              <a:defRPr>
                <a:solidFill>
                  <a:schemeClr val="tx1"/>
                </a:solidFill>
                <a:latin typeface="Arial" panose="020B0604020202020204" pitchFamily="34" charset="0"/>
              </a:defRPr>
            </a:lvl3pPr>
            <a:lvl4pPr marL="1600200" indent="-228600">
              <a:tabLst>
                <a:tab pos="457200" algn="l"/>
              </a:tabLst>
              <a:defRPr>
                <a:solidFill>
                  <a:schemeClr val="tx1"/>
                </a:solidFill>
                <a:latin typeface="Arial" panose="020B0604020202020204" pitchFamily="34" charset="0"/>
              </a:defRPr>
            </a:lvl4pPr>
            <a:lvl5pPr marL="2057400" indent="-228600">
              <a:tabLst>
                <a:tab pos="457200"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algn="l"/>
            <a:r>
              <a:rPr lang="ru-RU" altLang="ru-RU">
                <a:cs typeface="Arial" panose="020B0604020202020204" pitchFamily="34" charset="0"/>
              </a:rPr>
              <a:t>4. </a:t>
            </a:r>
            <a:r>
              <a:rPr lang="ru-RU" altLang="ru-RU">
                <a:ea typeface="Times New Roman" panose="02020603050405020304" pitchFamily="18" charset="0"/>
                <a:cs typeface="Arial" panose="020B0604020202020204" pitchFamily="34" charset="0"/>
              </a:rPr>
              <a:t>Чем больше «амплитуда» А, тем больше скорость вложения </a:t>
            </a:r>
            <a:r>
              <a:rPr lang="en-US" altLang="ru-RU">
                <a:ea typeface="Times New Roman" panose="02020603050405020304" pitchFamily="18" charset="0"/>
                <a:cs typeface="Arial" panose="020B0604020202020204" pitchFamily="34" charset="0"/>
              </a:rPr>
              <a:t>R</a:t>
            </a:r>
            <a:r>
              <a:rPr lang="en-US" altLang="ru-RU" baseline="-25000">
                <a:ea typeface="Times New Roman" panose="02020603050405020304" pitchFamily="18" charset="0"/>
                <a:cs typeface="Arial" panose="020B0604020202020204" pitchFamily="34" charset="0"/>
              </a:rPr>
              <a:t>WM</a:t>
            </a:r>
            <a:r>
              <a:rPr lang="ru-RU" altLang="ru-RU">
                <a:ea typeface="Times New Roman" panose="02020603050405020304" pitchFamily="18" charset="0"/>
                <a:cs typeface="Arial" panose="020B0604020202020204" pitchFamily="34" charset="0"/>
              </a:rPr>
              <a:t>, но тем больше и искажения изображения сразу после погружения дополнительной информации:</a:t>
            </a:r>
            <a:endParaRPr lang="ru-RU" altLang="ru-RU" sz="1100"/>
          </a:p>
          <a:p>
            <a:pPr algn="l"/>
            <a:endParaRPr lang="ru-RU" altLang="ru-RU"/>
          </a:p>
        </p:txBody>
      </p:sp>
      <p:sp>
        <p:nvSpPr>
          <p:cNvPr id="13325" name="Rectangle 15">
            <a:extLst>
              <a:ext uri="{FF2B5EF4-FFF2-40B4-BE49-F238E27FC236}">
                <a16:creationId xmlns:a16="http://schemas.microsoft.com/office/drawing/2014/main" id="{7262E96E-FC4A-0446-B879-DC8CB375523D}"/>
              </a:ext>
            </a:extLst>
          </p:cNvPr>
          <p:cNvSpPr>
            <a:spLocks noChangeArrowheads="1"/>
          </p:cNvSpPr>
          <p:nvPr/>
        </p:nvSpPr>
        <p:spPr bwMode="auto">
          <a:xfrm>
            <a:off x="1562100" y="577215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a:r>
              <a:rPr lang="ru-RU" altLang="ru-RU">
                <a:ea typeface="Times New Roman" panose="02020603050405020304" pitchFamily="18" charset="0"/>
                <a:cs typeface="Arial" panose="020B0604020202020204" pitchFamily="34" charset="0"/>
              </a:rPr>
              <a:t>Напомним, что после извлечения ЦВЗ, изображение восстанавливается абсолютно точно, однако качество изображения важно и при первичном просмотре.</a:t>
            </a:r>
          </a:p>
        </p:txBody>
      </p:sp>
      <p:sp>
        <p:nvSpPr>
          <p:cNvPr id="13326" name="Номер слайда 3">
            <a:extLst>
              <a:ext uri="{FF2B5EF4-FFF2-40B4-BE49-F238E27FC236}">
                <a16:creationId xmlns:a16="http://schemas.microsoft.com/office/drawing/2014/main" id="{1AA2ACBE-EC34-FD4A-A654-E4BD9F57DF6F}"/>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a:t>
            </a:r>
            <a:r>
              <a:rPr lang="en-US" altLang="ru-RU" sz="1200">
                <a:solidFill>
                  <a:srgbClr val="898989"/>
                </a:solidFill>
              </a:rPr>
              <a:t>2</a:t>
            </a:r>
            <a:endParaRPr lang="ru-RU" altLang="ru-RU" sz="1200">
              <a:solidFill>
                <a:srgbClr val="898989"/>
              </a:solidFil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Номер слайда 3">
            <a:extLst>
              <a:ext uri="{FF2B5EF4-FFF2-40B4-BE49-F238E27FC236}">
                <a16:creationId xmlns:a16="http://schemas.microsoft.com/office/drawing/2014/main" id="{3169CEA8-D6B3-5746-AA11-A6F0291F2CE7}"/>
              </a:ext>
            </a:extLst>
          </p:cNvPr>
          <p:cNvSpPr txBox="1">
            <a:spLocks noGrp="1"/>
          </p:cNvSpPr>
          <p:nvPr/>
        </p:nvSpPr>
        <p:spPr bwMode="auto">
          <a:xfrm>
            <a:off x="8077200" y="60706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13</a:t>
            </a:r>
          </a:p>
        </p:txBody>
      </p:sp>
      <p:sp>
        <p:nvSpPr>
          <p:cNvPr id="14339" name="Rectangle 5">
            <a:extLst>
              <a:ext uri="{FF2B5EF4-FFF2-40B4-BE49-F238E27FC236}">
                <a16:creationId xmlns:a16="http://schemas.microsoft.com/office/drawing/2014/main" id="{A4608A33-0097-8B43-A47F-185D60BABD07}"/>
              </a:ext>
            </a:extLst>
          </p:cNvPr>
          <p:cNvSpPr>
            <a:spLocks noChangeArrowheads="1"/>
          </p:cNvSpPr>
          <p:nvPr/>
        </p:nvSpPr>
        <p:spPr bwMode="auto">
          <a:xfrm>
            <a:off x="1524000" y="1"/>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a:r>
              <a:rPr lang="ru-RU" altLang="ru-RU" b="1">
                <a:latin typeface="Times New Roman" panose="02020603050405020304" pitchFamily="18" charset="0"/>
                <a:cs typeface="Arial" panose="020B0604020202020204" pitchFamily="34" charset="0"/>
              </a:rPr>
              <a:t>Экспериментальные результаты </a:t>
            </a:r>
            <a:r>
              <a:rPr lang="en-US" altLang="ru-RU" b="1">
                <a:latin typeface="Times New Roman" panose="02020603050405020304" pitchFamily="18" charset="0"/>
                <a:cs typeface="Arial" panose="020B0604020202020204" pitchFamily="34" charset="0"/>
              </a:rPr>
              <a:t>[,]</a:t>
            </a:r>
            <a:endParaRPr lang="ru-RU" altLang="ru-RU" sz="1100" b="1">
              <a:latin typeface="Times New Roman" panose="02020603050405020304" pitchFamily="18" charset="0"/>
              <a:cs typeface="Arial" panose="020B0604020202020204" pitchFamily="34" charset="0"/>
            </a:endParaRPr>
          </a:p>
        </p:txBody>
      </p:sp>
      <p:graphicFrame>
        <p:nvGraphicFramePr>
          <p:cNvPr id="14340" name="Object 7">
            <a:extLst>
              <a:ext uri="{FF2B5EF4-FFF2-40B4-BE49-F238E27FC236}">
                <a16:creationId xmlns:a16="http://schemas.microsoft.com/office/drawing/2014/main" id="{D68AC5A2-8F24-F443-9D31-F4714A493B1C}"/>
              </a:ext>
            </a:extLst>
          </p:cNvPr>
          <p:cNvGraphicFramePr>
            <a:graphicFrameLocks noChangeAspect="1"/>
          </p:cNvGraphicFramePr>
          <p:nvPr/>
        </p:nvGraphicFramePr>
        <p:xfrm>
          <a:off x="1833563" y="2384426"/>
          <a:ext cx="723900" cy="295275"/>
        </p:xfrm>
        <a:graphic>
          <a:graphicData uri="http://schemas.openxmlformats.org/presentationml/2006/ole">
            <mc:AlternateContent xmlns:mc="http://schemas.openxmlformats.org/markup-compatibility/2006">
              <mc:Choice xmlns:v="urn:schemas-microsoft-com:vml" Requires="v">
                <p:oleObj spid="_x0000_s252931" name="Формула" r:id="rId3" imgW="16675100" imgH="6731000" progId="Equation.3">
                  <p:embed/>
                </p:oleObj>
              </mc:Choice>
              <mc:Fallback>
                <p:oleObj name="Формула" r:id="rId3" imgW="16675100" imgH="6731000" progId="Equation.3">
                  <p:embed/>
                  <p:pic>
                    <p:nvPicPr>
                      <p:cNvPr id="14340" name="Object 7">
                        <a:extLst>
                          <a:ext uri="{FF2B5EF4-FFF2-40B4-BE49-F238E27FC236}">
                            <a16:creationId xmlns:a16="http://schemas.microsoft.com/office/drawing/2014/main" id="{D68AC5A2-8F24-F443-9D31-F4714A493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3563" y="2384426"/>
                        <a:ext cx="7239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1" name="Object 6">
            <a:extLst>
              <a:ext uri="{FF2B5EF4-FFF2-40B4-BE49-F238E27FC236}">
                <a16:creationId xmlns:a16="http://schemas.microsoft.com/office/drawing/2014/main" id="{01D16B7B-FA35-5E44-8EC8-0F7591CB9C35}"/>
              </a:ext>
            </a:extLst>
          </p:cNvPr>
          <p:cNvGraphicFramePr>
            <a:graphicFrameLocks noChangeAspect="1"/>
          </p:cNvGraphicFramePr>
          <p:nvPr/>
        </p:nvGraphicFramePr>
        <p:xfrm>
          <a:off x="2452689" y="2641601"/>
          <a:ext cx="485775" cy="295275"/>
        </p:xfrm>
        <a:graphic>
          <a:graphicData uri="http://schemas.openxmlformats.org/presentationml/2006/ole">
            <mc:AlternateContent xmlns:mc="http://schemas.openxmlformats.org/markup-compatibility/2006">
              <mc:Choice xmlns:v="urn:schemas-microsoft-com:vml" Requires="v">
                <p:oleObj spid="_x0000_s252932" name="Формула" r:id="rId5" imgW="11112500" imgH="6731000" progId="Equation.3">
                  <p:embed/>
                </p:oleObj>
              </mc:Choice>
              <mc:Fallback>
                <p:oleObj name="Формула" r:id="rId5" imgW="11112500" imgH="6731000" progId="Equation.3">
                  <p:embed/>
                  <p:pic>
                    <p:nvPicPr>
                      <p:cNvPr id="14341" name="Object 6">
                        <a:extLst>
                          <a:ext uri="{FF2B5EF4-FFF2-40B4-BE49-F238E27FC236}">
                            <a16:creationId xmlns:a16="http://schemas.microsoft.com/office/drawing/2014/main" id="{01D16B7B-FA35-5E44-8EC8-0F7591CB9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2689" y="2641601"/>
                        <a:ext cx="4857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634" name="Group 362">
            <a:extLst>
              <a:ext uri="{FF2B5EF4-FFF2-40B4-BE49-F238E27FC236}">
                <a16:creationId xmlns:a16="http://schemas.microsoft.com/office/drawing/2014/main" id="{2069FCD0-80FF-2D43-BDE6-092EF4023AD6}"/>
              </a:ext>
            </a:extLst>
          </p:cNvPr>
          <p:cNvGraphicFramePr>
            <a:graphicFrameLocks noGrp="1"/>
          </p:cNvGraphicFramePr>
          <p:nvPr/>
        </p:nvGraphicFramePr>
        <p:xfrm>
          <a:off x="1771651" y="379414"/>
          <a:ext cx="6353175" cy="2744787"/>
        </p:xfrm>
        <a:graphic>
          <a:graphicData uri="http://schemas.openxmlformats.org/drawingml/2006/table">
            <a:tbl>
              <a:tblPr/>
              <a:tblGrid>
                <a:gridCol w="1600200">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792162">
                  <a:extLst>
                    <a:ext uri="{9D8B030D-6E8A-4147-A177-3AD203B41FA5}">
                      <a16:colId xmlns:a16="http://schemas.microsoft.com/office/drawing/2014/main" val="20002"/>
                    </a:ext>
                  </a:extLst>
                </a:gridCol>
                <a:gridCol w="792163">
                  <a:extLst>
                    <a:ext uri="{9D8B030D-6E8A-4147-A177-3AD203B41FA5}">
                      <a16:colId xmlns:a16="http://schemas.microsoft.com/office/drawing/2014/main" val="20003"/>
                    </a:ext>
                  </a:extLst>
                </a:gridCol>
                <a:gridCol w="792162">
                  <a:extLst>
                    <a:ext uri="{9D8B030D-6E8A-4147-A177-3AD203B41FA5}">
                      <a16:colId xmlns:a16="http://schemas.microsoft.com/office/drawing/2014/main" val="20004"/>
                    </a:ext>
                  </a:extLst>
                </a:gridCol>
                <a:gridCol w="792163">
                  <a:extLst>
                    <a:ext uri="{9D8B030D-6E8A-4147-A177-3AD203B41FA5}">
                      <a16:colId xmlns:a16="http://schemas.microsoft.com/office/drawing/2014/main" val="20005"/>
                    </a:ext>
                  </a:extLst>
                </a:gridCol>
                <a:gridCol w="792162">
                  <a:extLst>
                    <a:ext uri="{9D8B030D-6E8A-4147-A177-3AD203B41FA5}">
                      <a16:colId xmlns:a16="http://schemas.microsoft.com/office/drawing/2014/main" val="20006"/>
                    </a:ext>
                  </a:extLst>
                </a:gridCol>
              </a:tblGrid>
              <a:tr h="274638">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Изображение</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cs typeface="Times New Roman" pitchFamily="18" charset="0"/>
                        </a:rPr>
                        <a:t>NxM</a:t>
                      </a:r>
                      <a:r>
                        <a:rPr kumimoji="0" lang="ru-RU" sz="1200" b="0" i="0" u="none" strike="noStrike" cap="none" normalizeH="0" baseline="0">
                          <a:ln>
                            <a:noFill/>
                          </a:ln>
                          <a:solidFill>
                            <a:schemeClr val="tx1"/>
                          </a:solidFill>
                          <a:effectLst/>
                          <a:latin typeface="Arial" pitchFamily="34" charset="0"/>
                          <a:cs typeface="Times New Roman" pitchFamily="18" charset="0"/>
                        </a:rPr>
                        <a:t> пикселей</a:t>
                      </a:r>
                      <a:endParaRPr kumimoji="0" lang="ru-RU"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6">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Количество вкладываемых бит при амплитуде </a:t>
                      </a:r>
                      <a:r>
                        <a:rPr kumimoji="0" lang="en-US" sz="1200" b="0" i="0" u="none" strike="noStrike" cap="none" normalizeH="0" baseline="0">
                          <a:ln>
                            <a:noFill/>
                          </a:ln>
                          <a:solidFill>
                            <a:schemeClr val="tx1"/>
                          </a:solidFill>
                          <a:effectLst/>
                          <a:latin typeface="Arial" pitchFamily="34" charset="0"/>
                          <a:cs typeface="Times New Roman" pitchFamily="18" charset="0"/>
                        </a:rPr>
                        <a:t>A</a:t>
                      </a:r>
                      <a:r>
                        <a:rPr kumimoji="0" lang="ru-RU" sz="1200" b="0" i="0" u="none" strike="noStrike" cap="none" normalizeH="0" baseline="0">
                          <a:ln>
                            <a:noFill/>
                          </a:ln>
                          <a:solidFill>
                            <a:schemeClr val="tx1"/>
                          </a:solidFill>
                          <a:effectLst/>
                          <a:latin typeface="Arial" pitchFamily="34" charset="0"/>
                          <a:cs typeface="Times New Roman" pitchFamily="18" charset="0"/>
                        </a:rPr>
                        <a:t>=1,2…6, </a:t>
                      </a:r>
                      <a:r>
                        <a:rPr kumimoji="0" lang="en-US" sz="1200" b="0" i="0" u="none" strike="noStrike" cap="none" normalizeH="0" baseline="0">
                          <a:ln>
                            <a:noFill/>
                          </a:ln>
                          <a:solidFill>
                            <a:schemeClr val="tx1"/>
                          </a:solidFill>
                          <a:effectLst/>
                          <a:latin typeface="Arial" pitchFamily="34" charset="0"/>
                          <a:cs typeface="Times New Roman" pitchFamily="18" charset="0"/>
                        </a:rPr>
                        <a:t>L</a:t>
                      </a:r>
                      <a:r>
                        <a:rPr kumimoji="0" lang="ru-RU" sz="1200" b="0" i="0" u="none" strike="noStrike" cap="none" normalizeH="0" baseline="0">
                          <a:ln>
                            <a:noFill/>
                          </a:ln>
                          <a:solidFill>
                            <a:schemeClr val="tx1"/>
                          </a:solidFill>
                          <a:effectLst/>
                          <a:latin typeface="Arial" pitchFamily="34" charset="0"/>
                          <a:cs typeface="Times New Roman" pitchFamily="18" charset="0"/>
                        </a:rPr>
                        <a:t>=256</a:t>
                      </a:r>
                      <a:endParaRPr kumimoji="0" lang="ru-RU"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74638">
                <a:tc vMerge="1">
                  <a:txBody>
                    <a:bodyPr/>
                    <a:lstStyle/>
                    <a:p>
                      <a:endParaRPr lang="ru-RU"/>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cs typeface="Times New Roman" pitchFamily="18" charset="0"/>
                        </a:rPr>
                        <a:t>1</a:t>
                      </a:r>
                      <a:endParaRPr kumimoji="0" lang="en-US"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cs typeface="Times New Roman" pitchFamily="18" charset="0"/>
                        </a:rPr>
                        <a:t>2</a:t>
                      </a:r>
                      <a:endParaRPr kumimoji="0" lang="en-US"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cs typeface="Times New Roman" pitchFamily="18" charset="0"/>
                        </a:rPr>
                        <a:t>3</a:t>
                      </a:r>
                      <a:endParaRPr kumimoji="0" lang="en-US"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cs typeface="Times New Roman" pitchFamily="18" charset="0"/>
                        </a:rPr>
                        <a:t>4</a:t>
                      </a:r>
                      <a:endParaRPr kumimoji="0" lang="en-US"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cs typeface="Times New Roman" pitchFamily="18" charset="0"/>
                        </a:rPr>
                        <a:t>5</a:t>
                      </a:r>
                      <a:endParaRPr kumimoji="0" lang="en-US"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cs typeface="Times New Roman" pitchFamily="18" charset="0"/>
                        </a:rPr>
                        <a:t>6</a:t>
                      </a:r>
                      <a:endParaRPr kumimoji="0" lang="en-US"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cs typeface="Times New Roman" pitchFamily="18" charset="0"/>
                        </a:rPr>
                        <a:t>Lenna</a:t>
                      </a:r>
                      <a:r>
                        <a:rPr kumimoji="0" lang="ru-RU" sz="1200" b="0" i="0" u="none" strike="noStrike" cap="none" normalizeH="0" baseline="0">
                          <a:ln>
                            <a:noFill/>
                          </a:ln>
                          <a:solidFill>
                            <a:schemeClr val="tx1"/>
                          </a:solidFill>
                          <a:effectLst/>
                          <a:latin typeface="Arial" pitchFamily="34" charset="0"/>
                          <a:cs typeface="Times New Roman" pitchFamily="18" charset="0"/>
                        </a:rPr>
                        <a:t> (</a:t>
                      </a:r>
                      <a:r>
                        <a:rPr kumimoji="0" lang="en-US" sz="1200" b="0" i="0" u="none" strike="noStrike" cap="none" normalizeH="0" baseline="0">
                          <a:ln>
                            <a:noFill/>
                          </a:ln>
                          <a:solidFill>
                            <a:schemeClr val="tx1"/>
                          </a:solidFill>
                          <a:effectLst/>
                          <a:latin typeface="Arial" pitchFamily="34" charset="0"/>
                          <a:cs typeface="Times New Roman" pitchFamily="18" charset="0"/>
                        </a:rPr>
                        <a:t>128x128</a:t>
                      </a:r>
                      <a:r>
                        <a:rPr kumimoji="0" lang="ru-RU" sz="1200" b="0" i="0" u="none" strike="noStrike" cap="none" normalizeH="0" baseline="0">
                          <a:ln>
                            <a:noFill/>
                          </a:ln>
                          <a:solidFill>
                            <a:schemeClr val="tx1"/>
                          </a:solidFill>
                          <a:effectLst/>
                          <a:latin typeface="Arial" pitchFamily="34"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cs typeface="Times New Roman" pitchFamily="18" charset="0"/>
                        </a:rPr>
                        <a:t>Face</a:t>
                      </a:r>
                      <a:endParaRPr kumimoji="0" lang="en-US"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170</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512</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1045</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1390</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1865</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1996</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Пальмы (400х268)</a:t>
                      </a:r>
                      <a:endParaRPr kumimoji="0" lang="ru-RU"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916</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2274</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4020</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4621</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5778</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6643</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6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Обезьяна (512х512</a:t>
                      </a:r>
                      <a:r>
                        <a:rPr kumimoji="0" lang="en-US" sz="1200" b="0" i="0" u="none" strike="noStrike" cap="none" normalizeH="0" baseline="0">
                          <a:ln>
                            <a:noFill/>
                          </a:ln>
                          <a:solidFill>
                            <a:schemeClr val="tx1"/>
                          </a:solidFill>
                          <a:effectLst/>
                          <a:latin typeface="Arial" pitchFamily="34" charset="0"/>
                          <a:cs typeface="Times New Roman" pitchFamily="18" charset="0"/>
                        </a:rPr>
                        <a:t>)</a:t>
                      </a:r>
                      <a:endParaRPr kumimoji="0" lang="ru-RU"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186</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702</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1810</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2905</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4398</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5664</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Девушка (1024х1024)</a:t>
                      </a:r>
                      <a:endParaRPr kumimoji="0" lang="ru-RU"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25506</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65577</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109805</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131994</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166806</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176587</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63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ru-RU"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53</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47</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43</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39</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38</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36</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Средняя              (%)</a:t>
                      </a:r>
                      <a:endParaRPr kumimoji="0" lang="ru-RU" sz="12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1,9</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4</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7</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8</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9</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a:ln>
                            <a:noFill/>
                          </a:ln>
                          <a:solidFill>
                            <a:schemeClr val="tx1"/>
                          </a:solidFill>
                          <a:effectLst/>
                          <a:latin typeface="Arial" pitchFamily="34" charset="0"/>
                          <a:cs typeface="Times New Roman" pitchFamily="18" charset="0"/>
                        </a:rPr>
                        <a:t>10</a:t>
                      </a:r>
                      <a:endParaRPr kumimoji="0" lang="ru-RU" sz="1200" b="0" i="0" u="none" strike="noStrike" cap="none" normalizeH="0" baseline="0">
                        <a:ln>
                          <a:noFill/>
                        </a:ln>
                        <a:solidFill>
                          <a:schemeClr val="tx1"/>
                        </a:solidFill>
                        <a:effectLst/>
                        <a:latin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4410" name="Text Box 363">
            <a:extLst>
              <a:ext uri="{FF2B5EF4-FFF2-40B4-BE49-F238E27FC236}">
                <a16:creationId xmlns:a16="http://schemas.microsoft.com/office/drawing/2014/main" id="{E1567909-2BDD-E945-A471-23F7C3ED880B}"/>
              </a:ext>
            </a:extLst>
          </p:cNvPr>
          <p:cNvSpPr txBox="1">
            <a:spLocks noChangeArrowheads="1"/>
          </p:cNvSpPr>
          <p:nvPr/>
        </p:nvSpPr>
        <p:spPr bwMode="auto">
          <a:xfrm>
            <a:off x="1733550" y="2914650"/>
            <a:ext cx="88011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spcBef>
                <a:spcPct val="50000"/>
              </a:spcBef>
            </a:pPr>
            <a:r>
              <a:rPr lang="ru-RU" altLang="ru-RU" b="1">
                <a:latin typeface="Times New Roman" panose="02020603050405020304" pitchFamily="18" charset="0"/>
              </a:rPr>
              <a:t>Вывод</a:t>
            </a:r>
            <a:r>
              <a:rPr lang="ru-RU" altLang="ru-RU">
                <a:latin typeface="Times New Roman" panose="02020603050405020304" pitchFamily="18" charset="0"/>
              </a:rPr>
              <a:t>: Во все тестовые изображения можно вложить аутентификатор при хорошем качестве сразу после вложения. Вложить аутентификатор + дополнительную информацию можно при удовлетворительном качестве изображения.</a:t>
            </a:r>
          </a:p>
        </p:txBody>
      </p:sp>
      <p:pic>
        <p:nvPicPr>
          <p:cNvPr id="14411" name="Picture 364">
            <a:extLst>
              <a:ext uri="{FF2B5EF4-FFF2-40B4-BE49-F238E27FC236}">
                <a16:creationId xmlns:a16="http://schemas.microsoft.com/office/drawing/2014/main" id="{CC49BBE7-F393-AB42-BE4A-7D1514E8EF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6613" y="3829050"/>
            <a:ext cx="243205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2" name="Picture 365">
            <a:extLst>
              <a:ext uri="{FF2B5EF4-FFF2-40B4-BE49-F238E27FC236}">
                <a16:creationId xmlns:a16="http://schemas.microsoft.com/office/drawing/2014/main" id="{5353DE27-FF28-6A41-9101-0A4376E551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3854450"/>
            <a:ext cx="243205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3" name="Picture 366">
            <a:extLst>
              <a:ext uri="{FF2B5EF4-FFF2-40B4-BE49-F238E27FC236}">
                <a16:creationId xmlns:a16="http://schemas.microsoft.com/office/drawing/2014/main" id="{BC57606A-1816-4348-BC09-2F97321462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3875" y="3824289"/>
            <a:ext cx="2432050"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14" name="Text Box 367">
            <a:extLst>
              <a:ext uri="{FF2B5EF4-FFF2-40B4-BE49-F238E27FC236}">
                <a16:creationId xmlns:a16="http://schemas.microsoft.com/office/drawing/2014/main" id="{1003A6DF-3183-0348-A62F-7940EEC3EFC1}"/>
              </a:ext>
            </a:extLst>
          </p:cNvPr>
          <p:cNvSpPr txBox="1">
            <a:spLocks noChangeArrowheads="1"/>
          </p:cNvSpPr>
          <p:nvPr/>
        </p:nvSpPr>
        <p:spPr bwMode="auto">
          <a:xfrm>
            <a:off x="1770063" y="6259513"/>
            <a:ext cx="2773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spcBef>
                <a:spcPct val="50000"/>
              </a:spcBef>
            </a:pPr>
            <a:r>
              <a:rPr lang="ru-RU" altLang="ru-RU">
                <a:latin typeface="Times New Roman" panose="02020603050405020304" pitchFamily="18" charset="0"/>
              </a:rPr>
              <a:t>а) Изображение до вложения ЦВЗ</a:t>
            </a:r>
          </a:p>
        </p:txBody>
      </p:sp>
      <p:sp>
        <p:nvSpPr>
          <p:cNvPr id="14415" name="Text Box 373">
            <a:extLst>
              <a:ext uri="{FF2B5EF4-FFF2-40B4-BE49-F238E27FC236}">
                <a16:creationId xmlns:a16="http://schemas.microsoft.com/office/drawing/2014/main" id="{A39E2A10-53C5-764B-B173-2FAC1B49736D}"/>
              </a:ext>
            </a:extLst>
          </p:cNvPr>
          <p:cNvSpPr txBox="1">
            <a:spLocks noChangeArrowheads="1"/>
          </p:cNvSpPr>
          <p:nvPr/>
        </p:nvSpPr>
        <p:spPr bwMode="auto">
          <a:xfrm>
            <a:off x="4243389" y="6259513"/>
            <a:ext cx="32083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spcBef>
                <a:spcPct val="50000"/>
              </a:spcBef>
            </a:pPr>
            <a:r>
              <a:rPr lang="ru-RU" altLang="ru-RU">
                <a:latin typeface="Times New Roman" panose="02020603050405020304" pitchFamily="18" charset="0"/>
              </a:rPr>
              <a:t>б) Изображение после вложе-  ния ЦВЗ при А=1 (1212  бит)</a:t>
            </a:r>
          </a:p>
        </p:txBody>
      </p:sp>
      <p:sp>
        <p:nvSpPr>
          <p:cNvPr id="14416" name="Text Box 374">
            <a:extLst>
              <a:ext uri="{FF2B5EF4-FFF2-40B4-BE49-F238E27FC236}">
                <a16:creationId xmlns:a16="http://schemas.microsoft.com/office/drawing/2014/main" id="{71888C42-BD4A-C349-9B81-DC218B0AA904}"/>
              </a:ext>
            </a:extLst>
          </p:cNvPr>
          <p:cNvSpPr txBox="1">
            <a:spLocks noChangeArrowheads="1"/>
          </p:cNvSpPr>
          <p:nvPr/>
        </p:nvSpPr>
        <p:spPr bwMode="auto">
          <a:xfrm>
            <a:off x="7302500" y="6245225"/>
            <a:ext cx="32083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spcBef>
                <a:spcPct val="50000"/>
              </a:spcBef>
            </a:pPr>
            <a:r>
              <a:rPr lang="ru-RU" altLang="ru-RU">
                <a:latin typeface="Times New Roman" panose="02020603050405020304" pitchFamily="18" charset="0"/>
              </a:rPr>
              <a:t>в) Изображение после вложе-  ния ЦВЗ при А=4 (3324</a:t>
            </a:r>
            <a:r>
              <a:rPr lang="ru-RU" altLang="ru-RU"/>
              <a:t> </a:t>
            </a:r>
            <a:r>
              <a:rPr lang="ru-RU" altLang="ru-RU">
                <a:latin typeface="Times New Roman" panose="02020603050405020304" pitchFamily="18" charset="0"/>
              </a:rPr>
              <a:t>  бит)</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a:extLst>
              <a:ext uri="{FF2B5EF4-FFF2-40B4-BE49-F238E27FC236}">
                <a16:creationId xmlns:a16="http://schemas.microsoft.com/office/drawing/2014/main" id="{A97FFB23-A332-4140-9F6A-B7F532970998}"/>
              </a:ext>
            </a:extLst>
          </p:cNvPr>
          <p:cNvSpPr>
            <a:spLocks noChangeArrowheads="1"/>
          </p:cNvSpPr>
          <p:nvPr/>
        </p:nvSpPr>
        <p:spPr bwMode="auto">
          <a:xfrm>
            <a:off x="1524000" y="300039"/>
            <a:ext cx="9144000" cy="640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b="1"/>
              <a:t>Аутентификация изображений в формате </a:t>
            </a:r>
            <a:r>
              <a:rPr lang="en-US" altLang="ru-RU" b="1"/>
              <a:t>JPEG</a:t>
            </a:r>
            <a:r>
              <a:rPr lang="ru-RU" altLang="ru-RU" b="1"/>
              <a:t>.</a:t>
            </a:r>
          </a:p>
          <a:p>
            <a:pPr algn="l" eaLnBrk="1" hangingPunct="1"/>
            <a:endParaRPr lang="ru-RU" altLang="ru-RU" b="1"/>
          </a:p>
          <a:p>
            <a:pPr algn="l" eaLnBrk="1" hangingPunct="1"/>
            <a:r>
              <a:rPr lang="ru-RU" altLang="ru-RU" b="1"/>
              <a:t>Факт.</a:t>
            </a:r>
            <a:r>
              <a:rPr lang="ru-RU" altLang="ru-RU"/>
              <a:t> Невозможно обеспечить точную аутентификации изображения при вложении в формате </a:t>
            </a:r>
            <a:r>
              <a:rPr lang="en-US" altLang="ru-RU" i="1"/>
              <a:t>bmp</a:t>
            </a:r>
            <a:r>
              <a:rPr lang="ru-RU" altLang="ru-RU"/>
              <a:t>, если в дальнейшем оно будет сохраняться в формате </a:t>
            </a:r>
            <a:r>
              <a:rPr lang="en-US" altLang="ru-RU" i="1"/>
              <a:t>JPEG</a:t>
            </a:r>
            <a:r>
              <a:rPr lang="ru-RU" altLang="ru-RU"/>
              <a:t>. Поэтому необходимо вкладывать ЦВЗ и извлекать его непосредственно в формате </a:t>
            </a:r>
            <a:r>
              <a:rPr lang="en-US" altLang="ru-RU" i="1"/>
              <a:t>JPEG</a:t>
            </a:r>
            <a:r>
              <a:rPr lang="ru-RU" altLang="ru-RU"/>
              <a:t> (до обратно преобразования в </a:t>
            </a:r>
            <a:r>
              <a:rPr lang="en-US" altLang="ru-RU" i="1"/>
              <a:t>bmp</a:t>
            </a:r>
            <a:r>
              <a:rPr lang="ru-RU" altLang="ru-RU"/>
              <a:t>).</a:t>
            </a:r>
          </a:p>
          <a:p>
            <a:pPr algn="l" eaLnBrk="1" hangingPunct="1"/>
            <a:endParaRPr lang="ru-RU" altLang="ru-RU"/>
          </a:p>
          <a:p>
            <a:pPr algn="l" eaLnBrk="1" hangingPunct="1"/>
            <a:r>
              <a:rPr lang="ru-RU" altLang="ru-RU" b="1"/>
              <a:t>Замечание.</a:t>
            </a:r>
            <a:r>
              <a:rPr lang="ru-RU" altLang="ru-RU"/>
              <a:t> Поскольку изображение непосредственно не просматривается в формате </a:t>
            </a:r>
            <a:r>
              <a:rPr lang="en-US" altLang="ru-RU"/>
              <a:t>JPEG</a:t>
            </a:r>
            <a:r>
              <a:rPr lang="ru-RU" altLang="ru-RU"/>
              <a:t>, то нет необходимости в сохранении высокого качества изображения сразу после вложения.</a:t>
            </a:r>
          </a:p>
          <a:p>
            <a:pPr algn="l" eaLnBrk="1" hangingPunct="1"/>
            <a:endParaRPr lang="ru-RU" altLang="ru-RU"/>
          </a:p>
          <a:p>
            <a:pPr algn="l" eaLnBrk="1" hangingPunct="1"/>
            <a:r>
              <a:rPr lang="ru-RU" altLang="ru-RU" i="1"/>
              <a:t>Обратимое погружение с использованием сжатия.</a:t>
            </a:r>
          </a:p>
          <a:p>
            <a:pPr algn="l" eaLnBrk="1" hangingPunct="1"/>
            <a:endParaRPr lang="ru-RU" altLang="ru-RU" i="1"/>
          </a:p>
          <a:p>
            <a:pPr algn="l" eaLnBrk="1" hangingPunct="1"/>
            <a:r>
              <a:rPr lang="ru-RU" altLang="ru-RU" b="1"/>
              <a:t>Замечание. </a:t>
            </a:r>
            <a:r>
              <a:rPr lang="ru-RU" altLang="ru-RU"/>
              <a:t>Поскольку в формате </a:t>
            </a:r>
            <a:r>
              <a:rPr lang="en-US" altLang="ru-RU"/>
              <a:t>JPEG</a:t>
            </a:r>
            <a:r>
              <a:rPr lang="ru-RU" altLang="ru-RU"/>
              <a:t> уже используется сжатие, то существует опасность увеличения размера данных,  сохраняющих изображение + аутентификатор в формате </a:t>
            </a:r>
            <a:r>
              <a:rPr lang="en-US" altLang="ru-RU"/>
              <a:t>JPEG.</a:t>
            </a:r>
            <a:endParaRPr lang="ru-RU" altLang="ru-RU"/>
          </a:p>
          <a:p>
            <a:pPr algn="l" eaLnBrk="1" hangingPunct="1"/>
            <a:endParaRPr lang="ru-RU" altLang="ru-RU" i="1"/>
          </a:p>
          <a:p>
            <a:pPr algn="l" eaLnBrk="1" hangingPunct="1"/>
            <a:endParaRPr lang="ru-RU" altLang="ru-RU"/>
          </a:p>
          <a:p>
            <a:pPr algn="l" eaLnBrk="1" hangingPunct="1"/>
            <a:endParaRPr lang="ru-RU" altLang="ru-RU"/>
          </a:p>
          <a:p>
            <a:pPr algn="l" eaLnBrk="1" hangingPunct="1"/>
            <a:endParaRPr lang="ru-RU" altLang="ru-RU"/>
          </a:p>
          <a:p>
            <a:pPr algn="l" eaLnBrk="1" hangingPunct="1"/>
            <a:endParaRPr lang="ru-RU" altLang="ru-RU"/>
          </a:p>
          <a:p>
            <a:pPr algn="l" eaLnBrk="1" hangingPunct="1"/>
            <a:endParaRPr lang="ru-RU" altLang="ru-RU"/>
          </a:p>
          <a:p>
            <a:pPr algn="l" eaLnBrk="1" hangingPunct="1"/>
            <a:endParaRPr lang="ru-RU" altLang="ru-RU"/>
          </a:p>
        </p:txBody>
      </p:sp>
      <p:sp>
        <p:nvSpPr>
          <p:cNvPr id="15363" name="Номер слайда 3">
            <a:extLst>
              <a:ext uri="{FF2B5EF4-FFF2-40B4-BE49-F238E27FC236}">
                <a16:creationId xmlns:a16="http://schemas.microsoft.com/office/drawing/2014/main" id="{CF7D27D4-50EB-F84D-8677-51E3A26D7020}"/>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a:t>
            </a:r>
            <a:r>
              <a:rPr lang="en-US" altLang="ru-RU" sz="1200">
                <a:solidFill>
                  <a:srgbClr val="898989"/>
                </a:solidFill>
              </a:rPr>
              <a:t>4</a:t>
            </a:r>
            <a:endParaRPr lang="ru-RU" altLang="ru-RU" sz="1200">
              <a:solidFill>
                <a:srgbClr val="898989"/>
              </a:solidFil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a:extLst>
              <a:ext uri="{FF2B5EF4-FFF2-40B4-BE49-F238E27FC236}">
                <a16:creationId xmlns:a16="http://schemas.microsoft.com/office/drawing/2014/main" id="{D8542C34-4C79-BC4C-8178-0CC558B217BF}"/>
              </a:ext>
            </a:extLst>
          </p:cNvPr>
          <p:cNvSpPr txBox="1">
            <a:spLocks noChangeArrowheads="1"/>
          </p:cNvSpPr>
          <p:nvPr/>
        </p:nvSpPr>
        <p:spPr bwMode="auto">
          <a:xfrm>
            <a:off x="1708151" y="239713"/>
            <a:ext cx="5173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i="1"/>
              <a:t>Алгоритм погружения ЦВЗ в формате </a:t>
            </a:r>
            <a:r>
              <a:rPr lang="en-US" altLang="ru-RU" i="1"/>
              <a:t>JPEG.</a:t>
            </a:r>
            <a:endParaRPr lang="ru-RU" altLang="ru-RU" i="1"/>
          </a:p>
        </p:txBody>
      </p:sp>
      <p:sp>
        <p:nvSpPr>
          <p:cNvPr id="16387" name="Text Box 5">
            <a:extLst>
              <a:ext uri="{FF2B5EF4-FFF2-40B4-BE49-F238E27FC236}">
                <a16:creationId xmlns:a16="http://schemas.microsoft.com/office/drawing/2014/main" id="{6C0DE6AC-C5C3-B048-A193-A6E9222CE814}"/>
              </a:ext>
            </a:extLst>
          </p:cNvPr>
          <p:cNvSpPr txBox="1">
            <a:spLocks noChangeArrowheads="1"/>
          </p:cNvSpPr>
          <p:nvPr/>
        </p:nvSpPr>
        <p:spPr bwMode="auto">
          <a:xfrm>
            <a:off x="1687513" y="3176588"/>
            <a:ext cx="513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i="1"/>
              <a:t>Алгоритм извлечения ЦВЗ в формате </a:t>
            </a:r>
            <a:r>
              <a:rPr lang="en-US" altLang="ru-RU" i="1"/>
              <a:t>JPEG.</a:t>
            </a:r>
            <a:endParaRPr lang="ru-RU" altLang="ru-RU" i="1"/>
          </a:p>
        </p:txBody>
      </p:sp>
      <p:sp>
        <p:nvSpPr>
          <p:cNvPr id="16388" name="Text Box 8">
            <a:extLst>
              <a:ext uri="{FF2B5EF4-FFF2-40B4-BE49-F238E27FC236}">
                <a16:creationId xmlns:a16="http://schemas.microsoft.com/office/drawing/2014/main" id="{ADFAE115-A6AE-564F-A843-9ED4DDA9CA04}"/>
              </a:ext>
            </a:extLst>
          </p:cNvPr>
          <p:cNvSpPr txBox="1">
            <a:spLocks noChangeArrowheads="1"/>
          </p:cNvSpPr>
          <p:nvPr/>
        </p:nvSpPr>
        <p:spPr bwMode="auto">
          <a:xfrm>
            <a:off x="1847851" y="785814"/>
            <a:ext cx="1306513"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Изображение в формате </a:t>
            </a:r>
            <a:r>
              <a:rPr lang="en-US" altLang="ru-RU" sz="1200"/>
              <a:t>JPEG</a:t>
            </a:r>
            <a:endParaRPr lang="ru-RU" altLang="ru-RU" sz="1200"/>
          </a:p>
        </p:txBody>
      </p:sp>
      <p:sp>
        <p:nvSpPr>
          <p:cNvPr id="16389" name="Text Box 9">
            <a:extLst>
              <a:ext uri="{FF2B5EF4-FFF2-40B4-BE49-F238E27FC236}">
                <a16:creationId xmlns:a16="http://schemas.microsoft.com/office/drawing/2014/main" id="{3B5BAA94-3C2A-C84A-92C5-DD62F466D8B5}"/>
              </a:ext>
            </a:extLst>
          </p:cNvPr>
          <p:cNvSpPr txBox="1">
            <a:spLocks noChangeArrowheads="1"/>
          </p:cNvSpPr>
          <p:nvPr/>
        </p:nvSpPr>
        <p:spPr bwMode="auto">
          <a:xfrm>
            <a:off x="3332164" y="790575"/>
            <a:ext cx="1450975" cy="6492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Декомпрессия     (выделение </a:t>
            </a:r>
            <a:r>
              <a:rPr lang="en-US" altLang="ru-RU" sz="1200"/>
              <a:t>DCT</a:t>
            </a:r>
            <a:r>
              <a:rPr lang="ru-RU" altLang="ru-RU" sz="1200"/>
              <a:t>-коэффициентов)</a:t>
            </a:r>
          </a:p>
        </p:txBody>
      </p:sp>
      <p:sp>
        <p:nvSpPr>
          <p:cNvPr id="16390" name="Text Box 10">
            <a:extLst>
              <a:ext uri="{FF2B5EF4-FFF2-40B4-BE49-F238E27FC236}">
                <a16:creationId xmlns:a16="http://schemas.microsoft.com/office/drawing/2014/main" id="{20A8664C-4B92-3147-8590-CC925EF5CEA0}"/>
              </a:ext>
            </a:extLst>
          </p:cNvPr>
          <p:cNvSpPr txBox="1">
            <a:spLocks noChangeArrowheads="1"/>
          </p:cNvSpPr>
          <p:nvPr/>
        </p:nvSpPr>
        <p:spPr bwMode="auto">
          <a:xfrm>
            <a:off x="5078414" y="784225"/>
            <a:ext cx="1597025" cy="6492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Выбор коэффициентов </a:t>
            </a:r>
            <a:r>
              <a:rPr lang="en-US" altLang="ru-RU" sz="1200"/>
              <a:t>DCT</a:t>
            </a:r>
            <a:r>
              <a:rPr lang="ru-RU" altLang="ru-RU" sz="1200"/>
              <a:t> для вложения</a:t>
            </a:r>
          </a:p>
        </p:txBody>
      </p:sp>
      <p:sp>
        <p:nvSpPr>
          <p:cNvPr id="16391" name="Text Box 11">
            <a:extLst>
              <a:ext uri="{FF2B5EF4-FFF2-40B4-BE49-F238E27FC236}">
                <a16:creationId xmlns:a16="http://schemas.microsoft.com/office/drawing/2014/main" id="{37FDCAC6-0A9B-554E-A464-2EC0B4AFB1ED}"/>
              </a:ext>
            </a:extLst>
          </p:cNvPr>
          <p:cNvSpPr txBox="1">
            <a:spLocks noChangeArrowheads="1"/>
          </p:cNvSpPr>
          <p:nvPr/>
        </p:nvSpPr>
        <p:spPr bwMode="auto">
          <a:xfrm>
            <a:off x="6881814" y="790576"/>
            <a:ext cx="1011237"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Выделение НЗБ</a:t>
            </a:r>
          </a:p>
        </p:txBody>
      </p:sp>
      <p:sp>
        <p:nvSpPr>
          <p:cNvPr id="16392" name="Text Box 12">
            <a:extLst>
              <a:ext uri="{FF2B5EF4-FFF2-40B4-BE49-F238E27FC236}">
                <a16:creationId xmlns:a16="http://schemas.microsoft.com/office/drawing/2014/main" id="{4B5269E4-8F37-CA42-BCA8-135997C69804}"/>
              </a:ext>
            </a:extLst>
          </p:cNvPr>
          <p:cNvSpPr txBox="1">
            <a:spLocks noChangeArrowheads="1"/>
          </p:cNvSpPr>
          <p:nvPr/>
        </p:nvSpPr>
        <p:spPr bwMode="auto">
          <a:xfrm>
            <a:off x="8220076" y="795339"/>
            <a:ext cx="900113" cy="6492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Сжатие НЗБ без потерь</a:t>
            </a:r>
          </a:p>
        </p:txBody>
      </p:sp>
      <p:sp>
        <p:nvSpPr>
          <p:cNvPr id="16393" name="Text Box 13">
            <a:extLst>
              <a:ext uri="{FF2B5EF4-FFF2-40B4-BE49-F238E27FC236}">
                <a16:creationId xmlns:a16="http://schemas.microsoft.com/office/drawing/2014/main" id="{2C15FADB-D0CD-3E44-8000-89359F2FAE00}"/>
              </a:ext>
            </a:extLst>
          </p:cNvPr>
          <p:cNvSpPr txBox="1">
            <a:spLocks noChangeArrowheads="1"/>
          </p:cNvSpPr>
          <p:nvPr/>
        </p:nvSpPr>
        <p:spPr bwMode="auto">
          <a:xfrm>
            <a:off x="9264651" y="795339"/>
            <a:ext cx="1044575"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Вложение ЦВЗ</a:t>
            </a:r>
          </a:p>
        </p:txBody>
      </p:sp>
      <p:sp>
        <p:nvSpPr>
          <p:cNvPr id="16394" name="Text Box 14">
            <a:extLst>
              <a:ext uri="{FF2B5EF4-FFF2-40B4-BE49-F238E27FC236}">
                <a16:creationId xmlns:a16="http://schemas.microsoft.com/office/drawing/2014/main" id="{369CE73F-7FC4-E24D-9546-D9982CC0B0DB}"/>
              </a:ext>
            </a:extLst>
          </p:cNvPr>
          <p:cNvSpPr txBox="1">
            <a:spLocks noChangeArrowheads="1"/>
          </p:cNvSpPr>
          <p:nvPr/>
        </p:nvSpPr>
        <p:spPr bwMode="auto">
          <a:xfrm>
            <a:off x="1838326" y="1970089"/>
            <a:ext cx="1306513"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Сжатие кодом Хаффмана</a:t>
            </a:r>
          </a:p>
        </p:txBody>
      </p:sp>
      <p:sp>
        <p:nvSpPr>
          <p:cNvPr id="16395" name="Text Box 15">
            <a:extLst>
              <a:ext uri="{FF2B5EF4-FFF2-40B4-BE49-F238E27FC236}">
                <a16:creationId xmlns:a16="http://schemas.microsoft.com/office/drawing/2014/main" id="{5ACA7F9D-D765-BA47-A61E-58F30F460BB1}"/>
              </a:ext>
            </a:extLst>
          </p:cNvPr>
          <p:cNvSpPr txBox="1">
            <a:spLocks noChangeArrowheads="1"/>
          </p:cNvSpPr>
          <p:nvPr/>
        </p:nvSpPr>
        <p:spPr bwMode="auto">
          <a:xfrm>
            <a:off x="3336926" y="1978025"/>
            <a:ext cx="1450975" cy="6492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Изменение коэффициентов </a:t>
            </a:r>
            <a:r>
              <a:rPr lang="en-US" altLang="ru-RU" sz="1200"/>
              <a:t>DCT</a:t>
            </a:r>
            <a:r>
              <a:rPr lang="ru-RU" altLang="ru-RU" sz="1200"/>
              <a:t> в НЗБ</a:t>
            </a:r>
          </a:p>
        </p:txBody>
      </p:sp>
      <p:sp>
        <p:nvSpPr>
          <p:cNvPr id="16396" name="Text Box 16">
            <a:extLst>
              <a:ext uri="{FF2B5EF4-FFF2-40B4-BE49-F238E27FC236}">
                <a16:creationId xmlns:a16="http://schemas.microsoft.com/office/drawing/2014/main" id="{1C0E0EE7-B57E-234F-99E1-E8E5AD31C9F8}"/>
              </a:ext>
            </a:extLst>
          </p:cNvPr>
          <p:cNvSpPr txBox="1">
            <a:spLocks noChangeArrowheads="1"/>
          </p:cNvSpPr>
          <p:nvPr/>
        </p:nvSpPr>
        <p:spPr bwMode="auto">
          <a:xfrm>
            <a:off x="5262563" y="1978025"/>
            <a:ext cx="1339850" cy="558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Формирование</a:t>
            </a:r>
          </a:p>
          <a:p>
            <a:pPr>
              <a:spcBef>
                <a:spcPct val="50000"/>
              </a:spcBef>
            </a:pPr>
            <a:endParaRPr lang="ru-RU" altLang="ru-RU" sz="1200"/>
          </a:p>
        </p:txBody>
      </p:sp>
      <p:graphicFrame>
        <p:nvGraphicFramePr>
          <p:cNvPr id="16397" name="Object 17">
            <a:extLst>
              <a:ext uri="{FF2B5EF4-FFF2-40B4-BE49-F238E27FC236}">
                <a16:creationId xmlns:a16="http://schemas.microsoft.com/office/drawing/2014/main" id="{74269991-E882-F04A-B769-836F38DE138D}"/>
              </a:ext>
            </a:extLst>
          </p:cNvPr>
          <p:cNvGraphicFramePr>
            <a:graphicFrameLocks noChangeAspect="1"/>
          </p:cNvGraphicFramePr>
          <p:nvPr>
            <p:ph sz="half" idx="1"/>
          </p:nvPr>
        </p:nvGraphicFramePr>
        <p:xfrm>
          <a:off x="5543550" y="2173288"/>
          <a:ext cx="647700" cy="355600"/>
        </p:xfrm>
        <a:graphic>
          <a:graphicData uri="http://schemas.openxmlformats.org/presentationml/2006/ole">
            <mc:AlternateContent xmlns:mc="http://schemas.openxmlformats.org/markup-compatibility/2006">
              <mc:Choice xmlns:v="urn:schemas-microsoft-com:vml" Requires="v">
                <p:oleObj spid="_x0000_s254983" name="Формула" r:id="rId3" imgW="14922500" imgH="8191500" progId="Equation.3">
                  <p:embed/>
                </p:oleObj>
              </mc:Choice>
              <mc:Fallback>
                <p:oleObj name="Формула" r:id="rId3" imgW="14922500" imgH="8191500" progId="Equation.3">
                  <p:embed/>
                  <p:pic>
                    <p:nvPicPr>
                      <p:cNvPr id="16397" name="Object 17">
                        <a:extLst>
                          <a:ext uri="{FF2B5EF4-FFF2-40B4-BE49-F238E27FC236}">
                            <a16:creationId xmlns:a16="http://schemas.microsoft.com/office/drawing/2014/main" id="{74269991-E882-F04A-B769-836F38DE1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3550" y="2173288"/>
                        <a:ext cx="6477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8" name="Object 53">
            <a:extLst>
              <a:ext uri="{FF2B5EF4-FFF2-40B4-BE49-F238E27FC236}">
                <a16:creationId xmlns:a16="http://schemas.microsoft.com/office/drawing/2014/main" id="{935BCC94-F185-9D45-BC2C-96DDA3DA09C3}"/>
              </a:ext>
            </a:extLst>
          </p:cNvPr>
          <p:cNvGraphicFramePr>
            <a:graphicFrameLocks noChangeAspect="1"/>
          </p:cNvGraphicFramePr>
          <p:nvPr>
            <p:ph sz="quarter" idx="2"/>
          </p:nvPr>
        </p:nvGraphicFramePr>
        <p:xfrm>
          <a:off x="10388600" y="1123950"/>
          <a:ext cx="279400" cy="215900"/>
        </p:xfrm>
        <a:graphic>
          <a:graphicData uri="http://schemas.openxmlformats.org/presentationml/2006/ole">
            <mc:AlternateContent xmlns:mc="http://schemas.openxmlformats.org/markup-compatibility/2006">
              <mc:Choice xmlns:v="urn:schemas-microsoft-com:vml" Requires="v">
                <p:oleObj spid="_x0000_s254984" name="Формула" r:id="rId5" imgW="6438900" imgH="4978400" progId="Equation.3">
                  <p:embed/>
                </p:oleObj>
              </mc:Choice>
              <mc:Fallback>
                <p:oleObj name="Формула" r:id="rId5" imgW="6438900" imgH="4978400" progId="Equation.3">
                  <p:embed/>
                  <p:pic>
                    <p:nvPicPr>
                      <p:cNvPr id="16398" name="Object 53">
                        <a:extLst>
                          <a:ext uri="{FF2B5EF4-FFF2-40B4-BE49-F238E27FC236}">
                            <a16:creationId xmlns:a16="http://schemas.microsoft.com/office/drawing/2014/main" id="{935BCC94-F185-9D45-BC2C-96DDA3DA0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8600" y="1123950"/>
                        <a:ext cx="279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9" name="Text Box 19">
            <a:extLst>
              <a:ext uri="{FF2B5EF4-FFF2-40B4-BE49-F238E27FC236}">
                <a16:creationId xmlns:a16="http://schemas.microsoft.com/office/drawing/2014/main" id="{7F3BA1A7-6849-8B45-BFC4-9B71ACB601F8}"/>
              </a:ext>
            </a:extLst>
          </p:cNvPr>
          <p:cNvSpPr txBox="1">
            <a:spLocks noChangeArrowheads="1"/>
          </p:cNvSpPr>
          <p:nvPr/>
        </p:nvSpPr>
        <p:spPr bwMode="auto">
          <a:xfrm>
            <a:off x="6842126" y="1984376"/>
            <a:ext cx="1044575"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ИзменениеНЗБ</a:t>
            </a:r>
          </a:p>
        </p:txBody>
      </p:sp>
      <p:sp>
        <p:nvSpPr>
          <p:cNvPr id="16400" name="Text Box 20">
            <a:extLst>
              <a:ext uri="{FF2B5EF4-FFF2-40B4-BE49-F238E27FC236}">
                <a16:creationId xmlns:a16="http://schemas.microsoft.com/office/drawing/2014/main" id="{6653CB4E-29D4-F445-89B3-465B8E616FE4}"/>
              </a:ext>
            </a:extLst>
          </p:cNvPr>
          <p:cNvSpPr txBox="1">
            <a:spLocks noChangeArrowheads="1"/>
          </p:cNvSpPr>
          <p:nvPr/>
        </p:nvSpPr>
        <p:spPr bwMode="auto">
          <a:xfrm>
            <a:off x="9258301" y="1989139"/>
            <a:ext cx="1044575"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Сравнение  НЗБ</a:t>
            </a:r>
          </a:p>
        </p:txBody>
      </p:sp>
      <p:sp>
        <p:nvSpPr>
          <p:cNvPr id="16401" name="Line 21">
            <a:extLst>
              <a:ext uri="{FF2B5EF4-FFF2-40B4-BE49-F238E27FC236}">
                <a16:creationId xmlns:a16="http://schemas.microsoft.com/office/drawing/2014/main" id="{C7A7A143-4AA0-E249-B017-44543FA0BFFF}"/>
              </a:ext>
            </a:extLst>
          </p:cNvPr>
          <p:cNvSpPr>
            <a:spLocks noChangeShapeType="1"/>
          </p:cNvSpPr>
          <p:nvPr/>
        </p:nvSpPr>
        <p:spPr bwMode="auto">
          <a:xfrm>
            <a:off x="3179763" y="1016000"/>
            <a:ext cx="1508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02" name="Line 22">
            <a:extLst>
              <a:ext uri="{FF2B5EF4-FFF2-40B4-BE49-F238E27FC236}">
                <a16:creationId xmlns:a16="http://schemas.microsoft.com/office/drawing/2014/main" id="{7D6AEC17-55E4-0D41-99A5-4383A0858403}"/>
              </a:ext>
            </a:extLst>
          </p:cNvPr>
          <p:cNvSpPr>
            <a:spLocks noChangeShapeType="1"/>
          </p:cNvSpPr>
          <p:nvPr/>
        </p:nvSpPr>
        <p:spPr bwMode="auto">
          <a:xfrm>
            <a:off x="4776789" y="1035050"/>
            <a:ext cx="2936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03" name="Line 24">
            <a:extLst>
              <a:ext uri="{FF2B5EF4-FFF2-40B4-BE49-F238E27FC236}">
                <a16:creationId xmlns:a16="http://schemas.microsoft.com/office/drawing/2014/main" id="{1B9A5AD9-69AD-9941-B0B4-144758370B25}"/>
              </a:ext>
            </a:extLst>
          </p:cNvPr>
          <p:cNvSpPr>
            <a:spLocks noChangeShapeType="1"/>
          </p:cNvSpPr>
          <p:nvPr/>
        </p:nvSpPr>
        <p:spPr bwMode="auto">
          <a:xfrm>
            <a:off x="9115426" y="1023938"/>
            <a:ext cx="1428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04" name="Line 25">
            <a:extLst>
              <a:ext uri="{FF2B5EF4-FFF2-40B4-BE49-F238E27FC236}">
                <a16:creationId xmlns:a16="http://schemas.microsoft.com/office/drawing/2014/main" id="{AD13CDE2-9666-974C-8430-431F0DB0F212}"/>
              </a:ext>
            </a:extLst>
          </p:cNvPr>
          <p:cNvSpPr>
            <a:spLocks noChangeShapeType="1"/>
          </p:cNvSpPr>
          <p:nvPr/>
        </p:nvSpPr>
        <p:spPr bwMode="auto">
          <a:xfrm>
            <a:off x="9753600" y="1262063"/>
            <a:ext cx="0" cy="723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05" name="Line 26">
            <a:extLst>
              <a:ext uri="{FF2B5EF4-FFF2-40B4-BE49-F238E27FC236}">
                <a16:creationId xmlns:a16="http://schemas.microsoft.com/office/drawing/2014/main" id="{61B491E4-6E52-E740-B21D-052ED2E76933}"/>
              </a:ext>
            </a:extLst>
          </p:cNvPr>
          <p:cNvSpPr>
            <a:spLocks noChangeShapeType="1"/>
          </p:cNvSpPr>
          <p:nvPr/>
        </p:nvSpPr>
        <p:spPr bwMode="auto">
          <a:xfrm>
            <a:off x="7891463" y="2157413"/>
            <a:ext cx="135731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06" name="Line 27">
            <a:extLst>
              <a:ext uri="{FF2B5EF4-FFF2-40B4-BE49-F238E27FC236}">
                <a16:creationId xmlns:a16="http://schemas.microsoft.com/office/drawing/2014/main" id="{074B668B-E518-4446-B010-FEC240952A10}"/>
              </a:ext>
            </a:extLst>
          </p:cNvPr>
          <p:cNvSpPr>
            <a:spLocks noChangeShapeType="1"/>
          </p:cNvSpPr>
          <p:nvPr/>
        </p:nvSpPr>
        <p:spPr bwMode="auto">
          <a:xfrm flipH="1">
            <a:off x="7886701" y="2305050"/>
            <a:ext cx="13811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07" name="Line 28">
            <a:extLst>
              <a:ext uri="{FF2B5EF4-FFF2-40B4-BE49-F238E27FC236}">
                <a16:creationId xmlns:a16="http://schemas.microsoft.com/office/drawing/2014/main" id="{05A1FD64-19CE-764E-849E-2547DF20274D}"/>
              </a:ext>
            </a:extLst>
          </p:cNvPr>
          <p:cNvSpPr>
            <a:spLocks noChangeShapeType="1"/>
          </p:cNvSpPr>
          <p:nvPr/>
        </p:nvSpPr>
        <p:spPr bwMode="auto">
          <a:xfrm>
            <a:off x="7896225" y="1004888"/>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08" name="Line 29">
            <a:extLst>
              <a:ext uri="{FF2B5EF4-FFF2-40B4-BE49-F238E27FC236}">
                <a16:creationId xmlns:a16="http://schemas.microsoft.com/office/drawing/2014/main" id="{8AFE203A-F81B-AF48-88ED-0D4F93B65A78}"/>
              </a:ext>
            </a:extLst>
          </p:cNvPr>
          <p:cNvSpPr>
            <a:spLocks noChangeShapeType="1"/>
          </p:cNvSpPr>
          <p:nvPr/>
        </p:nvSpPr>
        <p:spPr bwMode="auto">
          <a:xfrm flipV="1">
            <a:off x="8053388" y="1000125"/>
            <a:ext cx="0" cy="1162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09" name="Line 30">
            <a:extLst>
              <a:ext uri="{FF2B5EF4-FFF2-40B4-BE49-F238E27FC236}">
                <a16:creationId xmlns:a16="http://schemas.microsoft.com/office/drawing/2014/main" id="{747EDE60-4CCA-7A48-8C6F-D23C14115A25}"/>
              </a:ext>
            </a:extLst>
          </p:cNvPr>
          <p:cNvSpPr>
            <a:spLocks noChangeShapeType="1"/>
          </p:cNvSpPr>
          <p:nvPr/>
        </p:nvSpPr>
        <p:spPr bwMode="auto">
          <a:xfrm>
            <a:off x="7362826" y="2462214"/>
            <a:ext cx="9525" cy="5921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10" name="Line 31">
            <a:extLst>
              <a:ext uri="{FF2B5EF4-FFF2-40B4-BE49-F238E27FC236}">
                <a16:creationId xmlns:a16="http://schemas.microsoft.com/office/drawing/2014/main" id="{819F5CCD-0BDD-1845-97B4-5D4D6D358189}"/>
              </a:ext>
            </a:extLst>
          </p:cNvPr>
          <p:cNvSpPr>
            <a:spLocks noChangeShapeType="1"/>
          </p:cNvSpPr>
          <p:nvPr/>
        </p:nvSpPr>
        <p:spPr bwMode="auto">
          <a:xfrm flipH="1" flipV="1">
            <a:off x="4057650" y="3040064"/>
            <a:ext cx="3309938" cy="14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11" name="Line 32">
            <a:extLst>
              <a:ext uri="{FF2B5EF4-FFF2-40B4-BE49-F238E27FC236}">
                <a16:creationId xmlns:a16="http://schemas.microsoft.com/office/drawing/2014/main" id="{734432B0-1B46-5140-BC97-042AB7052488}"/>
              </a:ext>
            </a:extLst>
          </p:cNvPr>
          <p:cNvSpPr>
            <a:spLocks noChangeShapeType="1"/>
          </p:cNvSpPr>
          <p:nvPr/>
        </p:nvSpPr>
        <p:spPr bwMode="auto">
          <a:xfrm flipV="1">
            <a:off x="4062413" y="2624139"/>
            <a:ext cx="0" cy="4206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12" name="Line 35">
            <a:extLst>
              <a:ext uri="{FF2B5EF4-FFF2-40B4-BE49-F238E27FC236}">
                <a16:creationId xmlns:a16="http://schemas.microsoft.com/office/drawing/2014/main" id="{E7CF499A-9DF4-084B-BCE8-26608C149C2E}"/>
              </a:ext>
            </a:extLst>
          </p:cNvPr>
          <p:cNvSpPr>
            <a:spLocks noChangeShapeType="1"/>
          </p:cNvSpPr>
          <p:nvPr/>
        </p:nvSpPr>
        <p:spPr bwMode="auto">
          <a:xfrm flipH="1">
            <a:off x="3143250" y="2190750"/>
            <a:ext cx="1905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13" name="Line 36">
            <a:extLst>
              <a:ext uri="{FF2B5EF4-FFF2-40B4-BE49-F238E27FC236}">
                <a16:creationId xmlns:a16="http://schemas.microsoft.com/office/drawing/2014/main" id="{92F4240A-91CE-C941-9B97-FA95712A6D5E}"/>
              </a:ext>
            </a:extLst>
          </p:cNvPr>
          <p:cNvSpPr>
            <a:spLocks noChangeShapeType="1"/>
          </p:cNvSpPr>
          <p:nvPr/>
        </p:nvSpPr>
        <p:spPr bwMode="auto">
          <a:xfrm>
            <a:off x="4781550" y="2190750"/>
            <a:ext cx="457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14" name="Line 37">
            <a:extLst>
              <a:ext uri="{FF2B5EF4-FFF2-40B4-BE49-F238E27FC236}">
                <a16:creationId xmlns:a16="http://schemas.microsoft.com/office/drawing/2014/main" id="{B25C1D78-D9E3-3B4C-8802-F67792275CFE}"/>
              </a:ext>
            </a:extLst>
          </p:cNvPr>
          <p:cNvSpPr>
            <a:spLocks noChangeShapeType="1"/>
          </p:cNvSpPr>
          <p:nvPr/>
        </p:nvSpPr>
        <p:spPr bwMode="auto">
          <a:xfrm flipV="1">
            <a:off x="4933950" y="1038225"/>
            <a:ext cx="0" cy="1162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15" name="Line 38">
            <a:extLst>
              <a:ext uri="{FF2B5EF4-FFF2-40B4-BE49-F238E27FC236}">
                <a16:creationId xmlns:a16="http://schemas.microsoft.com/office/drawing/2014/main" id="{726D6ABE-4359-E54F-B03C-F044FB225AAF}"/>
              </a:ext>
            </a:extLst>
          </p:cNvPr>
          <p:cNvSpPr>
            <a:spLocks noChangeShapeType="1"/>
          </p:cNvSpPr>
          <p:nvPr/>
        </p:nvSpPr>
        <p:spPr bwMode="auto">
          <a:xfrm flipV="1">
            <a:off x="6686550" y="1028701"/>
            <a:ext cx="190500" cy="9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16" name="Line 39">
            <a:extLst>
              <a:ext uri="{FF2B5EF4-FFF2-40B4-BE49-F238E27FC236}">
                <a16:creationId xmlns:a16="http://schemas.microsoft.com/office/drawing/2014/main" id="{769534CA-E8E1-A643-A57E-1DC915795FD4}"/>
              </a:ext>
            </a:extLst>
          </p:cNvPr>
          <p:cNvSpPr>
            <a:spLocks noChangeShapeType="1"/>
          </p:cNvSpPr>
          <p:nvPr/>
        </p:nvSpPr>
        <p:spPr bwMode="auto">
          <a:xfrm>
            <a:off x="10306051" y="971550"/>
            <a:ext cx="180975"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17" name="Line 42">
            <a:extLst>
              <a:ext uri="{FF2B5EF4-FFF2-40B4-BE49-F238E27FC236}">
                <a16:creationId xmlns:a16="http://schemas.microsoft.com/office/drawing/2014/main" id="{02BE3CBD-8F7B-5448-9C2C-6430CA933546}"/>
              </a:ext>
            </a:extLst>
          </p:cNvPr>
          <p:cNvSpPr>
            <a:spLocks noChangeShapeType="1"/>
          </p:cNvSpPr>
          <p:nvPr/>
        </p:nvSpPr>
        <p:spPr bwMode="auto">
          <a:xfrm flipH="1" flipV="1">
            <a:off x="6657975" y="1428751"/>
            <a:ext cx="19050" cy="790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ru-RU"/>
          </a:p>
        </p:txBody>
      </p:sp>
      <p:sp>
        <p:nvSpPr>
          <p:cNvPr id="16418" name="Line 43">
            <a:extLst>
              <a:ext uri="{FF2B5EF4-FFF2-40B4-BE49-F238E27FC236}">
                <a16:creationId xmlns:a16="http://schemas.microsoft.com/office/drawing/2014/main" id="{013C762D-790C-C34A-8666-431E93A2DDBA}"/>
              </a:ext>
            </a:extLst>
          </p:cNvPr>
          <p:cNvSpPr>
            <a:spLocks noChangeShapeType="1"/>
          </p:cNvSpPr>
          <p:nvPr/>
        </p:nvSpPr>
        <p:spPr bwMode="auto">
          <a:xfrm>
            <a:off x="6738938" y="623888"/>
            <a:ext cx="0" cy="154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19" name="Line 44">
            <a:extLst>
              <a:ext uri="{FF2B5EF4-FFF2-40B4-BE49-F238E27FC236}">
                <a16:creationId xmlns:a16="http://schemas.microsoft.com/office/drawing/2014/main" id="{710C1D5B-9A43-7A4B-A300-B5BD6D1B4F62}"/>
              </a:ext>
            </a:extLst>
          </p:cNvPr>
          <p:cNvSpPr>
            <a:spLocks noChangeShapeType="1"/>
          </p:cNvSpPr>
          <p:nvPr/>
        </p:nvSpPr>
        <p:spPr bwMode="auto">
          <a:xfrm flipH="1">
            <a:off x="6600826" y="2176463"/>
            <a:ext cx="142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20" name="Line 47">
            <a:extLst>
              <a:ext uri="{FF2B5EF4-FFF2-40B4-BE49-F238E27FC236}">
                <a16:creationId xmlns:a16="http://schemas.microsoft.com/office/drawing/2014/main" id="{2C8C60C5-6017-5347-BBC9-2FE5419721B2}"/>
              </a:ext>
            </a:extLst>
          </p:cNvPr>
          <p:cNvSpPr>
            <a:spLocks noChangeShapeType="1"/>
          </p:cNvSpPr>
          <p:nvPr/>
        </p:nvSpPr>
        <p:spPr bwMode="auto">
          <a:xfrm>
            <a:off x="6738939" y="619125"/>
            <a:ext cx="3019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21" name="Line 48">
            <a:extLst>
              <a:ext uri="{FF2B5EF4-FFF2-40B4-BE49-F238E27FC236}">
                <a16:creationId xmlns:a16="http://schemas.microsoft.com/office/drawing/2014/main" id="{8ECE3832-1CCF-C445-886C-33015853E815}"/>
              </a:ext>
            </a:extLst>
          </p:cNvPr>
          <p:cNvSpPr>
            <a:spLocks noChangeShapeType="1"/>
          </p:cNvSpPr>
          <p:nvPr/>
        </p:nvSpPr>
        <p:spPr bwMode="auto">
          <a:xfrm>
            <a:off x="9767888" y="614364"/>
            <a:ext cx="0" cy="1857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22" name="Oval 49">
            <a:extLst>
              <a:ext uri="{FF2B5EF4-FFF2-40B4-BE49-F238E27FC236}">
                <a16:creationId xmlns:a16="http://schemas.microsoft.com/office/drawing/2014/main" id="{150EA9C2-5EA0-6844-9C7C-96B5696A3712}"/>
              </a:ext>
            </a:extLst>
          </p:cNvPr>
          <p:cNvSpPr>
            <a:spLocks noChangeArrowheads="1"/>
          </p:cNvSpPr>
          <p:nvPr/>
        </p:nvSpPr>
        <p:spPr bwMode="auto">
          <a:xfrm>
            <a:off x="8029575" y="743626"/>
            <a:ext cx="46038"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6423" name="Oval 50">
            <a:extLst>
              <a:ext uri="{FF2B5EF4-FFF2-40B4-BE49-F238E27FC236}">
                <a16:creationId xmlns:a16="http://schemas.microsoft.com/office/drawing/2014/main" id="{8BD8506E-B717-5A4C-9A5B-3B93CEC57F47}"/>
              </a:ext>
            </a:extLst>
          </p:cNvPr>
          <p:cNvSpPr>
            <a:spLocks noChangeArrowheads="1"/>
          </p:cNvSpPr>
          <p:nvPr/>
        </p:nvSpPr>
        <p:spPr bwMode="auto">
          <a:xfrm>
            <a:off x="8027989" y="1889801"/>
            <a:ext cx="46037"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6424" name="Oval 51">
            <a:extLst>
              <a:ext uri="{FF2B5EF4-FFF2-40B4-BE49-F238E27FC236}">
                <a16:creationId xmlns:a16="http://schemas.microsoft.com/office/drawing/2014/main" id="{3B1719AD-CB4E-F343-AE9C-210D371BF204}"/>
              </a:ext>
            </a:extLst>
          </p:cNvPr>
          <p:cNvSpPr>
            <a:spLocks noChangeArrowheads="1"/>
          </p:cNvSpPr>
          <p:nvPr/>
        </p:nvSpPr>
        <p:spPr bwMode="auto">
          <a:xfrm>
            <a:off x="4906964" y="773789"/>
            <a:ext cx="46037"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6425" name="Oval 52">
            <a:extLst>
              <a:ext uri="{FF2B5EF4-FFF2-40B4-BE49-F238E27FC236}">
                <a16:creationId xmlns:a16="http://schemas.microsoft.com/office/drawing/2014/main" id="{E5E3DA03-F64B-F24E-8AF4-99ACD6337906}"/>
              </a:ext>
            </a:extLst>
          </p:cNvPr>
          <p:cNvSpPr>
            <a:spLocks noChangeArrowheads="1"/>
          </p:cNvSpPr>
          <p:nvPr/>
        </p:nvSpPr>
        <p:spPr bwMode="auto">
          <a:xfrm>
            <a:off x="4910139" y="1929489"/>
            <a:ext cx="46037"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6426" name="Text Box 56">
            <a:extLst>
              <a:ext uri="{FF2B5EF4-FFF2-40B4-BE49-F238E27FC236}">
                <a16:creationId xmlns:a16="http://schemas.microsoft.com/office/drawing/2014/main" id="{D3CD8617-5007-8347-AE47-E33DAD630EB6}"/>
              </a:ext>
            </a:extLst>
          </p:cNvPr>
          <p:cNvSpPr txBox="1">
            <a:spLocks noChangeArrowheads="1"/>
          </p:cNvSpPr>
          <p:nvPr/>
        </p:nvSpPr>
        <p:spPr bwMode="auto">
          <a:xfrm>
            <a:off x="1863725" y="2573338"/>
            <a:ext cx="1385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200"/>
              <a:t>стегонаграмма</a:t>
            </a:r>
          </a:p>
          <a:p>
            <a:r>
              <a:rPr lang="ru-RU" altLang="ru-RU" sz="1200"/>
              <a:t>в формате </a:t>
            </a:r>
            <a:r>
              <a:rPr lang="en-US" altLang="ru-RU" sz="1200"/>
              <a:t>JPEG</a:t>
            </a:r>
            <a:endParaRPr lang="ru-RU" altLang="ru-RU" sz="1200"/>
          </a:p>
        </p:txBody>
      </p:sp>
      <p:sp>
        <p:nvSpPr>
          <p:cNvPr id="16427" name="Line 57">
            <a:extLst>
              <a:ext uri="{FF2B5EF4-FFF2-40B4-BE49-F238E27FC236}">
                <a16:creationId xmlns:a16="http://schemas.microsoft.com/office/drawing/2014/main" id="{9E80622D-F9B9-494B-8685-88F6D94FD9BD}"/>
              </a:ext>
            </a:extLst>
          </p:cNvPr>
          <p:cNvSpPr>
            <a:spLocks noChangeShapeType="1"/>
          </p:cNvSpPr>
          <p:nvPr/>
        </p:nvSpPr>
        <p:spPr bwMode="auto">
          <a:xfrm>
            <a:off x="2463800" y="2425700"/>
            <a:ext cx="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28" name="Line 58">
            <a:extLst>
              <a:ext uri="{FF2B5EF4-FFF2-40B4-BE49-F238E27FC236}">
                <a16:creationId xmlns:a16="http://schemas.microsoft.com/office/drawing/2014/main" id="{6468755E-5DBE-8B4F-80C6-B4CAE08E49E4}"/>
              </a:ext>
            </a:extLst>
          </p:cNvPr>
          <p:cNvSpPr>
            <a:spLocks noChangeShapeType="1"/>
          </p:cNvSpPr>
          <p:nvPr/>
        </p:nvSpPr>
        <p:spPr bwMode="auto">
          <a:xfrm>
            <a:off x="5829300" y="1422400"/>
            <a:ext cx="0" cy="228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29" name="Text Box 59">
            <a:extLst>
              <a:ext uri="{FF2B5EF4-FFF2-40B4-BE49-F238E27FC236}">
                <a16:creationId xmlns:a16="http://schemas.microsoft.com/office/drawing/2014/main" id="{615E8447-30AD-A841-9990-05BAC885B7E6}"/>
              </a:ext>
            </a:extLst>
          </p:cNvPr>
          <p:cNvSpPr txBox="1">
            <a:spLocks noChangeArrowheads="1"/>
          </p:cNvSpPr>
          <p:nvPr/>
        </p:nvSpPr>
        <p:spPr bwMode="auto">
          <a:xfrm>
            <a:off x="5407025" y="1608139"/>
            <a:ext cx="903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sz="1200"/>
              <a:t>стегоключ</a:t>
            </a:r>
          </a:p>
        </p:txBody>
      </p:sp>
      <p:sp>
        <p:nvSpPr>
          <p:cNvPr id="16430" name="Line 60">
            <a:extLst>
              <a:ext uri="{FF2B5EF4-FFF2-40B4-BE49-F238E27FC236}">
                <a16:creationId xmlns:a16="http://schemas.microsoft.com/office/drawing/2014/main" id="{A0EDE10D-E0B3-EA49-819E-0E194785D313}"/>
              </a:ext>
            </a:extLst>
          </p:cNvPr>
          <p:cNvSpPr>
            <a:spLocks noChangeShapeType="1"/>
          </p:cNvSpPr>
          <p:nvPr/>
        </p:nvSpPr>
        <p:spPr bwMode="auto">
          <a:xfrm flipV="1">
            <a:off x="5867400" y="25400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31" name="Text Box 61">
            <a:extLst>
              <a:ext uri="{FF2B5EF4-FFF2-40B4-BE49-F238E27FC236}">
                <a16:creationId xmlns:a16="http://schemas.microsoft.com/office/drawing/2014/main" id="{735AFA6B-4CD5-A745-AA71-0F8DFF9A669A}"/>
              </a:ext>
            </a:extLst>
          </p:cNvPr>
          <p:cNvSpPr txBox="1">
            <a:spLocks noChangeArrowheads="1"/>
          </p:cNvSpPr>
          <p:nvPr/>
        </p:nvSpPr>
        <p:spPr bwMode="auto">
          <a:xfrm>
            <a:off x="5095876" y="2693989"/>
            <a:ext cx="1751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sz="1200"/>
              <a:t>ключ аутентификации</a:t>
            </a:r>
          </a:p>
        </p:txBody>
      </p:sp>
      <p:graphicFrame>
        <p:nvGraphicFramePr>
          <p:cNvPr id="16432" name="Object 62">
            <a:extLst>
              <a:ext uri="{FF2B5EF4-FFF2-40B4-BE49-F238E27FC236}">
                <a16:creationId xmlns:a16="http://schemas.microsoft.com/office/drawing/2014/main" id="{5A2F0FDF-D28A-F145-8866-F73FD546C09F}"/>
              </a:ext>
            </a:extLst>
          </p:cNvPr>
          <p:cNvGraphicFramePr>
            <a:graphicFrameLocks noChangeAspect="1"/>
          </p:cNvGraphicFramePr>
          <p:nvPr>
            <p:ph sz="quarter" idx="3"/>
          </p:nvPr>
        </p:nvGraphicFramePr>
        <p:xfrm>
          <a:off x="9813926" y="400051"/>
          <a:ext cx="542925" cy="328613"/>
        </p:xfrm>
        <a:graphic>
          <a:graphicData uri="http://schemas.openxmlformats.org/presentationml/2006/ole">
            <mc:AlternateContent xmlns:mc="http://schemas.openxmlformats.org/markup-compatibility/2006">
              <mc:Choice xmlns:v="urn:schemas-microsoft-com:vml" Requires="v">
                <p:oleObj spid="_x0000_s254985" name="Формула" r:id="rId7" imgW="11112500" imgH="6731000" progId="Equation.3">
                  <p:embed/>
                </p:oleObj>
              </mc:Choice>
              <mc:Fallback>
                <p:oleObj name="Формула" r:id="rId7" imgW="11112500" imgH="6731000" progId="Equation.3">
                  <p:embed/>
                  <p:pic>
                    <p:nvPicPr>
                      <p:cNvPr id="16432" name="Object 62">
                        <a:extLst>
                          <a:ext uri="{FF2B5EF4-FFF2-40B4-BE49-F238E27FC236}">
                            <a16:creationId xmlns:a16="http://schemas.microsoft.com/office/drawing/2014/main" id="{5A2F0FDF-D28A-F145-8866-F73FD546C0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3926" y="400051"/>
                        <a:ext cx="542925"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33" name="Text Box 65">
            <a:extLst>
              <a:ext uri="{FF2B5EF4-FFF2-40B4-BE49-F238E27FC236}">
                <a16:creationId xmlns:a16="http://schemas.microsoft.com/office/drawing/2014/main" id="{3458B281-77E4-E344-8D92-1E65F94E854E}"/>
              </a:ext>
            </a:extLst>
          </p:cNvPr>
          <p:cNvSpPr txBox="1">
            <a:spLocks noChangeArrowheads="1"/>
          </p:cNvSpPr>
          <p:nvPr/>
        </p:nvSpPr>
        <p:spPr bwMode="auto">
          <a:xfrm>
            <a:off x="2789238" y="3822700"/>
            <a:ext cx="1306512" cy="6492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200"/>
              <a:t>Стегонаграмма</a:t>
            </a:r>
          </a:p>
          <a:p>
            <a:r>
              <a:rPr lang="ru-RU" altLang="ru-RU" sz="1200"/>
              <a:t>в формате </a:t>
            </a:r>
            <a:r>
              <a:rPr lang="en-US" altLang="ru-RU" sz="1200"/>
              <a:t>JPEG</a:t>
            </a:r>
            <a:endParaRPr lang="ru-RU" altLang="ru-RU" sz="1200"/>
          </a:p>
        </p:txBody>
      </p:sp>
      <p:sp>
        <p:nvSpPr>
          <p:cNvPr id="16434" name="Text Box 66">
            <a:extLst>
              <a:ext uri="{FF2B5EF4-FFF2-40B4-BE49-F238E27FC236}">
                <a16:creationId xmlns:a16="http://schemas.microsoft.com/office/drawing/2014/main" id="{71F25B9B-1C90-F148-8FCF-21F1F220589B}"/>
              </a:ext>
            </a:extLst>
          </p:cNvPr>
          <p:cNvSpPr txBox="1">
            <a:spLocks noChangeArrowheads="1"/>
          </p:cNvSpPr>
          <p:nvPr/>
        </p:nvSpPr>
        <p:spPr bwMode="auto">
          <a:xfrm>
            <a:off x="4425951" y="3827464"/>
            <a:ext cx="1450975" cy="6492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Декомпрессия     (выделение </a:t>
            </a:r>
            <a:r>
              <a:rPr lang="en-US" altLang="ru-RU" sz="1200"/>
              <a:t>DCT</a:t>
            </a:r>
            <a:r>
              <a:rPr lang="ru-RU" altLang="ru-RU" sz="1200"/>
              <a:t>-коэффициентов)</a:t>
            </a:r>
          </a:p>
        </p:txBody>
      </p:sp>
      <p:sp>
        <p:nvSpPr>
          <p:cNvPr id="16435" name="Text Box 67">
            <a:extLst>
              <a:ext uri="{FF2B5EF4-FFF2-40B4-BE49-F238E27FC236}">
                <a16:creationId xmlns:a16="http://schemas.microsoft.com/office/drawing/2014/main" id="{65E7ED5F-DF69-0348-8E8D-D1F1AB6DE570}"/>
              </a:ext>
            </a:extLst>
          </p:cNvPr>
          <p:cNvSpPr txBox="1">
            <a:spLocks noChangeArrowheads="1"/>
          </p:cNvSpPr>
          <p:nvPr/>
        </p:nvSpPr>
        <p:spPr bwMode="auto">
          <a:xfrm>
            <a:off x="6172201" y="3821114"/>
            <a:ext cx="1597025" cy="6492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Выбор коэффициентов </a:t>
            </a:r>
            <a:r>
              <a:rPr lang="en-US" altLang="ru-RU" sz="1200"/>
              <a:t>DCT</a:t>
            </a:r>
            <a:r>
              <a:rPr lang="ru-RU" altLang="ru-RU" sz="1200"/>
              <a:t> с вложением</a:t>
            </a:r>
          </a:p>
        </p:txBody>
      </p:sp>
      <p:sp>
        <p:nvSpPr>
          <p:cNvPr id="16436" name="Text Box 68">
            <a:extLst>
              <a:ext uri="{FF2B5EF4-FFF2-40B4-BE49-F238E27FC236}">
                <a16:creationId xmlns:a16="http://schemas.microsoft.com/office/drawing/2014/main" id="{E8B4C9C3-3D68-B64A-AD94-4AF8F417DB89}"/>
              </a:ext>
            </a:extLst>
          </p:cNvPr>
          <p:cNvSpPr txBox="1">
            <a:spLocks noChangeArrowheads="1"/>
          </p:cNvSpPr>
          <p:nvPr/>
        </p:nvSpPr>
        <p:spPr bwMode="auto">
          <a:xfrm>
            <a:off x="7975600" y="3827464"/>
            <a:ext cx="1011238"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Выделение НЗБ</a:t>
            </a:r>
          </a:p>
        </p:txBody>
      </p:sp>
      <p:sp>
        <p:nvSpPr>
          <p:cNvPr id="16437" name="Text Box 69">
            <a:extLst>
              <a:ext uri="{FF2B5EF4-FFF2-40B4-BE49-F238E27FC236}">
                <a16:creationId xmlns:a16="http://schemas.microsoft.com/office/drawing/2014/main" id="{D492F0FE-091A-5F4D-889C-7C5338D27544}"/>
              </a:ext>
            </a:extLst>
          </p:cNvPr>
          <p:cNvSpPr txBox="1">
            <a:spLocks noChangeArrowheads="1"/>
          </p:cNvSpPr>
          <p:nvPr/>
        </p:nvSpPr>
        <p:spPr bwMode="auto">
          <a:xfrm>
            <a:off x="9313864" y="3832226"/>
            <a:ext cx="1074737"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Разуплотне-ние НЗБ </a:t>
            </a:r>
          </a:p>
        </p:txBody>
      </p:sp>
      <p:sp>
        <p:nvSpPr>
          <p:cNvPr id="16438" name="Line 70">
            <a:extLst>
              <a:ext uri="{FF2B5EF4-FFF2-40B4-BE49-F238E27FC236}">
                <a16:creationId xmlns:a16="http://schemas.microsoft.com/office/drawing/2014/main" id="{4F7CFE08-0330-C643-8BC3-CE63EA5CFD89}"/>
              </a:ext>
            </a:extLst>
          </p:cNvPr>
          <p:cNvSpPr>
            <a:spLocks noChangeShapeType="1"/>
          </p:cNvSpPr>
          <p:nvPr/>
        </p:nvSpPr>
        <p:spPr bwMode="auto">
          <a:xfrm>
            <a:off x="4095751" y="4141788"/>
            <a:ext cx="3286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39" name="Line 71">
            <a:extLst>
              <a:ext uri="{FF2B5EF4-FFF2-40B4-BE49-F238E27FC236}">
                <a16:creationId xmlns:a16="http://schemas.microsoft.com/office/drawing/2014/main" id="{F13A68D6-11EB-FB44-9E33-765AF240A3F3}"/>
              </a:ext>
            </a:extLst>
          </p:cNvPr>
          <p:cNvSpPr>
            <a:spLocks noChangeShapeType="1"/>
          </p:cNvSpPr>
          <p:nvPr/>
        </p:nvSpPr>
        <p:spPr bwMode="auto">
          <a:xfrm>
            <a:off x="5870575" y="4148138"/>
            <a:ext cx="2936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40" name="Line 72">
            <a:extLst>
              <a:ext uri="{FF2B5EF4-FFF2-40B4-BE49-F238E27FC236}">
                <a16:creationId xmlns:a16="http://schemas.microsoft.com/office/drawing/2014/main" id="{46BC94D3-FF2C-6C41-A18F-BD3A790D440B}"/>
              </a:ext>
            </a:extLst>
          </p:cNvPr>
          <p:cNvSpPr>
            <a:spLocks noChangeShapeType="1"/>
          </p:cNvSpPr>
          <p:nvPr/>
        </p:nvSpPr>
        <p:spPr bwMode="auto">
          <a:xfrm>
            <a:off x="8990014" y="4041775"/>
            <a:ext cx="3190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41" name="Line 73">
            <a:extLst>
              <a:ext uri="{FF2B5EF4-FFF2-40B4-BE49-F238E27FC236}">
                <a16:creationId xmlns:a16="http://schemas.microsoft.com/office/drawing/2014/main" id="{08E1DB76-5A43-E245-A36A-9C95D9FD23D7}"/>
              </a:ext>
            </a:extLst>
          </p:cNvPr>
          <p:cNvSpPr>
            <a:spLocks noChangeShapeType="1"/>
          </p:cNvSpPr>
          <p:nvPr/>
        </p:nvSpPr>
        <p:spPr bwMode="auto">
          <a:xfrm flipV="1">
            <a:off x="7780338" y="4065589"/>
            <a:ext cx="190500" cy="9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42" name="Oval 74">
            <a:extLst>
              <a:ext uri="{FF2B5EF4-FFF2-40B4-BE49-F238E27FC236}">
                <a16:creationId xmlns:a16="http://schemas.microsoft.com/office/drawing/2014/main" id="{64C9BF43-FA12-BF46-94CF-938471A3FE12}"/>
              </a:ext>
            </a:extLst>
          </p:cNvPr>
          <p:cNvSpPr>
            <a:spLocks noChangeArrowheads="1"/>
          </p:cNvSpPr>
          <p:nvPr/>
        </p:nvSpPr>
        <p:spPr bwMode="auto">
          <a:xfrm>
            <a:off x="9123364" y="3780514"/>
            <a:ext cx="46037"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6443" name="Oval 75">
            <a:extLst>
              <a:ext uri="{FF2B5EF4-FFF2-40B4-BE49-F238E27FC236}">
                <a16:creationId xmlns:a16="http://schemas.microsoft.com/office/drawing/2014/main" id="{D7F4C256-4B2C-DB4B-9C9C-A8BD06FB1C5C}"/>
              </a:ext>
            </a:extLst>
          </p:cNvPr>
          <p:cNvSpPr>
            <a:spLocks noChangeArrowheads="1"/>
          </p:cNvSpPr>
          <p:nvPr/>
        </p:nvSpPr>
        <p:spPr bwMode="auto">
          <a:xfrm>
            <a:off x="7821614" y="3810676"/>
            <a:ext cx="46037"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6444" name="Line 76">
            <a:extLst>
              <a:ext uri="{FF2B5EF4-FFF2-40B4-BE49-F238E27FC236}">
                <a16:creationId xmlns:a16="http://schemas.microsoft.com/office/drawing/2014/main" id="{06FD4821-AEE9-2B47-BC68-D9A27F10F775}"/>
              </a:ext>
            </a:extLst>
          </p:cNvPr>
          <p:cNvSpPr>
            <a:spLocks noChangeShapeType="1"/>
          </p:cNvSpPr>
          <p:nvPr/>
        </p:nvSpPr>
        <p:spPr bwMode="auto">
          <a:xfrm>
            <a:off x="6923088" y="4471989"/>
            <a:ext cx="0" cy="1619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45" name="Text Box 77">
            <a:extLst>
              <a:ext uri="{FF2B5EF4-FFF2-40B4-BE49-F238E27FC236}">
                <a16:creationId xmlns:a16="http://schemas.microsoft.com/office/drawing/2014/main" id="{19896CE6-EFB6-674B-A5BA-F5BD2DEE538A}"/>
              </a:ext>
            </a:extLst>
          </p:cNvPr>
          <p:cNvSpPr txBox="1">
            <a:spLocks noChangeArrowheads="1"/>
          </p:cNvSpPr>
          <p:nvPr/>
        </p:nvSpPr>
        <p:spPr bwMode="auto">
          <a:xfrm>
            <a:off x="1611313" y="4981576"/>
            <a:ext cx="1230312"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Сжатие кодом Хаффмана</a:t>
            </a:r>
          </a:p>
        </p:txBody>
      </p:sp>
      <p:sp>
        <p:nvSpPr>
          <p:cNvPr id="16446" name="Text Box 78">
            <a:extLst>
              <a:ext uri="{FF2B5EF4-FFF2-40B4-BE49-F238E27FC236}">
                <a16:creationId xmlns:a16="http://schemas.microsoft.com/office/drawing/2014/main" id="{D5C5817B-08B2-2543-AD1E-157DAF1EEE65}"/>
              </a:ext>
            </a:extLst>
          </p:cNvPr>
          <p:cNvSpPr txBox="1">
            <a:spLocks noChangeArrowheads="1"/>
          </p:cNvSpPr>
          <p:nvPr/>
        </p:nvSpPr>
        <p:spPr bwMode="auto">
          <a:xfrm>
            <a:off x="3021014" y="4989514"/>
            <a:ext cx="1082675"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Изменение </a:t>
            </a:r>
            <a:r>
              <a:rPr lang="en-US" altLang="ru-RU" sz="1200"/>
              <a:t>DCT</a:t>
            </a:r>
            <a:r>
              <a:rPr lang="ru-RU" altLang="ru-RU" sz="1200"/>
              <a:t> </a:t>
            </a:r>
          </a:p>
        </p:txBody>
      </p:sp>
      <p:sp>
        <p:nvSpPr>
          <p:cNvPr id="16447" name="Line 79">
            <a:extLst>
              <a:ext uri="{FF2B5EF4-FFF2-40B4-BE49-F238E27FC236}">
                <a16:creationId xmlns:a16="http://schemas.microsoft.com/office/drawing/2014/main" id="{504F87AD-3F5E-5F45-BE97-5A06498F230D}"/>
              </a:ext>
            </a:extLst>
          </p:cNvPr>
          <p:cNvSpPr>
            <a:spLocks noChangeShapeType="1"/>
          </p:cNvSpPr>
          <p:nvPr/>
        </p:nvSpPr>
        <p:spPr bwMode="auto">
          <a:xfrm flipH="1">
            <a:off x="2827338" y="5202238"/>
            <a:ext cx="1905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48" name="Line 80">
            <a:extLst>
              <a:ext uri="{FF2B5EF4-FFF2-40B4-BE49-F238E27FC236}">
                <a16:creationId xmlns:a16="http://schemas.microsoft.com/office/drawing/2014/main" id="{327BFB05-84FA-2E4F-A194-7C9A89011F20}"/>
              </a:ext>
            </a:extLst>
          </p:cNvPr>
          <p:cNvSpPr>
            <a:spLocks noChangeShapeType="1"/>
          </p:cNvSpPr>
          <p:nvPr/>
        </p:nvSpPr>
        <p:spPr bwMode="auto">
          <a:xfrm>
            <a:off x="1770063" y="5456238"/>
            <a:ext cx="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49" name="Text Box 81">
            <a:extLst>
              <a:ext uri="{FF2B5EF4-FFF2-40B4-BE49-F238E27FC236}">
                <a16:creationId xmlns:a16="http://schemas.microsoft.com/office/drawing/2014/main" id="{9225738A-E2A1-4349-9F15-6AB8F9F3449B}"/>
              </a:ext>
            </a:extLst>
          </p:cNvPr>
          <p:cNvSpPr txBox="1">
            <a:spLocks noChangeArrowheads="1"/>
          </p:cNvSpPr>
          <p:nvPr/>
        </p:nvSpPr>
        <p:spPr bwMode="auto">
          <a:xfrm>
            <a:off x="4430714" y="4983164"/>
            <a:ext cx="1044575"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ИзменениеНЗБ</a:t>
            </a:r>
          </a:p>
        </p:txBody>
      </p:sp>
      <p:sp>
        <p:nvSpPr>
          <p:cNvPr id="16450" name="Text Box 82">
            <a:extLst>
              <a:ext uri="{FF2B5EF4-FFF2-40B4-BE49-F238E27FC236}">
                <a16:creationId xmlns:a16="http://schemas.microsoft.com/office/drawing/2014/main" id="{E386F14B-42AD-DA4D-B2EC-6E769863DC2C}"/>
              </a:ext>
            </a:extLst>
          </p:cNvPr>
          <p:cNvSpPr txBox="1">
            <a:spLocks noChangeArrowheads="1"/>
          </p:cNvSpPr>
          <p:nvPr/>
        </p:nvSpPr>
        <p:spPr bwMode="auto">
          <a:xfrm>
            <a:off x="6034089" y="5013326"/>
            <a:ext cx="1044575"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Сравнение  НЗБ</a:t>
            </a:r>
          </a:p>
        </p:txBody>
      </p:sp>
      <p:sp>
        <p:nvSpPr>
          <p:cNvPr id="16451" name="Text Box 83">
            <a:extLst>
              <a:ext uri="{FF2B5EF4-FFF2-40B4-BE49-F238E27FC236}">
                <a16:creationId xmlns:a16="http://schemas.microsoft.com/office/drawing/2014/main" id="{98815BB5-9B7D-9F41-B6D0-7571F39D4644}"/>
              </a:ext>
            </a:extLst>
          </p:cNvPr>
          <p:cNvSpPr txBox="1">
            <a:spLocks noChangeArrowheads="1"/>
          </p:cNvSpPr>
          <p:nvPr/>
        </p:nvSpPr>
        <p:spPr bwMode="auto">
          <a:xfrm>
            <a:off x="7342189" y="4987926"/>
            <a:ext cx="1285875"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Декомпрессия НЗБ</a:t>
            </a:r>
          </a:p>
        </p:txBody>
      </p:sp>
      <p:sp>
        <p:nvSpPr>
          <p:cNvPr id="16452" name="Text Box 84">
            <a:extLst>
              <a:ext uri="{FF2B5EF4-FFF2-40B4-BE49-F238E27FC236}">
                <a16:creationId xmlns:a16="http://schemas.microsoft.com/office/drawing/2014/main" id="{ADF606FD-6100-304B-8019-3D2E4907A941}"/>
              </a:ext>
            </a:extLst>
          </p:cNvPr>
          <p:cNvSpPr txBox="1">
            <a:spLocks noChangeArrowheads="1"/>
          </p:cNvSpPr>
          <p:nvPr/>
        </p:nvSpPr>
        <p:spPr bwMode="auto">
          <a:xfrm>
            <a:off x="8778876" y="4989514"/>
            <a:ext cx="1285875"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Верификация изображения</a:t>
            </a:r>
          </a:p>
        </p:txBody>
      </p:sp>
      <p:sp>
        <p:nvSpPr>
          <p:cNvPr id="16453" name="Text Box 85">
            <a:extLst>
              <a:ext uri="{FF2B5EF4-FFF2-40B4-BE49-F238E27FC236}">
                <a16:creationId xmlns:a16="http://schemas.microsoft.com/office/drawing/2014/main" id="{F58E82A7-2E06-024E-99E0-188376A67DD0}"/>
              </a:ext>
            </a:extLst>
          </p:cNvPr>
          <p:cNvSpPr txBox="1">
            <a:spLocks noChangeArrowheads="1"/>
          </p:cNvSpPr>
          <p:nvPr/>
        </p:nvSpPr>
        <p:spPr bwMode="auto">
          <a:xfrm>
            <a:off x="3003550" y="5688013"/>
            <a:ext cx="1339850" cy="558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Формирование</a:t>
            </a:r>
          </a:p>
          <a:p>
            <a:pPr>
              <a:spcBef>
                <a:spcPct val="50000"/>
              </a:spcBef>
            </a:pPr>
            <a:endParaRPr lang="ru-RU" altLang="ru-RU" sz="1200"/>
          </a:p>
        </p:txBody>
      </p:sp>
      <p:graphicFrame>
        <p:nvGraphicFramePr>
          <p:cNvPr id="16454" name="Object 86">
            <a:extLst>
              <a:ext uri="{FF2B5EF4-FFF2-40B4-BE49-F238E27FC236}">
                <a16:creationId xmlns:a16="http://schemas.microsoft.com/office/drawing/2014/main" id="{E12C2501-B6CF-EF46-B2E4-81B033349B7F}"/>
              </a:ext>
            </a:extLst>
          </p:cNvPr>
          <p:cNvGraphicFramePr>
            <a:graphicFrameLocks noChangeAspect="1"/>
          </p:cNvGraphicFramePr>
          <p:nvPr/>
        </p:nvGraphicFramePr>
        <p:xfrm>
          <a:off x="3284538" y="5883275"/>
          <a:ext cx="647700" cy="355600"/>
        </p:xfrm>
        <a:graphic>
          <a:graphicData uri="http://schemas.openxmlformats.org/presentationml/2006/ole">
            <mc:AlternateContent xmlns:mc="http://schemas.openxmlformats.org/markup-compatibility/2006">
              <mc:Choice xmlns:v="urn:schemas-microsoft-com:vml" Requires="v">
                <p:oleObj spid="_x0000_s254986" name="Формула" r:id="rId9" imgW="14922500" imgH="8191500" progId="Equation.3">
                  <p:embed/>
                </p:oleObj>
              </mc:Choice>
              <mc:Fallback>
                <p:oleObj name="Формула" r:id="rId9" imgW="14922500" imgH="8191500" progId="Equation.3">
                  <p:embed/>
                  <p:pic>
                    <p:nvPicPr>
                      <p:cNvPr id="16454" name="Object 86">
                        <a:extLst>
                          <a:ext uri="{FF2B5EF4-FFF2-40B4-BE49-F238E27FC236}">
                            <a16:creationId xmlns:a16="http://schemas.microsoft.com/office/drawing/2014/main" id="{E12C2501-B6CF-EF46-B2E4-81B033349B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538" y="5883275"/>
                        <a:ext cx="6477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55" name="Object 87">
            <a:extLst>
              <a:ext uri="{FF2B5EF4-FFF2-40B4-BE49-F238E27FC236}">
                <a16:creationId xmlns:a16="http://schemas.microsoft.com/office/drawing/2014/main" id="{A7A22CC4-B443-D44D-9A6A-A974C609443D}"/>
              </a:ext>
            </a:extLst>
          </p:cNvPr>
          <p:cNvGraphicFramePr>
            <a:graphicFrameLocks noChangeAspect="1"/>
          </p:cNvGraphicFramePr>
          <p:nvPr/>
        </p:nvGraphicFramePr>
        <p:xfrm>
          <a:off x="10388600" y="3748088"/>
          <a:ext cx="279400" cy="215900"/>
        </p:xfrm>
        <a:graphic>
          <a:graphicData uri="http://schemas.openxmlformats.org/presentationml/2006/ole">
            <mc:AlternateContent xmlns:mc="http://schemas.openxmlformats.org/markup-compatibility/2006">
              <mc:Choice xmlns:v="urn:schemas-microsoft-com:vml" Requires="v">
                <p:oleObj spid="_x0000_s254987" name="Формула" r:id="rId10" imgW="6438900" imgH="4978400" progId="Equation.3">
                  <p:embed/>
                </p:oleObj>
              </mc:Choice>
              <mc:Fallback>
                <p:oleObj name="Формула" r:id="rId10" imgW="6438900" imgH="4978400" progId="Equation.3">
                  <p:embed/>
                  <p:pic>
                    <p:nvPicPr>
                      <p:cNvPr id="16455" name="Object 87">
                        <a:extLst>
                          <a:ext uri="{FF2B5EF4-FFF2-40B4-BE49-F238E27FC236}">
                            <a16:creationId xmlns:a16="http://schemas.microsoft.com/office/drawing/2014/main" id="{A7A22CC4-B443-D44D-9A6A-A974C6094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8600" y="3748088"/>
                        <a:ext cx="279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56" name="Object 88">
            <a:extLst>
              <a:ext uri="{FF2B5EF4-FFF2-40B4-BE49-F238E27FC236}">
                <a16:creationId xmlns:a16="http://schemas.microsoft.com/office/drawing/2014/main" id="{1C8DDB4E-F6F0-4C47-A6BE-DC75C72DCDF6}"/>
              </a:ext>
            </a:extLst>
          </p:cNvPr>
          <p:cNvGraphicFramePr>
            <a:graphicFrameLocks noChangeAspect="1"/>
          </p:cNvGraphicFramePr>
          <p:nvPr/>
        </p:nvGraphicFramePr>
        <p:xfrm>
          <a:off x="9701214" y="4389438"/>
          <a:ext cx="542925" cy="328612"/>
        </p:xfrm>
        <a:graphic>
          <a:graphicData uri="http://schemas.openxmlformats.org/presentationml/2006/ole">
            <mc:AlternateContent xmlns:mc="http://schemas.openxmlformats.org/markup-compatibility/2006">
              <mc:Choice xmlns:v="urn:schemas-microsoft-com:vml" Requires="v">
                <p:oleObj spid="_x0000_s254988" name="Формула" r:id="rId11" imgW="11112500" imgH="6731000" progId="Equation.3">
                  <p:embed/>
                </p:oleObj>
              </mc:Choice>
              <mc:Fallback>
                <p:oleObj name="Формула" r:id="rId11" imgW="11112500" imgH="6731000" progId="Equation.3">
                  <p:embed/>
                  <p:pic>
                    <p:nvPicPr>
                      <p:cNvPr id="16456" name="Object 88">
                        <a:extLst>
                          <a:ext uri="{FF2B5EF4-FFF2-40B4-BE49-F238E27FC236}">
                            <a16:creationId xmlns:a16="http://schemas.microsoft.com/office/drawing/2014/main" id="{1C8DDB4E-F6F0-4C47-A6BE-DC75C72DCD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1214" y="4389438"/>
                        <a:ext cx="542925" cy="32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57" name="Line 89">
            <a:extLst>
              <a:ext uri="{FF2B5EF4-FFF2-40B4-BE49-F238E27FC236}">
                <a16:creationId xmlns:a16="http://schemas.microsoft.com/office/drawing/2014/main" id="{E399ED41-463C-8747-93EC-8E498F50D89A}"/>
              </a:ext>
            </a:extLst>
          </p:cNvPr>
          <p:cNvSpPr>
            <a:spLocks noChangeShapeType="1"/>
          </p:cNvSpPr>
          <p:nvPr/>
        </p:nvSpPr>
        <p:spPr bwMode="auto">
          <a:xfrm flipV="1">
            <a:off x="7848600" y="3619500"/>
            <a:ext cx="0" cy="444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58" name="Line 90">
            <a:extLst>
              <a:ext uri="{FF2B5EF4-FFF2-40B4-BE49-F238E27FC236}">
                <a16:creationId xmlns:a16="http://schemas.microsoft.com/office/drawing/2014/main" id="{1D3ECE9F-C028-6249-B0B3-894D17E50DAD}"/>
              </a:ext>
            </a:extLst>
          </p:cNvPr>
          <p:cNvSpPr>
            <a:spLocks noChangeShapeType="1"/>
          </p:cNvSpPr>
          <p:nvPr/>
        </p:nvSpPr>
        <p:spPr bwMode="auto">
          <a:xfrm flipH="1">
            <a:off x="4241800" y="3606800"/>
            <a:ext cx="36131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cxnSp>
        <p:nvCxnSpPr>
          <p:cNvPr id="16459" name="AutoShape 93">
            <a:extLst>
              <a:ext uri="{FF2B5EF4-FFF2-40B4-BE49-F238E27FC236}">
                <a16:creationId xmlns:a16="http://schemas.microsoft.com/office/drawing/2014/main" id="{59FBB956-8E54-8744-B882-BABF6843C38F}"/>
              </a:ext>
            </a:extLst>
          </p:cNvPr>
          <p:cNvCxnSpPr>
            <a:cxnSpLocks noChangeShapeType="1"/>
          </p:cNvCxnSpPr>
          <p:nvPr/>
        </p:nvCxnSpPr>
        <p:spPr bwMode="auto">
          <a:xfrm>
            <a:off x="4241800" y="3594100"/>
            <a:ext cx="12700" cy="15621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460" name="Line 97">
            <a:extLst>
              <a:ext uri="{FF2B5EF4-FFF2-40B4-BE49-F238E27FC236}">
                <a16:creationId xmlns:a16="http://schemas.microsoft.com/office/drawing/2014/main" id="{114BA6FD-11D2-054C-9CBE-A7BD2C016E1F}"/>
              </a:ext>
            </a:extLst>
          </p:cNvPr>
          <p:cNvSpPr>
            <a:spLocks noChangeShapeType="1"/>
          </p:cNvSpPr>
          <p:nvPr/>
        </p:nvSpPr>
        <p:spPr bwMode="auto">
          <a:xfrm flipH="1" flipV="1">
            <a:off x="4102100" y="5143500"/>
            <a:ext cx="165100" cy="12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61" name="Line 98">
            <a:extLst>
              <a:ext uri="{FF2B5EF4-FFF2-40B4-BE49-F238E27FC236}">
                <a16:creationId xmlns:a16="http://schemas.microsoft.com/office/drawing/2014/main" id="{78AC6572-FB99-CE47-97FA-BAF617F32802}"/>
              </a:ext>
            </a:extLst>
          </p:cNvPr>
          <p:cNvSpPr>
            <a:spLocks noChangeShapeType="1"/>
          </p:cNvSpPr>
          <p:nvPr/>
        </p:nvSpPr>
        <p:spPr bwMode="auto">
          <a:xfrm flipH="1" flipV="1">
            <a:off x="4102100" y="5295900"/>
            <a:ext cx="330200" cy="12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62" name="Line 100">
            <a:extLst>
              <a:ext uri="{FF2B5EF4-FFF2-40B4-BE49-F238E27FC236}">
                <a16:creationId xmlns:a16="http://schemas.microsoft.com/office/drawing/2014/main" id="{86D9CE6B-68C5-7F40-BAAD-6BBE75A002F4}"/>
              </a:ext>
            </a:extLst>
          </p:cNvPr>
          <p:cNvSpPr>
            <a:spLocks noChangeShapeType="1"/>
          </p:cNvSpPr>
          <p:nvPr/>
        </p:nvSpPr>
        <p:spPr bwMode="auto">
          <a:xfrm flipH="1">
            <a:off x="5473700" y="5232400"/>
            <a:ext cx="55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63" name="Line 101">
            <a:extLst>
              <a:ext uri="{FF2B5EF4-FFF2-40B4-BE49-F238E27FC236}">
                <a16:creationId xmlns:a16="http://schemas.microsoft.com/office/drawing/2014/main" id="{33F71FB5-1670-1F44-9909-A1F4E1CE0345}"/>
              </a:ext>
            </a:extLst>
          </p:cNvPr>
          <p:cNvSpPr>
            <a:spLocks noChangeShapeType="1"/>
          </p:cNvSpPr>
          <p:nvPr/>
        </p:nvSpPr>
        <p:spPr bwMode="auto">
          <a:xfrm flipH="1">
            <a:off x="7073900" y="5245100"/>
            <a:ext cx="25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cxnSp>
        <p:nvCxnSpPr>
          <p:cNvPr id="16464" name="AutoShape 108">
            <a:extLst>
              <a:ext uri="{FF2B5EF4-FFF2-40B4-BE49-F238E27FC236}">
                <a16:creationId xmlns:a16="http://schemas.microsoft.com/office/drawing/2014/main" id="{12AE9F46-F7A0-B440-938D-DD4FCCC09F4C}"/>
              </a:ext>
            </a:extLst>
          </p:cNvPr>
          <p:cNvCxnSpPr>
            <a:cxnSpLocks noChangeShapeType="1"/>
            <a:stCxn id="16442" idx="5"/>
            <a:endCxn id="16449" idx="0"/>
          </p:cNvCxnSpPr>
          <p:nvPr/>
        </p:nvCxnSpPr>
        <p:spPr bwMode="auto">
          <a:xfrm rot="5400000">
            <a:off x="6678152" y="2498658"/>
            <a:ext cx="759356" cy="420965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6465" name="Line 109">
            <a:extLst>
              <a:ext uri="{FF2B5EF4-FFF2-40B4-BE49-F238E27FC236}">
                <a16:creationId xmlns:a16="http://schemas.microsoft.com/office/drawing/2014/main" id="{7F9ED2E4-6038-EC4A-BAFB-00A08EDADA3C}"/>
              </a:ext>
            </a:extLst>
          </p:cNvPr>
          <p:cNvSpPr>
            <a:spLocks noChangeShapeType="1"/>
          </p:cNvSpPr>
          <p:nvPr/>
        </p:nvSpPr>
        <p:spPr bwMode="auto">
          <a:xfrm>
            <a:off x="6553200" y="4772026"/>
            <a:ext cx="0" cy="238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66" name="Line 110">
            <a:extLst>
              <a:ext uri="{FF2B5EF4-FFF2-40B4-BE49-F238E27FC236}">
                <a16:creationId xmlns:a16="http://schemas.microsoft.com/office/drawing/2014/main" id="{C3A5BB89-3DE3-6948-8285-FD5312FB2A9A}"/>
              </a:ext>
            </a:extLst>
          </p:cNvPr>
          <p:cNvSpPr>
            <a:spLocks noChangeShapeType="1"/>
          </p:cNvSpPr>
          <p:nvPr/>
        </p:nvSpPr>
        <p:spPr bwMode="auto">
          <a:xfrm>
            <a:off x="7867651" y="4838701"/>
            <a:ext cx="9525"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6467" name="Line 113">
            <a:extLst>
              <a:ext uri="{FF2B5EF4-FFF2-40B4-BE49-F238E27FC236}">
                <a16:creationId xmlns:a16="http://schemas.microsoft.com/office/drawing/2014/main" id="{75593EB3-85FC-7341-B941-BB9A070808EC}"/>
              </a:ext>
            </a:extLst>
          </p:cNvPr>
          <p:cNvSpPr>
            <a:spLocks noChangeShapeType="1"/>
          </p:cNvSpPr>
          <p:nvPr/>
        </p:nvSpPr>
        <p:spPr bwMode="auto">
          <a:xfrm flipV="1">
            <a:off x="7877175" y="4838701"/>
            <a:ext cx="154305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68" name="Line 114">
            <a:extLst>
              <a:ext uri="{FF2B5EF4-FFF2-40B4-BE49-F238E27FC236}">
                <a16:creationId xmlns:a16="http://schemas.microsoft.com/office/drawing/2014/main" id="{9EB9650C-5037-8946-87D4-40D23EB80F2B}"/>
              </a:ext>
            </a:extLst>
          </p:cNvPr>
          <p:cNvSpPr>
            <a:spLocks noChangeShapeType="1"/>
          </p:cNvSpPr>
          <p:nvPr/>
        </p:nvSpPr>
        <p:spPr bwMode="auto">
          <a:xfrm flipV="1">
            <a:off x="9420225" y="4305301"/>
            <a:ext cx="0"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cxnSp>
        <p:nvCxnSpPr>
          <p:cNvPr id="16469" name="AutoShape 116">
            <a:extLst>
              <a:ext uri="{FF2B5EF4-FFF2-40B4-BE49-F238E27FC236}">
                <a16:creationId xmlns:a16="http://schemas.microsoft.com/office/drawing/2014/main" id="{37DAFCC4-3D36-9E4F-AD91-3499D5DBCF45}"/>
              </a:ext>
            </a:extLst>
          </p:cNvPr>
          <p:cNvCxnSpPr>
            <a:cxnSpLocks noChangeShapeType="1"/>
            <a:stCxn id="16437" idx="3"/>
          </p:cNvCxnSpPr>
          <p:nvPr/>
        </p:nvCxnSpPr>
        <p:spPr bwMode="auto">
          <a:xfrm flipV="1">
            <a:off x="10388600" y="4057650"/>
            <a:ext cx="165100" cy="79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470" name="AutoShape 117">
            <a:extLst>
              <a:ext uri="{FF2B5EF4-FFF2-40B4-BE49-F238E27FC236}">
                <a16:creationId xmlns:a16="http://schemas.microsoft.com/office/drawing/2014/main" id="{FECFE3B7-94D5-EC43-BD71-ADC41E61C224}"/>
              </a:ext>
            </a:extLst>
          </p:cNvPr>
          <p:cNvCxnSpPr>
            <a:cxnSpLocks noChangeShapeType="1"/>
          </p:cNvCxnSpPr>
          <p:nvPr/>
        </p:nvCxnSpPr>
        <p:spPr bwMode="auto">
          <a:xfrm flipV="1">
            <a:off x="10063163" y="5208589"/>
            <a:ext cx="165100" cy="793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471" name="Line 118">
            <a:extLst>
              <a:ext uri="{FF2B5EF4-FFF2-40B4-BE49-F238E27FC236}">
                <a16:creationId xmlns:a16="http://schemas.microsoft.com/office/drawing/2014/main" id="{9128121E-225E-5949-8065-5857C8C913BE}"/>
              </a:ext>
            </a:extLst>
          </p:cNvPr>
          <p:cNvSpPr>
            <a:spLocks noChangeShapeType="1"/>
          </p:cNvSpPr>
          <p:nvPr/>
        </p:nvSpPr>
        <p:spPr bwMode="auto">
          <a:xfrm>
            <a:off x="9639300" y="4305301"/>
            <a:ext cx="0" cy="6762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6472" name="Line 119">
            <a:extLst>
              <a:ext uri="{FF2B5EF4-FFF2-40B4-BE49-F238E27FC236}">
                <a16:creationId xmlns:a16="http://schemas.microsoft.com/office/drawing/2014/main" id="{E198B233-A930-3043-9C51-76DDD264C6F7}"/>
              </a:ext>
            </a:extLst>
          </p:cNvPr>
          <p:cNvSpPr>
            <a:spLocks noChangeShapeType="1"/>
          </p:cNvSpPr>
          <p:nvPr/>
        </p:nvSpPr>
        <p:spPr bwMode="auto">
          <a:xfrm>
            <a:off x="3924300" y="5457826"/>
            <a:ext cx="0" cy="238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cxnSp>
        <p:nvCxnSpPr>
          <p:cNvPr id="16473" name="AutoShape 120">
            <a:extLst>
              <a:ext uri="{FF2B5EF4-FFF2-40B4-BE49-F238E27FC236}">
                <a16:creationId xmlns:a16="http://schemas.microsoft.com/office/drawing/2014/main" id="{72E560F4-4B54-084E-B357-712A0053D7FB}"/>
              </a:ext>
            </a:extLst>
          </p:cNvPr>
          <p:cNvCxnSpPr>
            <a:cxnSpLocks noChangeShapeType="1"/>
            <a:stCxn id="16453" idx="3"/>
            <a:endCxn id="16452" idx="2"/>
          </p:cNvCxnSpPr>
          <p:nvPr/>
        </p:nvCxnSpPr>
        <p:spPr bwMode="auto">
          <a:xfrm flipV="1">
            <a:off x="4343401" y="5456239"/>
            <a:ext cx="5078413" cy="511175"/>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6474" name="AutoShape 121">
            <a:extLst>
              <a:ext uri="{FF2B5EF4-FFF2-40B4-BE49-F238E27FC236}">
                <a16:creationId xmlns:a16="http://schemas.microsoft.com/office/drawing/2014/main" id="{14CF9EFD-3D7B-2944-8DC7-1FC38ADCD677}"/>
              </a:ext>
            </a:extLst>
          </p:cNvPr>
          <p:cNvCxnSpPr>
            <a:cxnSpLocks noChangeShapeType="1"/>
            <a:stCxn id="16476" idx="3"/>
          </p:cNvCxnSpPr>
          <p:nvPr/>
        </p:nvCxnSpPr>
        <p:spPr bwMode="auto">
          <a:xfrm flipV="1">
            <a:off x="2941638" y="6238876"/>
            <a:ext cx="666750" cy="320675"/>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6475" name="Text Box 122">
            <a:extLst>
              <a:ext uri="{FF2B5EF4-FFF2-40B4-BE49-F238E27FC236}">
                <a16:creationId xmlns:a16="http://schemas.microsoft.com/office/drawing/2014/main" id="{2D5E122A-DF36-A34B-9644-DDFA2318D835}"/>
              </a:ext>
            </a:extLst>
          </p:cNvPr>
          <p:cNvSpPr txBox="1">
            <a:spLocks noChangeArrowheads="1"/>
          </p:cNvSpPr>
          <p:nvPr/>
        </p:nvSpPr>
        <p:spPr bwMode="auto">
          <a:xfrm>
            <a:off x="1600201" y="5694364"/>
            <a:ext cx="1230313" cy="649287"/>
          </a:xfrm>
          <a:prstGeom prst="rect">
            <a:avLst/>
          </a:prstGeom>
          <a:noFill/>
          <a:ln w="9525" algn="ctr">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200"/>
              <a:t>Преобразова</a:t>
            </a:r>
            <a:r>
              <a:rPr lang="en-US" altLang="ru-RU" sz="1200"/>
              <a:t>-</a:t>
            </a:r>
            <a:r>
              <a:rPr lang="ru-RU" altLang="ru-RU" sz="1200"/>
              <a:t>ние к формату </a:t>
            </a:r>
            <a:r>
              <a:rPr lang="en-US" altLang="ru-RU" sz="1200"/>
              <a:t>bmp</a:t>
            </a:r>
            <a:endParaRPr lang="ru-RU" altLang="ru-RU" sz="1200"/>
          </a:p>
        </p:txBody>
      </p:sp>
      <p:sp>
        <p:nvSpPr>
          <p:cNvPr id="16476" name="Text Box 123">
            <a:extLst>
              <a:ext uri="{FF2B5EF4-FFF2-40B4-BE49-F238E27FC236}">
                <a16:creationId xmlns:a16="http://schemas.microsoft.com/office/drawing/2014/main" id="{FF96F210-EA1C-F143-9781-10BF75C2E97A}"/>
              </a:ext>
            </a:extLst>
          </p:cNvPr>
          <p:cNvSpPr txBox="1">
            <a:spLocks noChangeArrowheads="1"/>
          </p:cNvSpPr>
          <p:nvPr/>
        </p:nvSpPr>
        <p:spPr bwMode="auto">
          <a:xfrm>
            <a:off x="1524000" y="6330950"/>
            <a:ext cx="1417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r"/>
            <a:r>
              <a:rPr lang="ru-RU" altLang="ru-RU" sz="1200"/>
              <a:t>ключ аутентификации</a:t>
            </a:r>
          </a:p>
        </p:txBody>
      </p:sp>
      <p:sp>
        <p:nvSpPr>
          <p:cNvPr id="16477" name="Oval 124">
            <a:extLst>
              <a:ext uri="{FF2B5EF4-FFF2-40B4-BE49-F238E27FC236}">
                <a16:creationId xmlns:a16="http://schemas.microsoft.com/office/drawing/2014/main" id="{50C38AD9-EBA4-4B4D-851B-E6EBEFA4BCF3}"/>
              </a:ext>
            </a:extLst>
          </p:cNvPr>
          <p:cNvSpPr>
            <a:spLocks noChangeArrowheads="1"/>
          </p:cNvSpPr>
          <p:nvPr/>
        </p:nvSpPr>
        <p:spPr bwMode="auto">
          <a:xfrm>
            <a:off x="1743075" y="5275939"/>
            <a:ext cx="46038"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6478" name="Rectangle 125">
            <a:extLst>
              <a:ext uri="{FF2B5EF4-FFF2-40B4-BE49-F238E27FC236}">
                <a16:creationId xmlns:a16="http://schemas.microsoft.com/office/drawing/2014/main" id="{C862A1DC-F107-564C-B683-68E0D1FABC5D}"/>
              </a:ext>
            </a:extLst>
          </p:cNvPr>
          <p:cNvSpPr>
            <a:spLocks noChangeArrowheads="1"/>
          </p:cNvSpPr>
          <p:nvPr/>
        </p:nvSpPr>
        <p:spPr bwMode="auto">
          <a:xfrm>
            <a:off x="1733551" y="5449889"/>
            <a:ext cx="2017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spcBef>
                <a:spcPct val="50000"/>
              </a:spcBef>
            </a:pPr>
            <a:r>
              <a:rPr lang="ru-RU" altLang="ru-RU" sz="1000"/>
              <a:t>Изображение в формате </a:t>
            </a:r>
            <a:r>
              <a:rPr lang="en-US" altLang="ru-RU" sz="1000"/>
              <a:t>JPEG</a:t>
            </a:r>
            <a:endParaRPr lang="ru-RU" altLang="ru-RU" sz="1000"/>
          </a:p>
        </p:txBody>
      </p:sp>
      <p:sp>
        <p:nvSpPr>
          <p:cNvPr id="16479" name="Text Box 126">
            <a:extLst>
              <a:ext uri="{FF2B5EF4-FFF2-40B4-BE49-F238E27FC236}">
                <a16:creationId xmlns:a16="http://schemas.microsoft.com/office/drawing/2014/main" id="{05C780E4-3CD7-4847-82E1-C74243FE2532}"/>
              </a:ext>
            </a:extLst>
          </p:cNvPr>
          <p:cNvSpPr txBox="1">
            <a:spLocks noChangeArrowheads="1"/>
          </p:cNvSpPr>
          <p:nvPr/>
        </p:nvSpPr>
        <p:spPr bwMode="auto">
          <a:xfrm>
            <a:off x="6062664" y="4473575"/>
            <a:ext cx="903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sz="1200"/>
              <a:t>стегоключ</a:t>
            </a:r>
          </a:p>
        </p:txBody>
      </p:sp>
      <p:sp>
        <p:nvSpPr>
          <p:cNvPr id="16480" name="Text Box 127">
            <a:extLst>
              <a:ext uri="{FF2B5EF4-FFF2-40B4-BE49-F238E27FC236}">
                <a16:creationId xmlns:a16="http://schemas.microsoft.com/office/drawing/2014/main" id="{65DFFBAB-D80B-D742-A2E7-3EB03690EF8E}"/>
              </a:ext>
            </a:extLst>
          </p:cNvPr>
          <p:cNvSpPr txBox="1">
            <a:spLocks noChangeArrowheads="1"/>
          </p:cNvSpPr>
          <p:nvPr/>
        </p:nvSpPr>
        <p:spPr bwMode="auto">
          <a:xfrm>
            <a:off x="10015538" y="4994276"/>
            <a:ext cx="754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en-US" altLang="ru-RU" sz="1000"/>
              <a:t>Yes (No)?</a:t>
            </a:r>
            <a:endParaRPr lang="ru-RU" altLang="ru-RU" sz="1000"/>
          </a:p>
        </p:txBody>
      </p:sp>
      <p:sp>
        <p:nvSpPr>
          <p:cNvPr id="16481" name="Text Box 128">
            <a:extLst>
              <a:ext uri="{FF2B5EF4-FFF2-40B4-BE49-F238E27FC236}">
                <a16:creationId xmlns:a16="http://schemas.microsoft.com/office/drawing/2014/main" id="{A1CB9130-5BD3-7549-A411-F26EB45F16A8}"/>
              </a:ext>
            </a:extLst>
          </p:cNvPr>
          <p:cNvSpPr txBox="1">
            <a:spLocks noChangeArrowheads="1"/>
          </p:cNvSpPr>
          <p:nvPr/>
        </p:nvSpPr>
        <p:spPr bwMode="auto">
          <a:xfrm>
            <a:off x="4572000" y="5991225"/>
            <a:ext cx="62103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spcBef>
                <a:spcPct val="50000"/>
              </a:spcBef>
            </a:pPr>
            <a:r>
              <a:rPr lang="ru-RU" altLang="ru-RU" b="1"/>
              <a:t>Замечание.</a:t>
            </a:r>
            <a:r>
              <a:rPr lang="ru-RU" altLang="ru-RU"/>
              <a:t> Показанные выше преобразования очевидно с учетом похожих преобразований для формата </a:t>
            </a:r>
            <a:r>
              <a:rPr lang="en-US" altLang="ru-RU"/>
              <a:t>bmp </a:t>
            </a:r>
            <a:r>
              <a:rPr lang="ru-RU" altLang="ru-RU"/>
              <a:t>(см. слады 9-11)</a:t>
            </a:r>
          </a:p>
        </p:txBody>
      </p:sp>
      <p:sp>
        <p:nvSpPr>
          <p:cNvPr id="16482" name="Номер слайда 3">
            <a:extLst>
              <a:ext uri="{FF2B5EF4-FFF2-40B4-BE49-F238E27FC236}">
                <a16:creationId xmlns:a16="http://schemas.microsoft.com/office/drawing/2014/main" id="{643027B8-851A-FE43-9FC1-D956744F046E}"/>
              </a:ext>
            </a:extLst>
          </p:cNvPr>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15</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a:extLst>
              <a:ext uri="{FF2B5EF4-FFF2-40B4-BE49-F238E27FC236}">
                <a16:creationId xmlns:a16="http://schemas.microsoft.com/office/drawing/2014/main" id="{52714017-834F-E740-97A0-3AE482D17D55}"/>
              </a:ext>
            </a:extLst>
          </p:cNvPr>
          <p:cNvSpPr>
            <a:spLocks noChangeArrowheads="1"/>
          </p:cNvSpPr>
          <p:nvPr/>
        </p:nvSpPr>
        <p:spPr bwMode="auto">
          <a:xfrm>
            <a:off x="1524000" y="341314"/>
            <a:ext cx="9144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eaLnBrk="1" hangingPunct="1"/>
            <a:r>
              <a:rPr lang="ru-RU" altLang="ru-RU" i="1"/>
              <a:t>3.2. Обратимое погружение ЦВЗ с использованием естественной избыточности изображений в формате </a:t>
            </a:r>
            <a:r>
              <a:rPr lang="en-US" altLang="ru-RU" i="1"/>
              <a:t>bmp. [ ]</a:t>
            </a:r>
            <a:r>
              <a:rPr lang="ru-RU" altLang="ru-RU"/>
              <a:t> </a:t>
            </a:r>
          </a:p>
          <a:p>
            <a:pPr algn="l" eaLnBrk="1" hangingPunct="1"/>
            <a:endParaRPr lang="ru-RU" altLang="ru-RU" i="1"/>
          </a:p>
          <a:p>
            <a:pPr algn="l" eaLnBrk="1" hangingPunct="1"/>
            <a:endParaRPr lang="ru-RU" altLang="ru-RU" b="1"/>
          </a:p>
        </p:txBody>
      </p:sp>
      <p:sp>
        <p:nvSpPr>
          <p:cNvPr id="17411" name="Text Box 39">
            <a:extLst>
              <a:ext uri="{FF2B5EF4-FFF2-40B4-BE49-F238E27FC236}">
                <a16:creationId xmlns:a16="http://schemas.microsoft.com/office/drawing/2014/main" id="{FB0A26EF-D73C-D546-BC9E-0E345541B494}"/>
              </a:ext>
            </a:extLst>
          </p:cNvPr>
          <p:cNvSpPr txBox="1">
            <a:spLocks noChangeArrowheads="1"/>
          </p:cNvSpPr>
          <p:nvPr/>
        </p:nvSpPr>
        <p:spPr bwMode="auto">
          <a:xfrm>
            <a:off x="4873625" y="5116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endParaRPr lang="ru-RU" altLang="ru-RU"/>
          </a:p>
        </p:txBody>
      </p:sp>
      <p:grpSp>
        <p:nvGrpSpPr>
          <p:cNvPr id="17412" name="Group 63">
            <a:extLst>
              <a:ext uri="{FF2B5EF4-FFF2-40B4-BE49-F238E27FC236}">
                <a16:creationId xmlns:a16="http://schemas.microsoft.com/office/drawing/2014/main" id="{09F35B32-CF12-4E42-9292-74BA7AB83058}"/>
              </a:ext>
            </a:extLst>
          </p:cNvPr>
          <p:cNvGrpSpPr>
            <a:grpSpLocks/>
          </p:cNvGrpSpPr>
          <p:nvPr/>
        </p:nvGrpSpPr>
        <p:grpSpPr bwMode="auto">
          <a:xfrm>
            <a:off x="1941514" y="938213"/>
            <a:ext cx="3444875" cy="2768600"/>
            <a:chOff x="263" y="591"/>
            <a:chExt cx="2170" cy="1744"/>
          </a:xfrm>
        </p:grpSpPr>
        <p:grpSp>
          <p:nvGrpSpPr>
            <p:cNvPr id="17507" name="Group 47">
              <a:extLst>
                <a:ext uri="{FF2B5EF4-FFF2-40B4-BE49-F238E27FC236}">
                  <a16:creationId xmlns:a16="http://schemas.microsoft.com/office/drawing/2014/main" id="{EA82B288-A51A-084E-87D0-70B431CFB579}"/>
                </a:ext>
              </a:extLst>
            </p:cNvPr>
            <p:cNvGrpSpPr>
              <a:grpSpLocks/>
            </p:cNvGrpSpPr>
            <p:nvPr/>
          </p:nvGrpSpPr>
          <p:grpSpPr bwMode="auto">
            <a:xfrm>
              <a:off x="263" y="591"/>
              <a:ext cx="2111" cy="1744"/>
              <a:chOff x="263" y="591"/>
              <a:chExt cx="2111" cy="1744"/>
            </a:xfrm>
          </p:grpSpPr>
          <p:sp>
            <p:nvSpPr>
              <p:cNvPr id="17517" name="Line 9">
                <a:extLst>
                  <a:ext uri="{FF2B5EF4-FFF2-40B4-BE49-F238E27FC236}">
                    <a16:creationId xmlns:a16="http://schemas.microsoft.com/office/drawing/2014/main" id="{2941983C-554F-7D48-AC23-9B3F4A489267}"/>
                  </a:ext>
                </a:extLst>
              </p:cNvPr>
              <p:cNvSpPr>
                <a:spLocks noChangeShapeType="1"/>
              </p:cNvSpPr>
              <p:nvPr/>
            </p:nvSpPr>
            <p:spPr bwMode="auto">
              <a:xfrm rot="-5400000">
                <a:off x="1274" y="1475"/>
                <a:ext cx="0" cy="1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18" name="Line 10">
                <a:extLst>
                  <a:ext uri="{FF2B5EF4-FFF2-40B4-BE49-F238E27FC236}">
                    <a16:creationId xmlns:a16="http://schemas.microsoft.com/office/drawing/2014/main" id="{F99B9A96-3443-F24A-8E67-2D33F18F2C96}"/>
                  </a:ext>
                </a:extLst>
              </p:cNvPr>
              <p:cNvSpPr>
                <a:spLocks noChangeShapeType="1"/>
              </p:cNvSpPr>
              <p:nvPr/>
            </p:nvSpPr>
            <p:spPr bwMode="auto">
              <a:xfrm>
                <a:off x="1062" y="2133"/>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19" name="Line 11">
                <a:extLst>
                  <a:ext uri="{FF2B5EF4-FFF2-40B4-BE49-F238E27FC236}">
                    <a16:creationId xmlns:a16="http://schemas.microsoft.com/office/drawing/2014/main" id="{F3A60D96-658D-4942-B899-26F79C80ED15}"/>
                  </a:ext>
                </a:extLst>
              </p:cNvPr>
              <p:cNvSpPr>
                <a:spLocks noChangeShapeType="1"/>
              </p:cNvSpPr>
              <p:nvPr/>
            </p:nvSpPr>
            <p:spPr bwMode="auto">
              <a:xfrm>
                <a:off x="1517" y="213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20" name="Line 12">
                <a:extLst>
                  <a:ext uri="{FF2B5EF4-FFF2-40B4-BE49-F238E27FC236}">
                    <a16:creationId xmlns:a16="http://schemas.microsoft.com/office/drawing/2014/main" id="{0A9B8643-0F9E-F440-AE8C-202E7A36B758}"/>
                  </a:ext>
                </a:extLst>
              </p:cNvPr>
              <p:cNvSpPr>
                <a:spLocks noChangeShapeType="1"/>
              </p:cNvSpPr>
              <p:nvPr/>
            </p:nvSpPr>
            <p:spPr bwMode="auto">
              <a:xfrm>
                <a:off x="815" y="213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21" name="Line 13">
                <a:extLst>
                  <a:ext uri="{FF2B5EF4-FFF2-40B4-BE49-F238E27FC236}">
                    <a16:creationId xmlns:a16="http://schemas.microsoft.com/office/drawing/2014/main" id="{A762E7F5-2EFE-E644-8647-1FAE121DE199}"/>
                  </a:ext>
                </a:extLst>
              </p:cNvPr>
              <p:cNvSpPr>
                <a:spLocks noChangeShapeType="1"/>
              </p:cNvSpPr>
              <p:nvPr/>
            </p:nvSpPr>
            <p:spPr bwMode="auto">
              <a:xfrm>
                <a:off x="1300" y="2137"/>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22" name="Line 15">
                <a:extLst>
                  <a:ext uri="{FF2B5EF4-FFF2-40B4-BE49-F238E27FC236}">
                    <a16:creationId xmlns:a16="http://schemas.microsoft.com/office/drawing/2014/main" id="{C8AFDB54-2033-BB4B-B178-558A6AA0E67F}"/>
                  </a:ext>
                </a:extLst>
              </p:cNvPr>
              <p:cNvSpPr>
                <a:spLocks noChangeShapeType="1"/>
              </p:cNvSpPr>
              <p:nvPr/>
            </p:nvSpPr>
            <p:spPr bwMode="auto">
              <a:xfrm>
                <a:off x="1717" y="2137"/>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23" name="Line 16">
                <a:extLst>
                  <a:ext uri="{FF2B5EF4-FFF2-40B4-BE49-F238E27FC236}">
                    <a16:creationId xmlns:a16="http://schemas.microsoft.com/office/drawing/2014/main" id="{5579BF66-BC0F-C944-AC98-A926F43EB33F}"/>
                  </a:ext>
                </a:extLst>
              </p:cNvPr>
              <p:cNvSpPr>
                <a:spLocks noChangeShapeType="1"/>
              </p:cNvSpPr>
              <p:nvPr/>
            </p:nvSpPr>
            <p:spPr bwMode="auto">
              <a:xfrm>
                <a:off x="1821" y="2139"/>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24" name="Text Box 17">
                <a:extLst>
                  <a:ext uri="{FF2B5EF4-FFF2-40B4-BE49-F238E27FC236}">
                    <a16:creationId xmlns:a16="http://schemas.microsoft.com/office/drawing/2014/main" id="{697D4FCD-CA37-724E-B71C-15F869B75E23}"/>
                  </a:ext>
                </a:extLst>
              </p:cNvPr>
              <p:cNvSpPr txBox="1">
                <a:spLocks noChangeArrowheads="1"/>
              </p:cNvSpPr>
              <p:nvPr/>
            </p:nvSpPr>
            <p:spPr bwMode="auto">
              <a:xfrm>
                <a:off x="712" y="2152"/>
                <a:ext cx="21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50</a:t>
                </a:r>
                <a:endParaRPr lang="ru-RU" altLang="ru-RU" sz="800"/>
              </a:p>
            </p:txBody>
          </p:sp>
          <p:sp>
            <p:nvSpPr>
              <p:cNvPr id="17525" name="Text Box 18">
                <a:extLst>
                  <a:ext uri="{FF2B5EF4-FFF2-40B4-BE49-F238E27FC236}">
                    <a16:creationId xmlns:a16="http://schemas.microsoft.com/office/drawing/2014/main" id="{B7D743B4-9AE8-0B48-89FB-5C3E50F51429}"/>
                  </a:ext>
                </a:extLst>
              </p:cNvPr>
              <p:cNvSpPr txBox="1">
                <a:spLocks noChangeArrowheads="1"/>
              </p:cNvSpPr>
              <p:nvPr/>
            </p:nvSpPr>
            <p:spPr bwMode="auto">
              <a:xfrm>
                <a:off x="927" y="2154"/>
                <a:ext cx="26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100</a:t>
                </a:r>
                <a:endParaRPr lang="ru-RU" altLang="ru-RU" sz="800"/>
              </a:p>
            </p:txBody>
          </p:sp>
          <p:sp>
            <p:nvSpPr>
              <p:cNvPr id="17526" name="Text Box 19">
                <a:extLst>
                  <a:ext uri="{FF2B5EF4-FFF2-40B4-BE49-F238E27FC236}">
                    <a16:creationId xmlns:a16="http://schemas.microsoft.com/office/drawing/2014/main" id="{A2146985-04EF-6B4A-8263-62A05FACA845}"/>
                  </a:ext>
                </a:extLst>
              </p:cNvPr>
              <p:cNvSpPr txBox="1">
                <a:spLocks noChangeArrowheads="1"/>
              </p:cNvSpPr>
              <p:nvPr/>
            </p:nvSpPr>
            <p:spPr bwMode="auto">
              <a:xfrm>
                <a:off x="1169" y="2153"/>
                <a:ext cx="26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150</a:t>
                </a:r>
                <a:endParaRPr lang="ru-RU" altLang="ru-RU" sz="800"/>
              </a:p>
            </p:txBody>
          </p:sp>
          <p:sp>
            <p:nvSpPr>
              <p:cNvPr id="17527" name="Text Box 20">
                <a:extLst>
                  <a:ext uri="{FF2B5EF4-FFF2-40B4-BE49-F238E27FC236}">
                    <a16:creationId xmlns:a16="http://schemas.microsoft.com/office/drawing/2014/main" id="{1286A183-20BF-554C-B6E5-19E2406DA0FC}"/>
                  </a:ext>
                </a:extLst>
              </p:cNvPr>
              <p:cNvSpPr txBox="1">
                <a:spLocks noChangeArrowheads="1"/>
              </p:cNvSpPr>
              <p:nvPr/>
            </p:nvSpPr>
            <p:spPr bwMode="auto">
              <a:xfrm>
                <a:off x="1381" y="2149"/>
                <a:ext cx="26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200</a:t>
                </a:r>
                <a:endParaRPr lang="ru-RU" altLang="ru-RU" sz="800"/>
              </a:p>
            </p:txBody>
          </p:sp>
          <p:sp>
            <p:nvSpPr>
              <p:cNvPr id="17528" name="Text Box 21">
                <a:extLst>
                  <a:ext uri="{FF2B5EF4-FFF2-40B4-BE49-F238E27FC236}">
                    <a16:creationId xmlns:a16="http://schemas.microsoft.com/office/drawing/2014/main" id="{A56283EE-9010-394B-8FBA-1D32438C291E}"/>
                  </a:ext>
                </a:extLst>
              </p:cNvPr>
              <p:cNvSpPr txBox="1">
                <a:spLocks noChangeArrowheads="1"/>
              </p:cNvSpPr>
              <p:nvPr/>
            </p:nvSpPr>
            <p:spPr bwMode="auto">
              <a:xfrm>
                <a:off x="1578" y="2148"/>
                <a:ext cx="26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250</a:t>
                </a:r>
                <a:endParaRPr lang="ru-RU" altLang="ru-RU" sz="800"/>
              </a:p>
            </p:txBody>
          </p:sp>
          <p:sp>
            <p:nvSpPr>
              <p:cNvPr id="17529" name="Text Box 22">
                <a:extLst>
                  <a:ext uri="{FF2B5EF4-FFF2-40B4-BE49-F238E27FC236}">
                    <a16:creationId xmlns:a16="http://schemas.microsoft.com/office/drawing/2014/main" id="{83BCB4C7-0202-E647-87BD-BFE6C0E1497C}"/>
                  </a:ext>
                </a:extLst>
              </p:cNvPr>
              <p:cNvSpPr txBox="1">
                <a:spLocks noChangeArrowheads="1"/>
              </p:cNvSpPr>
              <p:nvPr/>
            </p:nvSpPr>
            <p:spPr bwMode="auto">
              <a:xfrm>
                <a:off x="1715" y="2147"/>
                <a:ext cx="26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255</a:t>
                </a:r>
                <a:endParaRPr lang="ru-RU" altLang="ru-RU" sz="800"/>
              </a:p>
            </p:txBody>
          </p:sp>
          <p:sp>
            <p:nvSpPr>
              <p:cNvPr id="17530" name="Line 23">
                <a:extLst>
                  <a:ext uri="{FF2B5EF4-FFF2-40B4-BE49-F238E27FC236}">
                    <a16:creationId xmlns:a16="http://schemas.microsoft.com/office/drawing/2014/main" id="{C201072D-66DE-B349-9829-DE1364C96B3E}"/>
                  </a:ext>
                </a:extLst>
              </p:cNvPr>
              <p:cNvSpPr>
                <a:spLocks noChangeShapeType="1"/>
              </p:cNvSpPr>
              <p:nvPr/>
            </p:nvSpPr>
            <p:spPr bwMode="auto">
              <a:xfrm rot="10800000">
                <a:off x="583" y="664"/>
                <a:ext cx="0" cy="14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7531" name="Line 24">
                <a:extLst>
                  <a:ext uri="{FF2B5EF4-FFF2-40B4-BE49-F238E27FC236}">
                    <a16:creationId xmlns:a16="http://schemas.microsoft.com/office/drawing/2014/main" id="{C3C842FB-D82E-7849-B3EB-89467AC2FD93}"/>
                  </a:ext>
                </a:extLst>
              </p:cNvPr>
              <p:cNvSpPr>
                <a:spLocks noChangeShapeType="1"/>
              </p:cNvSpPr>
              <p:nvPr/>
            </p:nvSpPr>
            <p:spPr bwMode="auto">
              <a:xfrm rot="-5400000">
                <a:off x="583" y="1663"/>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32" name="Line 25">
                <a:extLst>
                  <a:ext uri="{FF2B5EF4-FFF2-40B4-BE49-F238E27FC236}">
                    <a16:creationId xmlns:a16="http://schemas.microsoft.com/office/drawing/2014/main" id="{BA47BC41-242F-3441-BCDE-01AF59A59642}"/>
                  </a:ext>
                </a:extLst>
              </p:cNvPr>
              <p:cNvSpPr>
                <a:spLocks noChangeShapeType="1"/>
              </p:cNvSpPr>
              <p:nvPr/>
            </p:nvSpPr>
            <p:spPr bwMode="auto">
              <a:xfrm rot="-5400000">
                <a:off x="582" y="120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33" name="Line 26">
                <a:extLst>
                  <a:ext uri="{FF2B5EF4-FFF2-40B4-BE49-F238E27FC236}">
                    <a16:creationId xmlns:a16="http://schemas.microsoft.com/office/drawing/2014/main" id="{94CB0CE0-1876-2E44-82EF-9DB441D5995A}"/>
                  </a:ext>
                </a:extLst>
              </p:cNvPr>
              <p:cNvSpPr>
                <a:spLocks noChangeShapeType="1"/>
              </p:cNvSpPr>
              <p:nvPr/>
            </p:nvSpPr>
            <p:spPr bwMode="auto">
              <a:xfrm rot="-5400000">
                <a:off x="582" y="1910"/>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34" name="Line 27">
                <a:extLst>
                  <a:ext uri="{FF2B5EF4-FFF2-40B4-BE49-F238E27FC236}">
                    <a16:creationId xmlns:a16="http://schemas.microsoft.com/office/drawing/2014/main" id="{183E5A25-265B-7F4F-A30F-60D3DF45B0D5}"/>
                  </a:ext>
                </a:extLst>
              </p:cNvPr>
              <p:cNvSpPr>
                <a:spLocks noChangeShapeType="1"/>
              </p:cNvSpPr>
              <p:nvPr/>
            </p:nvSpPr>
            <p:spPr bwMode="auto">
              <a:xfrm rot="-5400000">
                <a:off x="587" y="1425"/>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35" name="Line 28">
                <a:extLst>
                  <a:ext uri="{FF2B5EF4-FFF2-40B4-BE49-F238E27FC236}">
                    <a16:creationId xmlns:a16="http://schemas.microsoft.com/office/drawing/2014/main" id="{22D8C42D-F6B9-4241-A33B-6B94B88BD979}"/>
                  </a:ext>
                </a:extLst>
              </p:cNvPr>
              <p:cNvSpPr>
                <a:spLocks noChangeShapeType="1"/>
              </p:cNvSpPr>
              <p:nvPr/>
            </p:nvSpPr>
            <p:spPr bwMode="auto">
              <a:xfrm rot="-5400000">
                <a:off x="587" y="100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36" name="Line 29">
                <a:extLst>
                  <a:ext uri="{FF2B5EF4-FFF2-40B4-BE49-F238E27FC236}">
                    <a16:creationId xmlns:a16="http://schemas.microsoft.com/office/drawing/2014/main" id="{4F1ADC7C-6D75-7645-9CC5-4593B3B0D65F}"/>
                  </a:ext>
                </a:extLst>
              </p:cNvPr>
              <p:cNvSpPr>
                <a:spLocks noChangeShapeType="1"/>
              </p:cNvSpPr>
              <p:nvPr/>
            </p:nvSpPr>
            <p:spPr bwMode="auto">
              <a:xfrm rot="-5400000">
                <a:off x="586" y="775"/>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37" name="Text Box 31">
                <a:extLst>
                  <a:ext uri="{FF2B5EF4-FFF2-40B4-BE49-F238E27FC236}">
                    <a16:creationId xmlns:a16="http://schemas.microsoft.com/office/drawing/2014/main" id="{94AB2AB1-365C-7549-88F6-62B07543DDF4}"/>
                  </a:ext>
                </a:extLst>
              </p:cNvPr>
              <p:cNvSpPr txBox="1">
                <a:spLocks noChangeArrowheads="1"/>
              </p:cNvSpPr>
              <p:nvPr/>
            </p:nvSpPr>
            <p:spPr bwMode="auto">
              <a:xfrm>
                <a:off x="264" y="1863"/>
                <a:ext cx="26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500</a:t>
                </a:r>
                <a:endParaRPr lang="ru-RU" altLang="ru-RU" sz="800"/>
              </a:p>
            </p:txBody>
          </p:sp>
          <p:sp>
            <p:nvSpPr>
              <p:cNvPr id="17538" name="Text Box 32">
                <a:extLst>
                  <a:ext uri="{FF2B5EF4-FFF2-40B4-BE49-F238E27FC236}">
                    <a16:creationId xmlns:a16="http://schemas.microsoft.com/office/drawing/2014/main" id="{80EA0484-3642-FA4A-BDE5-440DD682B478}"/>
                  </a:ext>
                </a:extLst>
              </p:cNvPr>
              <p:cNvSpPr txBox="1">
                <a:spLocks noChangeArrowheads="1"/>
              </p:cNvSpPr>
              <p:nvPr/>
            </p:nvSpPr>
            <p:spPr bwMode="auto">
              <a:xfrm>
                <a:off x="263" y="1625"/>
                <a:ext cx="26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1000</a:t>
                </a:r>
                <a:endParaRPr lang="ru-RU" altLang="ru-RU" sz="800"/>
              </a:p>
            </p:txBody>
          </p:sp>
          <p:sp>
            <p:nvSpPr>
              <p:cNvPr id="17539" name="Text Box 33">
                <a:extLst>
                  <a:ext uri="{FF2B5EF4-FFF2-40B4-BE49-F238E27FC236}">
                    <a16:creationId xmlns:a16="http://schemas.microsoft.com/office/drawing/2014/main" id="{DB3F35CB-220D-B547-808E-53EA3290F157}"/>
                  </a:ext>
                </a:extLst>
              </p:cNvPr>
              <p:cNvSpPr txBox="1">
                <a:spLocks noChangeArrowheads="1"/>
              </p:cNvSpPr>
              <p:nvPr/>
            </p:nvSpPr>
            <p:spPr bwMode="auto">
              <a:xfrm>
                <a:off x="268" y="1375"/>
                <a:ext cx="26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1500</a:t>
                </a:r>
                <a:endParaRPr lang="ru-RU" altLang="ru-RU" sz="800"/>
              </a:p>
            </p:txBody>
          </p:sp>
          <p:sp>
            <p:nvSpPr>
              <p:cNvPr id="17540" name="Text Box 34">
                <a:extLst>
                  <a:ext uri="{FF2B5EF4-FFF2-40B4-BE49-F238E27FC236}">
                    <a16:creationId xmlns:a16="http://schemas.microsoft.com/office/drawing/2014/main" id="{C4F26AE8-8891-974D-9817-C5BF09B11A3D}"/>
                  </a:ext>
                </a:extLst>
              </p:cNvPr>
              <p:cNvSpPr txBox="1">
                <a:spLocks noChangeArrowheads="1"/>
              </p:cNvSpPr>
              <p:nvPr/>
            </p:nvSpPr>
            <p:spPr bwMode="auto">
              <a:xfrm>
                <a:off x="270" y="1164"/>
                <a:ext cx="26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2000</a:t>
                </a:r>
                <a:endParaRPr lang="ru-RU" altLang="ru-RU" sz="800"/>
              </a:p>
            </p:txBody>
          </p:sp>
          <p:sp>
            <p:nvSpPr>
              <p:cNvPr id="17541" name="Text Box 35">
                <a:extLst>
                  <a:ext uri="{FF2B5EF4-FFF2-40B4-BE49-F238E27FC236}">
                    <a16:creationId xmlns:a16="http://schemas.microsoft.com/office/drawing/2014/main" id="{6D533823-DF38-B245-8A7A-324D21B5582A}"/>
                  </a:ext>
                </a:extLst>
              </p:cNvPr>
              <p:cNvSpPr txBox="1">
                <a:spLocks noChangeArrowheads="1"/>
              </p:cNvSpPr>
              <p:nvPr/>
            </p:nvSpPr>
            <p:spPr bwMode="auto">
              <a:xfrm>
                <a:off x="278" y="962"/>
                <a:ext cx="26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2500</a:t>
                </a:r>
                <a:endParaRPr lang="ru-RU" altLang="ru-RU" sz="800"/>
              </a:p>
            </p:txBody>
          </p:sp>
          <p:sp>
            <p:nvSpPr>
              <p:cNvPr id="17542" name="Text Box 36">
                <a:extLst>
                  <a:ext uri="{FF2B5EF4-FFF2-40B4-BE49-F238E27FC236}">
                    <a16:creationId xmlns:a16="http://schemas.microsoft.com/office/drawing/2014/main" id="{0C09B128-0350-D34B-A114-11E1FD97D000}"/>
                  </a:ext>
                </a:extLst>
              </p:cNvPr>
              <p:cNvSpPr txBox="1">
                <a:spLocks noChangeArrowheads="1"/>
              </p:cNvSpPr>
              <p:nvPr/>
            </p:nvSpPr>
            <p:spPr bwMode="auto">
              <a:xfrm>
                <a:off x="283" y="730"/>
                <a:ext cx="26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3000</a:t>
                </a:r>
                <a:endParaRPr lang="ru-RU" altLang="ru-RU" sz="800"/>
              </a:p>
            </p:txBody>
          </p:sp>
          <p:graphicFrame>
            <p:nvGraphicFramePr>
              <p:cNvPr id="17543" name="Object 37">
                <a:extLst>
                  <a:ext uri="{FF2B5EF4-FFF2-40B4-BE49-F238E27FC236}">
                    <a16:creationId xmlns:a16="http://schemas.microsoft.com/office/drawing/2014/main" id="{232CA94D-AB1A-2341-8F76-F9238B06C633}"/>
                  </a:ext>
                </a:extLst>
              </p:cNvPr>
              <p:cNvGraphicFramePr>
                <a:graphicFrameLocks noChangeAspect="1"/>
              </p:cNvGraphicFramePr>
              <p:nvPr/>
            </p:nvGraphicFramePr>
            <p:xfrm>
              <a:off x="310" y="591"/>
              <a:ext cx="245" cy="126"/>
            </p:xfrm>
            <a:graphic>
              <a:graphicData uri="http://schemas.openxmlformats.org/presentationml/2006/ole">
                <mc:AlternateContent xmlns:mc="http://schemas.openxmlformats.org/markup-compatibility/2006">
                  <mc:Choice xmlns:v="urn:schemas-microsoft-com:vml" Requires="v">
                    <p:oleObj spid="_x0000_s256003" name="Формула" r:id="rId3" imgW="12001500" imgH="6146800" progId="Equation.3">
                      <p:embed/>
                    </p:oleObj>
                  </mc:Choice>
                  <mc:Fallback>
                    <p:oleObj name="Формула" r:id="rId3" imgW="12001500" imgH="6146800" progId="Equation.3">
                      <p:embed/>
                      <p:pic>
                        <p:nvPicPr>
                          <p:cNvPr id="17543" name="Object 37">
                            <a:extLst>
                              <a:ext uri="{FF2B5EF4-FFF2-40B4-BE49-F238E27FC236}">
                                <a16:creationId xmlns:a16="http://schemas.microsoft.com/office/drawing/2014/main" id="{232CA94D-AB1A-2341-8F76-F9238B06C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 y="591"/>
                            <a:ext cx="245"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44" name="Object 44">
                <a:extLst>
                  <a:ext uri="{FF2B5EF4-FFF2-40B4-BE49-F238E27FC236}">
                    <a16:creationId xmlns:a16="http://schemas.microsoft.com/office/drawing/2014/main" id="{5677D1AC-5AEA-3446-A441-4703B75B3F9C}"/>
                  </a:ext>
                </a:extLst>
              </p:cNvPr>
              <p:cNvGraphicFramePr>
                <a:graphicFrameLocks noChangeAspect="1"/>
              </p:cNvGraphicFramePr>
              <p:nvPr/>
            </p:nvGraphicFramePr>
            <p:xfrm>
              <a:off x="1932" y="2143"/>
              <a:ext cx="107" cy="116"/>
            </p:xfrm>
            <a:graphic>
              <a:graphicData uri="http://schemas.openxmlformats.org/presentationml/2006/ole">
                <mc:AlternateContent xmlns:mc="http://schemas.openxmlformats.org/markup-compatibility/2006">
                  <mc:Choice xmlns:v="urn:schemas-microsoft-com:vml" Requires="v">
                    <p:oleObj spid="_x0000_s256004" name="Формула" r:id="rId5" imgW="3797300" imgH="4102100" progId="Equation.3">
                      <p:embed/>
                    </p:oleObj>
                  </mc:Choice>
                  <mc:Fallback>
                    <p:oleObj name="Формула" r:id="rId5" imgW="3797300" imgH="4102100" progId="Equation.3">
                      <p:embed/>
                      <p:pic>
                        <p:nvPicPr>
                          <p:cNvPr id="17544" name="Object 44">
                            <a:extLst>
                              <a:ext uri="{FF2B5EF4-FFF2-40B4-BE49-F238E27FC236}">
                                <a16:creationId xmlns:a16="http://schemas.microsoft.com/office/drawing/2014/main" id="{5677D1AC-5AEA-3446-A441-4703B75B3F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2" y="2143"/>
                            <a:ext cx="107"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45" name="Text Box 46">
                <a:extLst>
                  <a:ext uri="{FF2B5EF4-FFF2-40B4-BE49-F238E27FC236}">
                    <a16:creationId xmlns:a16="http://schemas.microsoft.com/office/drawing/2014/main" id="{A454971B-5903-B947-984B-AB9F90C726C7}"/>
                  </a:ext>
                </a:extLst>
              </p:cNvPr>
              <p:cNvSpPr txBox="1">
                <a:spLocks noChangeArrowheads="1"/>
              </p:cNvSpPr>
              <p:nvPr/>
            </p:nvSpPr>
            <p:spPr bwMode="auto">
              <a:xfrm>
                <a:off x="1961" y="2123"/>
                <a:ext cx="41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a:t>
                </a:r>
                <a:r>
                  <a:rPr lang="ru-RU" altLang="ru-RU" sz="800"/>
                  <a:t>яркость </a:t>
                </a:r>
              </a:p>
              <a:p>
                <a:r>
                  <a:rPr lang="ru-RU" altLang="ru-RU" sz="800"/>
                  <a:t>пикселей</a:t>
                </a:r>
                <a:r>
                  <a:rPr lang="en-US" altLang="ru-RU" sz="800"/>
                  <a:t>)</a:t>
                </a:r>
                <a:endParaRPr lang="ru-RU" altLang="ru-RU" sz="800"/>
              </a:p>
            </p:txBody>
          </p:sp>
        </p:grpSp>
        <p:sp>
          <p:nvSpPr>
            <p:cNvPr id="17508" name="Freeform 51">
              <a:extLst>
                <a:ext uri="{FF2B5EF4-FFF2-40B4-BE49-F238E27FC236}">
                  <a16:creationId xmlns:a16="http://schemas.microsoft.com/office/drawing/2014/main" id="{EE61B14D-B7E4-0144-8B19-D64AF7458912}"/>
                </a:ext>
              </a:extLst>
            </p:cNvPr>
            <p:cNvSpPr>
              <a:spLocks/>
            </p:cNvSpPr>
            <p:nvPr/>
          </p:nvSpPr>
          <p:spPr bwMode="auto">
            <a:xfrm>
              <a:off x="668" y="1474"/>
              <a:ext cx="1152" cy="233"/>
            </a:xfrm>
            <a:custGeom>
              <a:avLst/>
              <a:gdLst>
                <a:gd name="T0" fmla="*/ 0 w 1152"/>
                <a:gd name="T1" fmla="*/ 1141 h 1150"/>
                <a:gd name="T2" fmla="*/ 180 w 1152"/>
                <a:gd name="T3" fmla="*/ 205 h 1150"/>
                <a:gd name="T4" fmla="*/ 300 w 1152"/>
                <a:gd name="T5" fmla="*/ 681 h 1150"/>
                <a:gd name="T6" fmla="*/ 484 w 1152"/>
                <a:gd name="T7" fmla="*/ 317 h 1150"/>
                <a:gd name="T8" fmla="*/ 596 w 1152"/>
                <a:gd name="T9" fmla="*/ 465 h 1150"/>
                <a:gd name="T10" fmla="*/ 656 w 1152"/>
                <a:gd name="T11" fmla="*/ 101 h 1150"/>
                <a:gd name="T12" fmla="*/ 668 w 1152"/>
                <a:gd name="T13" fmla="*/ 133 h 1150"/>
                <a:gd name="T14" fmla="*/ 701 w 1152"/>
                <a:gd name="T15" fmla="*/ 9 h 1150"/>
                <a:gd name="T16" fmla="*/ 716 w 1152"/>
                <a:gd name="T17" fmla="*/ 186 h 1150"/>
                <a:gd name="T18" fmla="*/ 732 w 1152"/>
                <a:gd name="T19" fmla="*/ 148 h 1150"/>
                <a:gd name="T20" fmla="*/ 744 w 1152"/>
                <a:gd name="T21" fmla="*/ 357 h 1150"/>
                <a:gd name="T22" fmla="*/ 785 w 1152"/>
                <a:gd name="T23" fmla="*/ 333 h 1150"/>
                <a:gd name="T24" fmla="*/ 857 w 1152"/>
                <a:gd name="T25" fmla="*/ 665 h 1150"/>
                <a:gd name="T26" fmla="*/ 907 w 1152"/>
                <a:gd name="T27" fmla="*/ 627 h 1150"/>
                <a:gd name="T28" fmla="*/ 1097 w 1152"/>
                <a:gd name="T29" fmla="*/ 1065 h 1150"/>
                <a:gd name="T30" fmla="*/ 1152 w 1152"/>
                <a:gd name="T31" fmla="*/ 1137 h 11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2"/>
                <a:gd name="T49" fmla="*/ 0 h 1150"/>
                <a:gd name="T50" fmla="*/ 1152 w 1152"/>
                <a:gd name="T51" fmla="*/ 1150 h 11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2" h="1150">
                  <a:moveTo>
                    <a:pt x="0" y="1141"/>
                  </a:moveTo>
                  <a:cubicBezTo>
                    <a:pt x="30" y="986"/>
                    <a:pt x="130" y="282"/>
                    <a:pt x="180" y="205"/>
                  </a:cubicBezTo>
                  <a:cubicBezTo>
                    <a:pt x="230" y="128"/>
                    <a:pt x="249" y="662"/>
                    <a:pt x="300" y="681"/>
                  </a:cubicBezTo>
                  <a:cubicBezTo>
                    <a:pt x="351" y="700"/>
                    <a:pt x="435" y="353"/>
                    <a:pt x="484" y="317"/>
                  </a:cubicBezTo>
                  <a:cubicBezTo>
                    <a:pt x="533" y="281"/>
                    <a:pt x="567" y="501"/>
                    <a:pt x="596" y="465"/>
                  </a:cubicBezTo>
                  <a:cubicBezTo>
                    <a:pt x="625" y="429"/>
                    <a:pt x="644" y="156"/>
                    <a:pt x="656" y="101"/>
                  </a:cubicBezTo>
                  <a:cubicBezTo>
                    <a:pt x="668" y="46"/>
                    <a:pt x="660" y="148"/>
                    <a:pt x="668" y="133"/>
                  </a:cubicBezTo>
                  <a:cubicBezTo>
                    <a:pt x="676" y="118"/>
                    <a:pt x="693" y="0"/>
                    <a:pt x="701" y="9"/>
                  </a:cubicBezTo>
                  <a:cubicBezTo>
                    <a:pt x="709" y="18"/>
                    <a:pt x="712" y="162"/>
                    <a:pt x="716" y="186"/>
                  </a:cubicBezTo>
                  <a:cubicBezTo>
                    <a:pt x="721" y="210"/>
                    <a:pt x="727" y="120"/>
                    <a:pt x="732" y="148"/>
                  </a:cubicBezTo>
                  <a:cubicBezTo>
                    <a:pt x="737" y="176"/>
                    <a:pt x="735" y="326"/>
                    <a:pt x="744" y="357"/>
                  </a:cubicBezTo>
                  <a:cubicBezTo>
                    <a:pt x="753" y="388"/>
                    <a:pt x="766" y="282"/>
                    <a:pt x="785" y="333"/>
                  </a:cubicBezTo>
                  <a:cubicBezTo>
                    <a:pt x="804" y="384"/>
                    <a:pt x="837" y="616"/>
                    <a:pt x="857" y="665"/>
                  </a:cubicBezTo>
                  <a:cubicBezTo>
                    <a:pt x="877" y="714"/>
                    <a:pt x="867" y="560"/>
                    <a:pt x="907" y="627"/>
                  </a:cubicBezTo>
                  <a:cubicBezTo>
                    <a:pt x="946" y="694"/>
                    <a:pt x="1056" y="980"/>
                    <a:pt x="1097" y="1065"/>
                  </a:cubicBezTo>
                  <a:cubicBezTo>
                    <a:pt x="1138" y="1150"/>
                    <a:pt x="1141" y="1122"/>
                    <a:pt x="1152" y="1137"/>
                  </a:cubicBez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ru-RU"/>
            </a:p>
          </p:txBody>
        </p:sp>
        <p:sp>
          <p:nvSpPr>
            <p:cNvPr id="17509" name="Line 53">
              <a:extLst>
                <a:ext uri="{FF2B5EF4-FFF2-40B4-BE49-F238E27FC236}">
                  <a16:creationId xmlns:a16="http://schemas.microsoft.com/office/drawing/2014/main" id="{A2B50574-AA44-2448-B9CC-5224F201095E}"/>
                </a:ext>
              </a:extLst>
            </p:cNvPr>
            <p:cNvSpPr>
              <a:spLocks noChangeShapeType="1"/>
            </p:cNvSpPr>
            <p:nvPr/>
          </p:nvSpPr>
          <p:spPr bwMode="auto">
            <a:xfrm flipH="1">
              <a:off x="1359" y="1023"/>
              <a:ext cx="6" cy="1134"/>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10" name="Line 55">
              <a:extLst>
                <a:ext uri="{FF2B5EF4-FFF2-40B4-BE49-F238E27FC236}">
                  <a16:creationId xmlns:a16="http://schemas.microsoft.com/office/drawing/2014/main" id="{DC6FE512-5623-CA40-B8C9-BDDB4150C62C}"/>
                </a:ext>
              </a:extLst>
            </p:cNvPr>
            <p:cNvSpPr>
              <a:spLocks noChangeShapeType="1"/>
            </p:cNvSpPr>
            <p:nvPr/>
          </p:nvSpPr>
          <p:spPr bwMode="auto">
            <a:xfrm flipV="1">
              <a:off x="1356" y="2073"/>
              <a:ext cx="54"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11" name="Line 56">
              <a:extLst>
                <a:ext uri="{FF2B5EF4-FFF2-40B4-BE49-F238E27FC236}">
                  <a16:creationId xmlns:a16="http://schemas.microsoft.com/office/drawing/2014/main" id="{3B5D5120-E8D5-EE4A-A50A-10EF22E8FF95}"/>
                </a:ext>
              </a:extLst>
            </p:cNvPr>
            <p:cNvSpPr>
              <a:spLocks noChangeShapeType="1"/>
            </p:cNvSpPr>
            <p:nvPr/>
          </p:nvSpPr>
          <p:spPr bwMode="auto">
            <a:xfrm>
              <a:off x="1410" y="2073"/>
              <a:ext cx="144"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12" name="Text Box 57">
              <a:extLst>
                <a:ext uri="{FF2B5EF4-FFF2-40B4-BE49-F238E27FC236}">
                  <a16:creationId xmlns:a16="http://schemas.microsoft.com/office/drawing/2014/main" id="{1E15B565-6E59-B944-803F-8AB4EB97322C}"/>
                </a:ext>
              </a:extLst>
            </p:cNvPr>
            <p:cNvSpPr txBox="1">
              <a:spLocks noChangeArrowheads="1"/>
            </p:cNvSpPr>
            <p:nvPr/>
          </p:nvSpPr>
          <p:spPr bwMode="auto">
            <a:xfrm>
              <a:off x="1346" y="1973"/>
              <a:ext cx="22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800"/>
                <a:t>154</a:t>
              </a:r>
            </a:p>
          </p:txBody>
        </p:sp>
        <p:cxnSp>
          <p:nvCxnSpPr>
            <p:cNvPr id="17513" name="AutoShape 58">
              <a:extLst>
                <a:ext uri="{FF2B5EF4-FFF2-40B4-BE49-F238E27FC236}">
                  <a16:creationId xmlns:a16="http://schemas.microsoft.com/office/drawing/2014/main" id="{B870A118-78E5-FD40-B1E0-1450A15C38F7}"/>
                </a:ext>
              </a:extLst>
            </p:cNvPr>
            <p:cNvCxnSpPr>
              <a:cxnSpLocks noChangeShapeType="1"/>
              <a:stCxn id="17523" idx="0"/>
            </p:cNvCxnSpPr>
            <p:nvPr/>
          </p:nvCxnSpPr>
          <p:spPr bwMode="auto">
            <a:xfrm flipV="1">
              <a:off x="1821" y="2016"/>
              <a:ext cx="81" cy="123"/>
            </a:xfrm>
            <a:prstGeom prst="straightConnector1">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17514" name="Line 60">
              <a:extLst>
                <a:ext uri="{FF2B5EF4-FFF2-40B4-BE49-F238E27FC236}">
                  <a16:creationId xmlns:a16="http://schemas.microsoft.com/office/drawing/2014/main" id="{816BE61D-D3CD-0C40-80F6-2294FEE59F41}"/>
                </a:ext>
              </a:extLst>
            </p:cNvPr>
            <p:cNvSpPr>
              <a:spLocks noChangeShapeType="1"/>
            </p:cNvSpPr>
            <p:nvPr/>
          </p:nvSpPr>
          <p:spPr bwMode="auto">
            <a:xfrm flipV="1">
              <a:off x="1368" y="906"/>
              <a:ext cx="156" cy="114"/>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515" name="Text Box 61">
              <a:extLst>
                <a:ext uri="{FF2B5EF4-FFF2-40B4-BE49-F238E27FC236}">
                  <a16:creationId xmlns:a16="http://schemas.microsoft.com/office/drawing/2014/main" id="{E8853B4D-A43C-324E-A058-2D689FE00331}"/>
                </a:ext>
              </a:extLst>
            </p:cNvPr>
            <p:cNvSpPr txBox="1">
              <a:spLocks noChangeArrowheads="1"/>
            </p:cNvSpPr>
            <p:nvPr/>
          </p:nvSpPr>
          <p:spPr bwMode="auto">
            <a:xfrm>
              <a:off x="1490" y="827"/>
              <a:ext cx="52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800"/>
                <a:t>точка пика (а)</a:t>
              </a:r>
            </a:p>
          </p:txBody>
        </p:sp>
        <p:sp>
          <p:nvSpPr>
            <p:cNvPr id="17516" name="Text Box 62">
              <a:extLst>
                <a:ext uri="{FF2B5EF4-FFF2-40B4-BE49-F238E27FC236}">
                  <a16:creationId xmlns:a16="http://schemas.microsoft.com/office/drawing/2014/main" id="{C8B6A578-238A-7943-8036-067EDB6525EC}"/>
                </a:ext>
              </a:extLst>
            </p:cNvPr>
            <p:cNvSpPr txBox="1">
              <a:spLocks noChangeArrowheads="1"/>
            </p:cNvSpPr>
            <p:nvPr/>
          </p:nvSpPr>
          <p:spPr bwMode="auto">
            <a:xfrm>
              <a:off x="1796" y="1912"/>
              <a:ext cx="63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800"/>
                <a:t>нулевая точка (</a:t>
              </a:r>
              <a:r>
                <a:rPr lang="en-US" altLang="ru-RU" sz="800"/>
                <a:t>b</a:t>
              </a:r>
              <a:r>
                <a:rPr lang="ru-RU" altLang="ru-RU" sz="800"/>
                <a:t>)</a:t>
              </a:r>
            </a:p>
          </p:txBody>
        </p:sp>
      </p:grpSp>
      <p:sp>
        <p:nvSpPr>
          <p:cNvPr id="17413" name="Text Box 1024">
            <a:extLst>
              <a:ext uri="{FF2B5EF4-FFF2-40B4-BE49-F238E27FC236}">
                <a16:creationId xmlns:a16="http://schemas.microsoft.com/office/drawing/2014/main" id="{FC350BC2-AF4D-C44B-868B-D704C0DA96C9}"/>
              </a:ext>
            </a:extLst>
          </p:cNvPr>
          <p:cNvSpPr txBox="1">
            <a:spLocks noChangeArrowheads="1"/>
          </p:cNvSpPr>
          <p:nvPr/>
        </p:nvSpPr>
        <p:spPr bwMode="auto">
          <a:xfrm>
            <a:off x="5172075" y="1362075"/>
            <a:ext cx="53721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spcBef>
                <a:spcPct val="50000"/>
              </a:spcBef>
            </a:pPr>
            <a:r>
              <a:rPr lang="ru-RU" altLang="ru-RU" i="1"/>
              <a:t>Основная идея:</a:t>
            </a:r>
            <a:r>
              <a:rPr lang="ru-RU" altLang="ru-RU"/>
              <a:t> Сдвинуть часть гистограммы (от максимума до минимума) вправо на 1 и в освободившееся место вложить информацию. После извлечения </a:t>
            </a:r>
            <a:r>
              <a:rPr lang="en-US" altLang="ru-RU"/>
              <a:t>ЦВЗ </a:t>
            </a:r>
            <a:r>
              <a:rPr lang="ru-RU" altLang="ru-RU"/>
              <a:t>восстановить исходное изображение сдвигая чсать гистограммы влево на 1.</a:t>
            </a:r>
          </a:p>
        </p:txBody>
      </p:sp>
      <p:sp>
        <p:nvSpPr>
          <p:cNvPr id="17414" name="Text Box 1025">
            <a:extLst>
              <a:ext uri="{FF2B5EF4-FFF2-40B4-BE49-F238E27FC236}">
                <a16:creationId xmlns:a16="http://schemas.microsoft.com/office/drawing/2014/main" id="{3C15B389-050B-4A45-9DF3-0A81960392BB}"/>
              </a:ext>
            </a:extLst>
          </p:cNvPr>
          <p:cNvSpPr txBox="1">
            <a:spLocks noChangeArrowheads="1"/>
          </p:cNvSpPr>
          <p:nvPr/>
        </p:nvSpPr>
        <p:spPr bwMode="auto">
          <a:xfrm>
            <a:off x="1790701" y="3605214"/>
            <a:ext cx="33115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200"/>
              <a:t>Гистограмма типичного изображения </a:t>
            </a:r>
            <a:r>
              <a:rPr lang="en-US" altLang="ru-RU" sz="1200"/>
              <a:t>(Lena)</a:t>
            </a:r>
            <a:endParaRPr lang="ru-RU" altLang="ru-RU" sz="1200"/>
          </a:p>
        </p:txBody>
      </p:sp>
      <p:sp>
        <p:nvSpPr>
          <p:cNvPr id="17415" name="Text Box 1026">
            <a:extLst>
              <a:ext uri="{FF2B5EF4-FFF2-40B4-BE49-F238E27FC236}">
                <a16:creationId xmlns:a16="http://schemas.microsoft.com/office/drawing/2014/main" id="{A99738F7-8BD2-A145-8A39-980DA9D79F9C}"/>
              </a:ext>
            </a:extLst>
          </p:cNvPr>
          <p:cNvSpPr txBox="1">
            <a:spLocks noChangeArrowheads="1"/>
          </p:cNvSpPr>
          <p:nvPr/>
        </p:nvSpPr>
        <p:spPr bwMode="auto">
          <a:xfrm>
            <a:off x="10077450" y="1389063"/>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a:t>(10)</a:t>
            </a:r>
            <a:endParaRPr lang="ru-RU" altLang="ru-RU"/>
          </a:p>
        </p:txBody>
      </p:sp>
      <p:sp>
        <p:nvSpPr>
          <p:cNvPr id="17416" name="Rectangle 1027">
            <a:extLst>
              <a:ext uri="{FF2B5EF4-FFF2-40B4-BE49-F238E27FC236}">
                <a16:creationId xmlns:a16="http://schemas.microsoft.com/office/drawing/2014/main" id="{05C57D1F-CDFD-7D44-BBFC-27C8D82F81EB}"/>
              </a:ext>
            </a:extLst>
          </p:cNvPr>
          <p:cNvSpPr>
            <a:spLocks noChangeArrowheads="1"/>
          </p:cNvSpPr>
          <p:nvPr/>
        </p:nvSpPr>
        <p:spPr bwMode="auto">
          <a:xfrm>
            <a:off x="1795463" y="4183063"/>
            <a:ext cx="1331912" cy="406400"/>
          </a:xfrm>
          <a:prstGeom prst="rect">
            <a:avLst/>
          </a:prstGeom>
          <a:solidFill>
            <a:schemeClr val="bg1"/>
          </a:solidFill>
          <a:ln w="9525" algn="ctr">
            <a:solidFill>
              <a:schemeClr val="tx1"/>
            </a:solidFill>
            <a:miter lim="800000"/>
            <a:headEnd/>
            <a:tailEnd/>
          </a:ln>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Генерирование гистограммы </a:t>
            </a:r>
            <a:r>
              <a:rPr lang="en-US" altLang="ru-RU" sz="1000" i="1"/>
              <a:t>H</a:t>
            </a:r>
            <a:r>
              <a:rPr lang="ru-RU" altLang="ru-RU" sz="1000" i="1"/>
              <a:t>(</a:t>
            </a:r>
            <a:r>
              <a:rPr lang="en-US" altLang="ru-RU" sz="1000" i="1"/>
              <a:t>x</a:t>
            </a:r>
            <a:r>
              <a:rPr lang="ru-RU" altLang="ru-RU" sz="1000" i="1"/>
              <a:t>)</a:t>
            </a:r>
          </a:p>
        </p:txBody>
      </p:sp>
      <p:sp>
        <p:nvSpPr>
          <p:cNvPr id="17417" name="Rectangle 1029">
            <a:extLst>
              <a:ext uri="{FF2B5EF4-FFF2-40B4-BE49-F238E27FC236}">
                <a16:creationId xmlns:a16="http://schemas.microsoft.com/office/drawing/2014/main" id="{8F2E8AC4-CDE7-D64C-961D-A50336150FD9}"/>
              </a:ext>
            </a:extLst>
          </p:cNvPr>
          <p:cNvSpPr>
            <a:spLocks noChangeArrowheads="1"/>
          </p:cNvSpPr>
          <p:nvPr/>
        </p:nvSpPr>
        <p:spPr bwMode="auto">
          <a:xfrm>
            <a:off x="3365501" y="4183063"/>
            <a:ext cx="1160463" cy="406400"/>
          </a:xfrm>
          <a:prstGeom prst="rect">
            <a:avLst/>
          </a:prstGeom>
          <a:solidFill>
            <a:schemeClr val="bg1"/>
          </a:solidFill>
          <a:ln w="9525" algn="ctr">
            <a:solidFill>
              <a:schemeClr val="tx1"/>
            </a:solidFill>
            <a:miter lim="800000"/>
            <a:headEnd/>
            <a:tailEnd/>
          </a:ln>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Нахождение </a:t>
            </a:r>
            <a:r>
              <a:rPr lang="en-US" altLang="ru-RU" sz="1000"/>
              <a:t> </a:t>
            </a:r>
            <a:r>
              <a:rPr lang="en-US" altLang="ru-RU" sz="1000" i="1"/>
              <a:t>max (a) </a:t>
            </a:r>
            <a:r>
              <a:rPr lang="ru-RU" altLang="ru-RU" sz="1000" i="1"/>
              <a:t>и </a:t>
            </a:r>
            <a:r>
              <a:rPr lang="en-US" altLang="ru-RU" sz="1000" i="1"/>
              <a:t>min (b)</a:t>
            </a:r>
            <a:endParaRPr lang="ru-RU" altLang="ru-RU" sz="1000" i="1"/>
          </a:p>
        </p:txBody>
      </p:sp>
      <p:sp>
        <p:nvSpPr>
          <p:cNvPr id="17418" name="Rectangle 1030">
            <a:extLst>
              <a:ext uri="{FF2B5EF4-FFF2-40B4-BE49-F238E27FC236}">
                <a16:creationId xmlns:a16="http://schemas.microsoft.com/office/drawing/2014/main" id="{62DA31B9-A7DA-A041-8CA7-178CF72846D5}"/>
              </a:ext>
            </a:extLst>
          </p:cNvPr>
          <p:cNvSpPr>
            <a:spLocks noChangeArrowheads="1"/>
          </p:cNvSpPr>
          <p:nvPr/>
        </p:nvSpPr>
        <p:spPr bwMode="auto">
          <a:xfrm>
            <a:off x="4794251" y="4030663"/>
            <a:ext cx="1141413" cy="711200"/>
          </a:xfrm>
          <a:prstGeom prst="rect">
            <a:avLst/>
          </a:prstGeom>
          <a:solidFill>
            <a:schemeClr val="bg1"/>
          </a:solidFill>
          <a:ln w="9525" algn="ctr">
            <a:solidFill>
              <a:schemeClr val="tx1"/>
            </a:solidFill>
            <a:miter lim="800000"/>
            <a:headEnd/>
            <a:tailEnd/>
          </a:ln>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Увеличение яркости пикселей на 1 в интервале </a:t>
            </a:r>
            <a:r>
              <a:rPr lang="en-US" altLang="ru-RU" sz="1000" i="1"/>
              <a:t>(a,b)</a:t>
            </a:r>
            <a:endParaRPr lang="ru-RU" altLang="ru-RU" sz="1000" i="1"/>
          </a:p>
        </p:txBody>
      </p:sp>
      <p:sp>
        <p:nvSpPr>
          <p:cNvPr id="17419" name="Rectangle 1031">
            <a:extLst>
              <a:ext uri="{FF2B5EF4-FFF2-40B4-BE49-F238E27FC236}">
                <a16:creationId xmlns:a16="http://schemas.microsoft.com/office/drawing/2014/main" id="{76882085-5218-5E43-8E4D-1A17240B61EB}"/>
              </a:ext>
            </a:extLst>
          </p:cNvPr>
          <p:cNvSpPr>
            <a:spLocks noChangeArrowheads="1"/>
          </p:cNvSpPr>
          <p:nvPr/>
        </p:nvSpPr>
        <p:spPr bwMode="auto">
          <a:xfrm>
            <a:off x="6088064" y="4191000"/>
            <a:ext cx="788987" cy="406400"/>
          </a:xfrm>
          <a:prstGeom prst="rect">
            <a:avLst/>
          </a:prstGeom>
          <a:solidFill>
            <a:schemeClr val="bg1"/>
          </a:solidFill>
          <a:ln w="9525" algn="ctr">
            <a:solidFill>
              <a:schemeClr val="tx1"/>
            </a:solidFill>
            <a:miter lim="800000"/>
            <a:headEnd/>
            <a:tailEnd/>
          </a:ln>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Вложение ЦВЗ</a:t>
            </a:r>
            <a:endParaRPr lang="ru-RU" altLang="ru-RU" sz="1000" i="1"/>
          </a:p>
        </p:txBody>
      </p:sp>
      <p:sp>
        <p:nvSpPr>
          <p:cNvPr id="17420" name="Rectangle 1032">
            <a:extLst>
              <a:ext uri="{FF2B5EF4-FFF2-40B4-BE49-F238E27FC236}">
                <a16:creationId xmlns:a16="http://schemas.microsoft.com/office/drawing/2014/main" id="{69C40A58-FEF5-754B-B391-84EA03763BDA}"/>
              </a:ext>
            </a:extLst>
          </p:cNvPr>
          <p:cNvSpPr>
            <a:spLocks noChangeArrowheads="1"/>
          </p:cNvSpPr>
          <p:nvPr/>
        </p:nvSpPr>
        <p:spPr bwMode="auto">
          <a:xfrm>
            <a:off x="7048501" y="4189413"/>
            <a:ext cx="950913" cy="406400"/>
          </a:xfrm>
          <a:prstGeom prst="rect">
            <a:avLst/>
          </a:prstGeom>
          <a:solidFill>
            <a:schemeClr val="bg1"/>
          </a:solidFill>
          <a:ln w="9525" algn="ctr">
            <a:solidFill>
              <a:schemeClr val="tx1"/>
            </a:solidFill>
            <a:miter lim="800000"/>
            <a:headEnd/>
            <a:tailEnd/>
          </a:ln>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Нахождение </a:t>
            </a:r>
            <a:r>
              <a:rPr lang="en-US" altLang="ru-RU" sz="1000" i="1"/>
              <a:t>a,b</a:t>
            </a:r>
            <a:endParaRPr lang="ru-RU" altLang="ru-RU" sz="1000" i="1"/>
          </a:p>
        </p:txBody>
      </p:sp>
      <p:sp>
        <p:nvSpPr>
          <p:cNvPr id="17421" name="Rectangle 1033">
            <a:extLst>
              <a:ext uri="{FF2B5EF4-FFF2-40B4-BE49-F238E27FC236}">
                <a16:creationId xmlns:a16="http://schemas.microsoft.com/office/drawing/2014/main" id="{EF6A7E4F-D143-244F-B254-C1420C5301CB}"/>
              </a:ext>
            </a:extLst>
          </p:cNvPr>
          <p:cNvSpPr>
            <a:spLocks noChangeArrowheads="1"/>
          </p:cNvSpPr>
          <p:nvPr/>
        </p:nvSpPr>
        <p:spPr bwMode="auto">
          <a:xfrm>
            <a:off x="8134351" y="4189413"/>
            <a:ext cx="904875" cy="406400"/>
          </a:xfrm>
          <a:prstGeom prst="rect">
            <a:avLst/>
          </a:prstGeom>
          <a:solidFill>
            <a:schemeClr val="bg1"/>
          </a:solidFill>
          <a:ln w="9525" algn="ctr">
            <a:solidFill>
              <a:schemeClr val="tx1"/>
            </a:solidFill>
            <a:miter lim="800000"/>
            <a:headEnd/>
            <a:tailEnd/>
          </a:ln>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Извлечение ЦВЗ</a:t>
            </a:r>
            <a:endParaRPr lang="ru-RU" altLang="ru-RU" sz="1000" i="1"/>
          </a:p>
        </p:txBody>
      </p:sp>
      <p:sp>
        <p:nvSpPr>
          <p:cNvPr id="17422" name="Rectangle 1034">
            <a:extLst>
              <a:ext uri="{FF2B5EF4-FFF2-40B4-BE49-F238E27FC236}">
                <a16:creationId xmlns:a16="http://schemas.microsoft.com/office/drawing/2014/main" id="{B6040954-AD6E-6442-9D26-48C46FA1D2B9}"/>
              </a:ext>
            </a:extLst>
          </p:cNvPr>
          <p:cNvSpPr>
            <a:spLocks noChangeArrowheads="1"/>
          </p:cNvSpPr>
          <p:nvPr/>
        </p:nvSpPr>
        <p:spPr bwMode="auto">
          <a:xfrm>
            <a:off x="9174163" y="4030663"/>
            <a:ext cx="1293812" cy="711200"/>
          </a:xfrm>
          <a:prstGeom prst="rect">
            <a:avLst/>
          </a:prstGeom>
          <a:solidFill>
            <a:schemeClr val="bg1"/>
          </a:solidFill>
          <a:ln w="9525" algn="ctr">
            <a:solidFill>
              <a:schemeClr val="tx1"/>
            </a:solidFill>
            <a:miter lim="800000"/>
            <a:headEnd/>
            <a:tailEnd/>
          </a:ln>
        </p:spPr>
        <p:txBody>
          <a:bodyPr anchor="ct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Уменьшение яркости пикселей на 1 в диапазоне </a:t>
            </a:r>
            <a:r>
              <a:rPr lang="en-US" altLang="ru-RU" sz="1000" i="1"/>
              <a:t>(a,b]</a:t>
            </a:r>
            <a:endParaRPr lang="ru-RU" altLang="ru-RU" sz="1000" i="1"/>
          </a:p>
        </p:txBody>
      </p:sp>
      <p:cxnSp>
        <p:nvCxnSpPr>
          <p:cNvPr id="17423" name="AutoShape 1035">
            <a:extLst>
              <a:ext uri="{FF2B5EF4-FFF2-40B4-BE49-F238E27FC236}">
                <a16:creationId xmlns:a16="http://schemas.microsoft.com/office/drawing/2014/main" id="{8E2BB330-B084-F046-9B94-40C2C0F4D849}"/>
              </a:ext>
            </a:extLst>
          </p:cNvPr>
          <p:cNvCxnSpPr>
            <a:cxnSpLocks noChangeShapeType="1"/>
            <a:stCxn id="17416" idx="3"/>
            <a:endCxn id="17417" idx="1"/>
          </p:cNvCxnSpPr>
          <p:nvPr/>
        </p:nvCxnSpPr>
        <p:spPr bwMode="auto">
          <a:xfrm>
            <a:off x="3127376" y="4386263"/>
            <a:ext cx="23812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24" name="AutoShape 1036">
            <a:extLst>
              <a:ext uri="{FF2B5EF4-FFF2-40B4-BE49-F238E27FC236}">
                <a16:creationId xmlns:a16="http://schemas.microsoft.com/office/drawing/2014/main" id="{74280DB7-8FD0-3B4D-B7D6-03E8D11B833B}"/>
              </a:ext>
            </a:extLst>
          </p:cNvPr>
          <p:cNvCxnSpPr>
            <a:cxnSpLocks noChangeShapeType="1"/>
            <a:stCxn id="17417" idx="3"/>
            <a:endCxn id="17418" idx="1"/>
          </p:cNvCxnSpPr>
          <p:nvPr/>
        </p:nvCxnSpPr>
        <p:spPr bwMode="auto">
          <a:xfrm>
            <a:off x="4525964" y="4386263"/>
            <a:ext cx="2682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25" name="AutoShape 1037">
            <a:extLst>
              <a:ext uri="{FF2B5EF4-FFF2-40B4-BE49-F238E27FC236}">
                <a16:creationId xmlns:a16="http://schemas.microsoft.com/office/drawing/2014/main" id="{4AB2ABBA-0C9C-B34C-8E53-B0B92B152857}"/>
              </a:ext>
            </a:extLst>
          </p:cNvPr>
          <p:cNvCxnSpPr>
            <a:cxnSpLocks noChangeShapeType="1"/>
            <a:stCxn id="17418" idx="3"/>
            <a:endCxn id="17419" idx="1"/>
          </p:cNvCxnSpPr>
          <p:nvPr/>
        </p:nvCxnSpPr>
        <p:spPr bwMode="auto">
          <a:xfrm>
            <a:off x="5935663" y="4386264"/>
            <a:ext cx="152400" cy="793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26" name="AutoShape 1038">
            <a:extLst>
              <a:ext uri="{FF2B5EF4-FFF2-40B4-BE49-F238E27FC236}">
                <a16:creationId xmlns:a16="http://schemas.microsoft.com/office/drawing/2014/main" id="{10A9133A-6BA2-B34F-A569-FA4DB76EA74F}"/>
              </a:ext>
            </a:extLst>
          </p:cNvPr>
          <p:cNvCxnSpPr>
            <a:cxnSpLocks noChangeShapeType="1"/>
            <a:stCxn id="17419" idx="3"/>
            <a:endCxn id="17420" idx="1"/>
          </p:cNvCxnSpPr>
          <p:nvPr/>
        </p:nvCxnSpPr>
        <p:spPr bwMode="auto">
          <a:xfrm flipV="1">
            <a:off x="6877050" y="4392614"/>
            <a:ext cx="171450"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27" name="AutoShape 1039">
            <a:extLst>
              <a:ext uri="{FF2B5EF4-FFF2-40B4-BE49-F238E27FC236}">
                <a16:creationId xmlns:a16="http://schemas.microsoft.com/office/drawing/2014/main" id="{D8A38878-8185-7941-86E8-DF820D5F55A6}"/>
              </a:ext>
            </a:extLst>
          </p:cNvPr>
          <p:cNvCxnSpPr>
            <a:cxnSpLocks noChangeShapeType="1"/>
            <a:stCxn id="17420" idx="3"/>
            <a:endCxn id="17421" idx="1"/>
          </p:cNvCxnSpPr>
          <p:nvPr/>
        </p:nvCxnSpPr>
        <p:spPr bwMode="auto">
          <a:xfrm>
            <a:off x="7999414" y="4392613"/>
            <a:ext cx="13493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28" name="AutoShape 1043">
            <a:extLst>
              <a:ext uri="{FF2B5EF4-FFF2-40B4-BE49-F238E27FC236}">
                <a16:creationId xmlns:a16="http://schemas.microsoft.com/office/drawing/2014/main" id="{0F70D97C-F80E-9142-B94B-7F1A886D415F}"/>
              </a:ext>
            </a:extLst>
          </p:cNvPr>
          <p:cNvCxnSpPr>
            <a:cxnSpLocks noChangeShapeType="1"/>
            <a:endCxn id="17419" idx="2"/>
          </p:cNvCxnSpPr>
          <p:nvPr/>
        </p:nvCxnSpPr>
        <p:spPr bwMode="auto">
          <a:xfrm rot="16200000">
            <a:off x="6164263" y="4614863"/>
            <a:ext cx="336550" cy="301625"/>
          </a:xfrm>
          <a:prstGeom prst="bentConnector3">
            <a:avLst>
              <a:gd name="adj1" fmla="val -94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7429" name="AutoShape 1044">
            <a:extLst>
              <a:ext uri="{FF2B5EF4-FFF2-40B4-BE49-F238E27FC236}">
                <a16:creationId xmlns:a16="http://schemas.microsoft.com/office/drawing/2014/main" id="{6B1C0F0A-ABA1-E246-9489-BCDC2088F290}"/>
              </a:ext>
            </a:extLst>
          </p:cNvPr>
          <p:cNvCxnSpPr>
            <a:cxnSpLocks noChangeShapeType="1"/>
            <a:stCxn id="17421" idx="2"/>
          </p:cNvCxnSpPr>
          <p:nvPr/>
        </p:nvCxnSpPr>
        <p:spPr bwMode="auto">
          <a:xfrm rot="16200000" flipH="1">
            <a:off x="8589170" y="4593432"/>
            <a:ext cx="414337" cy="41910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7430" name="AutoShape 1045">
            <a:extLst>
              <a:ext uri="{FF2B5EF4-FFF2-40B4-BE49-F238E27FC236}">
                <a16:creationId xmlns:a16="http://schemas.microsoft.com/office/drawing/2014/main" id="{EA4F9D8B-79C9-8944-81C1-30E74A8826D3}"/>
              </a:ext>
            </a:extLst>
          </p:cNvPr>
          <p:cNvCxnSpPr>
            <a:cxnSpLocks noChangeShapeType="1"/>
          </p:cNvCxnSpPr>
          <p:nvPr/>
        </p:nvCxnSpPr>
        <p:spPr bwMode="auto">
          <a:xfrm rot="16200000" flipH="1">
            <a:off x="9835356" y="4696619"/>
            <a:ext cx="300038" cy="41910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7431" name="AutoShape 1046">
            <a:extLst>
              <a:ext uri="{FF2B5EF4-FFF2-40B4-BE49-F238E27FC236}">
                <a16:creationId xmlns:a16="http://schemas.microsoft.com/office/drawing/2014/main" id="{58D8F53C-B1CD-D048-B878-13239C9A9CD8}"/>
              </a:ext>
            </a:extLst>
          </p:cNvPr>
          <p:cNvCxnSpPr>
            <a:cxnSpLocks noChangeShapeType="1"/>
            <a:stCxn id="17419" idx="3"/>
            <a:endCxn id="17422" idx="0"/>
          </p:cNvCxnSpPr>
          <p:nvPr/>
        </p:nvCxnSpPr>
        <p:spPr bwMode="auto">
          <a:xfrm flipV="1">
            <a:off x="6877051" y="4030664"/>
            <a:ext cx="2944813" cy="363537"/>
          </a:xfrm>
          <a:prstGeom prst="bentConnector4">
            <a:avLst>
              <a:gd name="adj1" fmla="val 38977"/>
              <a:gd name="adj2" fmla="val 16288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7432" name="Oval 1047">
            <a:extLst>
              <a:ext uri="{FF2B5EF4-FFF2-40B4-BE49-F238E27FC236}">
                <a16:creationId xmlns:a16="http://schemas.microsoft.com/office/drawing/2014/main" id="{0C88E000-2A77-E940-9B8B-F195486D5CEB}"/>
              </a:ext>
            </a:extLst>
          </p:cNvPr>
          <p:cNvSpPr>
            <a:spLocks noChangeArrowheads="1"/>
          </p:cNvSpPr>
          <p:nvPr/>
        </p:nvSpPr>
        <p:spPr bwMode="auto">
          <a:xfrm>
            <a:off x="6910388" y="4133732"/>
            <a:ext cx="42862"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7433" name="Line 1048">
            <a:extLst>
              <a:ext uri="{FF2B5EF4-FFF2-40B4-BE49-F238E27FC236}">
                <a16:creationId xmlns:a16="http://schemas.microsoft.com/office/drawing/2014/main" id="{59D3F302-DE70-CB40-8016-0CAE3154601A}"/>
              </a:ext>
            </a:extLst>
          </p:cNvPr>
          <p:cNvSpPr>
            <a:spLocks noChangeShapeType="1"/>
          </p:cNvSpPr>
          <p:nvPr/>
        </p:nvSpPr>
        <p:spPr bwMode="auto">
          <a:xfrm flipH="1">
            <a:off x="8505826" y="3800475"/>
            <a:ext cx="9525" cy="36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434" name="Line 1049">
            <a:extLst>
              <a:ext uri="{FF2B5EF4-FFF2-40B4-BE49-F238E27FC236}">
                <a16:creationId xmlns:a16="http://schemas.microsoft.com/office/drawing/2014/main" id="{6C1A9E0C-73C7-4A48-89B2-6C6DDD655DE7}"/>
              </a:ext>
            </a:extLst>
          </p:cNvPr>
          <p:cNvSpPr>
            <a:spLocks noChangeShapeType="1"/>
          </p:cNvSpPr>
          <p:nvPr/>
        </p:nvSpPr>
        <p:spPr bwMode="auto">
          <a:xfrm>
            <a:off x="1524001" y="4400550"/>
            <a:ext cx="295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7435" name="Line 1053">
            <a:extLst>
              <a:ext uri="{FF2B5EF4-FFF2-40B4-BE49-F238E27FC236}">
                <a16:creationId xmlns:a16="http://schemas.microsoft.com/office/drawing/2014/main" id="{779DE4A6-E42A-B94E-92D6-96B0A417DE6D}"/>
              </a:ext>
            </a:extLst>
          </p:cNvPr>
          <p:cNvSpPr>
            <a:spLocks noChangeShapeType="1"/>
          </p:cNvSpPr>
          <p:nvPr/>
        </p:nvSpPr>
        <p:spPr bwMode="auto">
          <a:xfrm flipH="1">
            <a:off x="1638301" y="4410076"/>
            <a:ext cx="9525"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7436" name="Line 1055">
            <a:extLst>
              <a:ext uri="{FF2B5EF4-FFF2-40B4-BE49-F238E27FC236}">
                <a16:creationId xmlns:a16="http://schemas.microsoft.com/office/drawing/2014/main" id="{07994570-C743-CB4A-B960-57D798B44EE7}"/>
              </a:ext>
            </a:extLst>
          </p:cNvPr>
          <p:cNvSpPr>
            <a:spLocks noChangeShapeType="1"/>
          </p:cNvSpPr>
          <p:nvPr/>
        </p:nvSpPr>
        <p:spPr bwMode="auto">
          <a:xfrm>
            <a:off x="1638300" y="4895850"/>
            <a:ext cx="3714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437" name="Line 1056">
            <a:extLst>
              <a:ext uri="{FF2B5EF4-FFF2-40B4-BE49-F238E27FC236}">
                <a16:creationId xmlns:a16="http://schemas.microsoft.com/office/drawing/2014/main" id="{0B550C9D-47C3-A643-A386-2432B02F17D6}"/>
              </a:ext>
            </a:extLst>
          </p:cNvPr>
          <p:cNvSpPr>
            <a:spLocks noChangeShapeType="1"/>
          </p:cNvSpPr>
          <p:nvPr/>
        </p:nvSpPr>
        <p:spPr bwMode="auto">
          <a:xfrm flipV="1">
            <a:off x="5353050" y="4733925"/>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7438" name="Text Box 2088">
            <a:extLst>
              <a:ext uri="{FF2B5EF4-FFF2-40B4-BE49-F238E27FC236}">
                <a16:creationId xmlns:a16="http://schemas.microsoft.com/office/drawing/2014/main" id="{9E621D84-7976-D842-ACBD-FD4AB1005C3F}"/>
              </a:ext>
            </a:extLst>
          </p:cNvPr>
          <p:cNvSpPr txBox="1">
            <a:spLocks noChangeArrowheads="1"/>
          </p:cNvSpPr>
          <p:nvPr/>
        </p:nvSpPr>
        <p:spPr bwMode="auto">
          <a:xfrm>
            <a:off x="1406526" y="3802064"/>
            <a:ext cx="1336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Исходное изображение </a:t>
            </a:r>
            <a:r>
              <a:rPr lang="ru-RU" altLang="ru-RU" sz="1000" i="1"/>
              <a:t>С(</a:t>
            </a:r>
            <a:r>
              <a:rPr lang="en-US" altLang="ru-RU" sz="1000" i="1"/>
              <a:t>n</a:t>
            </a:r>
            <a:r>
              <a:rPr lang="ru-RU" altLang="ru-RU" sz="1000" i="1"/>
              <a:t>)</a:t>
            </a:r>
          </a:p>
        </p:txBody>
      </p:sp>
      <p:sp>
        <p:nvSpPr>
          <p:cNvPr id="17439" name="Text Box 2129">
            <a:extLst>
              <a:ext uri="{FF2B5EF4-FFF2-40B4-BE49-F238E27FC236}">
                <a16:creationId xmlns:a16="http://schemas.microsoft.com/office/drawing/2014/main" id="{54794BAC-5BD1-5946-BCB5-2D7A844CDECE}"/>
              </a:ext>
            </a:extLst>
          </p:cNvPr>
          <p:cNvSpPr txBox="1">
            <a:spLocks noChangeArrowheads="1"/>
          </p:cNvSpPr>
          <p:nvPr/>
        </p:nvSpPr>
        <p:spPr bwMode="auto">
          <a:xfrm>
            <a:off x="5424489" y="3962401"/>
            <a:ext cx="1336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i="1"/>
              <a:t>С</a:t>
            </a:r>
            <a:r>
              <a:rPr lang="en-US" altLang="ru-RU" sz="1000" i="1"/>
              <a:t>’</a:t>
            </a:r>
            <a:r>
              <a:rPr lang="ru-RU" altLang="ru-RU" sz="1000" i="1"/>
              <a:t>(</a:t>
            </a:r>
            <a:r>
              <a:rPr lang="en-US" altLang="ru-RU" sz="1000" i="1"/>
              <a:t>n</a:t>
            </a:r>
            <a:r>
              <a:rPr lang="ru-RU" altLang="ru-RU" sz="1000" i="1"/>
              <a:t>)</a:t>
            </a:r>
          </a:p>
        </p:txBody>
      </p:sp>
      <p:sp>
        <p:nvSpPr>
          <p:cNvPr id="17440" name="Text Box 2130">
            <a:extLst>
              <a:ext uri="{FF2B5EF4-FFF2-40B4-BE49-F238E27FC236}">
                <a16:creationId xmlns:a16="http://schemas.microsoft.com/office/drawing/2014/main" id="{A0041995-5D44-FB47-9950-1DBBFD9A9F05}"/>
              </a:ext>
            </a:extLst>
          </p:cNvPr>
          <p:cNvSpPr txBox="1">
            <a:spLocks noChangeArrowheads="1"/>
          </p:cNvSpPr>
          <p:nvPr/>
        </p:nvSpPr>
        <p:spPr bwMode="auto">
          <a:xfrm>
            <a:off x="5491164" y="4724401"/>
            <a:ext cx="1336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ЦВЗ</a:t>
            </a:r>
            <a:endParaRPr lang="ru-RU" altLang="ru-RU" sz="1000" i="1"/>
          </a:p>
        </p:txBody>
      </p:sp>
      <p:sp>
        <p:nvSpPr>
          <p:cNvPr id="17441" name="Text Box 2131">
            <a:extLst>
              <a:ext uri="{FF2B5EF4-FFF2-40B4-BE49-F238E27FC236}">
                <a16:creationId xmlns:a16="http://schemas.microsoft.com/office/drawing/2014/main" id="{F199EE66-FCEE-934D-8868-163893F90DE9}"/>
              </a:ext>
            </a:extLst>
          </p:cNvPr>
          <p:cNvSpPr txBox="1">
            <a:spLocks noChangeArrowheads="1"/>
          </p:cNvSpPr>
          <p:nvPr/>
        </p:nvSpPr>
        <p:spPr bwMode="auto">
          <a:xfrm>
            <a:off x="8356601" y="4770439"/>
            <a:ext cx="1336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ЦВЗ</a:t>
            </a:r>
            <a:endParaRPr lang="ru-RU" altLang="ru-RU" sz="1000" i="1"/>
          </a:p>
        </p:txBody>
      </p:sp>
      <p:sp>
        <p:nvSpPr>
          <p:cNvPr id="17442" name="Text Box 2132">
            <a:extLst>
              <a:ext uri="{FF2B5EF4-FFF2-40B4-BE49-F238E27FC236}">
                <a16:creationId xmlns:a16="http://schemas.microsoft.com/office/drawing/2014/main" id="{4CD9385F-AC6D-C040-A728-70B83EFC47A9}"/>
              </a:ext>
            </a:extLst>
          </p:cNvPr>
          <p:cNvSpPr txBox="1">
            <a:spLocks noChangeArrowheads="1"/>
          </p:cNvSpPr>
          <p:nvPr/>
        </p:nvSpPr>
        <p:spPr bwMode="auto">
          <a:xfrm>
            <a:off x="9474201" y="4810126"/>
            <a:ext cx="1336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i="1"/>
              <a:t>С(</a:t>
            </a:r>
            <a:r>
              <a:rPr lang="en-US" altLang="ru-RU" sz="1000" i="1"/>
              <a:t>n</a:t>
            </a:r>
            <a:r>
              <a:rPr lang="ru-RU" altLang="ru-RU" sz="1000" i="1"/>
              <a:t>)</a:t>
            </a:r>
          </a:p>
        </p:txBody>
      </p:sp>
      <p:sp>
        <p:nvSpPr>
          <p:cNvPr id="17443" name="Text Box 2133">
            <a:extLst>
              <a:ext uri="{FF2B5EF4-FFF2-40B4-BE49-F238E27FC236}">
                <a16:creationId xmlns:a16="http://schemas.microsoft.com/office/drawing/2014/main" id="{11C08A07-9DF2-0241-AD6F-ED82EA3728D9}"/>
              </a:ext>
            </a:extLst>
          </p:cNvPr>
          <p:cNvSpPr txBox="1">
            <a:spLocks noChangeArrowheads="1"/>
          </p:cNvSpPr>
          <p:nvPr/>
        </p:nvSpPr>
        <p:spPr bwMode="auto">
          <a:xfrm>
            <a:off x="6319839" y="4532314"/>
            <a:ext cx="1336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i="1"/>
              <a:t>С</a:t>
            </a:r>
            <a:r>
              <a:rPr lang="en-US" altLang="ru-RU" sz="1000" i="1" baseline="-25000"/>
              <a:t>w</a:t>
            </a:r>
            <a:r>
              <a:rPr lang="ru-RU" altLang="ru-RU" sz="1000" i="1"/>
              <a:t>(</a:t>
            </a:r>
            <a:r>
              <a:rPr lang="en-US" altLang="ru-RU" sz="1000" i="1"/>
              <a:t>n</a:t>
            </a:r>
            <a:r>
              <a:rPr lang="ru-RU" altLang="ru-RU" sz="1000" i="1"/>
              <a:t>)</a:t>
            </a:r>
          </a:p>
        </p:txBody>
      </p:sp>
      <p:sp>
        <p:nvSpPr>
          <p:cNvPr id="17444" name="Text Box 2134">
            <a:extLst>
              <a:ext uri="{FF2B5EF4-FFF2-40B4-BE49-F238E27FC236}">
                <a16:creationId xmlns:a16="http://schemas.microsoft.com/office/drawing/2014/main" id="{E037D14A-0FC4-8E46-A2A7-D571CB8EE73E}"/>
              </a:ext>
            </a:extLst>
          </p:cNvPr>
          <p:cNvSpPr txBox="1">
            <a:spLocks noChangeArrowheads="1"/>
          </p:cNvSpPr>
          <p:nvPr/>
        </p:nvSpPr>
        <p:spPr bwMode="auto">
          <a:xfrm>
            <a:off x="2584451" y="4932364"/>
            <a:ext cx="18129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200" i="1"/>
              <a:t>Метод вложения ЦВЗ:</a:t>
            </a:r>
          </a:p>
        </p:txBody>
      </p:sp>
      <p:sp>
        <p:nvSpPr>
          <p:cNvPr id="17445" name="Text Box 2135">
            <a:extLst>
              <a:ext uri="{FF2B5EF4-FFF2-40B4-BE49-F238E27FC236}">
                <a16:creationId xmlns:a16="http://schemas.microsoft.com/office/drawing/2014/main" id="{632CA83B-12F7-034B-8C10-1E39010886E9}"/>
              </a:ext>
            </a:extLst>
          </p:cNvPr>
          <p:cNvSpPr txBox="1">
            <a:spLocks noChangeArrowheads="1"/>
          </p:cNvSpPr>
          <p:nvPr/>
        </p:nvSpPr>
        <p:spPr bwMode="auto">
          <a:xfrm>
            <a:off x="6691313" y="4973639"/>
            <a:ext cx="1943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200" i="1"/>
              <a:t>Метод извлечения ЦВЗ:</a:t>
            </a:r>
          </a:p>
        </p:txBody>
      </p:sp>
      <p:graphicFrame>
        <p:nvGraphicFramePr>
          <p:cNvPr id="66974" name="Group 2462">
            <a:extLst>
              <a:ext uri="{FF2B5EF4-FFF2-40B4-BE49-F238E27FC236}">
                <a16:creationId xmlns:a16="http://schemas.microsoft.com/office/drawing/2014/main" id="{0EDB6FD6-E817-084F-868C-049CBBD48C93}"/>
              </a:ext>
            </a:extLst>
          </p:cNvPr>
          <p:cNvGraphicFramePr>
            <a:graphicFrameLocks noGrp="1"/>
          </p:cNvGraphicFramePr>
          <p:nvPr/>
        </p:nvGraphicFramePr>
        <p:xfrm>
          <a:off x="1724026" y="5232400"/>
          <a:ext cx="4105275" cy="1041400"/>
        </p:xfrm>
        <a:graphic>
          <a:graphicData uri="http://schemas.openxmlformats.org/drawingml/2006/table">
            <a:tbl>
              <a:tblPr/>
              <a:tblGrid>
                <a:gridCol w="1527175">
                  <a:extLst>
                    <a:ext uri="{9D8B030D-6E8A-4147-A177-3AD203B41FA5}">
                      <a16:colId xmlns:a16="http://schemas.microsoft.com/office/drawing/2014/main" val="20000"/>
                    </a:ext>
                  </a:extLst>
                </a:gridCol>
                <a:gridCol w="644525">
                  <a:extLst>
                    <a:ext uri="{9D8B030D-6E8A-4147-A177-3AD203B41FA5}">
                      <a16:colId xmlns:a16="http://schemas.microsoft.com/office/drawing/2014/main" val="20001"/>
                    </a:ext>
                  </a:extLst>
                </a:gridCol>
                <a:gridCol w="644525">
                  <a:extLst>
                    <a:ext uri="{9D8B030D-6E8A-4147-A177-3AD203B41FA5}">
                      <a16:colId xmlns:a16="http://schemas.microsoft.com/office/drawing/2014/main" val="20002"/>
                    </a:ext>
                  </a:extLst>
                </a:gridCol>
                <a:gridCol w="644525">
                  <a:extLst>
                    <a:ext uri="{9D8B030D-6E8A-4147-A177-3AD203B41FA5}">
                      <a16:colId xmlns:a16="http://schemas.microsoft.com/office/drawing/2014/main" val="20003"/>
                    </a:ext>
                  </a:extLst>
                </a:gridCol>
                <a:gridCol w="644525">
                  <a:extLst>
                    <a:ext uri="{9D8B030D-6E8A-4147-A177-3AD203B41FA5}">
                      <a16:colId xmlns:a16="http://schemas.microsoft.com/office/drawing/2014/main" val="20004"/>
                    </a:ext>
                  </a:extLst>
                </a:gridCol>
              </a:tblGrid>
              <a:tr h="36598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t>N </a:t>
                      </a:r>
                      <a:r>
                        <a:rPr kumimoji="0" lang="ru-RU" sz="1200" b="0" i="0" u="none" strike="noStrike" cap="none" normalizeH="0" baseline="0">
                          <a:ln>
                            <a:noFill/>
                          </a:ln>
                          <a:solidFill>
                            <a:schemeClr val="tx1"/>
                          </a:solidFill>
                          <a:effectLst/>
                          <a:latin typeface="Arial" pitchFamily="34" charset="0"/>
                          <a:ea typeface="Times New Roman" pitchFamily="18" charset="0"/>
                          <a:cs typeface="Arial" pitchFamily="34" charset="0"/>
                        </a:rPr>
                        <a:t>пикселя с яркостью «а»</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2</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3</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4</a:t>
                      </a:r>
                      <a:r>
                        <a:rPr kumimoji="0" lang="en-US" sz="1200" b="0" i="0" u="none" strike="noStrike" cap="none" normalizeH="0" baseline="0">
                          <a:ln>
                            <a:noFill/>
                          </a:ln>
                          <a:solidFill>
                            <a:schemeClr val="tx1"/>
                          </a:solidFill>
                          <a:effectLst/>
                          <a:latin typeface="Arial" pitchFamily="34" charset="0"/>
                        </a:rPr>
                        <a:t>…</a:t>
                      </a:r>
                      <a:endParaRPr kumimoji="0" lang="ru-RU" sz="1200" b="0" i="0" u="none" strike="noStrike" cap="none" normalizeH="0" baseline="0">
                        <a:ln>
                          <a:noFill/>
                        </a:ln>
                        <a:solidFill>
                          <a:schemeClr val="tx1"/>
                        </a:solidFill>
                        <a:effectLst/>
                        <a:latin typeface="Arial"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213">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Arial" pitchFamily="34" charset="0"/>
                        </a:rPr>
                        <a:t>N</a:t>
                      </a:r>
                      <a:r>
                        <a:rPr kumimoji="0" lang="ru-RU" sz="1200" b="0" i="0" u="none" strike="noStrike" cap="none" normalizeH="0" baseline="0">
                          <a:ln>
                            <a:noFill/>
                          </a:ln>
                          <a:solidFill>
                            <a:schemeClr val="tx1"/>
                          </a:solidFill>
                          <a:effectLst/>
                          <a:latin typeface="Arial" pitchFamily="34" charset="0"/>
                        </a:rPr>
                        <a:t> символов ЦВЗ</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2</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3</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4</a:t>
                      </a:r>
                      <a:r>
                        <a:rPr kumimoji="0" lang="en-US" sz="1200" b="0" i="0" u="none" strike="noStrike" cap="none" normalizeH="0" baseline="0">
                          <a:ln>
                            <a:noFill/>
                          </a:ln>
                          <a:solidFill>
                            <a:schemeClr val="tx1"/>
                          </a:solidFill>
                          <a:effectLst/>
                          <a:latin typeface="Arial" pitchFamily="34" charset="0"/>
                        </a:rPr>
                        <a:t>…</a:t>
                      </a:r>
                      <a:endParaRPr kumimoji="0" lang="ru-RU" sz="1200" b="0" i="0" u="none" strike="noStrike" cap="none" normalizeH="0" baseline="0">
                        <a:ln>
                          <a:noFill/>
                        </a:ln>
                        <a:solidFill>
                          <a:schemeClr val="tx1"/>
                        </a:solidFill>
                        <a:effectLst/>
                        <a:latin typeface="Arial"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6213">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Символы ЦВЗ</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0</a:t>
                      </a:r>
                      <a:r>
                        <a:rPr kumimoji="0" lang="en-US" sz="1200" b="0" i="0" u="none" strike="noStrike" cap="none" normalizeH="0" baseline="0">
                          <a:ln>
                            <a:noFill/>
                          </a:ln>
                          <a:solidFill>
                            <a:schemeClr val="tx1"/>
                          </a:solidFill>
                          <a:effectLst/>
                          <a:latin typeface="Arial" pitchFamily="34" charset="0"/>
                        </a:rPr>
                        <a:t>…</a:t>
                      </a:r>
                      <a:endParaRPr kumimoji="0" lang="ru-RU" sz="1200" b="0" i="0" u="none" strike="noStrike" cap="none" normalizeH="0" baseline="0">
                        <a:ln>
                          <a:noFill/>
                        </a:ln>
                        <a:solidFill>
                          <a:schemeClr val="tx1"/>
                        </a:solidFill>
                        <a:effectLst/>
                        <a:latin typeface="Arial"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2991">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Вложение</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а</a:t>
                      </a:r>
                      <a:r>
                        <a:rPr kumimoji="0" lang="en-US" sz="1200" b="0" i="0" u="none" strike="noStrike" cap="none" normalizeH="0" baseline="0">
                          <a:ln>
                            <a:noFill/>
                          </a:ln>
                          <a:solidFill>
                            <a:schemeClr val="tx1"/>
                          </a:solidFill>
                          <a:effectLst/>
                          <a:latin typeface="Arial" pitchFamily="34" charset="0"/>
                        </a:rPr>
                        <a:t>’=a</a:t>
                      </a:r>
                      <a:endParaRPr kumimoji="0" lang="ru-RU" sz="1200" b="0" i="0" u="none" strike="noStrike" cap="none" normalizeH="0" baseline="0">
                        <a:ln>
                          <a:noFill/>
                        </a:ln>
                        <a:solidFill>
                          <a:schemeClr val="tx1"/>
                        </a:solidFill>
                        <a:effectLst/>
                        <a:latin typeface="Arial"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а</a:t>
                      </a:r>
                      <a:r>
                        <a:rPr kumimoji="0" lang="en-US" sz="1200" b="0" i="0" u="none" strike="noStrike" cap="none" normalizeH="0" baseline="0">
                          <a:ln>
                            <a:noFill/>
                          </a:ln>
                          <a:solidFill>
                            <a:schemeClr val="tx1"/>
                          </a:solidFill>
                          <a:effectLst/>
                          <a:latin typeface="Arial" pitchFamily="34" charset="0"/>
                        </a:rPr>
                        <a:t>’=a+1</a:t>
                      </a:r>
                      <a:endParaRPr kumimoji="0" lang="ru-RU" sz="1200" b="0" i="0" u="none" strike="noStrike" cap="none" normalizeH="0" baseline="0">
                        <a:ln>
                          <a:noFill/>
                        </a:ln>
                        <a:solidFill>
                          <a:schemeClr val="tx1"/>
                        </a:solidFill>
                        <a:effectLst/>
                        <a:latin typeface="Arial"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а</a:t>
                      </a:r>
                      <a:r>
                        <a:rPr kumimoji="0" lang="en-US" sz="1200" b="0" i="0" u="none" strike="noStrike" cap="none" normalizeH="0" baseline="0">
                          <a:ln>
                            <a:noFill/>
                          </a:ln>
                          <a:solidFill>
                            <a:schemeClr val="tx1"/>
                          </a:solidFill>
                          <a:effectLst/>
                          <a:latin typeface="Arial" pitchFamily="34" charset="0"/>
                        </a:rPr>
                        <a:t>’=a+1</a:t>
                      </a:r>
                      <a:endParaRPr kumimoji="0" lang="ru-RU" sz="1200" b="0" i="0" u="none" strike="noStrike" cap="none" normalizeH="0" baseline="0">
                        <a:ln>
                          <a:noFill/>
                        </a:ln>
                        <a:solidFill>
                          <a:schemeClr val="tx1"/>
                        </a:solidFill>
                        <a:effectLst/>
                        <a:latin typeface="Arial"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а</a:t>
                      </a:r>
                      <a:r>
                        <a:rPr kumimoji="0" lang="en-US" sz="1200" b="0" i="0" u="none" strike="noStrike" cap="none" normalizeH="0" baseline="0">
                          <a:ln>
                            <a:noFill/>
                          </a:ln>
                          <a:solidFill>
                            <a:schemeClr val="tx1"/>
                          </a:solidFill>
                          <a:effectLst/>
                          <a:latin typeface="Arial" pitchFamily="34" charset="0"/>
                        </a:rPr>
                        <a:t>’=a…</a:t>
                      </a:r>
                      <a:endParaRPr kumimoji="0" lang="ru-RU" sz="1200" b="0" i="0" u="none" strike="noStrike" cap="none" normalizeH="0" baseline="0">
                        <a:ln>
                          <a:noFill/>
                        </a:ln>
                        <a:solidFill>
                          <a:schemeClr val="tx1"/>
                        </a:solidFill>
                        <a:effectLst/>
                        <a:latin typeface="Arial"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7019" name="Group 2507">
            <a:extLst>
              <a:ext uri="{FF2B5EF4-FFF2-40B4-BE49-F238E27FC236}">
                <a16:creationId xmlns:a16="http://schemas.microsoft.com/office/drawing/2014/main" id="{C29EAAF4-E75F-444E-ACAF-2F45635382C7}"/>
              </a:ext>
            </a:extLst>
          </p:cNvPr>
          <p:cNvGraphicFramePr>
            <a:graphicFrameLocks noGrp="1"/>
          </p:cNvGraphicFramePr>
          <p:nvPr/>
        </p:nvGraphicFramePr>
        <p:xfrm>
          <a:off x="6283326" y="5240338"/>
          <a:ext cx="4151313" cy="1122362"/>
        </p:xfrm>
        <a:graphic>
          <a:graphicData uri="http://schemas.openxmlformats.org/drawingml/2006/table">
            <a:tbl>
              <a:tblPr/>
              <a:tblGrid>
                <a:gridCol w="1319213">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gridCol w="708025">
                  <a:extLst>
                    <a:ext uri="{9D8B030D-6E8A-4147-A177-3AD203B41FA5}">
                      <a16:colId xmlns:a16="http://schemas.microsoft.com/office/drawing/2014/main" val="20002"/>
                    </a:ext>
                  </a:extLst>
                </a:gridCol>
                <a:gridCol w="708025">
                  <a:extLst>
                    <a:ext uri="{9D8B030D-6E8A-4147-A177-3AD203B41FA5}">
                      <a16:colId xmlns:a16="http://schemas.microsoft.com/office/drawing/2014/main" val="20003"/>
                    </a:ext>
                  </a:extLst>
                </a:gridCol>
                <a:gridCol w="708025">
                  <a:extLst>
                    <a:ext uri="{9D8B030D-6E8A-4147-A177-3AD203B41FA5}">
                      <a16:colId xmlns:a16="http://schemas.microsoft.com/office/drawing/2014/main" val="20004"/>
                    </a:ext>
                  </a:extLst>
                </a:gridCol>
              </a:tblGrid>
              <a:tr h="420688">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Arial" pitchFamily="34" charset="0"/>
                        </a:rPr>
                        <a:t>N</a:t>
                      </a:r>
                      <a:r>
                        <a:rPr kumimoji="0" lang="ru-RU" sz="1200" b="0" i="0" u="none" strike="noStrike" cap="none" normalizeH="0" baseline="0" dirty="0">
                          <a:ln>
                            <a:noFill/>
                          </a:ln>
                          <a:solidFill>
                            <a:schemeClr val="tx1"/>
                          </a:solidFill>
                          <a:effectLst/>
                          <a:latin typeface="Arial" pitchFamily="34" charset="0"/>
                        </a:rPr>
                        <a:t> пикселей с яркостью а и а+1</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2</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3</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4…</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Яркости пикселей</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а</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а+1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а+1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а…</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0525">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Извлекаемое сообщение</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dirty="0">
                          <a:ln>
                            <a:noFill/>
                          </a:ln>
                          <a:solidFill>
                            <a:schemeClr val="tx1"/>
                          </a:solidFill>
                          <a:effectLst/>
                          <a:latin typeface="Arial" pitchFamily="3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ru-RU" sz="1200" b="0" i="0" u="none" strike="noStrike" cap="none" normalizeH="0" baseline="0">
                          <a:ln>
                            <a:noFill/>
                          </a:ln>
                          <a:solidFill>
                            <a:schemeClr val="tx1"/>
                          </a:solidFill>
                          <a:effectLst/>
                          <a:latin typeface="Arial" pitchFamily="34" charset="0"/>
                        </a:rPr>
                        <a:t>0…</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7504" name="Text Box 2508">
            <a:extLst>
              <a:ext uri="{FF2B5EF4-FFF2-40B4-BE49-F238E27FC236}">
                <a16:creationId xmlns:a16="http://schemas.microsoft.com/office/drawing/2014/main" id="{03627855-02EC-3C4E-BAB5-10980E03C092}"/>
              </a:ext>
            </a:extLst>
          </p:cNvPr>
          <p:cNvSpPr txBox="1">
            <a:spLocks noChangeArrowheads="1"/>
          </p:cNvSpPr>
          <p:nvPr/>
        </p:nvSpPr>
        <p:spPr bwMode="auto">
          <a:xfrm>
            <a:off x="2647950" y="6375400"/>
            <a:ext cx="2120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200"/>
              <a:t>а) Алгоритм вложения ЦВЗ</a:t>
            </a:r>
          </a:p>
        </p:txBody>
      </p:sp>
      <p:sp>
        <p:nvSpPr>
          <p:cNvPr id="17505" name="Text Box 2509">
            <a:extLst>
              <a:ext uri="{FF2B5EF4-FFF2-40B4-BE49-F238E27FC236}">
                <a16:creationId xmlns:a16="http://schemas.microsoft.com/office/drawing/2014/main" id="{08A20534-3919-964D-B082-6A4A0BAC2B5A}"/>
              </a:ext>
            </a:extLst>
          </p:cNvPr>
          <p:cNvSpPr txBox="1">
            <a:spLocks noChangeArrowheads="1"/>
          </p:cNvSpPr>
          <p:nvPr/>
        </p:nvSpPr>
        <p:spPr bwMode="auto">
          <a:xfrm>
            <a:off x="6548439" y="6356350"/>
            <a:ext cx="3629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200"/>
              <a:t>б) Алгоритм извлечения ЦВЗ и восстановления исходного изображения</a:t>
            </a:r>
          </a:p>
        </p:txBody>
      </p:sp>
      <p:sp>
        <p:nvSpPr>
          <p:cNvPr id="17506" name="Номер слайда 3">
            <a:extLst>
              <a:ext uri="{FF2B5EF4-FFF2-40B4-BE49-F238E27FC236}">
                <a16:creationId xmlns:a16="http://schemas.microsoft.com/office/drawing/2014/main" id="{32CD5071-3B3C-5C49-A177-6460B2438FC9}"/>
              </a:ext>
            </a:extLst>
          </p:cNvPr>
          <p:cNvSpPr txBox="1">
            <a:spLocks noGrp="1"/>
          </p:cNvSpPr>
          <p:nvPr/>
        </p:nvSpPr>
        <p:spPr bwMode="auto">
          <a:xfrm>
            <a:off x="8377238"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EE5B2D81-B834-AC40-B6B9-F772B44F496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DEBB85C-A688-6C40-897C-AB2D5BC14429}" type="slidenum">
              <a:rPr lang="ru-RU" altLang="ru-RU">
                <a:solidFill>
                  <a:srgbClr val="898989"/>
                </a:solidFill>
                <a:latin typeface="Calibri" panose="020F0502020204030204" pitchFamily="34" charset="0"/>
              </a:rPr>
              <a:pPr eaLnBrk="1" hangingPunct="1"/>
              <a:t>25</a:t>
            </a:fld>
            <a:endParaRPr lang="ru-RU" altLang="ru-RU">
              <a:solidFill>
                <a:srgbClr val="898989"/>
              </a:solidFill>
              <a:latin typeface="Calibri" panose="020F0502020204030204" pitchFamily="34" charset="0"/>
            </a:endParaRPr>
          </a:p>
        </p:txBody>
      </p:sp>
      <p:sp>
        <p:nvSpPr>
          <p:cNvPr id="19459" name="Прямоугольник 5">
            <a:extLst>
              <a:ext uri="{FF2B5EF4-FFF2-40B4-BE49-F238E27FC236}">
                <a16:creationId xmlns:a16="http://schemas.microsoft.com/office/drawing/2014/main" id="{37B15A28-D009-3E44-89B7-F39D5E9A3855}"/>
              </a:ext>
            </a:extLst>
          </p:cNvPr>
          <p:cNvSpPr>
            <a:spLocks noChangeArrowheads="1"/>
          </p:cNvSpPr>
          <p:nvPr/>
        </p:nvSpPr>
        <p:spPr bwMode="auto">
          <a:xfrm>
            <a:off x="1524000" y="188914"/>
            <a:ext cx="91440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a:t>Согласованные СГ-НЗБ</a:t>
            </a:r>
          </a:p>
          <a:p>
            <a:pPr algn="ctr" eaLnBrk="1" hangingPunct="1"/>
            <a:r>
              <a:rPr lang="ru-RU" altLang="ru-RU"/>
              <a:t> </a:t>
            </a:r>
          </a:p>
          <a:p>
            <a:pPr eaLnBrk="1" hangingPunct="1"/>
            <a:endParaRPr lang="ru-RU" altLang="ru-RU"/>
          </a:p>
        </p:txBody>
      </p:sp>
      <p:sp>
        <p:nvSpPr>
          <p:cNvPr id="19460" name="Прямоугольник 5">
            <a:extLst>
              <a:ext uri="{FF2B5EF4-FFF2-40B4-BE49-F238E27FC236}">
                <a16:creationId xmlns:a16="http://schemas.microsoft.com/office/drawing/2014/main" id="{99B319DA-6A9A-D240-A859-3C84DA85058A}"/>
              </a:ext>
            </a:extLst>
          </p:cNvPr>
          <p:cNvSpPr>
            <a:spLocks noChangeArrowheads="1"/>
          </p:cNvSpPr>
          <p:nvPr/>
        </p:nvSpPr>
        <p:spPr bwMode="auto">
          <a:xfrm>
            <a:off x="1774826" y="650875"/>
            <a:ext cx="2536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Процедура вложения </a:t>
            </a:r>
          </a:p>
        </p:txBody>
      </p:sp>
      <p:sp>
        <p:nvSpPr>
          <p:cNvPr id="19461" name="Rectangle 4">
            <a:extLst>
              <a:ext uri="{FF2B5EF4-FFF2-40B4-BE49-F238E27FC236}">
                <a16:creationId xmlns:a16="http://schemas.microsoft.com/office/drawing/2014/main" id="{F98C6ECB-715F-544D-B228-20F300D78398}"/>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9462" name="Объект 7">
            <a:extLst>
              <a:ext uri="{FF2B5EF4-FFF2-40B4-BE49-F238E27FC236}">
                <a16:creationId xmlns:a16="http://schemas.microsoft.com/office/drawing/2014/main" id="{D46B5736-BFE8-094B-BCD0-312426BBC6F3}"/>
              </a:ext>
            </a:extLst>
          </p:cNvPr>
          <p:cNvGraphicFramePr>
            <a:graphicFrameLocks noChangeAspect="1"/>
          </p:cNvGraphicFramePr>
          <p:nvPr/>
        </p:nvGraphicFramePr>
        <p:xfrm>
          <a:off x="1774826" y="1019176"/>
          <a:ext cx="7002463" cy="969963"/>
        </p:xfrm>
        <a:graphic>
          <a:graphicData uri="http://schemas.openxmlformats.org/presentationml/2006/ole">
            <mc:AlternateContent xmlns:mc="http://schemas.openxmlformats.org/markup-compatibility/2006">
              <mc:Choice xmlns:v="urn:schemas-microsoft-com:vml" Requires="v">
                <p:oleObj spid="_x0000_s27651" name="Equation" r:id="rId3" imgW="106197400" imgH="14922500" progId="Equation.DSMT4">
                  <p:embed/>
                </p:oleObj>
              </mc:Choice>
              <mc:Fallback>
                <p:oleObj name="Equation" r:id="rId3" imgW="106197400" imgH="14922500" progId="Equation.DSMT4">
                  <p:embed/>
                  <p:pic>
                    <p:nvPicPr>
                      <p:cNvPr id="19462" name="Объект 7">
                        <a:extLst>
                          <a:ext uri="{FF2B5EF4-FFF2-40B4-BE49-F238E27FC236}">
                            <a16:creationId xmlns:a16="http://schemas.microsoft.com/office/drawing/2014/main" id="{D46B5736-BFE8-094B-BCD0-312426BBC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1019176"/>
                        <a:ext cx="7002463"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3" name="Rectangle 6">
            <a:extLst>
              <a:ext uri="{FF2B5EF4-FFF2-40B4-BE49-F238E27FC236}">
                <a16:creationId xmlns:a16="http://schemas.microsoft.com/office/drawing/2014/main" id="{D1B7AC6E-C05F-4945-AC64-146E9D3A95AE}"/>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9464" name="Объект 9">
            <a:extLst>
              <a:ext uri="{FF2B5EF4-FFF2-40B4-BE49-F238E27FC236}">
                <a16:creationId xmlns:a16="http://schemas.microsoft.com/office/drawing/2014/main" id="{55991D45-9B3A-A24F-837A-C1A96A65474C}"/>
              </a:ext>
            </a:extLst>
          </p:cNvPr>
          <p:cNvGraphicFramePr>
            <a:graphicFrameLocks noChangeAspect="1"/>
          </p:cNvGraphicFramePr>
          <p:nvPr/>
        </p:nvGraphicFramePr>
        <p:xfrm>
          <a:off x="1919288" y="2636838"/>
          <a:ext cx="6697662" cy="817562"/>
        </p:xfrm>
        <a:graphic>
          <a:graphicData uri="http://schemas.openxmlformats.org/presentationml/2006/ole">
            <mc:AlternateContent xmlns:mc="http://schemas.openxmlformats.org/markup-compatibility/2006">
              <mc:Choice xmlns:v="urn:schemas-microsoft-com:vml" Requires="v">
                <p:oleObj spid="_x0000_s27652" name="Equation" r:id="rId5" imgW="100647500" imgH="12001500" progId="Equation.DSMT4">
                  <p:embed/>
                </p:oleObj>
              </mc:Choice>
              <mc:Fallback>
                <p:oleObj name="Equation" r:id="rId5" imgW="100647500" imgH="12001500" progId="Equation.DSMT4">
                  <p:embed/>
                  <p:pic>
                    <p:nvPicPr>
                      <p:cNvPr id="19464" name="Объект 9">
                        <a:extLst>
                          <a:ext uri="{FF2B5EF4-FFF2-40B4-BE49-F238E27FC236}">
                            <a16:creationId xmlns:a16="http://schemas.microsoft.com/office/drawing/2014/main" id="{55991D45-9B3A-A24F-837A-C1A96A6547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8" y="2636838"/>
                        <a:ext cx="6697662"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5" name="Прямоугольник 11">
            <a:extLst>
              <a:ext uri="{FF2B5EF4-FFF2-40B4-BE49-F238E27FC236}">
                <a16:creationId xmlns:a16="http://schemas.microsoft.com/office/drawing/2014/main" id="{410018E4-50BB-ED43-AE3D-C542E3DB09D5}"/>
              </a:ext>
            </a:extLst>
          </p:cNvPr>
          <p:cNvSpPr>
            <a:spLocks noChangeArrowheads="1"/>
          </p:cNvSpPr>
          <p:nvPr/>
        </p:nvSpPr>
        <p:spPr bwMode="auto">
          <a:xfrm>
            <a:off x="1774825" y="2133600"/>
            <a:ext cx="273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Процедура извлечения </a:t>
            </a:r>
          </a:p>
        </p:txBody>
      </p:sp>
      <p:sp>
        <p:nvSpPr>
          <p:cNvPr id="19466" name="Прямоугольник 10">
            <a:extLst>
              <a:ext uri="{FF2B5EF4-FFF2-40B4-BE49-F238E27FC236}">
                <a16:creationId xmlns:a16="http://schemas.microsoft.com/office/drawing/2014/main" id="{4F19C149-16D6-7D4B-BFE9-AF0CB39A62C2}"/>
              </a:ext>
            </a:extLst>
          </p:cNvPr>
          <p:cNvSpPr>
            <a:spLocks noChangeArrowheads="1"/>
          </p:cNvSpPr>
          <p:nvPr/>
        </p:nvSpPr>
        <p:spPr bwMode="auto">
          <a:xfrm>
            <a:off x="1774825" y="3716339"/>
            <a:ext cx="8713788"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Основная идея использования ±1НЗБ вместо обычного НЗБ-замещения состоит в том, что обычное НЗБ обладает некоторой несимметрией. Это в свою очередь, приводит к появлению характерных статистических признаков, позволяющих сделать процедуру обнаружения более надежной.</a:t>
            </a:r>
          </a:p>
        </p:txBody>
      </p:sp>
      <p:sp>
        <p:nvSpPr>
          <p:cNvPr id="19467" name="Прямоугольник 12">
            <a:extLst>
              <a:ext uri="{FF2B5EF4-FFF2-40B4-BE49-F238E27FC236}">
                <a16:creationId xmlns:a16="http://schemas.microsoft.com/office/drawing/2014/main" id="{A7B00456-1F7A-E444-9DAD-807E354D6EC0}"/>
              </a:ext>
            </a:extLst>
          </p:cNvPr>
          <p:cNvSpPr>
            <a:spLocks noChangeArrowheads="1"/>
          </p:cNvSpPr>
          <p:nvPr/>
        </p:nvSpPr>
        <p:spPr bwMode="auto">
          <a:xfrm>
            <a:off x="1787525" y="5013326"/>
            <a:ext cx="848518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Для СГ НЗБ±1 разработаны достаточно сложные методы стегоанализа, отличные от рассмотренных ранее для обычных СГ-НЗБ: </a:t>
            </a:r>
          </a:p>
          <a:p>
            <a:pPr eaLnBrk="1" hangingPunct="1"/>
            <a:r>
              <a:rPr lang="ru-RU" altLang="ru-RU"/>
              <a:t>1. Гистограммный метод; </a:t>
            </a:r>
          </a:p>
          <a:p>
            <a:pPr eaLnBrk="1" hangingPunct="1"/>
            <a:r>
              <a:rPr lang="ru-RU" altLang="ru-RU"/>
              <a:t>2. Метод калибровки изображений; </a:t>
            </a:r>
          </a:p>
          <a:p>
            <a:pPr eaLnBrk="1" hangingPunct="1"/>
            <a:r>
              <a:rPr lang="ru-RU" altLang="ru-RU"/>
              <a:t>3. Метод использования статистики второго порядка. </a:t>
            </a:r>
          </a:p>
        </p:txBody>
      </p:sp>
    </p:spTree>
  </p:cSld>
  <p:clrMapOvr>
    <a:masterClrMapping/>
  </p:clrMapOvr>
  <p:transition spd="slow"/>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a:extLst>
              <a:ext uri="{FF2B5EF4-FFF2-40B4-BE49-F238E27FC236}">
                <a16:creationId xmlns:a16="http://schemas.microsoft.com/office/drawing/2014/main" id="{6276652E-346C-3347-B201-ABAB2D29F6DF}"/>
              </a:ext>
            </a:extLst>
          </p:cNvPr>
          <p:cNvSpPr txBox="1">
            <a:spLocks noChangeArrowheads="1"/>
          </p:cNvSpPr>
          <p:nvPr/>
        </p:nvSpPr>
        <p:spPr bwMode="auto">
          <a:xfrm>
            <a:off x="1708151" y="239713"/>
            <a:ext cx="8913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r>
              <a:rPr lang="ru-RU" altLang="ru-RU"/>
              <a:t>Преобразование гистограмм при вложении ( для частного примера а=154, </a:t>
            </a:r>
            <a:r>
              <a:rPr lang="en-US" altLang="ru-RU"/>
              <a:t>b=255</a:t>
            </a:r>
            <a:r>
              <a:rPr lang="ru-RU" altLang="ru-RU"/>
              <a:t>)</a:t>
            </a:r>
          </a:p>
        </p:txBody>
      </p:sp>
      <p:sp>
        <p:nvSpPr>
          <p:cNvPr id="18435" name="Line 7">
            <a:extLst>
              <a:ext uri="{FF2B5EF4-FFF2-40B4-BE49-F238E27FC236}">
                <a16:creationId xmlns:a16="http://schemas.microsoft.com/office/drawing/2014/main" id="{AFA15B26-36A4-4943-85B4-B71DD03F5D77}"/>
              </a:ext>
            </a:extLst>
          </p:cNvPr>
          <p:cNvSpPr>
            <a:spLocks noChangeShapeType="1"/>
          </p:cNvSpPr>
          <p:nvPr/>
        </p:nvSpPr>
        <p:spPr bwMode="auto">
          <a:xfrm rot="16200000">
            <a:off x="3872707" y="2796382"/>
            <a:ext cx="6350" cy="5508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36" name="Line 9">
            <a:extLst>
              <a:ext uri="{FF2B5EF4-FFF2-40B4-BE49-F238E27FC236}">
                <a16:creationId xmlns:a16="http://schemas.microsoft.com/office/drawing/2014/main" id="{1A31DED5-EDE0-C641-B9B8-DC04A95D57DD}"/>
              </a:ext>
            </a:extLst>
          </p:cNvPr>
          <p:cNvSpPr>
            <a:spLocks noChangeShapeType="1"/>
          </p:cNvSpPr>
          <p:nvPr/>
        </p:nvSpPr>
        <p:spPr bwMode="auto">
          <a:xfrm>
            <a:off x="2871788" y="302895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37" name="Line 11">
            <a:extLst>
              <a:ext uri="{FF2B5EF4-FFF2-40B4-BE49-F238E27FC236}">
                <a16:creationId xmlns:a16="http://schemas.microsoft.com/office/drawing/2014/main" id="{5EAEEA51-50B3-B44D-AF1F-8C71B3E806BA}"/>
              </a:ext>
            </a:extLst>
          </p:cNvPr>
          <p:cNvSpPr>
            <a:spLocks noChangeShapeType="1"/>
          </p:cNvSpPr>
          <p:nvPr/>
        </p:nvSpPr>
        <p:spPr bwMode="auto">
          <a:xfrm>
            <a:off x="2616200" y="303688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38" name="Line 12">
            <a:extLst>
              <a:ext uri="{FF2B5EF4-FFF2-40B4-BE49-F238E27FC236}">
                <a16:creationId xmlns:a16="http://schemas.microsoft.com/office/drawing/2014/main" id="{CC5F7C28-FA65-E445-84A8-900ECFA7395F}"/>
              </a:ext>
            </a:extLst>
          </p:cNvPr>
          <p:cNvSpPr>
            <a:spLocks noChangeShapeType="1"/>
          </p:cNvSpPr>
          <p:nvPr/>
        </p:nvSpPr>
        <p:spPr bwMode="auto">
          <a:xfrm>
            <a:off x="3773488" y="303688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39" name="Line 13">
            <a:extLst>
              <a:ext uri="{FF2B5EF4-FFF2-40B4-BE49-F238E27FC236}">
                <a16:creationId xmlns:a16="http://schemas.microsoft.com/office/drawing/2014/main" id="{ACE32D8E-2471-DE45-97F8-7B8DCA47C7E6}"/>
              </a:ext>
            </a:extLst>
          </p:cNvPr>
          <p:cNvSpPr>
            <a:spLocks noChangeShapeType="1"/>
          </p:cNvSpPr>
          <p:nvPr/>
        </p:nvSpPr>
        <p:spPr bwMode="auto">
          <a:xfrm>
            <a:off x="3938588" y="30400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40" name="Text Box 16">
            <a:extLst>
              <a:ext uri="{FF2B5EF4-FFF2-40B4-BE49-F238E27FC236}">
                <a16:creationId xmlns:a16="http://schemas.microsoft.com/office/drawing/2014/main" id="{9BEB9BB5-79BE-D546-AAF8-9AB977000D59}"/>
              </a:ext>
            </a:extLst>
          </p:cNvPr>
          <p:cNvSpPr txBox="1">
            <a:spLocks noChangeArrowheads="1"/>
          </p:cNvSpPr>
          <p:nvPr/>
        </p:nvSpPr>
        <p:spPr bwMode="auto">
          <a:xfrm>
            <a:off x="2401889" y="3062288"/>
            <a:ext cx="4143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154</a:t>
            </a:r>
            <a:endParaRPr lang="ru-RU" altLang="ru-RU" sz="800"/>
          </a:p>
        </p:txBody>
      </p:sp>
      <p:sp>
        <p:nvSpPr>
          <p:cNvPr id="18441" name="Text Box 17">
            <a:extLst>
              <a:ext uri="{FF2B5EF4-FFF2-40B4-BE49-F238E27FC236}">
                <a16:creationId xmlns:a16="http://schemas.microsoft.com/office/drawing/2014/main" id="{0844BA65-DEE7-324D-975D-134387972C11}"/>
              </a:ext>
            </a:extLst>
          </p:cNvPr>
          <p:cNvSpPr txBox="1">
            <a:spLocks noChangeArrowheads="1"/>
          </p:cNvSpPr>
          <p:nvPr/>
        </p:nvSpPr>
        <p:spPr bwMode="auto">
          <a:xfrm>
            <a:off x="2668589" y="3062288"/>
            <a:ext cx="4143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155</a:t>
            </a:r>
            <a:endParaRPr lang="ru-RU" altLang="ru-RU" sz="800"/>
          </a:p>
        </p:txBody>
      </p:sp>
      <p:sp>
        <p:nvSpPr>
          <p:cNvPr id="18442" name="Text Box 18">
            <a:extLst>
              <a:ext uri="{FF2B5EF4-FFF2-40B4-BE49-F238E27FC236}">
                <a16:creationId xmlns:a16="http://schemas.microsoft.com/office/drawing/2014/main" id="{A668A6AC-7841-6247-A77C-89C53A88E35E}"/>
              </a:ext>
            </a:extLst>
          </p:cNvPr>
          <p:cNvSpPr txBox="1">
            <a:spLocks noChangeArrowheads="1"/>
          </p:cNvSpPr>
          <p:nvPr/>
        </p:nvSpPr>
        <p:spPr bwMode="auto">
          <a:xfrm>
            <a:off x="3552825" y="3054351"/>
            <a:ext cx="4143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254</a:t>
            </a:r>
            <a:endParaRPr lang="ru-RU" altLang="ru-RU" sz="800"/>
          </a:p>
        </p:txBody>
      </p:sp>
      <p:sp>
        <p:nvSpPr>
          <p:cNvPr id="18443" name="Text Box 19">
            <a:extLst>
              <a:ext uri="{FF2B5EF4-FFF2-40B4-BE49-F238E27FC236}">
                <a16:creationId xmlns:a16="http://schemas.microsoft.com/office/drawing/2014/main" id="{8670088B-F206-FF41-AC5B-93DE610F4709}"/>
              </a:ext>
            </a:extLst>
          </p:cNvPr>
          <p:cNvSpPr txBox="1">
            <a:spLocks noChangeArrowheads="1"/>
          </p:cNvSpPr>
          <p:nvPr/>
        </p:nvSpPr>
        <p:spPr bwMode="auto">
          <a:xfrm>
            <a:off x="3770314" y="3052763"/>
            <a:ext cx="4143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255</a:t>
            </a:r>
            <a:endParaRPr lang="ru-RU" altLang="ru-RU" sz="800"/>
          </a:p>
        </p:txBody>
      </p:sp>
      <p:sp>
        <p:nvSpPr>
          <p:cNvPr id="18444" name="Line 20">
            <a:extLst>
              <a:ext uri="{FF2B5EF4-FFF2-40B4-BE49-F238E27FC236}">
                <a16:creationId xmlns:a16="http://schemas.microsoft.com/office/drawing/2014/main" id="{1D2D269C-5CAA-294E-B4BE-BEB9DBC1EAC4}"/>
              </a:ext>
            </a:extLst>
          </p:cNvPr>
          <p:cNvSpPr>
            <a:spLocks noChangeShapeType="1"/>
          </p:cNvSpPr>
          <p:nvPr/>
        </p:nvSpPr>
        <p:spPr bwMode="auto">
          <a:xfrm rot="10800000">
            <a:off x="1973263" y="698500"/>
            <a:ext cx="0" cy="2368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45" name="Line 37">
            <a:extLst>
              <a:ext uri="{FF2B5EF4-FFF2-40B4-BE49-F238E27FC236}">
                <a16:creationId xmlns:a16="http://schemas.microsoft.com/office/drawing/2014/main" id="{65F35BC5-1398-7541-A075-29C5126840A9}"/>
              </a:ext>
            </a:extLst>
          </p:cNvPr>
          <p:cNvSpPr>
            <a:spLocks noChangeShapeType="1"/>
          </p:cNvSpPr>
          <p:nvPr/>
        </p:nvSpPr>
        <p:spPr bwMode="auto">
          <a:xfrm flipH="1">
            <a:off x="2614614" y="1268414"/>
            <a:ext cx="9525" cy="180022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46" name="Line 46">
            <a:extLst>
              <a:ext uri="{FF2B5EF4-FFF2-40B4-BE49-F238E27FC236}">
                <a16:creationId xmlns:a16="http://schemas.microsoft.com/office/drawing/2014/main" id="{D454C6B6-96EE-AD43-81D1-43224C67C4B0}"/>
              </a:ext>
            </a:extLst>
          </p:cNvPr>
          <p:cNvSpPr>
            <a:spLocks noChangeShapeType="1"/>
          </p:cNvSpPr>
          <p:nvPr/>
        </p:nvSpPr>
        <p:spPr bwMode="auto">
          <a:xfrm>
            <a:off x="2357438" y="3032125"/>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47" name="Line 48">
            <a:extLst>
              <a:ext uri="{FF2B5EF4-FFF2-40B4-BE49-F238E27FC236}">
                <a16:creationId xmlns:a16="http://schemas.microsoft.com/office/drawing/2014/main" id="{592244BE-6172-CE40-A2CF-626A471DA435}"/>
              </a:ext>
            </a:extLst>
          </p:cNvPr>
          <p:cNvSpPr>
            <a:spLocks noChangeShapeType="1"/>
          </p:cNvSpPr>
          <p:nvPr/>
        </p:nvSpPr>
        <p:spPr bwMode="auto">
          <a:xfrm>
            <a:off x="3121025" y="301783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48" name="Text Box 49">
            <a:extLst>
              <a:ext uri="{FF2B5EF4-FFF2-40B4-BE49-F238E27FC236}">
                <a16:creationId xmlns:a16="http://schemas.microsoft.com/office/drawing/2014/main" id="{18B81C7D-3C70-9D41-AB9B-27B4C07B12A4}"/>
              </a:ext>
            </a:extLst>
          </p:cNvPr>
          <p:cNvSpPr txBox="1">
            <a:spLocks noChangeArrowheads="1"/>
          </p:cNvSpPr>
          <p:nvPr/>
        </p:nvSpPr>
        <p:spPr bwMode="auto">
          <a:xfrm>
            <a:off x="2917825" y="3051176"/>
            <a:ext cx="4143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156</a:t>
            </a:r>
            <a:endParaRPr lang="ru-RU" altLang="ru-RU" sz="800"/>
          </a:p>
        </p:txBody>
      </p:sp>
      <p:sp>
        <p:nvSpPr>
          <p:cNvPr id="18449" name="Line 50">
            <a:extLst>
              <a:ext uri="{FF2B5EF4-FFF2-40B4-BE49-F238E27FC236}">
                <a16:creationId xmlns:a16="http://schemas.microsoft.com/office/drawing/2014/main" id="{25B19FF8-A126-6047-9722-9E3EDCD1A25E}"/>
              </a:ext>
            </a:extLst>
          </p:cNvPr>
          <p:cNvSpPr>
            <a:spLocks noChangeShapeType="1"/>
          </p:cNvSpPr>
          <p:nvPr/>
        </p:nvSpPr>
        <p:spPr bwMode="auto">
          <a:xfrm>
            <a:off x="1968500" y="3067050"/>
            <a:ext cx="1244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50" name="Line 51">
            <a:extLst>
              <a:ext uri="{FF2B5EF4-FFF2-40B4-BE49-F238E27FC236}">
                <a16:creationId xmlns:a16="http://schemas.microsoft.com/office/drawing/2014/main" id="{E4095B9A-C44F-DF41-9A73-555891B55A44}"/>
              </a:ext>
            </a:extLst>
          </p:cNvPr>
          <p:cNvSpPr>
            <a:spLocks noChangeShapeType="1"/>
          </p:cNvSpPr>
          <p:nvPr/>
        </p:nvSpPr>
        <p:spPr bwMode="auto">
          <a:xfrm>
            <a:off x="3276600" y="3067050"/>
            <a:ext cx="228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51" name="Oval 52">
            <a:extLst>
              <a:ext uri="{FF2B5EF4-FFF2-40B4-BE49-F238E27FC236}">
                <a16:creationId xmlns:a16="http://schemas.microsoft.com/office/drawing/2014/main" id="{193C4B69-5E0B-9041-A96E-E9F50C10CCBB}"/>
              </a:ext>
            </a:extLst>
          </p:cNvPr>
          <p:cNvSpPr>
            <a:spLocks noChangeArrowheads="1"/>
          </p:cNvSpPr>
          <p:nvPr/>
        </p:nvSpPr>
        <p:spPr bwMode="auto">
          <a:xfrm>
            <a:off x="2598738" y="1029376"/>
            <a:ext cx="42862"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452" name="Oval 53">
            <a:extLst>
              <a:ext uri="{FF2B5EF4-FFF2-40B4-BE49-F238E27FC236}">
                <a16:creationId xmlns:a16="http://schemas.microsoft.com/office/drawing/2014/main" id="{F01E4398-ED5C-0D4B-ADE4-9FAA83843926}"/>
              </a:ext>
            </a:extLst>
          </p:cNvPr>
          <p:cNvSpPr>
            <a:spLocks noChangeArrowheads="1"/>
          </p:cNvSpPr>
          <p:nvPr/>
        </p:nvSpPr>
        <p:spPr bwMode="auto">
          <a:xfrm>
            <a:off x="2339976" y="1564364"/>
            <a:ext cx="42863"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453" name="Oval 54">
            <a:extLst>
              <a:ext uri="{FF2B5EF4-FFF2-40B4-BE49-F238E27FC236}">
                <a16:creationId xmlns:a16="http://schemas.microsoft.com/office/drawing/2014/main" id="{451D8B23-0DBB-AC40-A2E5-59AE2E7EEA25}"/>
              </a:ext>
            </a:extLst>
          </p:cNvPr>
          <p:cNvSpPr>
            <a:spLocks noChangeArrowheads="1"/>
          </p:cNvSpPr>
          <p:nvPr/>
        </p:nvSpPr>
        <p:spPr bwMode="auto">
          <a:xfrm>
            <a:off x="2849563" y="1343701"/>
            <a:ext cx="42862"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454" name="Oval 55">
            <a:extLst>
              <a:ext uri="{FF2B5EF4-FFF2-40B4-BE49-F238E27FC236}">
                <a16:creationId xmlns:a16="http://schemas.microsoft.com/office/drawing/2014/main" id="{E40AEBE2-5B02-6E4B-93E6-10F2E8C19F43}"/>
              </a:ext>
            </a:extLst>
          </p:cNvPr>
          <p:cNvSpPr>
            <a:spLocks noChangeArrowheads="1"/>
          </p:cNvSpPr>
          <p:nvPr/>
        </p:nvSpPr>
        <p:spPr bwMode="auto">
          <a:xfrm>
            <a:off x="3098801" y="1529439"/>
            <a:ext cx="42863"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455" name="Oval 56">
            <a:extLst>
              <a:ext uri="{FF2B5EF4-FFF2-40B4-BE49-F238E27FC236}">
                <a16:creationId xmlns:a16="http://schemas.microsoft.com/office/drawing/2014/main" id="{59F9E0EF-DD29-034E-A827-74515E11DA9F}"/>
              </a:ext>
            </a:extLst>
          </p:cNvPr>
          <p:cNvSpPr>
            <a:spLocks noChangeArrowheads="1"/>
          </p:cNvSpPr>
          <p:nvPr/>
        </p:nvSpPr>
        <p:spPr bwMode="auto">
          <a:xfrm>
            <a:off x="3741738" y="2559726"/>
            <a:ext cx="42862"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456" name="Oval 57">
            <a:extLst>
              <a:ext uri="{FF2B5EF4-FFF2-40B4-BE49-F238E27FC236}">
                <a16:creationId xmlns:a16="http://schemas.microsoft.com/office/drawing/2014/main" id="{CA890CEF-B645-C14E-AFBE-D264EABC69D7}"/>
              </a:ext>
            </a:extLst>
          </p:cNvPr>
          <p:cNvSpPr>
            <a:spLocks noChangeArrowheads="1"/>
          </p:cNvSpPr>
          <p:nvPr/>
        </p:nvSpPr>
        <p:spPr bwMode="auto">
          <a:xfrm>
            <a:off x="3914776" y="2815314"/>
            <a:ext cx="42863"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457" name="Line 58">
            <a:extLst>
              <a:ext uri="{FF2B5EF4-FFF2-40B4-BE49-F238E27FC236}">
                <a16:creationId xmlns:a16="http://schemas.microsoft.com/office/drawing/2014/main" id="{7FC60D60-5592-734A-B8E0-F9795B0EF052}"/>
              </a:ext>
            </a:extLst>
          </p:cNvPr>
          <p:cNvSpPr>
            <a:spLocks noChangeShapeType="1"/>
          </p:cNvSpPr>
          <p:nvPr/>
        </p:nvSpPr>
        <p:spPr bwMode="auto">
          <a:xfrm flipH="1">
            <a:off x="2870200" y="1612901"/>
            <a:ext cx="7938" cy="147002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58" name="Line 59">
            <a:extLst>
              <a:ext uri="{FF2B5EF4-FFF2-40B4-BE49-F238E27FC236}">
                <a16:creationId xmlns:a16="http://schemas.microsoft.com/office/drawing/2014/main" id="{34F01B0F-679F-4D4D-B89B-97AA4E29CD06}"/>
              </a:ext>
            </a:extLst>
          </p:cNvPr>
          <p:cNvSpPr>
            <a:spLocks noChangeShapeType="1"/>
          </p:cNvSpPr>
          <p:nvPr/>
        </p:nvSpPr>
        <p:spPr bwMode="auto">
          <a:xfrm flipH="1">
            <a:off x="3119439" y="1811339"/>
            <a:ext cx="7937" cy="127317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59" name="Line 60">
            <a:extLst>
              <a:ext uri="{FF2B5EF4-FFF2-40B4-BE49-F238E27FC236}">
                <a16:creationId xmlns:a16="http://schemas.microsoft.com/office/drawing/2014/main" id="{F6BB8042-23FC-9C46-95F5-D03054B8CC1B}"/>
              </a:ext>
            </a:extLst>
          </p:cNvPr>
          <p:cNvSpPr>
            <a:spLocks noChangeShapeType="1"/>
          </p:cNvSpPr>
          <p:nvPr/>
        </p:nvSpPr>
        <p:spPr bwMode="auto">
          <a:xfrm>
            <a:off x="3770313" y="2809876"/>
            <a:ext cx="4762" cy="26352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60" name="Text Box 61">
            <a:extLst>
              <a:ext uri="{FF2B5EF4-FFF2-40B4-BE49-F238E27FC236}">
                <a16:creationId xmlns:a16="http://schemas.microsoft.com/office/drawing/2014/main" id="{4348910D-4C2B-A846-95C6-BE00E6494115}"/>
              </a:ext>
            </a:extLst>
          </p:cNvPr>
          <p:cNvSpPr txBox="1">
            <a:spLocks noChangeArrowheads="1"/>
          </p:cNvSpPr>
          <p:nvPr/>
        </p:nvSpPr>
        <p:spPr bwMode="auto">
          <a:xfrm>
            <a:off x="1762125" y="3057526"/>
            <a:ext cx="4143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0</a:t>
            </a:r>
            <a:endParaRPr lang="ru-RU" altLang="ru-RU" sz="800"/>
          </a:p>
        </p:txBody>
      </p:sp>
      <p:sp>
        <p:nvSpPr>
          <p:cNvPr id="18461" name="Line 62">
            <a:extLst>
              <a:ext uri="{FF2B5EF4-FFF2-40B4-BE49-F238E27FC236}">
                <a16:creationId xmlns:a16="http://schemas.microsoft.com/office/drawing/2014/main" id="{1E88AB72-7EC8-3B48-96BA-7E0B11BEA91A}"/>
              </a:ext>
            </a:extLst>
          </p:cNvPr>
          <p:cNvSpPr>
            <a:spLocks noChangeShapeType="1"/>
          </p:cNvSpPr>
          <p:nvPr/>
        </p:nvSpPr>
        <p:spPr bwMode="auto">
          <a:xfrm rot="16200000">
            <a:off x="6649244" y="2791619"/>
            <a:ext cx="6350" cy="550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62" name="Line 63">
            <a:extLst>
              <a:ext uri="{FF2B5EF4-FFF2-40B4-BE49-F238E27FC236}">
                <a16:creationId xmlns:a16="http://schemas.microsoft.com/office/drawing/2014/main" id="{A4307CAC-8975-8944-A4B7-97CC54BD36CF}"/>
              </a:ext>
            </a:extLst>
          </p:cNvPr>
          <p:cNvSpPr>
            <a:spLocks noChangeShapeType="1"/>
          </p:cNvSpPr>
          <p:nvPr/>
        </p:nvSpPr>
        <p:spPr bwMode="auto">
          <a:xfrm>
            <a:off x="5648325" y="302418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63" name="Line 64">
            <a:extLst>
              <a:ext uri="{FF2B5EF4-FFF2-40B4-BE49-F238E27FC236}">
                <a16:creationId xmlns:a16="http://schemas.microsoft.com/office/drawing/2014/main" id="{D13629DB-B4EF-7947-9B94-DF1846D0AECB}"/>
              </a:ext>
            </a:extLst>
          </p:cNvPr>
          <p:cNvSpPr>
            <a:spLocks noChangeShapeType="1"/>
          </p:cNvSpPr>
          <p:nvPr/>
        </p:nvSpPr>
        <p:spPr bwMode="auto">
          <a:xfrm>
            <a:off x="5392738" y="3032125"/>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64" name="Line 65">
            <a:extLst>
              <a:ext uri="{FF2B5EF4-FFF2-40B4-BE49-F238E27FC236}">
                <a16:creationId xmlns:a16="http://schemas.microsoft.com/office/drawing/2014/main" id="{9CF6F156-F7FE-6F47-BBB8-3F98F97C6FFB}"/>
              </a:ext>
            </a:extLst>
          </p:cNvPr>
          <p:cNvSpPr>
            <a:spLocks noChangeShapeType="1"/>
          </p:cNvSpPr>
          <p:nvPr/>
        </p:nvSpPr>
        <p:spPr bwMode="auto">
          <a:xfrm>
            <a:off x="6550025" y="3032125"/>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65" name="Line 66">
            <a:extLst>
              <a:ext uri="{FF2B5EF4-FFF2-40B4-BE49-F238E27FC236}">
                <a16:creationId xmlns:a16="http://schemas.microsoft.com/office/drawing/2014/main" id="{A8D90F29-E2A4-9644-AA77-B147A8FB87A8}"/>
              </a:ext>
            </a:extLst>
          </p:cNvPr>
          <p:cNvSpPr>
            <a:spLocks noChangeShapeType="1"/>
          </p:cNvSpPr>
          <p:nvPr/>
        </p:nvSpPr>
        <p:spPr bwMode="auto">
          <a:xfrm>
            <a:off x="6715125" y="30353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66" name="Text Box 67">
            <a:extLst>
              <a:ext uri="{FF2B5EF4-FFF2-40B4-BE49-F238E27FC236}">
                <a16:creationId xmlns:a16="http://schemas.microsoft.com/office/drawing/2014/main" id="{CC15C799-330A-BE4F-A3B7-8BC61FE97181}"/>
              </a:ext>
            </a:extLst>
          </p:cNvPr>
          <p:cNvSpPr txBox="1">
            <a:spLocks noChangeArrowheads="1"/>
          </p:cNvSpPr>
          <p:nvPr/>
        </p:nvSpPr>
        <p:spPr bwMode="auto">
          <a:xfrm>
            <a:off x="5178425" y="3057526"/>
            <a:ext cx="4143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154</a:t>
            </a:r>
            <a:endParaRPr lang="ru-RU" altLang="ru-RU" sz="800"/>
          </a:p>
        </p:txBody>
      </p:sp>
      <p:sp>
        <p:nvSpPr>
          <p:cNvPr id="18467" name="Text Box 68">
            <a:extLst>
              <a:ext uri="{FF2B5EF4-FFF2-40B4-BE49-F238E27FC236}">
                <a16:creationId xmlns:a16="http://schemas.microsoft.com/office/drawing/2014/main" id="{2BC096EE-F450-5E43-8C4F-3631A2ECA121}"/>
              </a:ext>
            </a:extLst>
          </p:cNvPr>
          <p:cNvSpPr txBox="1">
            <a:spLocks noChangeArrowheads="1"/>
          </p:cNvSpPr>
          <p:nvPr/>
        </p:nvSpPr>
        <p:spPr bwMode="auto">
          <a:xfrm>
            <a:off x="5445125" y="3057526"/>
            <a:ext cx="4143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155</a:t>
            </a:r>
            <a:endParaRPr lang="ru-RU" altLang="ru-RU" sz="800"/>
          </a:p>
        </p:txBody>
      </p:sp>
      <p:sp>
        <p:nvSpPr>
          <p:cNvPr id="18468" name="Text Box 69">
            <a:extLst>
              <a:ext uri="{FF2B5EF4-FFF2-40B4-BE49-F238E27FC236}">
                <a16:creationId xmlns:a16="http://schemas.microsoft.com/office/drawing/2014/main" id="{15095B9E-8C54-C948-8FFE-08CEBC9388A5}"/>
              </a:ext>
            </a:extLst>
          </p:cNvPr>
          <p:cNvSpPr txBox="1">
            <a:spLocks noChangeArrowheads="1"/>
          </p:cNvSpPr>
          <p:nvPr/>
        </p:nvSpPr>
        <p:spPr bwMode="auto">
          <a:xfrm>
            <a:off x="6329364" y="3049588"/>
            <a:ext cx="4143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254</a:t>
            </a:r>
            <a:endParaRPr lang="ru-RU" altLang="ru-RU" sz="800"/>
          </a:p>
        </p:txBody>
      </p:sp>
      <p:sp>
        <p:nvSpPr>
          <p:cNvPr id="18469" name="Text Box 70">
            <a:extLst>
              <a:ext uri="{FF2B5EF4-FFF2-40B4-BE49-F238E27FC236}">
                <a16:creationId xmlns:a16="http://schemas.microsoft.com/office/drawing/2014/main" id="{E57B6C54-3325-0C42-9515-174B94575BD9}"/>
              </a:ext>
            </a:extLst>
          </p:cNvPr>
          <p:cNvSpPr txBox="1">
            <a:spLocks noChangeArrowheads="1"/>
          </p:cNvSpPr>
          <p:nvPr/>
        </p:nvSpPr>
        <p:spPr bwMode="auto">
          <a:xfrm>
            <a:off x="6546850" y="3048001"/>
            <a:ext cx="4143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255</a:t>
            </a:r>
            <a:endParaRPr lang="ru-RU" altLang="ru-RU" sz="800"/>
          </a:p>
        </p:txBody>
      </p:sp>
      <p:sp>
        <p:nvSpPr>
          <p:cNvPr id="18470" name="Line 71">
            <a:extLst>
              <a:ext uri="{FF2B5EF4-FFF2-40B4-BE49-F238E27FC236}">
                <a16:creationId xmlns:a16="http://schemas.microsoft.com/office/drawing/2014/main" id="{25D5465A-02AA-1340-A8E4-73B9BC074C68}"/>
              </a:ext>
            </a:extLst>
          </p:cNvPr>
          <p:cNvSpPr>
            <a:spLocks noChangeShapeType="1"/>
          </p:cNvSpPr>
          <p:nvPr/>
        </p:nvSpPr>
        <p:spPr bwMode="auto">
          <a:xfrm rot="10800000">
            <a:off x="4749800" y="693738"/>
            <a:ext cx="0" cy="2368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71" name="Line 72">
            <a:extLst>
              <a:ext uri="{FF2B5EF4-FFF2-40B4-BE49-F238E27FC236}">
                <a16:creationId xmlns:a16="http://schemas.microsoft.com/office/drawing/2014/main" id="{E7CAE418-A060-3648-9D0F-363B02E043E1}"/>
              </a:ext>
            </a:extLst>
          </p:cNvPr>
          <p:cNvSpPr>
            <a:spLocks noChangeShapeType="1"/>
          </p:cNvSpPr>
          <p:nvPr/>
        </p:nvSpPr>
        <p:spPr bwMode="auto">
          <a:xfrm flipH="1">
            <a:off x="5391151" y="1263651"/>
            <a:ext cx="9525" cy="180022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72" name="Line 73">
            <a:extLst>
              <a:ext uri="{FF2B5EF4-FFF2-40B4-BE49-F238E27FC236}">
                <a16:creationId xmlns:a16="http://schemas.microsoft.com/office/drawing/2014/main" id="{044678C3-71A9-EC46-92A5-083E931EC32F}"/>
              </a:ext>
            </a:extLst>
          </p:cNvPr>
          <p:cNvSpPr>
            <a:spLocks noChangeShapeType="1"/>
          </p:cNvSpPr>
          <p:nvPr/>
        </p:nvSpPr>
        <p:spPr bwMode="auto">
          <a:xfrm>
            <a:off x="5133975" y="30273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73" name="Line 74">
            <a:extLst>
              <a:ext uri="{FF2B5EF4-FFF2-40B4-BE49-F238E27FC236}">
                <a16:creationId xmlns:a16="http://schemas.microsoft.com/office/drawing/2014/main" id="{07035598-135E-F040-8CD4-6ED75F7CAD59}"/>
              </a:ext>
            </a:extLst>
          </p:cNvPr>
          <p:cNvSpPr>
            <a:spLocks noChangeShapeType="1"/>
          </p:cNvSpPr>
          <p:nvPr/>
        </p:nvSpPr>
        <p:spPr bwMode="auto">
          <a:xfrm>
            <a:off x="5897563" y="3013075"/>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74" name="Text Box 75">
            <a:extLst>
              <a:ext uri="{FF2B5EF4-FFF2-40B4-BE49-F238E27FC236}">
                <a16:creationId xmlns:a16="http://schemas.microsoft.com/office/drawing/2014/main" id="{2DAE6BF9-64F2-734B-A08B-270977630B81}"/>
              </a:ext>
            </a:extLst>
          </p:cNvPr>
          <p:cNvSpPr txBox="1">
            <a:spLocks noChangeArrowheads="1"/>
          </p:cNvSpPr>
          <p:nvPr/>
        </p:nvSpPr>
        <p:spPr bwMode="auto">
          <a:xfrm>
            <a:off x="5694364" y="3046413"/>
            <a:ext cx="4143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156</a:t>
            </a:r>
            <a:endParaRPr lang="ru-RU" altLang="ru-RU" sz="800"/>
          </a:p>
        </p:txBody>
      </p:sp>
      <p:sp>
        <p:nvSpPr>
          <p:cNvPr id="18475" name="Line 76">
            <a:extLst>
              <a:ext uri="{FF2B5EF4-FFF2-40B4-BE49-F238E27FC236}">
                <a16:creationId xmlns:a16="http://schemas.microsoft.com/office/drawing/2014/main" id="{977DC326-E03A-F14E-BC28-F82BCB22BD92}"/>
              </a:ext>
            </a:extLst>
          </p:cNvPr>
          <p:cNvSpPr>
            <a:spLocks noChangeShapeType="1"/>
          </p:cNvSpPr>
          <p:nvPr/>
        </p:nvSpPr>
        <p:spPr bwMode="auto">
          <a:xfrm>
            <a:off x="4745038" y="3062288"/>
            <a:ext cx="1244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76" name="Line 77">
            <a:extLst>
              <a:ext uri="{FF2B5EF4-FFF2-40B4-BE49-F238E27FC236}">
                <a16:creationId xmlns:a16="http://schemas.microsoft.com/office/drawing/2014/main" id="{1E857D64-4D8D-1847-83D5-5D2E8C68E702}"/>
              </a:ext>
            </a:extLst>
          </p:cNvPr>
          <p:cNvSpPr>
            <a:spLocks noChangeShapeType="1"/>
          </p:cNvSpPr>
          <p:nvPr/>
        </p:nvSpPr>
        <p:spPr bwMode="auto">
          <a:xfrm>
            <a:off x="6053138" y="3062288"/>
            <a:ext cx="228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77" name="Oval 78">
            <a:extLst>
              <a:ext uri="{FF2B5EF4-FFF2-40B4-BE49-F238E27FC236}">
                <a16:creationId xmlns:a16="http://schemas.microsoft.com/office/drawing/2014/main" id="{0076F984-E2E5-2D4E-9EC8-C5FBC57B4676}"/>
              </a:ext>
            </a:extLst>
          </p:cNvPr>
          <p:cNvSpPr>
            <a:spLocks noChangeArrowheads="1"/>
          </p:cNvSpPr>
          <p:nvPr/>
        </p:nvSpPr>
        <p:spPr bwMode="auto">
          <a:xfrm>
            <a:off x="5375276" y="1024614"/>
            <a:ext cx="42863"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478" name="Oval 79">
            <a:extLst>
              <a:ext uri="{FF2B5EF4-FFF2-40B4-BE49-F238E27FC236}">
                <a16:creationId xmlns:a16="http://schemas.microsoft.com/office/drawing/2014/main" id="{C8C0AF0D-9F82-8447-8461-306425BDCEE5}"/>
              </a:ext>
            </a:extLst>
          </p:cNvPr>
          <p:cNvSpPr>
            <a:spLocks noChangeArrowheads="1"/>
          </p:cNvSpPr>
          <p:nvPr/>
        </p:nvSpPr>
        <p:spPr bwMode="auto">
          <a:xfrm>
            <a:off x="5116513" y="1559601"/>
            <a:ext cx="42862"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479" name="Oval 81">
            <a:extLst>
              <a:ext uri="{FF2B5EF4-FFF2-40B4-BE49-F238E27FC236}">
                <a16:creationId xmlns:a16="http://schemas.microsoft.com/office/drawing/2014/main" id="{3E044A6F-BB7F-C743-9FD3-B408581F4032}"/>
              </a:ext>
            </a:extLst>
          </p:cNvPr>
          <p:cNvSpPr>
            <a:spLocks noChangeArrowheads="1"/>
          </p:cNvSpPr>
          <p:nvPr/>
        </p:nvSpPr>
        <p:spPr bwMode="auto">
          <a:xfrm>
            <a:off x="5875338" y="1423076"/>
            <a:ext cx="42862"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480" name="Oval 82">
            <a:extLst>
              <a:ext uri="{FF2B5EF4-FFF2-40B4-BE49-F238E27FC236}">
                <a16:creationId xmlns:a16="http://schemas.microsoft.com/office/drawing/2014/main" id="{97BC84B7-93A6-F147-8280-A76038C3ADE2}"/>
              </a:ext>
            </a:extLst>
          </p:cNvPr>
          <p:cNvSpPr>
            <a:spLocks noChangeArrowheads="1"/>
          </p:cNvSpPr>
          <p:nvPr/>
        </p:nvSpPr>
        <p:spPr bwMode="auto">
          <a:xfrm>
            <a:off x="6518276" y="2364464"/>
            <a:ext cx="42863"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481" name="Oval 83">
            <a:extLst>
              <a:ext uri="{FF2B5EF4-FFF2-40B4-BE49-F238E27FC236}">
                <a16:creationId xmlns:a16="http://schemas.microsoft.com/office/drawing/2014/main" id="{F343909B-4E90-1042-9CEA-142B5F30D2D6}"/>
              </a:ext>
            </a:extLst>
          </p:cNvPr>
          <p:cNvSpPr>
            <a:spLocks noChangeArrowheads="1"/>
          </p:cNvSpPr>
          <p:nvPr/>
        </p:nvSpPr>
        <p:spPr bwMode="auto">
          <a:xfrm>
            <a:off x="6691313" y="2569251"/>
            <a:ext cx="42862"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482" name="Line 85">
            <a:extLst>
              <a:ext uri="{FF2B5EF4-FFF2-40B4-BE49-F238E27FC236}">
                <a16:creationId xmlns:a16="http://schemas.microsoft.com/office/drawing/2014/main" id="{0605A5C7-F227-9040-BE6D-34D47AE0575E}"/>
              </a:ext>
            </a:extLst>
          </p:cNvPr>
          <p:cNvSpPr>
            <a:spLocks noChangeShapeType="1"/>
          </p:cNvSpPr>
          <p:nvPr/>
        </p:nvSpPr>
        <p:spPr bwMode="auto">
          <a:xfrm flipH="1">
            <a:off x="5895975" y="1679576"/>
            <a:ext cx="7938" cy="140017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83" name="Line 86">
            <a:extLst>
              <a:ext uri="{FF2B5EF4-FFF2-40B4-BE49-F238E27FC236}">
                <a16:creationId xmlns:a16="http://schemas.microsoft.com/office/drawing/2014/main" id="{27D291D0-6142-D744-AB91-0DA3E9EB93FC}"/>
              </a:ext>
            </a:extLst>
          </p:cNvPr>
          <p:cNvSpPr>
            <a:spLocks noChangeShapeType="1"/>
          </p:cNvSpPr>
          <p:nvPr/>
        </p:nvSpPr>
        <p:spPr bwMode="auto">
          <a:xfrm>
            <a:off x="6540501" y="2620964"/>
            <a:ext cx="11113" cy="44767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84" name="Line 87">
            <a:extLst>
              <a:ext uri="{FF2B5EF4-FFF2-40B4-BE49-F238E27FC236}">
                <a16:creationId xmlns:a16="http://schemas.microsoft.com/office/drawing/2014/main" id="{9EC7185E-5720-6B44-B4A4-B76AFA70731B}"/>
              </a:ext>
            </a:extLst>
          </p:cNvPr>
          <p:cNvSpPr>
            <a:spLocks noChangeShapeType="1"/>
          </p:cNvSpPr>
          <p:nvPr/>
        </p:nvSpPr>
        <p:spPr bwMode="auto">
          <a:xfrm flipH="1">
            <a:off x="2355851" y="1828801"/>
            <a:ext cx="9525" cy="125412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85" name="Line 88">
            <a:extLst>
              <a:ext uri="{FF2B5EF4-FFF2-40B4-BE49-F238E27FC236}">
                <a16:creationId xmlns:a16="http://schemas.microsoft.com/office/drawing/2014/main" id="{282E918D-3714-0A42-8A3D-A774E3ABEE11}"/>
              </a:ext>
            </a:extLst>
          </p:cNvPr>
          <p:cNvSpPr>
            <a:spLocks noChangeShapeType="1"/>
          </p:cNvSpPr>
          <p:nvPr/>
        </p:nvSpPr>
        <p:spPr bwMode="auto">
          <a:xfrm flipH="1">
            <a:off x="5132389" y="1830389"/>
            <a:ext cx="9525" cy="125412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86" name="Line 89">
            <a:extLst>
              <a:ext uri="{FF2B5EF4-FFF2-40B4-BE49-F238E27FC236}">
                <a16:creationId xmlns:a16="http://schemas.microsoft.com/office/drawing/2014/main" id="{0F909870-9556-754D-8A96-780F790D0399}"/>
              </a:ext>
            </a:extLst>
          </p:cNvPr>
          <p:cNvSpPr>
            <a:spLocks noChangeShapeType="1"/>
          </p:cNvSpPr>
          <p:nvPr/>
        </p:nvSpPr>
        <p:spPr bwMode="auto">
          <a:xfrm flipH="1">
            <a:off x="6718300" y="2819401"/>
            <a:ext cx="1588" cy="24447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87" name="Line 90">
            <a:extLst>
              <a:ext uri="{FF2B5EF4-FFF2-40B4-BE49-F238E27FC236}">
                <a16:creationId xmlns:a16="http://schemas.microsoft.com/office/drawing/2014/main" id="{D0F52FE6-2CE7-6749-B09E-2495669C39FF}"/>
              </a:ext>
            </a:extLst>
          </p:cNvPr>
          <p:cNvSpPr>
            <a:spLocks noChangeShapeType="1"/>
          </p:cNvSpPr>
          <p:nvPr/>
        </p:nvSpPr>
        <p:spPr bwMode="auto">
          <a:xfrm rot="16200000">
            <a:off x="9482932" y="2786857"/>
            <a:ext cx="6350" cy="5508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88" name="Line 91">
            <a:extLst>
              <a:ext uri="{FF2B5EF4-FFF2-40B4-BE49-F238E27FC236}">
                <a16:creationId xmlns:a16="http://schemas.microsoft.com/office/drawing/2014/main" id="{AA92EE94-2C7F-4147-8400-46A09CF87132}"/>
              </a:ext>
            </a:extLst>
          </p:cNvPr>
          <p:cNvSpPr>
            <a:spLocks noChangeShapeType="1"/>
          </p:cNvSpPr>
          <p:nvPr/>
        </p:nvSpPr>
        <p:spPr bwMode="auto">
          <a:xfrm>
            <a:off x="8482013" y="3019425"/>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89" name="Line 92">
            <a:extLst>
              <a:ext uri="{FF2B5EF4-FFF2-40B4-BE49-F238E27FC236}">
                <a16:creationId xmlns:a16="http://schemas.microsoft.com/office/drawing/2014/main" id="{54F56BD7-2D94-2846-B0FF-A55C6F948828}"/>
              </a:ext>
            </a:extLst>
          </p:cNvPr>
          <p:cNvSpPr>
            <a:spLocks noChangeShapeType="1"/>
          </p:cNvSpPr>
          <p:nvPr/>
        </p:nvSpPr>
        <p:spPr bwMode="auto">
          <a:xfrm>
            <a:off x="8226425" y="30273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90" name="Line 93">
            <a:extLst>
              <a:ext uri="{FF2B5EF4-FFF2-40B4-BE49-F238E27FC236}">
                <a16:creationId xmlns:a16="http://schemas.microsoft.com/office/drawing/2014/main" id="{8086EB47-E548-D343-A5AF-53FE14F3DF7F}"/>
              </a:ext>
            </a:extLst>
          </p:cNvPr>
          <p:cNvSpPr>
            <a:spLocks noChangeShapeType="1"/>
          </p:cNvSpPr>
          <p:nvPr/>
        </p:nvSpPr>
        <p:spPr bwMode="auto">
          <a:xfrm>
            <a:off x="9383713" y="30273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91" name="Line 94">
            <a:extLst>
              <a:ext uri="{FF2B5EF4-FFF2-40B4-BE49-F238E27FC236}">
                <a16:creationId xmlns:a16="http://schemas.microsoft.com/office/drawing/2014/main" id="{F838C909-D8EB-A54B-BAF5-429CCF52561B}"/>
              </a:ext>
            </a:extLst>
          </p:cNvPr>
          <p:cNvSpPr>
            <a:spLocks noChangeShapeType="1"/>
          </p:cNvSpPr>
          <p:nvPr/>
        </p:nvSpPr>
        <p:spPr bwMode="auto">
          <a:xfrm>
            <a:off x="9548813" y="303053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92" name="Text Box 95">
            <a:extLst>
              <a:ext uri="{FF2B5EF4-FFF2-40B4-BE49-F238E27FC236}">
                <a16:creationId xmlns:a16="http://schemas.microsoft.com/office/drawing/2014/main" id="{F0137FAD-ECEF-0447-8285-04F49AD46278}"/>
              </a:ext>
            </a:extLst>
          </p:cNvPr>
          <p:cNvSpPr txBox="1">
            <a:spLocks noChangeArrowheads="1"/>
          </p:cNvSpPr>
          <p:nvPr/>
        </p:nvSpPr>
        <p:spPr bwMode="auto">
          <a:xfrm>
            <a:off x="8012114" y="3052763"/>
            <a:ext cx="4143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154</a:t>
            </a:r>
            <a:endParaRPr lang="ru-RU" altLang="ru-RU" sz="800"/>
          </a:p>
        </p:txBody>
      </p:sp>
      <p:sp>
        <p:nvSpPr>
          <p:cNvPr id="18493" name="Text Box 96">
            <a:extLst>
              <a:ext uri="{FF2B5EF4-FFF2-40B4-BE49-F238E27FC236}">
                <a16:creationId xmlns:a16="http://schemas.microsoft.com/office/drawing/2014/main" id="{F47A2B77-2E22-2A48-AD9F-98A817685F3B}"/>
              </a:ext>
            </a:extLst>
          </p:cNvPr>
          <p:cNvSpPr txBox="1">
            <a:spLocks noChangeArrowheads="1"/>
          </p:cNvSpPr>
          <p:nvPr/>
        </p:nvSpPr>
        <p:spPr bwMode="auto">
          <a:xfrm>
            <a:off x="8278814" y="3052763"/>
            <a:ext cx="4143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155</a:t>
            </a:r>
            <a:endParaRPr lang="ru-RU" altLang="ru-RU" sz="800"/>
          </a:p>
        </p:txBody>
      </p:sp>
      <p:sp>
        <p:nvSpPr>
          <p:cNvPr id="18494" name="Text Box 97">
            <a:extLst>
              <a:ext uri="{FF2B5EF4-FFF2-40B4-BE49-F238E27FC236}">
                <a16:creationId xmlns:a16="http://schemas.microsoft.com/office/drawing/2014/main" id="{1E274E55-62EB-E84D-AAD8-74428834B6B0}"/>
              </a:ext>
            </a:extLst>
          </p:cNvPr>
          <p:cNvSpPr txBox="1">
            <a:spLocks noChangeArrowheads="1"/>
          </p:cNvSpPr>
          <p:nvPr/>
        </p:nvSpPr>
        <p:spPr bwMode="auto">
          <a:xfrm>
            <a:off x="9163050" y="3044826"/>
            <a:ext cx="4143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254</a:t>
            </a:r>
            <a:endParaRPr lang="ru-RU" altLang="ru-RU" sz="800"/>
          </a:p>
        </p:txBody>
      </p:sp>
      <p:sp>
        <p:nvSpPr>
          <p:cNvPr id="18495" name="Text Box 98">
            <a:extLst>
              <a:ext uri="{FF2B5EF4-FFF2-40B4-BE49-F238E27FC236}">
                <a16:creationId xmlns:a16="http://schemas.microsoft.com/office/drawing/2014/main" id="{77FEB25F-8246-7E4F-BCBC-042922BDB0AA}"/>
              </a:ext>
            </a:extLst>
          </p:cNvPr>
          <p:cNvSpPr txBox="1">
            <a:spLocks noChangeArrowheads="1"/>
          </p:cNvSpPr>
          <p:nvPr/>
        </p:nvSpPr>
        <p:spPr bwMode="auto">
          <a:xfrm>
            <a:off x="9380539" y="3043238"/>
            <a:ext cx="4143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255</a:t>
            </a:r>
            <a:endParaRPr lang="ru-RU" altLang="ru-RU" sz="800"/>
          </a:p>
        </p:txBody>
      </p:sp>
      <p:sp>
        <p:nvSpPr>
          <p:cNvPr id="18496" name="Line 99">
            <a:extLst>
              <a:ext uri="{FF2B5EF4-FFF2-40B4-BE49-F238E27FC236}">
                <a16:creationId xmlns:a16="http://schemas.microsoft.com/office/drawing/2014/main" id="{330F4869-16DE-3D41-AB93-48FB6BEE2FB3}"/>
              </a:ext>
            </a:extLst>
          </p:cNvPr>
          <p:cNvSpPr>
            <a:spLocks noChangeShapeType="1"/>
          </p:cNvSpPr>
          <p:nvPr/>
        </p:nvSpPr>
        <p:spPr bwMode="auto">
          <a:xfrm rot="10800000">
            <a:off x="7583488" y="688975"/>
            <a:ext cx="0" cy="2368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497" name="Line 100">
            <a:extLst>
              <a:ext uri="{FF2B5EF4-FFF2-40B4-BE49-F238E27FC236}">
                <a16:creationId xmlns:a16="http://schemas.microsoft.com/office/drawing/2014/main" id="{686140A0-C784-424B-9280-FD5E5B9DDA59}"/>
              </a:ext>
            </a:extLst>
          </p:cNvPr>
          <p:cNvSpPr>
            <a:spLocks noChangeShapeType="1"/>
          </p:cNvSpPr>
          <p:nvPr/>
        </p:nvSpPr>
        <p:spPr bwMode="auto">
          <a:xfrm flipH="1">
            <a:off x="8224839" y="1258889"/>
            <a:ext cx="9525" cy="180022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98" name="Line 101">
            <a:extLst>
              <a:ext uri="{FF2B5EF4-FFF2-40B4-BE49-F238E27FC236}">
                <a16:creationId xmlns:a16="http://schemas.microsoft.com/office/drawing/2014/main" id="{6EAC6A93-C46A-8148-A743-571C06F45CCF}"/>
              </a:ext>
            </a:extLst>
          </p:cNvPr>
          <p:cNvSpPr>
            <a:spLocks noChangeShapeType="1"/>
          </p:cNvSpPr>
          <p:nvPr/>
        </p:nvSpPr>
        <p:spPr bwMode="auto">
          <a:xfrm>
            <a:off x="7967663" y="30226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499" name="Line 102">
            <a:extLst>
              <a:ext uri="{FF2B5EF4-FFF2-40B4-BE49-F238E27FC236}">
                <a16:creationId xmlns:a16="http://schemas.microsoft.com/office/drawing/2014/main" id="{A57F6910-D495-4A4C-9199-37940E46E4BE}"/>
              </a:ext>
            </a:extLst>
          </p:cNvPr>
          <p:cNvSpPr>
            <a:spLocks noChangeShapeType="1"/>
          </p:cNvSpPr>
          <p:nvPr/>
        </p:nvSpPr>
        <p:spPr bwMode="auto">
          <a:xfrm>
            <a:off x="8731250" y="300831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500" name="Text Box 103">
            <a:extLst>
              <a:ext uri="{FF2B5EF4-FFF2-40B4-BE49-F238E27FC236}">
                <a16:creationId xmlns:a16="http://schemas.microsoft.com/office/drawing/2014/main" id="{D9981D14-D082-2B40-95ED-E427416429C6}"/>
              </a:ext>
            </a:extLst>
          </p:cNvPr>
          <p:cNvSpPr txBox="1">
            <a:spLocks noChangeArrowheads="1"/>
          </p:cNvSpPr>
          <p:nvPr/>
        </p:nvSpPr>
        <p:spPr bwMode="auto">
          <a:xfrm>
            <a:off x="8528050" y="3041651"/>
            <a:ext cx="4143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156</a:t>
            </a:r>
            <a:endParaRPr lang="ru-RU" altLang="ru-RU" sz="800"/>
          </a:p>
        </p:txBody>
      </p:sp>
      <p:sp>
        <p:nvSpPr>
          <p:cNvPr id="18501" name="Line 104">
            <a:extLst>
              <a:ext uri="{FF2B5EF4-FFF2-40B4-BE49-F238E27FC236}">
                <a16:creationId xmlns:a16="http://schemas.microsoft.com/office/drawing/2014/main" id="{E0D1F530-2303-E74C-90F8-6481D65B7000}"/>
              </a:ext>
            </a:extLst>
          </p:cNvPr>
          <p:cNvSpPr>
            <a:spLocks noChangeShapeType="1"/>
          </p:cNvSpPr>
          <p:nvPr/>
        </p:nvSpPr>
        <p:spPr bwMode="auto">
          <a:xfrm>
            <a:off x="7578725" y="3057525"/>
            <a:ext cx="1244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502" name="Line 105">
            <a:extLst>
              <a:ext uri="{FF2B5EF4-FFF2-40B4-BE49-F238E27FC236}">
                <a16:creationId xmlns:a16="http://schemas.microsoft.com/office/drawing/2014/main" id="{454C26F5-EE08-3E45-BD41-D6AA3369B898}"/>
              </a:ext>
            </a:extLst>
          </p:cNvPr>
          <p:cNvSpPr>
            <a:spLocks noChangeShapeType="1"/>
          </p:cNvSpPr>
          <p:nvPr/>
        </p:nvSpPr>
        <p:spPr bwMode="auto">
          <a:xfrm>
            <a:off x="8886825" y="3057525"/>
            <a:ext cx="228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18503" name="Oval 106">
            <a:extLst>
              <a:ext uri="{FF2B5EF4-FFF2-40B4-BE49-F238E27FC236}">
                <a16:creationId xmlns:a16="http://schemas.microsoft.com/office/drawing/2014/main" id="{262A9FC6-EDB5-2240-B662-5C6A17854D65}"/>
              </a:ext>
            </a:extLst>
          </p:cNvPr>
          <p:cNvSpPr>
            <a:spLocks noChangeArrowheads="1"/>
          </p:cNvSpPr>
          <p:nvPr/>
        </p:nvSpPr>
        <p:spPr bwMode="auto">
          <a:xfrm>
            <a:off x="8208963" y="1019851"/>
            <a:ext cx="42862"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504" name="Oval 107">
            <a:extLst>
              <a:ext uri="{FF2B5EF4-FFF2-40B4-BE49-F238E27FC236}">
                <a16:creationId xmlns:a16="http://schemas.microsoft.com/office/drawing/2014/main" id="{20F41C37-6620-644A-8A6D-2E2EE60D59ED}"/>
              </a:ext>
            </a:extLst>
          </p:cNvPr>
          <p:cNvSpPr>
            <a:spLocks noChangeArrowheads="1"/>
          </p:cNvSpPr>
          <p:nvPr/>
        </p:nvSpPr>
        <p:spPr bwMode="auto">
          <a:xfrm>
            <a:off x="7950201" y="1554839"/>
            <a:ext cx="42863"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505" name="Oval 108">
            <a:extLst>
              <a:ext uri="{FF2B5EF4-FFF2-40B4-BE49-F238E27FC236}">
                <a16:creationId xmlns:a16="http://schemas.microsoft.com/office/drawing/2014/main" id="{753F94C1-7413-D24F-B4A6-BD8719D3E94F}"/>
              </a:ext>
            </a:extLst>
          </p:cNvPr>
          <p:cNvSpPr>
            <a:spLocks noChangeArrowheads="1"/>
          </p:cNvSpPr>
          <p:nvPr/>
        </p:nvSpPr>
        <p:spPr bwMode="auto">
          <a:xfrm>
            <a:off x="8709026" y="1418314"/>
            <a:ext cx="42863"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506" name="Oval 109">
            <a:extLst>
              <a:ext uri="{FF2B5EF4-FFF2-40B4-BE49-F238E27FC236}">
                <a16:creationId xmlns:a16="http://schemas.microsoft.com/office/drawing/2014/main" id="{478E8C17-D1DD-7046-9D1C-84FE99A3CAB4}"/>
              </a:ext>
            </a:extLst>
          </p:cNvPr>
          <p:cNvSpPr>
            <a:spLocks noChangeArrowheads="1"/>
          </p:cNvSpPr>
          <p:nvPr/>
        </p:nvSpPr>
        <p:spPr bwMode="auto">
          <a:xfrm>
            <a:off x="9351963" y="2359701"/>
            <a:ext cx="42862"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507" name="Oval 110">
            <a:extLst>
              <a:ext uri="{FF2B5EF4-FFF2-40B4-BE49-F238E27FC236}">
                <a16:creationId xmlns:a16="http://schemas.microsoft.com/office/drawing/2014/main" id="{5A7B90EA-48FA-2047-ACB3-BC9148FCFD8E}"/>
              </a:ext>
            </a:extLst>
          </p:cNvPr>
          <p:cNvSpPr>
            <a:spLocks noChangeArrowheads="1"/>
          </p:cNvSpPr>
          <p:nvPr/>
        </p:nvSpPr>
        <p:spPr bwMode="auto">
          <a:xfrm>
            <a:off x="9525001" y="2564489"/>
            <a:ext cx="42863"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508" name="Line 111">
            <a:extLst>
              <a:ext uri="{FF2B5EF4-FFF2-40B4-BE49-F238E27FC236}">
                <a16:creationId xmlns:a16="http://schemas.microsoft.com/office/drawing/2014/main" id="{0EB87F28-F747-F549-8D8B-30B57536B1B2}"/>
              </a:ext>
            </a:extLst>
          </p:cNvPr>
          <p:cNvSpPr>
            <a:spLocks noChangeShapeType="1"/>
          </p:cNvSpPr>
          <p:nvPr/>
        </p:nvSpPr>
        <p:spPr bwMode="auto">
          <a:xfrm flipH="1">
            <a:off x="8729664" y="1674814"/>
            <a:ext cx="7937" cy="140017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509" name="Line 112">
            <a:extLst>
              <a:ext uri="{FF2B5EF4-FFF2-40B4-BE49-F238E27FC236}">
                <a16:creationId xmlns:a16="http://schemas.microsoft.com/office/drawing/2014/main" id="{383E6071-D04D-AD40-8FAC-883A3FFEAB8C}"/>
              </a:ext>
            </a:extLst>
          </p:cNvPr>
          <p:cNvSpPr>
            <a:spLocks noChangeShapeType="1"/>
          </p:cNvSpPr>
          <p:nvPr/>
        </p:nvSpPr>
        <p:spPr bwMode="auto">
          <a:xfrm>
            <a:off x="9374188" y="2616201"/>
            <a:ext cx="11112" cy="44767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510" name="Line 113">
            <a:extLst>
              <a:ext uri="{FF2B5EF4-FFF2-40B4-BE49-F238E27FC236}">
                <a16:creationId xmlns:a16="http://schemas.microsoft.com/office/drawing/2014/main" id="{0E2B21A5-08AB-1240-BCF2-AFCA7A67ECB6}"/>
              </a:ext>
            </a:extLst>
          </p:cNvPr>
          <p:cNvSpPr>
            <a:spLocks noChangeShapeType="1"/>
          </p:cNvSpPr>
          <p:nvPr/>
        </p:nvSpPr>
        <p:spPr bwMode="auto">
          <a:xfrm flipH="1">
            <a:off x="7966076" y="1825626"/>
            <a:ext cx="9525" cy="125412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511" name="Line 114">
            <a:extLst>
              <a:ext uri="{FF2B5EF4-FFF2-40B4-BE49-F238E27FC236}">
                <a16:creationId xmlns:a16="http://schemas.microsoft.com/office/drawing/2014/main" id="{607265D8-54AD-FD4B-9ACF-17E85C457309}"/>
              </a:ext>
            </a:extLst>
          </p:cNvPr>
          <p:cNvSpPr>
            <a:spLocks noChangeShapeType="1"/>
          </p:cNvSpPr>
          <p:nvPr/>
        </p:nvSpPr>
        <p:spPr bwMode="auto">
          <a:xfrm flipH="1">
            <a:off x="9551989" y="2814639"/>
            <a:ext cx="1587" cy="24447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512" name="Oval 115">
            <a:extLst>
              <a:ext uri="{FF2B5EF4-FFF2-40B4-BE49-F238E27FC236}">
                <a16:creationId xmlns:a16="http://schemas.microsoft.com/office/drawing/2014/main" id="{93205D26-6E7E-8C47-886B-46ECD678F775}"/>
              </a:ext>
            </a:extLst>
          </p:cNvPr>
          <p:cNvSpPr>
            <a:spLocks noChangeArrowheads="1"/>
          </p:cNvSpPr>
          <p:nvPr/>
        </p:nvSpPr>
        <p:spPr bwMode="auto">
          <a:xfrm>
            <a:off x="8466138" y="2051726"/>
            <a:ext cx="42862" cy="519351"/>
          </a:xfrm>
          <a:prstGeom prst="ellipse">
            <a:avLst/>
          </a:prstGeom>
          <a:solidFill>
            <a:schemeClr val="tx1"/>
          </a:solidFill>
          <a:ln w="9525" algn="ctr">
            <a:solidFill>
              <a:schemeClr val="tx1"/>
            </a:solidFill>
            <a:round/>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8513" name="Line 116">
            <a:extLst>
              <a:ext uri="{FF2B5EF4-FFF2-40B4-BE49-F238E27FC236}">
                <a16:creationId xmlns:a16="http://schemas.microsoft.com/office/drawing/2014/main" id="{D2C4F93E-2AB4-D04A-833E-685193564C81}"/>
              </a:ext>
            </a:extLst>
          </p:cNvPr>
          <p:cNvSpPr>
            <a:spLocks noChangeShapeType="1"/>
          </p:cNvSpPr>
          <p:nvPr/>
        </p:nvSpPr>
        <p:spPr bwMode="auto">
          <a:xfrm flipH="1">
            <a:off x="8482014" y="2328864"/>
            <a:ext cx="3175" cy="746125"/>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18514" name="Text Box 117">
            <a:extLst>
              <a:ext uri="{FF2B5EF4-FFF2-40B4-BE49-F238E27FC236}">
                <a16:creationId xmlns:a16="http://schemas.microsoft.com/office/drawing/2014/main" id="{5C1D1A7F-3A1F-E745-BA13-2230176D29FA}"/>
              </a:ext>
            </a:extLst>
          </p:cNvPr>
          <p:cNvSpPr txBox="1">
            <a:spLocks noChangeArrowheads="1"/>
          </p:cNvSpPr>
          <p:nvPr/>
        </p:nvSpPr>
        <p:spPr bwMode="auto">
          <a:xfrm>
            <a:off x="4532314" y="3122613"/>
            <a:ext cx="4143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0</a:t>
            </a:r>
            <a:endParaRPr lang="ru-RU" altLang="ru-RU" sz="800"/>
          </a:p>
        </p:txBody>
      </p:sp>
      <p:sp>
        <p:nvSpPr>
          <p:cNvPr id="18515" name="Text Box 118">
            <a:extLst>
              <a:ext uri="{FF2B5EF4-FFF2-40B4-BE49-F238E27FC236}">
                <a16:creationId xmlns:a16="http://schemas.microsoft.com/office/drawing/2014/main" id="{3985B95B-68F6-0E4F-AF15-C95606883196}"/>
              </a:ext>
            </a:extLst>
          </p:cNvPr>
          <p:cNvSpPr txBox="1">
            <a:spLocks noChangeArrowheads="1"/>
          </p:cNvSpPr>
          <p:nvPr/>
        </p:nvSpPr>
        <p:spPr bwMode="auto">
          <a:xfrm>
            <a:off x="7361239" y="3074988"/>
            <a:ext cx="4143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en-US" altLang="ru-RU" sz="800"/>
              <a:t>0</a:t>
            </a:r>
            <a:endParaRPr lang="ru-RU" altLang="ru-RU" sz="800"/>
          </a:p>
        </p:txBody>
      </p:sp>
      <p:sp>
        <p:nvSpPr>
          <p:cNvPr id="18516" name="Text Box 119">
            <a:extLst>
              <a:ext uri="{FF2B5EF4-FFF2-40B4-BE49-F238E27FC236}">
                <a16:creationId xmlns:a16="http://schemas.microsoft.com/office/drawing/2014/main" id="{2E0AF6EF-EC16-DC42-95B5-88AB8EB2AC11}"/>
              </a:ext>
            </a:extLst>
          </p:cNvPr>
          <p:cNvSpPr txBox="1">
            <a:spLocks noChangeArrowheads="1"/>
          </p:cNvSpPr>
          <p:nvPr/>
        </p:nvSpPr>
        <p:spPr bwMode="auto">
          <a:xfrm>
            <a:off x="2124075" y="3297239"/>
            <a:ext cx="2019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а) </a:t>
            </a:r>
            <a:r>
              <a:rPr lang="en-US" altLang="ru-RU" sz="1000" i="1"/>
              <a:t>H(x)</a:t>
            </a:r>
            <a:r>
              <a:rPr lang="en-US" altLang="ru-RU" sz="1000"/>
              <a:t> </a:t>
            </a:r>
            <a:r>
              <a:rPr lang="ru-RU" altLang="ru-RU" sz="1000"/>
              <a:t>исходного изображения</a:t>
            </a:r>
          </a:p>
        </p:txBody>
      </p:sp>
      <p:sp>
        <p:nvSpPr>
          <p:cNvPr id="18517" name="Text Box 120">
            <a:extLst>
              <a:ext uri="{FF2B5EF4-FFF2-40B4-BE49-F238E27FC236}">
                <a16:creationId xmlns:a16="http://schemas.microsoft.com/office/drawing/2014/main" id="{63C54DCE-D190-5E46-9670-CA9441FB4AC3}"/>
              </a:ext>
            </a:extLst>
          </p:cNvPr>
          <p:cNvSpPr txBox="1">
            <a:spLocks noChangeArrowheads="1"/>
          </p:cNvSpPr>
          <p:nvPr/>
        </p:nvSpPr>
        <p:spPr bwMode="auto">
          <a:xfrm>
            <a:off x="4705350" y="3295651"/>
            <a:ext cx="2114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б) </a:t>
            </a:r>
            <a:r>
              <a:rPr lang="en-US" altLang="ru-RU" sz="1000" i="1"/>
              <a:t>H(x)</a:t>
            </a:r>
            <a:r>
              <a:rPr lang="en-US" altLang="ru-RU" sz="1000"/>
              <a:t> </a:t>
            </a:r>
            <a:r>
              <a:rPr lang="ru-RU" altLang="ru-RU" sz="1000"/>
              <a:t>после сдвига вправо на 1</a:t>
            </a:r>
          </a:p>
        </p:txBody>
      </p:sp>
      <p:sp>
        <p:nvSpPr>
          <p:cNvPr id="18518" name="Text Box 121">
            <a:extLst>
              <a:ext uri="{FF2B5EF4-FFF2-40B4-BE49-F238E27FC236}">
                <a16:creationId xmlns:a16="http://schemas.microsoft.com/office/drawing/2014/main" id="{98343B8A-F7B8-734B-99C2-E00F510DCD3A}"/>
              </a:ext>
            </a:extLst>
          </p:cNvPr>
          <p:cNvSpPr txBox="1">
            <a:spLocks noChangeArrowheads="1"/>
          </p:cNvSpPr>
          <p:nvPr/>
        </p:nvSpPr>
        <p:spPr bwMode="auto">
          <a:xfrm>
            <a:off x="7867650" y="3303589"/>
            <a:ext cx="1854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в) </a:t>
            </a:r>
            <a:r>
              <a:rPr lang="en-US" altLang="ru-RU" sz="1000" i="1"/>
              <a:t>H(x)</a:t>
            </a:r>
            <a:r>
              <a:rPr lang="en-US" altLang="ru-RU" sz="1000"/>
              <a:t> </a:t>
            </a:r>
            <a:r>
              <a:rPr lang="ru-RU" altLang="ru-RU" sz="1000"/>
              <a:t>после вложения ЦВЗ</a:t>
            </a:r>
          </a:p>
        </p:txBody>
      </p:sp>
      <p:sp>
        <p:nvSpPr>
          <p:cNvPr id="18519" name="Text Box 122">
            <a:extLst>
              <a:ext uri="{FF2B5EF4-FFF2-40B4-BE49-F238E27FC236}">
                <a16:creationId xmlns:a16="http://schemas.microsoft.com/office/drawing/2014/main" id="{C8E5040E-A022-5649-81A1-8927E39EA6D5}"/>
              </a:ext>
            </a:extLst>
          </p:cNvPr>
          <p:cNvSpPr txBox="1">
            <a:spLocks noChangeArrowheads="1"/>
          </p:cNvSpPr>
          <p:nvPr/>
        </p:nvSpPr>
        <p:spPr bwMode="auto">
          <a:xfrm>
            <a:off x="1790700" y="3457576"/>
            <a:ext cx="8534400"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spcBef>
                <a:spcPct val="50000"/>
              </a:spcBef>
            </a:pPr>
            <a:r>
              <a:rPr lang="ru-RU" altLang="ru-RU" i="1"/>
              <a:t>Основные свойства метода:</a:t>
            </a:r>
          </a:p>
          <a:p>
            <a:pPr algn="l">
              <a:spcBef>
                <a:spcPct val="50000"/>
              </a:spcBef>
              <a:buFontTx/>
              <a:buAutoNum type="arabicPeriod"/>
            </a:pPr>
            <a:r>
              <a:rPr lang="ru-RU" altLang="ru-RU"/>
              <a:t>При извлечении не возникает ошибок и изображение восстанавливается в точности.</a:t>
            </a:r>
          </a:p>
          <a:p>
            <a:pPr algn="l">
              <a:spcBef>
                <a:spcPct val="50000"/>
              </a:spcBef>
              <a:buFontTx/>
              <a:buAutoNum type="arabicPeriod"/>
            </a:pPr>
            <a:r>
              <a:rPr lang="ru-RU" altLang="ru-RU"/>
              <a:t>Объем вложения равен количеству пикселей, имеющих максимальную яркость.</a:t>
            </a:r>
          </a:p>
          <a:p>
            <a:pPr algn="l">
              <a:spcBef>
                <a:spcPct val="50000"/>
              </a:spcBef>
              <a:buFontTx/>
              <a:buAutoNum type="arabicPeriod"/>
            </a:pPr>
            <a:r>
              <a:rPr lang="ru-RU" altLang="ru-RU"/>
              <a:t>Алгоритмы вложения и извлечения весьма просты.</a:t>
            </a:r>
          </a:p>
          <a:p>
            <a:pPr algn="l">
              <a:spcBef>
                <a:spcPct val="50000"/>
              </a:spcBef>
              <a:buFontTx/>
              <a:buAutoNum type="arabicPeriod"/>
            </a:pPr>
            <a:r>
              <a:rPr lang="ru-RU" altLang="ru-RU"/>
              <a:t>После вложения лишь некоторые из его пикселей увеличивают свою яркость на 1. поэтому отношение сигнал/шум после вложения будет иметь границу:</a:t>
            </a:r>
          </a:p>
        </p:txBody>
      </p:sp>
      <p:graphicFrame>
        <p:nvGraphicFramePr>
          <p:cNvPr id="18520" name="Object 123">
            <a:extLst>
              <a:ext uri="{FF2B5EF4-FFF2-40B4-BE49-F238E27FC236}">
                <a16:creationId xmlns:a16="http://schemas.microsoft.com/office/drawing/2014/main" id="{80D3ACF2-BD16-3F40-8560-E779956FE955}"/>
              </a:ext>
            </a:extLst>
          </p:cNvPr>
          <p:cNvGraphicFramePr>
            <a:graphicFrameLocks noChangeAspect="1"/>
          </p:cNvGraphicFramePr>
          <p:nvPr>
            <p:ph/>
          </p:nvPr>
        </p:nvGraphicFramePr>
        <p:xfrm>
          <a:off x="3429000" y="6227763"/>
          <a:ext cx="6096000" cy="658812"/>
        </p:xfrm>
        <a:graphic>
          <a:graphicData uri="http://schemas.openxmlformats.org/presentationml/2006/ole">
            <mc:AlternateContent xmlns:mc="http://schemas.openxmlformats.org/markup-compatibility/2006">
              <mc:Choice xmlns:v="urn:schemas-microsoft-com:vml" Requires="v">
                <p:oleObj spid="_x0000_s257026" name="Формула" r:id="rId3" imgW="89230200" imgH="9652000" progId="Equation.3">
                  <p:embed/>
                </p:oleObj>
              </mc:Choice>
              <mc:Fallback>
                <p:oleObj name="Формула" r:id="rId3" imgW="89230200" imgH="9652000" progId="Equation.3">
                  <p:embed/>
                  <p:pic>
                    <p:nvPicPr>
                      <p:cNvPr id="18520" name="Object 123">
                        <a:extLst>
                          <a:ext uri="{FF2B5EF4-FFF2-40B4-BE49-F238E27FC236}">
                            <a16:creationId xmlns:a16="http://schemas.microsoft.com/office/drawing/2014/main" id="{80D3ACF2-BD16-3F40-8560-E779956FE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6227763"/>
                        <a:ext cx="6096000" cy="658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21" name="Номер слайда 3">
            <a:extLst>
              <a:ext uri="{FF2B5EF4-FFF2-40B4-BE49-F238E27FC236}">
                <a16:creationId xmlns:a16="http://schemas.microsoft.com/office/drawing/2014/main" id="{25A44F74-8EE7-2F4B-835C-AFFA281AE649}"/>
              </a:ext>
            </a:extLst>
          </p:cNvPr>
          <p:cNvSpPr txBox="1">
            <a:spLocks noGrp="1"/>
          </p:cNvSpPr>
          <p:nvPr/>
        </p:nvSpPr>
        <p:spPr bwMode="auto">
          <a:xfrm>
            <a:off x="8377238"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a:t>
            </a:r>
            <a:r>
              <a:rPr lang="en-US" altLang="ru-RU" sz="1200">
                <a:solidFill>
                  <a:srgbClr val="898989"/>
                </a:solidFill>
              </a:rPr>
              <a:t>7</a:t>
            </a:r>
            <a:endParaRPr lang="ru-RU" altLang="ru-RU" sz="1200">
              <a:solidFill>
                <a:srgbClr val="898989"/>
              </a:solidFill>
            </a:endParaRPr>
          </a:p>
        </p:txBody>
      </p:sp>
      <p:sp>
        <p:nvSpPr>
          <p:cNvPr id="18522" name="Text Box 126">
            <a:extLst>
              <a:ext uri="{FF2B5EF4-FFF2-40B4-BE49-F238E27FC236}">
                <a16:creationId xmlns:a16="http://schemas.microsoft.com/office/drawing/2014/main" id="{B5933B02-4301-1C45-8FB4-82F3B1D9C7B4}"/>
              </a:ext>
            </a:extLst>
          </p:cNvPr>
          <p:cNvSpPr txBox="1">
            <a:spLocks noChangeArrowheads="1"/>
          </p:cNvSpPr>
          <p:nvPr/>
        </p:nvSpPr>
        <p:spPr bwMode="auto">
          <a:xfrm>
            <a:off x="7759700" y="6332539"/>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000"/>
              <a:t>2</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a:extLst>
              <a:ext uri="{FF2B5EF4-FFF2-40B4-BE49-F238E27FC236}">
                <a16:creationId xmlns:a16="http://schemas.microsoft.com/office/drawing/2014/main" id="{F46ACDF2-A3E3-8B4F-A47F-493C2357B77A}"/>
              </a:ext>
            </a:extLst>
          </p:cNvPr>
          <p:cNvSpPr>
            <a:spLocks noChangeArrowheads="1"/>
          </p:cNvSpPr>
          <p:nvPr/>
        </p:nvSpPr>
        <p:spPr bwMode="auto">
          <a:xfrm>
            <a:off x="1524000" y="12701"/>
            <a:ext cx="9144000" cy="585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endParaRPr lang="ru-RU" altLang="ru-RU"/>
          </a:p>
          <a:p>
            <a:pPr algn="l"/>
            <a:r>
              <a:rPr lang="ru-RU" altLang="ru-RU" b="1"/>
              <a:t>Замечания:</a:t>
            </a:r>
            <a:r>
              <a:rPr lang="ru-RU" altLang="ru-RU"/>
              <a:t> </a:t>
            </a:r>
            <a:endParaRPr lang="en-US" altLang="ru-RU"/>
          </a:p>
          <a:p>
            <a:pPr algn="l"/>
            <a:endParaRPr lang="ru-RU" altLang="ru-RU"/>
          </a:p>
          <a:p>
            <a:pPr algn="l">
              <a:buFontTx/>
              <a:buAutoNum type="arabicPeriod"/>
            </a:pPr>
            <a:r>
              <a:rPr lang="ru-RU" altLang="ru-RU"/>
              <a:t>Известно обобщение метода </a:t>
            </a:r>
            <a:r>
              <a:rPr lang="en-US" altLang="ru-RU"/>
              <a:t>[  ] </a:t>
            </a:r>
            <a:r>
              <a:rPr lang="ru-RU" altLang="ru-RU"/>
              <a:t>на случай отсутствия нулевых точек на гистограмме, по имеющей минимум в точке «</a:t>
            </a:r>
            <a:r>
              <a:rPr lang="en-US" altLang="ru-RU"/>
              <a:t>b</a:t>
            </a:r>
            <a:r>
              <a:rPr lang="ru-RU" altLang="ru-RU"/>
              <a:t>», то тогда для правильного восстановления изображения необходимо в ЦВЗ вкладывать дополнительную информацию о расположении пикселей с яркостью «</a:t>
            </a:r>
            <a:r>
              <a:rPr lang="en-US" altLang="ru-RU"/>
              <a:t>b</a:t>
            </a:r>
            <a:r>
              <a:rPr lang="ru-RU" altLang="ru-RU"/>
              <a:t>»</a:t>
            </a:r>
            <a:r>
              <a:rPr lang="en-US" altLang="ru-RU"/>
              <a:t>.</a:t>
            </a:r>
          </a:p>
          <a:p>
            <a:pPr algn="l"/>
            <a:endParaRPr lang="en-US" altLang="ru-RU"/>
          </a:p>
          <a:p>
            <a:pPr algn="l">
              <a:buFontTx/>
              <a:buAutoNum type="arabicPeriod" startAt="2"/>
            </a:pPr>
            <a:r>
              <a:rPr lang="ru-RU" altLang="ru-RU"/>
              <a:t>Известно обобщение метода, когда используется несколько пар</a:t>
            </a:r>
            <a:r>
              <a:rPr lang="en-US" altLang="ru-RU"/>
              <a:t> (a</a:t>
            </a:r>
            <a:r>
              <a:rPr lang="en-US" altLang="ru-RU" baseline="-25000"/>
              <a:t>i</a:t>
            </a:r>
            <a:r>
              <a:rPr lang="en-US" altLang="ru-RU"/>
              <a:t>,b</a:t>
            </a:r>
            <a:r>
              <a:rPr lang="en-US" altLang="ru-RU" baseline="-25000"/>
              <a:t>i</a:t>
            </a:r>
            <a:r>
              <a:rPr lang="en-US" altLang="ru-RU"/>
              <a:t>)</a:t>
            </a:r>
            <a:r>
              <a:rPr lang="ru-RU" altLang="ru-RU"/>
              <a:t> минимумов и максимумов гистограммы, что увеличивает объем ЦВЗ, но и усложняет метод. Объем вложения при таком методе для типичных изображенй лежит в интервале 5-80</a:t>
            </a:r>
            <a:r>
              <a:rPr lang="en-US" altLang="ru-RU"/>
              <a:t>kb</a:t>
            </a:r>
            <a:r>
              <a:rPr lang="ru-RU" altLang="ru-RU"/>
              <a:t>, а время погружения в изображение 512х512х8 на </a:t>
            </a:r>
            <a:r>
              <a:rPr lang="en-US" altLang="ru-RU"/>
              <a:t>PC “Intel Celeron 1.4GHz” </a:t>
            </a:r>
            <a:r>
              <a:rPr lang="ru-RU" altLang="ru-RU"/>
              <a:t>составляет около</a:t>
            </a:r>
            <a:r>
              <a:rPr lang="en-US" altLang="ru-RU"/>
              <a:t> 100ms.</a:t>
            </a:r>
          </a:p>
          <a:p>
            <a:pPr algn="l"/>
            <a:endParaRPr lang="en-US" altLang="ru-RU"/>
          </a:p>
          <a:p>
            <a:pPr algn="l">
              <a:buFontTx/>
              <a:buAutoNum type="arabicPeriod" startAt="3"/>
            </a:pPr>
            <a:r>
              <a:rPr lang="ru-RU" altLang="ru-RU"/>
              <a:t>Вложение ЦВЗ по такому алгоритму в изображения с плоской (или близкой к ней) гистограммами оказывается невозможным.</a:t>
            </a:r>
            <a:endParaRPr lang="en-US" altLang="ru-RU"/>
          </a:p>
          <a:p>
            <a:pPr algn="l"/>
            <a:endParaRPr lang="ru-RU" altLang="ru-RU"/>
          </a:p>
          <a:p>
            <a:pPr algn="l">
              <a:buFontTx/>
              <a:buAutoNum type="arabicPeriod" startAt="4"/>
            </a:pPr>
            <a:r>
              <a:rPr lang="ru-RU" altLang="ru-RU"/>
              <a:t>Данный метод непосредственно не обобщается на формат </a:t>
            </a:r>
            <a:r>
              <a:rPr lang="en-US" altLang="ru-RU"/>
              <a:t>JPEG</a:t>
            </a:r>
            <a:r>
              <a:rPr lang="ru-RU" altLang="ru-RU"/>
              <a:t>, однако существуют другие алгоритмы вложения ЦВЗ с точным восстановлением изображения в формате </a:t>
            </a:r>
            <a:r>
              <a:rPr lang="en-US" altLang="ru-RU"/>
              <a:t>JPEG [ ].</a:t>
            </a:r>
            <a:endParaRPr lang="ru-RU" altLang="ru-RU"/>
          </a:p>
          <a:p>
            <a:pPr algn="l"/>
            <a:endParaRPr lang="ru-RU" altLang="ru-RU"/>
          </a:p>
        </p:txBody>
      </p:sp>
      <p:sp>
        <p:nvSpPr>
          <p:cNvPr id="19459" name="Номер слайда 3">
            <a:extLst>
              <a:ext uri="{FF2B5EF4-FFF2-40B4-BE49-F238E27FC236}">
                <a16:creationId xmlns:a16="http://schemas.microsoft.com/office/drawing/2014/main" id="{60E58B09-21FD-EE4E-A7D6-0E8D9C0099A4}"/>
              </a:ext>
            </a:extLst>
          </p:cNvPr>
          <p:cNvSpPr txBox="1">
            <a:spLocks noGrp="1"/>
          </p:cNvSpPr>
          <p:nvPr/>
        </p:nvSpPr>
        <p:spPr bwMode="auto">
          <a:xfrm>
            <a:off x="8377238"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a:t>
            </a:r>
            <a:r>
              <a:rPr lang="en-US" altLang="ru-RU" sz="1200">
                <a:solidFill>
                  <a:srgbClr val="898989"/>
                </a:solidFill>
              </a:rPr>
              <a:t>8</a:t>
            </a:r>
            <a:endParaRPr lang="ru-RU" altLang="ru-RU" sz="1200">
              <a:solidFill>
                <a:srgbClr val="898989"/>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a:extLst>
              <a:ext uri="{FF2B5EF4-FFF2-40B4-BE49-F238E27FC236}">
                <a16:creationId xmlns:a16="http://schemas.microsoft.com/office/drawing/2014/main" id="{3B061B75-26C7-6243-9151-5DBB12FD0C4D}"/>
              </a:ext>
            </a:extLst>
          </p:cNvPr>
          <p:cNvSpPr>
            <a:spLocks noChangeArrowheads="1"/>
          </p:cNvSpPr>
          <p:nvPr/>
        </p:nvSpPr>
        <p:spPr bwMode="auto">
          <a:xfrm>
            <a:off x="1524000" y="1"/>
            <a:ext cx="9144000"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endParaRPr lang="en-US" altLang="ru-RU" b="1"/>
          </a:p>
          <a:p>
            <a:pPr algn="l"/>
            <a:r>
              <a:rPr lang="en-US" altLang="ru-RU" b="1"/>
              <a:t>4. </a:t>
            </a:r>
            <a:r>
              <a:rPr lang="ru-RU" altLang="ru-RU" b="1"/>
              <a:t>Селективная аутентификация.</a:t>
            </a:r>
            <a:r>
              <a:rPr lang="ru-RU" altLang="ru-RU"/>
              <a:t> </a:t>
            </a:r>
            <a:endParaRPr lang="en-US" altLang="ru-RU"/>
          </a:p>
          <a:p>
            <a:pPr algn="l"/>
            <a:r>
              <a:rPr lang="ru-RU" altLang="ru-RU" b="1"/>
              <a:t>Описание.</a:t>
            </a:r>
            <a:r>
              <a:rPr lang="ru-RU" altLang="ru-RU"/>
              <a:t> Аутентификация называется селективной, если ПО считается подлинным (не измененным) при некоторых допустимых видах его преобразований (искажений) и не подлинным, если оно подвергалось недопустимым искаженным. (Выбор допустимых и недопустимых искажений зависит от конкретной задачи и условий аутентификации).</a:t>
            </a:r>
          </a:p>
          <a:p>
            <a:pPr algn="l">
              <a:spcBef>
                <a:spcPct val="50000"/>
              </a:spcBef>
            </a:pPr>
            <a:r>
              <a:rPr lang="ru-RU" altLang="ru-RU" i="1"/>
              <a:t>Типичные легитимные искажения:</a:t>
            </a:r>
          </a:p>
          <a:p>
            <a:pPr algn="l">
              <a:spcBef>
                <a:spcPct val="10000"/>
              </a:spcBef>
              <a:buFont typeface="Arial" panose="020B0604020202020204" pitchFamily="34" charset="0"/>
              <a:buChar char="−"/>
            </a:pPr>
            <a:r>
              <a:rPr lang="ru-RU" altLang="ru-RU"/>
              <a:t>Добавление небольшого аддитивного шума,</a:t>
            </a:r>
          </a:p>
          <a:p>
            <a:pPr algn="l">
              <a:spcBef>
                <a:spcPct val="10000"/>
              </a:spcBef>
              <a:buFont typeface="Arial" panose="020B0604020202020204" pitchFamily="34" charset="0"/>
              <a:buChar char="−"/>
            </a:pPr>
            <a:r>
              <a:rPr lang="ru-RU" altLang="ru-RU"/>
              <a:t>Фильтрация,</a:t>
            </a:r>
          </a:p>
          <a:p>
            <a:pPr algn="l">
              <a:spcBef>
                <a:spcPct val="10000"/>
              </a:spcBef>
              <a:buFont typeface="Arial" panose="020B0604020202020204" pitchFamily="34" charset="0"/>
              <a:buChar char="−"/>
            </a:pPr>
            <a:r>
              <a:rPr lang="ru-RU" altLang="ru-RU"/>
              <a:t>Преобразование стандартов </a:t>
            </a:r>
            <a:r>
              <a:rPr lang="en-US" altLang="ru-RU"/>
              <a:t>JPEG,</a:t>
            </a:r>
          </a:p>
          <a:p>
            <a:pPr algn="l">
              <a:spcBef>
                <a:spcPct val="10000"/>
              </a:spcBef>
              <a:buFont typeface="Arial" panose="020B0604020202020204" pitchFamily="34" charset="0"/>
              <a:buChar char="−"/>
            </a:pPr>
            <a:r>
              <a:rPr lang="ru-RU" altLang="ru-RU"/>
              <a:t>Переход от </a:t>
            </a:r>
            <a:r>
              <a:rPr lang="en-US" altLang="ru-RU"/>
              <a:t>JPEG </a:t>
            </a:r>
            <a:r>
              <a:rPr lang="ru-RU" altLang="ru-RU"/>
              <a:t>к </a:t>
            </a:r>
            <a:r>
              <a:rPr lang="en-US" altLang="ru-RU"/>
              <a:t>bmp</a:t>
            </a:r>
            <a:r>
              <a:rPr lang="ru-RU" altLang="ru-RU"/>
              <a:t> и обратно, или от </a:t>
            </a:r>
            <a:r>
              <a:rPr lang="en-US" altLang="ru-RU"/>
              <a:t>wav</a:t>
            </a:r>
            <a:r>
              <a:rPr lang="ru-RU" altLang="ru-RU"/>
              <a:t> к </a:t>
            </a:r>
            <a:r>
              <a:rPr lang="en-US" altLang="ru-RU"/>
              <a:t>mpeg</a:t>
            </a:r>
            <a:r>
              <a:rPr lang="ru-RU" altLang="ru-RU"/>
              <a:t> и обратно,</a:t>
            </a:r>
          </a:p>
          <a:p>
            <a:pPr algn="l">
              <a:spcBef>
                <a:spcPct val="10000"/>
              </a:spcBef>
              <a:buFont typeface="Arial" panose="020B0604020202020204" pitchFamily="34" charset="0"/>
              <a:buChar char="−"/>
            </a:pPr>
            <a:r>
              <a:rPr lang="ru-RU" altLang="ru-RU"/>
              <a:t>Сканирование бумажных копий</a:t>
            </a:r>
          </a:p>
          <a:p>
            <a:pPr algn="l">
              <a:spcBef>
                <a:spcPct val="10000"/>
              </a:spcBef>
              <a:buFont typeface="Arial" panose="020B0604020202020204" pitchFamily="34" charset="0"/>
              <a:buChar char="−"/>
            </a:pPr>
            <a:r>
              <a:rPr lang="ru-RU" altLang="ru-RU"/>
              <a:t>Изменение насыщенности цветов, яркости и размеров изображения</a:t>
            </a:r>
          </a:p>
          <a:p>
            <a:pPr algn="l">
              <a:spcBef>
                <a:spcPct val="10000"/>
              </a:spcBef>
              <a:buFont typeface="Arial" panose="020B0604020202020204" pitchFamily="34" charset="0"/>
              <a:buChar char="−"/>
            </a:pPr>
            <a:r>
              <a:rPr lang="ru-RU" altLang="ru-RU"/>
              <a:t>Передача аудио ПО через акустические преобразователи (динамик и микрофон)</a:t>
            </a:r>
          </a:p>
          <a:p>
            <a:pPr algn="l">
              <a:spcBef>
                <a:spcPct val="10000"/>
              </a:spcBef>
              <a:buFont typeface="Arial" panose="020B0604020202020204" pitchFamily="34" charset="0"/>
              <a:buChar char="−"/>
            </a:pPr>
            <a:r>
              <a:rPr lang="ru-RU" altLang="ru-RU"/>
              <a:t>и т.д.</a:t>
            </a:r>
          </a:p>
          <a:p>
            <a:pPr algn="l">
              <a:spcBef>
                <a:spcPct val="10000"/>
              </a:spcBef>
              <a:buFont typeface="Arial" panose="020B0604020202020204" pitchFamily="34" charset="0"/>
              <a:buNone/>
            </a:pPr>
            <a:r>
              <a:rPr lang="ru-RU" altLang="ru-RU" i="1"/>
              <a:t>Типичные нелегитимные искажения</a:t>
            </a:r>
            <a:r>
              <a:rPr lang="ru-RU" altLang="ru-RU"/>
              <a:t> </a:t>
            </a:r>
            <a:r>
              <a:rPr lang="ru-RU" altLang="ru-RU" i="1"/>
              <a:t>:</a:t>
            </a:r>
          </a:p>
          <a:p>
            <a:pPr algn="l">
              <a:spcBef>
                <a:spcPct val="10000"/>
              </a:spcBef>
              <a:buFont typeface="Arial" panose="020B0604020202020204" pitchFamily="34" charset="0"/>
              <a:buChar char="−"/>
            </a:pPr>
            <a:r>
              <a:rPr lang="ru-RU" altLang="ru-RU"/>
              <a:t>Все искажения, перечисленные выше, приводящие к значительному искажению качества восприятия ПО,</a:t>
            </a:r>
          </a:p>
          <a:p>
            <a:pPr algn="l">
              <a:spcBef>
                <a:spcPct val="10000"/>
              </a:spcBef>
              <a:buFont typeface="Arial" panose="020B0604020202020204" pitchFamily="34" charset="0"/>
              <a:buChar char="−"/>
            </a:pPr>
            <a:r>
              <a:rPr lang="ru-RU" altLang="ru-RU"/>
              <a:t>Преднамеренная обработка видео и аудио ПО, которое существенно изменяет содержание ПО(изменение контуров, текста, индивидуальных признаков речи и т.п.)</a:t>
            </a:r>
          </a:p>
        </p:txBody>
      </p:sp>
      <p:sp>
        <p:nvSpPr>
          <p:cNvPr id="20483" name="Номер слайда 3">
            <a:extLst>
              <a:ext uri="{FF2B5EF4-FFF2-40B4-BE49-F238E27FC236}">
                <a16:creationId xmlns:a16="http://schemas.microsoft.com/office/drawing/2014/main" id="{285113B7-2328-E64F-822C-0228C3D887A8}"/>
              </a:ext>
            </a:extLst>
          </p:cNvPr>
          <p:cNvSpPr txBox="1">
            <a:spLocks noGrp="1"/>
          </p:cNvSpPr>
          <p:nvPr/>
        </p:nvSpPr>
        <p:spPr bwMode="auto">
          <a:xfrm>
            <a:off x="8377238"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19</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9D37DEA4-041E-9542-8732-61A9CFCE797E}"/>
              </a:ext>
            </a:extLst>
          </p:cNvPr>
          <p:cNvSpPr>
            <a:spLocks noChangeArrowheads="1"/>
          </p:cNvSpPr>
          <p:nvPr/>
        </p:nvSpPr>
        <p:spPr bwMode="auto">
          <a:xfrm>
            <a:off x="1524000" y="0"/>
            <a:ext cx="9144000" cy="701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pPr algn="l"/>
            <a:endParaRPr lang="en-US" altLang="ru-RU" b="1"/>
          </a:p>
          <a:p>
            <a:pPr algn="l"/>
            <a:r>
              <a:rPr lang="ru-RU" altLang="ru-RU" b="1"/>
              <a:t>Некоторые пути решения задач селективной аутентификации.</a:t>
            </a:r>
            <a:r>
              <a:rPr lang="ru-RU" altLang="ru-RU"/>
              <a:t> </a:t>
            </a:r>
          </a:p>
          <a:p>
            <a:pPr algn="l">
              <a:buFontTx/>
              <a:buAutoNum type="arabicPeriod"/>
            </a:pPr>
            <a:endParaRPr lang="ru-RU" altLang="ru-RU" b="1"/>
          </a:p>
          <a:p>
            <a:pPr algn="l">
              <a:buFontTx/>
              <a:buAutoNum type="arabicPeriod"/>
            </a:pPr>
            <a:r>
              <a:rPr lang="ru-RU" altLang="ru-RU" i="1"/>
              <a:t>Добавление шума.</a:t>
            </a:r>
          </a:p>
          <a:p>
            <a:pPr algn="l"/>
            <a:r>
              <a:rPr lang="ru-RU" altLang="ru-RU"/>
              <a:t>Вложение в ПО дополнительно к ЦВЗ  проверочных символов корректирующих кодов, которые позволяют исправлять шумовые ошибки или обнаруживать области ПО с большими искажениями;</a:t>
            </a:r>
          </a:p>
          <a:p>
            <a:pPr algn="l"/>
            <a:r>
              <a:rPr lang="ru-RU" altLang="ru-RU"/>
              <a:t>формирование частных аутентификаторов последовательным областям ПО и сравнение полученных и вычисленных аутентификаторов по заданному порогу:</a:t>
            </a:r>
          </a:p>
          <a:p>
            <a:pPr algn="l"/>
            <a:endParaRPr lang="ru-RU" altLang="ru-RU"/>
          </a:p>
          <a:p>
            <a:pPr algn="l"/>
            <a:endParaRPr lang="ru-RU" altLang="ru-RU"/>
          </a:p>
          <a:p>
            <a:pPr algn="l"/>
            <a:endParaRPr lang="ru-RU" altLang="ru-RU"/>
          </a:p>
          <a:p>
            <a:pPr algn="l"/>
            <a:endParaRPr lang="ru-RU" altLang="ru-RU"/>
          </a:p>
          <a:p>
            <a:pPr algn="l"/>
            <a:endParaRPr lang="ru-RU" altLang="ru-RU"/>
          </a:p>
          <a:p>
            <a:pPr algn="l"/>
            <a:r>
              <a:rPr lang="ru-RU" altLang="ru-RU" i="1"/>
              <a:t>2. Фильтрация.</a:t>
            </a:r>
          </a:p>
          <a:p>
            <a:pPr algn="l"/>
            <a:r>
              <a:rPr lang="ru-RU" altLang="ru-RU"/>
              <a:t>Вложение ЦВЗ в параметры неизменяемые при фильтрации.</a:t>
            </a:r>
          </a:p>
          <a:p>
            <a:pPr algn="l"/>
            <a:r>
              <a:rPr lang="ru-RU" altLang="ru-RU" i="1"/>
              <a:t>3. Преобразование форматов </a:t>
            </a:r>
            <a:r>
              <a:rPr lang="en-US" altLang="ru-RU" i="1"/>
              <a:t>JPEG </a:t>
            </a:r>
            <a:r>
              <a:rPr lang="ru-RU" altLang="ru-RU" i="1"/>
              <a:t>и </a:t>
            </a:r>
            <a:r>
              <a:rPr lang="en-US" altLang="ru-RU" i="1"/>
              <a:t>MPEG</a:t>
            </a:r>
            <a:r>
              <a:rPr lang="ru-RU" altLang="ru-RU" i="1"/>
              <a:t>.</a:t>
            </a:r>
          </a:p>
          <a:p>
            <a:pPr algn="l"/>
            <a:r>
              <a:rPr lang="ru-RU" altLang="ru-RU"/>
              <a:t>Использование свойства, что при переквантовании с меньшим интервалами, искажений не происходит.</a:t>
            </a:r>
          </a:p>
          <a:p>
            <a:pPr algn="l"/>
            <a:r>
              <a:rPr lang="ru-RU" altLang="ru-RU"/>
              <a:t>4. </a:t>
            </a:r>
            <a:r>
              <a:rPr lang="ru-RU" altLang="ru-RU" i="1"/>
              <a:t>Преобразования </a:t>
            </a:r>
            <a:r>
              <a:rPr lang="en-US" altLang="ru-RU" i="1"/>
              <a:t>bmp</a:t>
            </a:r>
            <a:r>
              <a:rPr lang="en-US" altLang="ru-RU" i="1">
                <a:cs typeface="Arial" panose="020B0604020202020204" pitchFamily="34" charset="0"/>
              </a:rPr>
              <a:t>→JPEG </a:t>
            </a:r>
            <a:r>
              <a:rPr lang="en-US" altLang="ru-RU" i="1"/>
              <a:t>→bmp</a:t>
            </a:r>
          </a:p>
          <a:p>
            <a:pPr algn="l"/>
            <a:r>
              <a:rPr lang="ru-RU" altLang="ru-RU"/>
              <a:t>Аутентификация контуров и фрагментов изображений.</a:t>
            </a:r>
          </a:p>
          <a:p>
            <a:pPr algn="l"/>
            <a:r>
              <a:rPr lang="ru-RU" altLang="ru-RU" b="1"/>
              <a:t>Замечание.</a:t>
            </a:r>
            <a:r>
              <a:rPr lang="ru-RU" altLang="ru-RU"/>
              <a:t> Разработка систем селективной аутентификации с использованием ЦВЗ является сложной научно-технической задачей, которая требует дальнейшей проработки, некоторые из систем рассматриваются в курсе «Стеганографии» в магистратуре.</a:t>
            </a:r>
            <a:endParaRPr lang="en-US" altLang="ru-RU"/>
          </a:p>
        </p:txBody>
      </p:sp>
      <p:sp>
        <p:nvSpPr>
          <p:cNvPr id="21507" name="Номер слайда 3">
            <a:extLst>
              <a:ext uri="{FF2B5EF4-FFF2-40B4-BE49-F238E27FC236}">
                <a16:creationId xmlns:a16="http://schemas.microsoft.com/office/drawing/2014/main" id="{8EA30495-F0DD-4E4C-A9DA-FE2E5EA3D8AB}"/>
              </a:ext>
            </a:extLst>
          </p:cNvPr>
          <p:cNvSpPr txBox="1">
            <a:spLocks noGrp="1"/>
          </p:cNvSpPr>
          <p:nvPr/>
        </p:nvSpPr>
        <p:spPr bwMode="auto">
          <a:xfrm>
            <a:off x="8377238"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ru-RU" altLang="ru-RU" sz="1200">
                <a:solidFill>
                  <a:srgbClr val="898989"/>
                </a:solidFill>
              </a:rPr>
              <a:t>20</a:t>
            </a:r>
          </a:p>
        </p:txBody>
      </p:sp>
      <p:grpSp>
        <p:nvGrpSpPr>
          <p:cNvPr id="21508" name="Group 78">
            <a:extLst>
              <a:ext uri="{FF2B5EF4-FFF2-40B4-BE49-F238E27FC236}">
                <a16:creationId xmlns:a16="http://schemas.microsoft.com/office/drawing/2014/main" id="{379D479C-1A8E-814F-B3E5-1C79BA59EFAD}"/>
              </a:ext>
            </a:extLst>
          </p:cNvPr>
          <p:cNvGrpSpPr>
            <a:grpSpLocks/>
          </p:cNvGrpSpPr>
          <p:nvPr/>
        </p:nvGrpSpPr>
        <p:grpSpPr bwMode="auto">
          <a:xfrm>
            <a:off x="1489075" y="2500312"/>
            <a:ext cx="4711700" cy="1466849"/>
            <a:chOff x="3923" y="4461"/>
            <a:chExt cx="2968" cy="924"/>
          </a:xfrm>
        </p:grpSpPr>
        <p:grpSp>
          <p:nvGrpSpPr>
            <p:cNvPr id="21514" name="Group 79">
              <a:extLst>
                <a:ext uri="{FF2B5EF4-FFF2-40B4-BE49-F238E27FC236}">
                  <a16:creationId xmlns:a16="http://schemas.microsoft.com/office/drawing/2014/main" id="{2B6FBA1A-33D7-7E40-BA8B-941EA9826184}"/>
                </a:ext>
              </a:extLst>
            </p:cNvPr>
            <p:cNvGrpSpPr>
              <a:grpSpLocks/>
            </p:cNvGrpSpPr>
            <p:nvPr/>
          </p:nvGrpSpPr>
          <p:grpSpPr bwMode="auto">
            <a:xfrm>
              <a:off x="4628" y="4541"/>
              <a:ext cx="2263" cy="629"/>
              <a:chOff x="149" y="1698"/>
              <a:chExt cx="2263" cy="629"/>
            </a:xfrm>
          </p:grpSpPr>
          <p:sp>
            <p:nvSpPr>
              <p:cNvPr id="21564" name="Line 80">
                <a:extLst>
                  <a:ext uri="{FF2B5EF4-FFF2-40B4-BE49-F238E27FC236}">
                    <a16:creationId xmlns:a16="http://schemas.microsoft.com/office/drawing/2014/main" id="{9549AD63-B1DB-DA4B-A83C-B846728B46A0}"/>
                  </a:ext>
                </a:extLst>
              </p:cNvPr>
              <p:cNvSpPr>
                <a:spLocks noChangeShapeType="1"/>
              </p:cNvSpPr>
              <p:nvPr/>
            </p:nvSpPr>
            <p:spPr bwMode="auto">
              <a:xfrm>
                <a:off x="156" y="1698"/>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65" name="Line 81">
                <a:extLst>
                  <a:ext uri="{FF2B5EF4-FFF2-40B4-BE49-F238E27FC236}">
                    <a16:creationId xmlns:a16="http://schemas.microsoft.com/office/drawing/2014/main" id="{EDC45C84-96A0-9F4F-94B6-B886D748EBF3}"/>
                  </a:ext>
                </a:extLst>
              </p:cNvPr>
              <p:cNvSpPr>
                <a:spLocks noChangeShapeType="1"/>
              </p:cNvSpPr>
              <p:nvPr/>
            </p:nvSpPr>
            <p:spPr bwMode="auto">
              <a:xfrm>
                <a:off x="149" y="1913"/>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66" name="Line 82">
                <a:extLst>
                  <a:ext uri="{FF2B5EF4-FFF2-40B4-BE49-F238E27FC236}">
                    <a16:creationId xmlns:a16="http://schemas.microsoft.com/office/drawing/2014/main" id="{A05F4C6D-8E47-9045-82F5-1BAA889EE44F}"/>
                  </a:ext>
                </a:extLst>
              </p:cNvPr>
              <p:cNvSpPr>
                <a:spLocks noChangeShapeType="1"/>
              </p:cNvSpPr>
              <p:nvPr/>
            </p:nvSpPr>
            <p:spPr bwMode="auto">
              <a:xfrm>
                <a:off x="149" y="2111"/>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67" name="Line 83">
                <a:extLst>
                  <a:ext uri="{FF2B5EF4-FFF2-40B4-BE49-F238E27FC236}">
                    <a16:creationId xmlns:a16="http://schemas.microsoft.com/office/drawing/2014/main" id="{5E5E03B5-48BE-7D47-9A71-378487DCDEB0}"/>
                  </a:ext>
                </a:extLst>
              </p:cNvPr>
              <p:cNvSpPr>
                <a:spLocks noChangeShapeType="1"/>
              </p:cNvSpPr>
              <p:nvPr/>
            </p:nvSpPr>
            <p:spPr bwMode="auto">
              <a:xfrm>
                <a:off x="149" y="2327"/>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grpSp>
        <p:sp>
          <p:nvSpPr>
            <p:cNvPr id="21515" name="Line 84">
              <a:extLst>
                <a:ext uri="{FF2B5EF4-FFF2-40B4-BE49-F238E27FC236}">
                  <a16:creationId xmlns:a16="http://schemas.microsoft.com/office/drawing/2014/main" id="{D621BC9B-1B48-D249-A261-BA5D440BDE1D}"/>
                </a:ext>
              </a:extLst>
            </p:cNvPr>
            <p:cNvSpPr>
              <a:spLocks noChangeShapeType="1"/>
            </p:cNvSpPr>
            <p:nvPr/>
          </p:nvSpPr>
          <p:spPr bwMode="auto">
            <a:xfrm flipV="1">
              <a:off x="4632" y="4464"/>
              <a:ext cx="0"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16" name="Line 85">
              <a:extLst>
                <a:ext uri="{FF2B5EF4-FFF2-40B4-BE49-F238E27FC236}">
                  <a16:creationId xmlns:a16="http://schemas.microsoft.com/office/drawing/2014/main" id="{7E20B571-9DB5-744A-A15A-A32731A9A6ED}"/>
                </a:ext>
              </a:extLst>
            </p:cNvPr>
            <p:cNvSpPr>
              <a:spLocks noChangeShapeType="1"/>
            </p:cNvSpPr>
            <p:nvPr/>
          </p:nvSpPr>
          <p:spPr bwMode="auto">
            <a:xfrm flipV="1">
              <a:off x="5029" y="4461"/>
              <a:ext cx="0"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17" name="Line 86">
              <a:extLst>
                <a:ext uri="{FF2B5EF4-FFF2-40B4-BE49-F238E27FC236}">
                  <a16:creationId xmlns:a16="http://schemas.microsoft.com/office/drawing/2014/main" id="{B0B19C81-3066-414E-9278-671476F6D9A6}"/>
                </a:ext>
              </a:extLst>
            </p:cNvPr>
            <p:cNvSpPr>
              <a:spLocks noChangeShapeType="1"/>
            </p:cNvSpPr>
            <p:nvPr/>
          </p:nvSpPr>
          <p:spPr bwMode="auto">
            <a:xfrm flipV="1">
              <a:off x="5398" y="4462"/>
              <a:ext cx="0"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18" name="Line 87">
              <a:extLst>
                <a:ext uri="{FF2B5EF4-FFF2-40B4-BE49-F238E27FC236}">
                  <a16:creationId xmlns:a16="http://schemas.microsoft.com/office/drawing/2014/main" id="{DDD729A5-915E-CB49-B536-CD5EF845E2CA}"/>
                </a:ext>
              </a:extLst>
            </p:cNvPr>
            <p:cNvSpPr>
              <a:spLocks noChangeShapeType="1"/>
            </p:cNvSpPr>
            <p:nvPr/>
          </p:nvSpPr>
          <p:spPr bwMode="auto">
            <a:xfrm flipV="1">
              <a:off x="4763" y="4496"/>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19" name="Line 88">
              <a:extLst>
                <a:ext uri="{FF2B5EF4-FFF2-40B4-BE49-F238E27FC236}">
                  <a16:creationId xmlns:a16="http://schemas.microsoft.com/office/drawing/2014/main" id="{ED39DAFE-E0D1-834C-8D1F-E3D25C5B6063}"/>
                </a:ext>
              </a:extLst>
            </p:cNvPr>
            <p:cNvSpPr>
              <a:spLocks noChangeShapeType="1"/>
            </p:cNvSpPr>
            <p:nvPr/>
          </p:nvSpPr>
          <p:spPr bwMode="auto">
            <a:xfrm flipV="1">
              <a:off x="4900" y="4498"/>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20" name="Line 89">
              <a:extLst>
                <a:ext uri="{FF2B5EF4-FFF2-40B4-BE49-F238E27FC236}">
                  <a16:creationId xmlns:a16="http://schemas.microsoft.com/office/drawing/2014/main" id="{2F4F2C7C-E323-FF4C-9CFA-64506E9531DA}"/>
                </a:ext>
              </a:extLst>
            </p:cNvPr>
            <p:cNvSpPr>
              <a:spLocks noChangeShapeType="1"/>
            </p:cNvSpPr>
            <p:nvPr/>
          </p:nvSpPr>
          <p:spPr bwMode="auto">
            <a:xfrm flipV="1">
              <a:off x="5146" y="4495"/>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21" name="Line 90">
              <a:extLst>
                <a:ext uri="{FF2B5EF4-FFF2-40B4-BE49-F238E27FC236}">
                  <a16:creationId xmlns:a16="http://schemas.microsoft.com/office/drawing/2014/main" id="{D3C5B9EF-EE4D-D844-A403-021165E07A66}"/>
                </a:ext>
              </a:extLst>
            </p:cNvPr>
            <p:cNvSpPr>
              <a:spLocks noChangeShapeType="1"/>
            </p:cNvSpPr>
            <p:nvPr/>
          </p:nvSpPr>
          <p:spPr bwMode="auto">
            <a:xfrm flipV="1">
              <a:off x="5283" y="4497"/>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22" name="Line 91">
              <a:extLst>
                <a:ext uri="{FF2B5EF4-FFF2-40B4-BE49-F238E27FC236}">
                  <a16:creationId xmlns:a16="http://schemas.microsoft.com/office/drawing/2014/main" id="{F12534B6-1D28-0E49-AD70-61E4BB30AB6E}"/>
                </a:ext>
              </a:extLst>
            </p:cNvPr>
            <p:cNvSpPr>
              <a:spLocks noChangeShapeType="1"/>
            </p:cNvSpPr>
            <p:nvPr/>
          </p:nvSpPr>
          <p:spPr bwMode="auto">
            <a:xfrm flipV="1">
              <a:off x="6519" y="4463"/>
              <a:ext cx="0"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23" name="Line 92">
              <a:extLst>
                <a:ext uri="{FF2B5EF4-FFF2-40B4-BE49-F238E27FC236}">
                  <a16:creationId xmlns:a16="http://schemas.microsoft.com/office/drawing/2014/main" id="{5D9EDF8F-7721-774C-BFE7-8BF32227AEC1}"/>
                </a:ext>
              </a:extLst>
            </p:cNvPr>
            <p:cNvSpPr>
              <a:spLocks noChangeShapeType="1"/>
            </p:cNvSpPr>
            <p:nvPr/>
          </p:nvSpPr>
          <p:spPr bwMode="auto">
            <a:xfrm flipV="1">
              <a:off x="6888" y="4464"/>
              <a:ext cx="0"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24" name="Line 93">
              <a:extLst>
                <a:ext uri="{FF2B5EF4-FFF2-40B4-BE49-F238E27FC236}">
                  <a16:creationId xmlns:a16="http://schemas.microsoft.com/office/drawing/2014/main" id="{1AE0AD3E-34B8-7B41-84FA-832D569800A0}"/>
                </a:ext>
              </a:extLst>
            </p:cNvPr>
            <p:cNvSpPr>
              <a:spLocks noChangeShapeType="1"/>
            </p:cNvSpPr>
            <p:nvPr/>
          </p:nvSpPr>
          <p:spPr bwMode="auto">
            <a:xfrm flipV="1">
              <a:off x="6636" y="4497"/>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25" name="Line 94">
              <a:extLst>
                <a:ext uri="{FF2B5EF4-FFF2-40B4-BE49-F238E27FC236}">
                  <a16:creationId xmlns:a16="http://schemas.microsoft.com/office/drawing/2014/main" id="{73872A65-511C-B24F-9282-721862ACF749}"/>
                </a:ext>
              </a:extLst>
            </p:cNvPr>
            <p:cNvSpPr>
              <a:spLocks noChangeShapeType="1"/>
            </p:cNvSpPr>
            <p:nvPr/>
          </p:nvSpPr>
          <p:spPr bwMode="auto">
            <a:xfrm flipV="1">
              <a:off x="6773" y="4499"/>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26" name="Line 95">
              <a:extLst>
                <a:ext uri="{FF2B5EF4-FFF2-40B4-BE49-F238E27FC236}">
                  <a16:creationId xmlns:a16="http://schemas.microsoft.com/office/drawing/2014/main" id="{96FEA76C-93BD-1F4E-B2A2-AFA8C3FBA300}"/>
                </a:ext>
              </a:extLst>
            </p:cNvPr>
            <p:cNvSpPr>
              <a:spLocks noChangeShapeType="1"/>
            </p:cNvSpPr>
            <p:nvPr/>
          </p:nvSpPr>
          <p:spPr bwMode="auto">
            <a:xfrm flipV="1">
              <a:off x="4762" y="4711"/>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27" name="Line 96">
              <a:extLst>
                <a:ext uri="{FF2B5EF4-FFF2-40B4-BE49-F238E27FC236}">
                  <a16:creationId xmlns:a16="http://schemas.microsoft.com/office/drawing/2014/main" id="{DBC2A5D9-740A-7F4A-B15A-FF1538A42474}"/>
                </a:ext>
              </a:extLst>
            </p:cNvPr>
            <p:cNvSpPr>
              <a:spLocks noChangeShapeType="1"/>
            </p:cNvSpPr>
            <p:nvPr/>
          </p:nvSpPr>
          <p:spPr bwMode="auto">
            <a:xfrm flipV="1">
              <a:off x="4899" y="4713"/>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28" name="Line 97">
              <a:extLst>
                <a:ext uri="{FF2B5EF4-FFF2-40B4-BE49-F238E27FC236}">
                  <a16:creationId xmlns:a16="http://schemas.microsoft.com/office/drawing/2014/main" id="{7B959053-B4F5-794E-B838-1299DA8951E1}"/>
                </a:ext>
              </a:extLst>
            </p:cNvPr>
            <p:cNvSpPr>
              <a:spLocks noChangeShapeType="1"/>
            </p:cNvSpPr>
            <p:nvPr/>
          </p:nvSpPr>
          <p:spPr bwMode="auto">
            <a:xfrm flipV="1">
              <a:off x="5145" y="4713"/>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29" name="Line 98">
              <a:extLst>
                <a:ext uri="{FF2B5EF4-FFF2-40B4-BE49-F238E27FC236}">
                  <a16:creationId xmlns:a16="http://schemas.microsoft.com/office/drawing/2014/main" id="{8620E396-152A-A541-B733-2B9B5B151CFD}"/>
                </a:ext>
              </a:extLst>
            </p:cNvPr>
            <p:cNvSpPr>
              <a:spLocks noChangeShapeType="1"/>
            </p:cNvSpPr>
            <p:nvPr/>
          </p:nvSpPr>
          <p:spPr bwMode="auto">
            <a:xfrm flipV="1">
              <a:off x="5282" y="4715"/>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30" name="Line 99">
              <a:extLst>
                <a:ext uri="{FF2B5EF4-FFF2-40B4-BE49-F238E27FC236}">
                  <a16:creationId xmlns:a16="http://schemas.microsoft.com/office/drawing/2014/main" id="{0EA8D02F-CA50-A04C-8A1A-183CBC4D129E}"/>
                </a:ext>
              </a:extLst>
            </p:cNvPr>
            <p:cNvSpPr>
              <a:spLocks noChangeShapeType="1"/>
            </p:cNvSpPr>
            <p:nvPr/>
          </p:nvSpPr>
          <p:spPr bwMode="auto">
            <a:xfrm flipV="1">
              <a:off x="6636" y="4713"/>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31" name="Line 100">
              <a:extLst>
                <a:ext uri="{FF2B5EF4-FFF2-40B4-BE49-F238E27FC236}">
                  <a16:creationId xmlns:a16="http://schemas.microsoft.com/office/drawing/2014/main" id="{2049906C-B1D9-1D4F-84E7-A7A049008BDA}"/>
                </a:ext>
              </a:extLst>
            </p:cNvPr>
            <p:cNvSpPr>
              <a:spLocks noChangeShapeType="1"/>
            </p:cNvSpPr>
            <p:nvPr/>
          </p:nvSpPr>
          <p:spPr bwMode="auto">
            <a:xfrm flipV="1">
              <a:off x="6773" y="4715"/>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32" name="Line 101">
              <a:extLst>
                <a:ext uri="{FF2B5EF4-FFF2-40B4-BE49-F238E27FC236}">
                  <a16:creationId xmlns:a16="http://schemas.microsoft.com/office/drawing/2014/main" id="{FD52293B-B0DE-E04A-B6C1-CD7096339C18}"/>
                </a:ext>
              </a:extLst>
            </p:cNvPr>
            <p:cNvSpPr>
              <a:spLocks noChangeShapeType="1"/>
            </p:cNvSpPr>
            <p:nvPr/>
          </p:nvSpPr>
          <p:spPr bwMode="auto">
            <a:xfrm flipV="1">
              <a:off x="4625" y="4877"/>
              <a:ext cx="0"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33" name="Line 102">
              <a:extLst>
                <a:ext uri="{FF2B5EF4-FFF2-40B4-BE49-F238E27FC236}">
                  <a16:creationId xmlns:a16="http://schemas.microsoft.com/office/drawing/2014/main" id="{9D8BB3F2-7085-DB43-BC80-B55E2EAA2BAD}"/>
                </a:ext>
              </a:extLst>
            </p:cNvPr>
            <p:cNvSpPr>
              <a:spLocks noChangeShapeType="1"/>
            </p:cNvSpPr>
            <p:nvPr/>
          </p:nvSpPr>
          <p:spPr bwMode="auto">
            <a:xfrm flipV="1">
              <a:off x="5022" y="4874"/>
              <a:ext cx="0"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34" name="Line 103">
              <a:extLst>
                <a:ext uri="{FF2B5EF4-FFF2-40B4-BE49-F238E27FC236}">
                  <a16:creationId xmlns:a16="http://schemas.microsoft.com/office/drawing/2014/main" id="{4127AE0F-5F62-4148-8B16-5D20A6C98B94}"/>
                </a:ext>
              </a:extLst>
            </p:cNvPr>
            <p:cNvSpPr>
              <a:spLocks noChangeShapeType="1"/>
            </p:cNvSpPr>
            <p:nvPr/>
          </p:nvSpPr>
          <p:spPr bwMode="auto">
            <a:xfrm flipV="1">
              <a:off x="5391" y="4875"/>
              <a:ext cx="0"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35" name="Line 104">
              <a:extLst>
                <a:ext uri="{FF2B5EF4-FFF2-40B4-BE49-F238E27FC236}">
                  <a16:creationId xmlns:a16="http://schemas.microsoft.com/office/drawing/2014/main" id="{76127B2B-FCF6-584A-BE2D-5C056A59762E}"/>
                </a:ext>
              </a:extLst>
            </p:cNvPr>
            <p:cNvSpPr>
              <a:spLocks noChangeShapeType="1"/>
            </p:cNvSpPr>
            <p:nvPr/>
          </p:nvSpPr>
          <p:spPr bwMode="auto">
            <a:xfrm flipV="1">
              <a:off x="4756" y="4909"/>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36" name="Line 105">
              <a:extLst>
                <a:ext uri="{FF2B5EF4-FFF2-40B4-BE49-F238E27FC236}">
                  <a16:creationId xmlns:a16="http://schemas.microsoft.com/office/drawing/2014/main" id="{9307A29C-60FD-464B-BED7-B721EF89AB45}"/>
                </a:ext>
              </a:extLst>
            </p:cNvPr>
            <p:cNvSpPr>
              <a:spLocks noChangeShapeType="1"/>
            </p:cNvSpPr>
            <p:nvPr/>
          </p:nvSpPr>
          <p:spPr bwMode="auto">
            <a:xfrm flipV="1">
              <a:off x="4893" y="4911"/>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37" name="Line 106">
              <a:extLst>
                <a:ext uri="{FF2B5EF4-FFF2-40B4-BE49-F238E27FC236}">
                  <a16:creationId xmlns:a16="http://schemas.microsoft.com/office/drawing/2014/main" id="{64F770F0-CB1B-1944-B7CD-17ED9B3B534B}"/>
                </a:ext>
              </a:extLst>
            </p:cNvPr>
            <p:cNvSpPr>
              <a:spLocks noChangeShapeType="1"/>
            </p:cNvSpPr>
            <p:nvPr/>
          </p:nvSpPr>
          <p:spPr bwMode="auto">
            <a:xfrm flipV="1">
              <a:off x="5139" y="4908"/>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38" name="Line 107">
              <a:extLst>
                <a:ext uri="{FF2B5EF4-FFF2-40B4-BE49-F238E27FC236}">
                  <a16:creationId xmlns:a16="http://schemas.microsoft.com/office/drawing/2014/main" id="{32A619CE-2F54-3F4E-BC90-DC9603532EBF}"/>
                </a:ext>
              </a:extLst>
            </p:cNvPr>
            <p:cNvSpPr>
              <a:spLocks noChangeShapeType="1"/>
            </p:cNvSpPr>
            <p:nvPr/>
          </p:nvSpPr>
          <p:spPr bwMode="auto">
            <a:xfrm flipV="1">
              <a:off x="5276" y="4910"/>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39" name="Line 108">
              <a:extLst>
                <a:ext uri="{FF2B5EF4-FFF2-40B4-BE49-F238E27FC236}">
                  <a16:creationId xmlns:a16="http://schemas.microsoft.com/office/drawing/2014/main" id="{750C1EBF-5EBF-5642-B037-89C9FB68DDC5}"/>
                </a:ext>
              </a:extLst>
            </p:cNvPr>
            <p:cNvSpPr>
              <a:spLocks noChangeShapeType="1"/>
            </p:cNvSpPr>
            <p:nvPr/>
          </p:nvSpPr>
          <p:spPr bwMode="auto">
            <a:xfrm flipV="1">
              <a:off x="6512" y="4876"/>
              <a:ext cx="0"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40" name="Line 109">
              <a:extLst>
                <a:ext uri="{FF2B5EF4-FFF2-40B4-BE49-F238E27FC236}">
                  <a16:creationId xmlns:a16="http://schemas.microsoft.com/office/drawing/2014/main" id="{6EB2137F-3069-9347-9C8E-5738104D085C}"/>
                </a:ext>
              </a:extLst>
            </p:cNvPr>
            <p:cNvSpPr>
              <a:spLocks noChangeShapeType="1"/>
            </p:cNvSpPr>
            <p:nvPr/>
          </p:nvSpPr>
          <p:spPr bwMode="auto">
            <a:xfrm flipV="1">
              <a:off x="6881" y="4877"/>
              <a:ext cx="0"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41" name="Line 110">
              <a:extLst>
                <a:ext uri="{FF2B5EF4-FFF2-40B4-BE49-F238E27FC236}">
                  <a16:creationId xmlns:a16="http://schemas.microsoft.com/office/drawing/2014/main" id="{3764C1F1-D066-5542-8728-E05414FCCE55}"/>
                </a:ext>
              </a:extLst>
            </p:cNvPr>
            <p:cNvSpPr>
              <a:spLocks noChangeShapeType="1"/>
            </p:cNvSpPr>
            <p:nvPr/>
          </p:nvSpPr>
          <p:spPr bwMode="auto">
            <a:xfrm flipV="1">
              <a:off x="6629" y="4910"/>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42" name="Line 111">
              <a:extLst>
                <a:ext uri="{FF2B5EF4-FFF2-40B4-BE49-F238E27FC236}">
                  <a16:creationId xmlns:a16="http://schemas.microsoft.com/office/drawing/2014/main" id="{E8E852D8-2076-1846-BFB5-EB3DDF8FBA66}"/>
                </a:ext>
              </a:extLst>
            </p:cNvPr>
            <p:cNvSpPr>
              <a:spLocks noChangeShapeType="1"/>
            </p:cNvSpPr>
            <p:nvPr/>
          </p:nvSpPr>
          <p:spPr bwMode="auto">
            <a:xfrm flipV="1">
              <a:off x="6766" y="4912"/>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43" name="Line 112">
              <a:extLst>
                <a:ext uri="{FF2B5EF4-FFF2-40B4-BE49-F238E27FC236}">
                  <a16:creationId xmlns:a16="http://schemas.microsoft.com/office/drawing/2014/main" id="{905614C3-E862-DF4C-8A0C-4FBBBDE7D021}"/>
                </a:ext>
              </a:extLst>
            </p:cNvPr>
            <p:cNvSpPr>
              <a:spLocks noChangeShapeType="1"/>
            </p:cNvSpPr>
            <p:nvPr/>
          </p:nvSpPr>
          <p:spPr bwMode="auto">
            <a:xfrm>
              <a:off x="4664" y="4928"/>
              <a:ext cx="6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44" name="Line 113">
              <a:extLst>
                <a:ext uri="{FF2B5EF4-FFF2-40B4-BE49-F238E27FC236}">
                  <a16:creationId xmlns:a16="http://schemas.microsoft.com/office/drawing/2014/main" id="{AE628917-B583-EE48-BE2E-AE8FB369AD72}"/>
                </a:ext>
              </a:extLst>
            </p:cNvPr>
            <p:cNvSpPr>
              <a:spLocks noChangeShapeType="1"/>
            </p:cNvSpPr>
            <p:nvPr/>
          </p:nvSpPr>
          <p:spPr bwMode="auto">
            <a:xfrm flipH="1">
              <a:off x="4668" y="4928"/>
              <a:ext cx="5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45" name="Line 114">
              <a:extLst>
                <a:ext uri="{FF2B5EF4-FFF2-40B4-BE49-F238E27FC236}">
                  <a16:creationId xmlns:a16="http://schemas.microsoft.com/office/drawing/2014/main" id="{D231633F-7980-034B-B9F5-1C34DB7462F8}"/>
                </a:ext>
              </a:extLst>
            </p:cNvPr>
            <p:cNvSpPr>
              <a:spLocks noChangeShapeType="1"/>
            </p:cNvSpPr>
            <p:nvPr/>
          </p:nvSpPr>
          <p:spPr bwMode="auto">
            <a:xfrm>
              <a:off x="6793" y="4929"/>
              <a:ext cx="6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46" name="Line 115">
              <a:extLst>
                <a:ext uri="{FF2B5EF4-FFF2-40B4-BE49-F238E27FC236}">
                  <a16:creationId xmlns:a16="http://schemas.microsoft.com/office/drawing/2014/main" id="{63C1059F-6D8F-DA4F-AA84-470A96C345BE}"/>
                </a:ext>
              </a:extLst>
            </p:cNvPr>
            <p:cNvSpPr>
              <a:spLocks noChangeShapeType="1"/>
            </p:cNvSpPr>
            <p:nvPr/>
          </p:nvSpPr>
          <p:spPr bwMode="auto">
            <a:xfrm flipH="1">
              <a:off x="6797" y="4929"/>
              <a:ext cx="5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47" name="Line 116">
              <a:extLst>
                <a:ext uri="{FF2B5EF4-FFF2-40B4-BE49-F238E27FC236}">
                  <a16:creationId xmlns:a16="http://schemas.microsoft.com/office/drawing/2014/main" id="{5B1D6E44-F9F6-6D45-B77C-F7E77DD0EB25}"/>
                </a:ext>
              </a:extLst>
            </p:cNvPr>
            <p:cNvSpPr>
              <a:spLocks noChangeShapeType="1"/>
            </p:cNvSpPr>
            <p:nvPr/>
          </p:nvSpPr>
          <p:spPr bwMode="auto">
            <a:xfrm flipV="1">
              <a:off x="4763" y="5124"/>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48" name="Line 117">
              <a:extLst>
                <a:ext uri="{FF2B5EF4-FFF2-40B4-BE49-F238E27FC236}">
                  <a16:creationId xmlns:a16="http://schemas.microsoft.com/office/drawing/2014/main" id="{B636EBEC-5C24-E341-911B-9E67C0E03301}"/>
                </a:ext>
              </a:extLst>
            </p:cNvPr>
            <p:cNvSpPr>
              <a:spLocks noChangeShapeType="1"/>
            </p:cNvSpPr>
            <p:nvPr/>
          </p:nvSpPr>
          <p:spPr bwMode="auto">
            <a:xfrm flipV="1">
              <a:off x="4900" y="5126"/>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49" name="Line 118">
              <a:extLst>
                <a:ext uri="{FF2B5EF4-FFF2-40B4-BE49-F238E27FC236}">
                  <a16:creationId xmlns:a16="http://schemas.microsoft.com/office/drawing/2014/main" id="{790860BF-B23F-5047-88EC-BCD3354AFB0F}"/>
                </a:ext>
              </a:extLst>
            </p:cNvPr>
            <p:cNvSpPr>
              <a:spLocks noChangeShapeType="1"/>
            </p:cNvSpPr>
            <p:nvPr/>
          </p:nvSpPr>
          <p:spPr bwMode="auto">
            <a:xfrm flipV="1">
              <a:off x="5146" y="5126"/>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50" name="Line 119">
              <a:extLst>
                <a:ext uri="{FF2B5EF4-FFF2-40B4-BE49-F238E27FC236}">
                  <a16:creationId xmlns:a16="http://schemas.microsoft.com/office/drawing/2014/main" id="{22341227-8CC0-A148-876E-F0E5628528B7}"/>
                </a:ext>
              </a:extLst>
            </p:cNvPr>
            <p:cNvSpPr>
              <a:spLocks noChangeShapeType="1"/>
            </p:cNvSpPr>
            <p:nvPr/>
          </p:nvSpPr>
          <p:spPr bwMode="auto">
            <a:xfrm flipV="1">
              <a:off x="5283" y="5128"/>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51" name="Line 120">
              <a:extLst>
                <a:ext uri="{FF2B5EF4-FFF2-40B4-BE49-F238E27FC236}">
                  <a16:creationId xmlns:a16="http://schemas.microsoft.com/office/drawing/2014/main" id="{9F371A77-11F4-774D-A979-B85A98785209}"/>
                </a:ext>
              </a:extLst>
            </p:cNvPr>
            <p:cNvSpPr>
              <a:spLocks noChangeShapeType="1"/>
            </p:cNvSpPr>
            <p:nvPr/>
          </p:nvSpPr>
          <p:spPr bwMode="auto">
            <a:xfrm flipV="1">
              <a:off x="6637" y="5126"/>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52" name="Line 121">
              <a:extLst>
                <a:ext uri="{FF2B5EF4-FFF2-40B4-BE49-F238E27FC236}">
                  <a16:creationId xmlns:a16="http://schemas.microsoft.com/office/drawing/2014/main" id="{06746648-36A8-944D-9EBC-BC39F2420044}"/>
                </a:ext>
              </a:extLst>
            </p:cNvPr>
            <p:cNvSpPr>
              <a:spLocks noChangeShapeType="1"/>
            </p:cNvSpPr>
            <p:nvPr/>
          </p:nvSpPr>
          <p:spPr bwMode="auto">
            <a:xfrm flipV="1">
              <a:off x="6774" y="5128"/>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53" name="Line 122">
              <a:extLst>
                <a:ext uri="{FF2B5EF4-FFF2-40B4-BE49-F238E27FC236}">
                  <a16:creationId xmlns:a16="http://schemas.microsoft.com/office/drawing/2014/main" id="{55BF3D84-22D8-3D47-A8E2-8171F17A60AD}"/>
                </a:ext>
              </a:extLst>
            </p:cNvPr>
            <p:cNvSpPr>
              <a:spLocks noChangeShapeType="1"/>
            </p:cNvSpPr>
            <p:nvPr/>
          </p:nvSpPr>
          <p:spPr bwMode="auto">
            <a:xfrm>
              <a:off x="5185" y="5141"/>
              <a:ext cx="6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54" name="Line 123">
              <a:extLst>
                <a:ext uri="{FF2B5EF4-FFF2-40B4-BE49-F238E27FC236}">
                  <a16:creationId xmlns:a16="http://schemas.microsoft.com/office/drawing/2014/main" id="{C9E4339C-F4A7-624A-B950-E08B1F6CB555}"/>
                </a:ext>
              </a:extLst>
            </p:cNvPr>
            <p:cNvSpPr>
              <a:spLocks noChangeShapeType="1"/>
            </p:cNvSpPr>
            <p:nvPr/>
          </p:nvSpPr>
          <p:spPr bwMode="auto">
            <a:xfrm flipH="1">
              <a:off x="5189" y="5141"/>
              <a:ext cx="5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55" name="Line 124">
              <a:extLst>
                <a:ext uri="{FF2B5EF4-FFF2-40B4-BE49-F238E27FC236}">
                  <a16:creationId xmlns:a16="http://schemas.microsoft.com/office/drawing/2014/main" id="{0FA92048-8E7D-8341-B39E-707298E4870E}"/>
                </a:ext>
              </a:extLst>
            </p:cNvPr>
            <p:cNvSpPr>
              <a:spLocks noChangeShapeType="1"/>
            </p:cNvSpPr>
            <p:nvPr/>
          </p:nvSpPr>
          <p:spPr bwMode="auto">
            <a:xfrm>
              <a:off x="4620" y="5364"/>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ru-RU"/>
            </a:p>
          </p:txBody>
        </p:sp>
        <p:sp>
          <p:nvSpPr>
            <p:cNvPr id="21556" name="Line 125">
              <a:extLst>
                <a:ext uri="{FF2B5EF4-FFF2-40B4-BE49-F238E27FC236}">
                  <a16:creationId xmlns:a16="http://schemas.microsoft.com/office/drawing/2014/main" id="{81C43229-FA1A-F146-9200-97F730A2CF72}"/>
                </a:ext>
              </a:extLst>
            </p:cNvPr>
            <p:cNvSpPr>
              <a:spLocks noChangeShapeType="1"/>
            </p:cNvSpPr>
            <p:nvPr/>
          </p:nvSpPr>
          <p:spPr bwMode="auto">
            <a:xfrm flipV="1">
              <a:off x="4755" y="5316"/>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57" name="Line 126">
              <a:extLst>
                <a:ext uri="{FF2B5EF4-FFF2-40B4-BE49-F238E27FC236}">
                  <a16:creationId xmlns:a16="http://schemas.microsoft.com/office/drawing/2014/main" id="{486745E3-DC17-7A47-9252-46ADFC589899}"/>
                </a:ext>
              </a:extLst>
            </p:cNvPr>
            <p:cNvSpPr>
              <a:spLocks noChangeShapeType="1"/>
            </p:cNvSpPr>
            <p:nvPr/>
          </p:nvSpPr>
          <p:spPr bwMode="auto">
            <a:xfrm flipV="1">
              <a:off x="4892" y="5318"/>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58" name="Line 127">
              <a:extLst>
                <a:ext uri="{FF2B5EF4-FFF2-40B4-BE49-F238E27FC236}">
                  <a16:creationId xmlns:a16="http://schemas.microsoft.com/office/drawing/2014/main" id="{5571F338-8B0E-6E4A-94C9-B59A4A62388C}"/>
                </a:ext>
              </a:extLst>
            </p:cNvPr>
            <p:cNvSpPr>
              <a:spLocks noChangeShapeType="1"/>
            </p:cNvSpPr>
            <p:nvPr/>
          </p:nvSpPr>
          <p:spPr bwMode="auto">
            <a:xfrm flipV="1">
              <a:off x="5138" y="5318"/>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59" name="Line 128">
              <a:extLst>
                <a:ext uri="{FF2B5EF4-FFF2-40B4-BE49-F238E27FC236}">
                  <a16:creationId xmlns:a16="http://schemas.microsoft.com/office/drawing/2014/main" id="{986A1EE5-0315-2A4B-8F08-B2453D3F33E1}"/>
                </a:ext>
              </a:extLst>
            </p:cNvPr>
            <p:cNvSpPr>
              <a:spLocks noChangeShapeType="1"/>
            </p:cNvSpPr>
            <p:nvPr/>
          </p:nvSpPr>
          <p:spPr bwMode="auto">
            <a:xfrm flipV="1">
              <a:off x="5275" y="5320"/>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60" name="Line 129">
              <a:extLst>
                <a:ext uri="{FF2B5EF4-FFF2-40B4-BE49-F238E27FC236}">
                  <a16:creationId xmlns:a16="http://schemas.microsoft.com/office/drawing/2014/main" id="{E2610C7D-B40C-E241-ACDD-AEECD2F9BE33}"/>
                </a:ext>
              </a:extLst>
            </p:cNvPr>
            <p:cNvSpPr>
              <a:spLocks noChangeShapeType="1"/>
            </p:cNvSpPr>
            <p:nvPr/>
          </p:nvSpPr>
          <p:spPr bwMode="auto">
            <a:xfrm flipV="1">
              <a:off x="6629" y="5318"/>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61" name="Line 130">
              <a:extLst>
                <a:ext uri="{FF2B5EF4-FFF2-40B4-BE49-F238E27FC236}">
                  <a16:creationId xmlns:a16="http://schemas.microsoft.com/office/drawing/2014/main" id="{D8AB5902-89E8-BB46-BF79-FFB71611AF2A}"/>
                </a:ext>
              </a:extLst>
            </p:cNvPr>
            <p:cNvSpPr>
              <a:spLocks noChangeShapeType="1"/>
            </p:cNvSpPr>
            <p:nvPr/>
          </p:nvSpPr>
          <p:spPr bwMode="auto">
            <a:xfrm flipV="1">
              <a:off x="6766" y="5320"/>
              <a:ext cx="0" cy="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ru-RU"/>
            </a:p>
          </p:txBody>
        </p:sp>
        <p:sp>
          <p:nvSpPr>
            <p:cNvPr id="21562" name="Freeform 131">
              <a:extLst>
                <a:ext uri="{FF2B5EF4-FFF2-40B4-BE49-F238E27FC236}">
                  <a16:creationId xmlns:a16="http://schemas.microsoft.com/office/drawing/2014/main" id="{A22A9B4C-1BE9-CC46-AB99-C916B35406F9}"/>
                </a:ext>
              </a:extLst>
            </p:cNvPr>
            <p:cNvSpPr>
              <a:spLocks/>
            </p:cNvSpPr>
            <p:nvPr/>
          </p:nvSpPr>
          <p:spPr bwMode="auto">
            <a:xfrm>
              <a:off x="4479" y="5152"/>
              <a:ext cx="116" cy="233"/>
            </a:xfrm>
            <a:custGeom>
              <a:avLst/>
              <a:gdLst>
                <a:gd name="T0" fmla="*/ 61 w 65"/>
                <a:gd name="T1" fmla="*/ 200 h 200"/>
                <a:gd name="T2" fmla="*/ 1 w 65"/>
                <a:gd name="T3" fmla="*/ 108 h 200"/>
                <a:gd name="T4" fmla="*/ 65 w 65"/>
                <a:gd name="T5" fmla="*/ 0 h 200"/>
                <a:gd name="T6" fmla="*/ 0 60000 65536"/>
                <a:gd name="T7" fmla="*/ 0 60000 65536"/>
                <a:gd name="T8" fmla="*/ 0 60000 65536"/>
                <a:gd name="T9" fmla="*/ 0 w 65"/>
                <a:gd name="T10" fmla="*/ 0 h 200"/>
                <a:gd name="T11" fmla="*/ 65 w 65"/>
                <a:gd name="T12" fmla="*/ 200 h 200"/>
              </a:gdLst>
              <a:ahLst/>
              <a:cxnLst>
                <a:cxn ang="T6">
                  <a:pos x="T0" y="T1"/>
                </a:cxn>
                <a:cxn ang="T7">
                  <a:pos x="T2" y="T3"/>
                </a:cxn>
                <a:cxn ang="T8">
                  <a:pos x="T4" y="T5"/>
                </a:cxn>
              </a:cxnLst>
              <a:rect l="T9" t="T10" r="T11" b="T12"/>
              <a:pathLst>
                <a:path w="65" h="200">
                  <a:moveTo>
                    <a:pt x="61" y="200"/>
                  </a:moveTo>
                  <a:cubicBezTo>
                    <a:pt x="30" y="170"/>
                    <a:pt x="0" y="141"/>
                    <a:pt x="1" y="108"/>
                  </a:cubicBezTo>
                  <a:cubicBezTo>
                    <a:pt x="2" y="75"/>
                    <a:pt x="33" y="37"/>
                    <a:pt x="65" y="0"/>
                  </a:cubicBezTo>
                </a:path>
              </a:pathLst>
            </a:custGeom>
            <a:noFill/>
            <a:ln w="952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ru-RU"/>
            </a:p>
          </p:txBody>
        </p:sp>
        <p:sp>
          <p:nvSpPr>
            <p:cNvPr id="21563" name="Text Box 132">
              <a:extLst>
                <a:ext uri="{FF2B5EF4-FFF2-40B4-BE49-F238E27FC236}">
                  <a16:creationId xmlns:a16="http://schemas.microsoft.com/office/drawing/2014/main" id="{8840A9A8-2074-0E47-8B37-EB3E0151A1BB}"/>
                </a:ext>
              </a:extLst>
            </p:cNvPr>
            <p:cNvSpPr txBox="1">
              <a:spLocks noChangeArrowheads="1"/>
            </p:cNvSpPr>
            <p:nvPr/>
          </p:nvSpPr>
          <p:spPr bwMode="auto">
            <a:xfrm>
              <a:off x="3923" y="5169"/>
              <a:ext cx="5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tabLst>
                  <a:tab pos="485775" algn="l"/>
                </a:tabLst>
                <a:defRPr>
                  <a:solidFill>
                    <a:schemeClr val="tx1"/>
                  </a:solidFill>
                  <a:latin typeface="Arial" panose="020B0604020202020204" pitchFamily="34" charset="0"/>
                </a:defRPr>
              </a:lvl1pPr>
              <a:lvl2pPr marL="742950" indent="-285750">
                <a:tabLst>
                  <a:tab pos="485775" algn="l"/>
                </a:tabLst>
                <a:defRPr>
                  <a:solidFill>
                    <a:schemeClr val="tx1"/>
                  </a:solidFill>
                  <a:latin typeface="Arial" panose="020B0604020202020204" pitchFamily="34" charset="0"/>
                </a:defRPr>
              </a:lvl2pPr>
              <a:lvl3pPr marL="1143000" indent="-228600">
                <a:tabLst>
                  <a:tab pos="485775" algn="l"/>
                </a:tabLst>
                <a:defRPr>
                  <a:solidFill>
                    <a:schemeClr val="tx1"/>
                  </a:solidFill>
                  <a:latin typeface="Arial" panose="020B0604020202020204" pitchFamily="34" charset="0"/>
                </a:defRPr>
              </a:lvl3pPr>
              <a:lvl4pPr marL="1600200" indent="-228600">
                <a:tabLst>
                  <a:tab pos="485775" algn="l"/>
                </a:tabLst>
                <a:defRPr>
                  <a:solidFill>
                    <a:schemeClr val="tx1"/>
                  </a:solidFill>
                  <a:latin typeface="Arial" panose="020B0604020202020204" pitchFamily="34" charset="0"/>
                </a:defRPr>
              </a:lvl4pPr>
              <a:lvl5pPr marL="2057400" indent="-228600">
                <a:tabLst>
                  <a:tab pos="485775" algn="l"/>
                </a:tabLst>
                <a:defRPr>
                  <a:solidFill>
                    <a:schemeClr val="tx1"/>
                  </a:solidFill>
                  <a:latin typeface="Arial" panose="020B0604020202020204" pitchFamily="34" charset="0"/>
                </a:defRPr>
              </a:lvl5pPr>
              <a:lvl6pPr marL="25146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6pPr>
              <a:lvl7pPr marL="29718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7pPr>
              <a:lvl8pPr marL="34290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8pPr>
              <a:lvl9pPr marL="3886200" indent="-228600" algn="ctr" eaLnBrk="0" fontAlgn="base" hangingPunct="0">
                <a:spcBef>
                  <a:spcPct val="0"/>
                </a:spcBef>
                <a:spcAft>
                  <a:spcPct val="0"/>
                </a:spcAft>
                <a:tabLst>
                  <a:tab pos="485775" algn="l"/>
                </a:tabLst>
                <a:defRPr>
                  <a:solidFill>
                    <a:schemeClr val="tx1"/>
                  </a:solidFill>
                  <a:latin typeface="Arial" panose="020B0604020202020204" pitchFamily="34" charset="0"/>
                </a:defRPr>
              </a:lvl9pPr>
            </a:lstStyle>
            <a:p>
              <a:r>
                <a:rPr lang="ru-RU" altLang="ru-RU" sz="1200"/>
                <a:t>сравнение</a:t>
              </a:r>
            </a:p>
          </p:txBody>
        </p:sp>
      </p:grpSp>
      <p:sp>
        <p:nvSpPr>
          <p:cNvPr id="21509" name="Text Box 133">
            <a:extLst>
              <a:ext uri="{FF2B5EF4-FFF2-40B4-BE49-F238E27FC236}">
                <a16:creationId xmlns:a16="http://schemas.microsoft.com/office/drawing/2014/main" id="{68B7669B-9BBD-7B47-8178-D6168EF5EAF2}"/>
              </a:ext>
            </a:extLst>
          </p:cNvPr>
          <p:cNvSpPr txBox="1">
            <a:spLocks noChangeArrowheads="1"/>
          </p:cNvSpPr>
          <p:nvPr/>
        </p:nvSpPr>
        <p:spPr bwMode="auto">
          <a:xfrm>
            <a:off x="6230939" y="2476501"/>
            <a:ext cx="415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ru-RU" altLang="ru-RU" sz="1200"/>
              <a:t>ПО</a:t>
            </a:r>
          </a:p>
        </p:txBody>
      </p:sp>
      <p:sp>
        <p:nvSpPr>
          <p:cNvPr id="21510" name="Text Box 134">
            <a:extLst>
              <a:ext uri="{FF2B5EF4-FFF2-40B4-BE49-F238E27FC236}">
                <a16:creationId xmlns:a16="http://schemas.microsoft.com/office/drawing/2014/main" id="{2020BA78-9B3E-1444-8D56-CD60BC81C31C}"/>
              </a:ext>
            </a:extLst>
          </p:cNvPr>
          <p:cNvSpPr txBox="1">
            <a:spLocks noChangeArrowheads="1"/>
          </p:cNvSpPr>
          <p:nvPr/>
        </p:nvSpPr>
        <p:spPr bwMode="auto">
          <a:xfrm>
            <a:off x="6218238" y="2781300"/>
            <a:ext cx="2100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ru-RU" altLang="ru-RU" sz="1200"/>
              <a:t>Частные аутентификаторы</a:t>
            </a:r>
          </a:p>
        </p:txBody>
      </p:sp>
      <p:sp>
        <p:nvSpPr>
          <p:cNvPr id="21511" name="Text Box 135">
            <a:extLst>
              <a:ext uri="{FF2B5EF4-FFF2-40B4-BE49-F238E27FC236}">
                <a16:creationId xmlns:a16="http://schemas.microsoft.com/office/drawing/2014/main" id="{62A18B78-A2A2-FB44-B406-A93B0BEAAA43}"/>
              </a:ext>
            </a:extLst>
          </p:cNvPr>
          <p:cNvSpPr txBox="1">
            <a:spLocks noChangeArrowheads="1"/>
          </p:cNvSpPr>
          <p:nvPr/>
        </p:nvSpPr>
        <p:spPr bwMode="auto">
          <a:xfrm>
            <a:off x="6234114" y="3101976"/>
            <a:ext cx="13096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ru-RU" altLang="ru-RU" sz="1200"/>
              <a:t>ПО с ошибками</a:t>
            </a:r>
          </a:p>
        </p:txBody>
      </p:sp>
      <p:sp>
        <p:nvSpPr>
          <p:cNvPr id="21512" name="Text Box 136">
            <a:extLst>
              <a:ext uri="{FF2B5EF4-FFF2-40B4-BE49-F238E27FC236}">
                <a16:creationId xmlns:a16="http://schemas.microsoft.com/office/drawing/2014/main" id="{12DF2B20-5AAF-804D-A1DA-4A2184E56BB2}"/>
              </a:ext>
            </a:extLst>
          </p:cNvPr>
          <p:cNvSpPr txBox="1">
            <a:spLocks noChangeArrowheads="1"/>
          </p:cNvSpPr>
          <p:nvPr/>
        </p:nvSpPr>
        <p:spPr bwMode="auto">
          <a:xfrm>
            <a:off x="6221413" y="3432175"/>
            <a:ext cx="23479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ru-RU" altLang="ru-RU" sz="1200"/>
              <a:t>Аутентификаторы с ошибками</a:t>
            </a:r>
          </a:p>
        </p:txBody>
      </p:sp>
      <p:sp>
        <p:nvSpPr>
          <p:cNvPr id="21513" name="Text Box 137">
            <a:extLst>
              <a:ext uri="{FF2B5EF4-FFF2-40B4-BE49-F238E27FC236}">
                <a16:creationId xmlns:a16="http://schemas.microsoft.com/office/drawing/2014/main" id="{C00BC92E-89B8-A84F-9BF3-6068B50F1B80}"/>
              </a:ext>
            </a:extLst>
          </p:cNvPr>
          <p:cNvSpPr txBox="1">
            <a:spLocks noChangeArrowheads="1"/>
          </p:cNvSpPr>
          <p:nvPr/>
        </p:nvSpPr>
        <p:spPr bwMode="auto">
          <a:xfrm>
            <a:off x="6227763" y="3781426"/>
            <a:ext cx="4011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ru-RU" altLang="ru-RU" sz="1200"/>
              <a:t>Аутентификаторы, вычисленные по искаженному ПО</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id="{2AB4DE13-D339-E345-B4CF-02E7247E13D3}"/>
              </a:ext>
            </a:extLst>
          </p:cNvPr>
          <p:cNvSpPr>
            <a:spLocks noGrp="1" noChangeArrowheads="1"/>
          </p:cNvSpPr>
          <p:nvPr>
            <p:ph type="body" idx="1"/>
          </p:nvPr>
        </p:nvSpPr>
        <p:spPr>
          <a:xfrm>
            <a:off x="1981200" y="260351"/>
            <a:ext cx="8229600" cy="5865813"/>
          </a:xfrm>
        </p:spPr>
        <p:txBody>
          <a:bodyPr>
            <a:normAutofit lnSpcReduction="10000"/>
          </a:bodyPr>
          <a:lstStyle/>
          <a:p>
            <a:pPr eaLnBrk="1" hangingPunct="1">
              <a:lnSpc>
                <a:spcPct val="90000"/>
              </a:lnSpc>
              <a:buFontTx/>
              <a:buNone/>
            </a:pPr>
            <a:r>
              <a:rPr lang="ru-RU" altLang="ru-RU" sz="1800" b="1"/>
              <a:t>Лекция</a:t>
            </a:r>
            <a:r>
              <a:rPr lang="en-US" altLang="ru-RU" sz="1800" b="1"/>
              <a:t> 14</a:t>
            </a:r>
            <a:r>
              <a:rPr lang="ru-RU" altLang="ru-RU" sz="1800" b="1"/>
              <a:t>. Построение систем ЦВЗ для аудио ПО</a:t>
            </a:r>
          </a:p>
          <a:p>
            <a:pPr eaLnBrk="1" hangingPunct="1">
              <a:lnSpc>
                <a:spcPct val="90000"/>
              </a:lnSpc>
              <a:buFontTx/>
              <a:buNone/>
            </a:pPr>
            <a:r>
              <a:rPr lang="ru-RU" altLang="ru-RU" sz="1800" i="1"/>
              <a:t>Модель цифрового аудио ПО (формат </a:t>
            </a:r>
            <a:r>
              <a:rPr lang="en-US" altLang="ru-RU" sz="1800" i="1"/>
              <a:t>WAV</a:t>
            </a:r>
            <a:r>
              <a:rPr lang="ru-RU" altLang="ru-RU" sz="1800" i="1"/>
              <a:t>)</a:t>
            </a:r>
            <a:r>
              <a:rPr lang="en-US" altLang="ru-RU" sz="1800" i="1"/>
              <a:t>:</a:t>
            </a:r>
          </a:p>
          <a:p>
            <a:pPr eaLnBrk="1" hangingPunct="1">
              <a:lnSpc>
                <a:spcPct val="90000"/>
              </a:lnSpc>
              <a:buFontTx/>
              <a:buChar char="-"/>
            </a:pPr>
            <a:r>
              <a:rPr lang="ru-RU" altLang="ru-RU" sz="1800"/>
              <a:t>зависимые выборки с частотой следования 44,1кГц,</a:t>
            </a:r>
          </a:p>
          <a:p>
            <a:pPr eaLnBrk="1" hangingPunct="1">
              <a:lnSpc>
                <a:spcPct val="90000"/>
              </a:lnSpc>
              <a:buFontTx/>
              <a:buChar char="-"/>
            </a:pPr>
            <a:r>
              <a:rPr lang="ru-RU" altLang="ru-RU" sz="1800"/>
              <a:t>амплитуда выборок квантована на 2</a:t>
            </a:r>
            <a:r>
              <a:rPr lang="ru-RU" altLang="ru-RU" sz="1800" baseline="30000"/>
              <a:t>16</a:t>
            </a:r>
            <a:r>
              <a:rPr lang="ru-RU" altLang="ru-RU" sz="1800"/>
              <a:t>=65536 уровней (16 бит)</a:t>
            </a:r>
          </a:p>
          <a:p>
            <a:pPr eaLnBrk="1" hangingPunct="1">
              <a:lnSpc>
                <a:spcPct val="90000"/>
              </a:lnSpc>
              <a:buFontTx/>
              <a:buNone/>
            </a:pPr>
            <a:r>
              <a:rPr lang="ru-RU" altLang="ru-RU" sz="1800" b="1"/>
              <a:t>Замечание 1</a:t>
            </a:r>
            <a:r>
              <a:rPr lang="ru-RU" altLang="ru-RU" sz="1800"/>
              <a:t>. Аудиосигнал может быть с жат с потерями (например в </a:t>
            </a:r>
            <a:r>
              <a:rPr lang="en-US" altLang="ru-RU" sz="1800"/>
              <a:t>mp3</a:t>
            </a:r>
            <a:r>
              <a:rPr lang="ru-RU" altLang="ru-RU" sz="1800"/>
              <a:t>)</a:t>
            </a:r>
          </a:p>
          <a:p>
            <a:pPr eaLnBrk="1" hangingPunct="1">
              <a:lnSpc>
                <a:spcPct val="90000"/>
              </a:lnSpc>
              <a:buFontTx/>
              <a:buNone/>
            </a:pPr>
            <a:r>
              <a:rPr lang="ru-RU" altLang="ru-RU" sz="1800" b="1"/>
              <a:t>Замечание 2.</a:t>
            </a:r>
            <a:r>
              <a:rPr lang="ru-RU" altLang="ru-RU" sz="1800"/>
              <a:t> Другой моделью аудио ПО являются цифровые коммерческие речевые сигналы.</a:t>
            </a:r>
          </a:p>
          <a:p>
            <a:pPr eaLnBrk="1" hangingPunct="1">
              <a:lnSpc>
                <a:spcPct val="90000"/>
              </a:lnSpc>
              <a:buFontTx/>
              <a:buNone/>
            </a:pPr>
            <a:r>
              <a:rPr lang="ru-RU" altLang="ru-RU" sz="1800"/>
              <a:t>Все, рассмотренные во второй части курса лекций, функции ЦВЗ, основные методы их погружения и извлечения, а также атаки, относятся и к аудио ПО, однако построение системы ЦВЗ для аудио сигналов имеет некоторые особенности:</a:t>
            </a:r>
          </a:p>
          <a:p>
            <a:pPr eaLnBrk="1" hangingPunct="1">
              <a:lnSpc>
                <a:spcPct val="90000"/>
              </a:lnSpc>
              <a:buFontTx/>
              <a:buChar char="-"/>
            </a:pPr>
            <a:r>
              <a:rPr lang="ru-RU" altLang="ru-RU" sz="1800"/>
              <a:t>ПО (особенно музыкальные) теряют коммерческую ценность, даже при небольших их искажениях (шум, изменения спектра, импульсные помехи и т.д.) </a:t>
            </a:r>
            <a:endParaRPr lang="en-US" altLang="ru-RU" sz="1800"/>
          </a:p>
          <a:p>
            <a:pPr eaLnBrk="1" hangingPunct="1">
              <a:lnSpc>
                <a:spcPct val="90000"/>
              </a:lnSpc>
              <a:buFontTx/>
              <a:buChar char="-"/>
            </a:pPr>
            <a:r>
              <a:rPr lang="ru-RU" altLang="ru-RU" sz="1800"/>
              <a:t>При построении системы ЦВЗ необходимо учитывать </a:t>
            </a:r>
            <a:r>
              <a:rPr lang="en-US" altLang="ru-RU" sz="1800"/>
              <a:t>HAS (Human Auditory System [  ])</a:t>
            </a:r>
          </a:p>
          <a:p>
            <a:pPr eaLnBrk="1" hangingPunct="1">
              <a:lnSpc>
                <a:spcPct val="90000"/>
              </a:lnSpc>
              <a:buFontTx/>
              <a:buNone/>
            </a:pPr>
            <a:r>
              <a:rPr lang="ru-RU" altLang="ru-RU" sz="1800" b="1"/>
              <a:t>Замечание 3. </a:t>
            </a:r>
            <a:r>
              <a:rPr lang="ru-RU" altLang="ru-RU" sz="1800"/>
              <a:t>Для видео ПО также учитывается </a:t>
            </a:r>
            <a:r>
              <a:rPr lang="en-US" altLang="ru-RU" sz="1800"/>
              <a:t>HVS (Human Visual System [  ])</a:t>
            </a:r>
            <a:r>
              <a:rPr lang="ru-RU" altLang="ru-RU" sz="1800"/>
              <a:t>, но она имеет меньшие применение в ЦВЗ, поскольку аудиосигнал лежит в более широком диапазоне амплитуд.</a:t>
            </a:r>
            <a:endParaRPr lang="ru-RU" altLang="ru-RU" sz="1800" b="1"/>
          </a:p>
        </p:txBody>
      </p:sp>
      <p:sp>
        <p:nvSpPr>
          <p:cNvPr id="6147" name="Номер слайда 2">
            <a:extLst>
              <a:ext uri="{FF2B5EF4-FFF2-40B4-BE49-F238E27FC236}">
                <a16:creationId xmlns:a16="http://schemas.microsoft.com/office/drawing/2014/main" id="{AA7174E4-BAF1-5D4F-874A-F7BAA79DB5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37742BC-8318-1145-B575-F07AD266BB30}" type="slidenum">
              <a:rPr lang="ru-RU" altLang="ru-RU"/>
              <a:pPr eaLnBrk="1" hangingPunct="1"/>
              <a:t>254</a:t>
            </a:fld>
            <a:endParaRPr lang="ru-RU" altLang="ru-RU"/>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4C016F2-1307-B444-B2E1-CF6B9B73AD57}"/>
              </a:ext>
            </a:extLst>
          </p:cNvPr>
          <p:cNvSpPr>
            <a:spLocks noGrp="1" noChangeArrowheads="1"/>
          </p:cNvSpPr>
          <p:nvPr>
            <p:ph type="body" idx="1"/>
          </p:nvPr>
        </p:nvSpPr>
        <p:spPr>
          <a:xfrm>
            <a:off x="1981200" y="260351"/>
            <a:ext cx="8229600" cy="5865813"/>
          </a:xfrm>
        </p:spPr>
        <p:txBody>
          <a:bodyPr/>
          <a:lstStyle/>
          <a:p>
            <a:pPr marL="609600" indent="-609600">
              <a:buNone/>
            </a:pPr>
            <a:r>
              <a:rPr lang="ru-RU" altLang="ru-RU" sz="1800" b="1"/>
              <a:t>Некоторые свойства </a:t>
            </a:r>
            <a:r>
              <a:rPr lang="en-US" altLang="ru-RU" sz="1800" b="1"/>
              <a:t>HAS</a:t>
            </a:r>
            <a:endParaRPr lang="ru-RU" altLang="ru-RU" sz="1800" b="1"/>
          </a:p>
          <a:p>
            <a:pPr marL="609600" indent="-609600">
              <a:buNone/>
            </a:pPr>
            <a:r>
              <a:rPr lang="ru-RU" altLang="ru-RU" sz="1800"/>
              <a:t>1.  Слуховая система человека </a:t>
            </a:r>
            <a:r>
              <a:rPr lang="en-US" altLang="ru-RU" sz="1800"/>
              <a:t>(HAS)</a:t>
            </a:r>
            <a:r>
              <a:rPr lang="ru-RU" altLang="ru-RU" sz="1800"/>
              <a:t> моделируется, обычно, набором перекрывающихся по частоте фильтров с полосами порядка 200Гц </a:t>
            </a:r>
            <a:r>
              <a:rPr lang="en-US" altLang="ru-RU" sz="1800"/>
              <a:t>c </a:t>
            </a:r>
            <a:r>
              <a:rPr lang="ru-RU" altLang="ru-RU" sz="1800"/>
              <a:t>центральной</a:t>
            </a:r>
            <a:r>
              <a:rPr lang="en-US" altLang="ru-RU" sz="1800"/>
              <a:t> </a:t>
            </a:r>
            <a:r>
              <a:rPr lang="ru-RU" altLang="ru-RU" sz="1800"/>
              <a:t>частотой ниже 500Гц и </a:t>
            </a:r>
            <a:r>
              <a:rPr lang="en-US" altLang="ru-RU" sz="1800"/>
              <a:t>5000</a:t>
            </a:r>
            <a:r>
              <a:rPr lang="ru-RU" altLang="ru-RU" sz="1800"/>
              <a:t>Гц для фильтров с центральными частотами в диапазоне (500-24000Гц).</a:t>
            </a:r>
          </a:p>
          <a:p>
            <a:pPr marL="609600" indent="-609600">
              <a:buNone/>
            </a:pPr>
            <a:r>
              <a:rPr lang="ru-RU" altLang="ru-RU" sz="1800"/>
              <a:t>2.  Чувствительность </a:t>
            </a:r>
            <a:r>
              <a:rPr lang="en-US" altLang="ru-RU" sz="1800"/>
              <a:t>HAS </a:t>
            </a:r>
            <a:r>
              <a:rPr lang="ru-RU" altLang="ru-RU" sz="1800"/>
              <a:t>к аддитивному гаусовскому шуму весьма высока (он слышим даже при уровне на </a:t>
            </a:r>
            <a:r>
              <a:rPr lang="en-US" altLang="ru-RU" sz="1800"/>
              <a:t>70</a:t>
            </a:r>
            <a:r>
              <a:rPr lang="ru-RU" altLang="ru-RU" sz="1800"/>
              <a:t>дБ ниже уровня другого звука)</a:t>
            </a:r>
          </a:p>
          <a:p>
            <a:pPr marL="609600" indent="-609600">
              <a:buNone/>
            </a:pPr>
            <a:r>
              <a:rPr lang="ru-RU" altLang="ru-RU" sz="1800"/>
              <a:t>3.  </a:t>
            </a:r>
            <a:r>
              <a:rPr lang="en-US" altLang="ru-RU" sz="1800"/>
              <a:t>HAS</a:t>
            </a:r>
            <a:r>
              <a:rPr lang="ru-RU" altLang="ru-RU" sz="1800"/>
              <a:t> обладает свойством </a:t>
            </a:r>
            <a:r>
              <a:rPr lang="ru-RU" altLang="ru-RU" sz="1800" i="1"/>
              <a:t>маскировки звуков по частотам.</a:t>
            </a:r>
            <a:endParaRPr lang="ru-RU" altLang="ru-RU" sz="1800"/>
          </a:p>
          <a:p>
            <a:pPr marL="609600" indent="-609600">
              <a:buNone/>
            </a:pPr>
            <a:r>
              <a:rPr lang="ru-RU" altLang="ru-RU" sz="1800"/>
              <a:t>4.  </a:t>
            </a:r>
            <a:r>
              <a:rPr lang="en-US" altLang="ru-RU" sz="1800"/>
              <a:t>HAS</a:t>
            </a:r>
            <a:r>
              <a:rPr lang="ru-RU" altLang="ru-RU" sz="1800"/>
              <a:t> обладает свойством </a:t>
            </a:r>
            <a:r>
              <a:rPr lang="ru-RU" altLang="ru-RU" sz="1800" i="1"/>
              <a:t>маскировки звуков по времени.</a:t>
            </a:r>
          </a:p>
          <a:p>
            <a:pPr marL="609600" indent="-609600">
              <a:buNone/>
            </a:pPr>
            <a:r>
              <a:rPr lang="ru-RU" altLang="ru-RU" sz="1800"/>
              <a:t>5.  </a:t>
            </a:r>
            <a:r>
              <a:rPr lang="en-US" altLang="ru-RU" sz="1800"/>
              <a:t>HAS </a:t>
            </a:r>
            <a:r>
              <a:rPr lang="ru-RU" altLang="ru-RU" sz="1800"/>
              <a:t>не чувствительна к изменению фазового спектра аудио сигнала</a:t>
            </a:r>
          </a:p>
          <a:p>
            <a:pPr marL="609600" indent="-609600">
              <a:buNone/>
            </a:pPr>
            <a:r>
              <a:rPr lang="ru-RU" altLang="ru-RU" sz="1800"/>
              <a:t>6.  </a:t>
            </a:r>
            <a:r>
              <a:rPr lang="en-US" altLang="ru-RU" sz="1800"/>
              <a:t>HAS</a:t>
            </a:r>
            <a:r>
              <a:rPr lang="ru-RU" altLang="ru-RU" sz="1800"/>
              <a:t> воспринимает добавление некоторых эхо- сигналов, как изменение пространственно акустической среды.</a:t>
            </a:r>
          </a:p>
          <a:p>
            <a:pPr marL="609600" indent="-609600">
              <a:buNone/>
            </a:pPr>
            <a:endParaRPr lang="ru-RU" altLang="ru-RU" sz="1800"/>
          </a:p>
          <a:p>
            <a:pPr marL="609600" indent="-609600">
              <a:buNone/>
            </a:pPr>
            <a:r>
              <a:rPr lang="ru-RU" altLang="ru-RU" sz="1800"/>
              <a:t>Рассмотрим далее свойства 3 и 4</a:t>
            </a:r>
          </a:p>
        </p:txBody>
      </p:sp>
      <p:sp>
        <p:nvSpPr>
          <p:cNvPr id="7171" name="Номер слайда 2">
            <a:extLst>
              <a:ext uri="{FF2B5EF4-FFF2-40B4-BE49-F238E27FC236}">
                <a16:creationId xmlns:a16="http://schemas.microsoft.com/office/drawing/2014/main" id="{3AB8EAD5-7C09-CE49-AC3E-F66F393DCD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E017EC4-A35C-FD44-B6AA-C9110C8E5A93}" type="slidenum">
              <a:rPr lang="ru-RU" altLang="ru-RU"/>
              <a:pPr eaLnBrk="1" hangingPunct="1"/>
              <a:t>255</a:t>
            </a:fld>
            <a:endParaRPr lang="ru-RU" altLang="ru-RU"/>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A7F92B6-C5F7-9E4B-9BC5-CDB7168D1D2F}"/>
              </a:ext>
            </a:extLst>
          </p:cNvPr>
          <p:cNvSpPr>
            <a:spLocks noGrp="1" noChangeArrowheads="1"/>
          </p:cNvSpPr>
          <p:nvPr>
            <p:ph type="body" idx="1"/>
          </p:nvPr>
        </p:nvSpPr>
        <p:spPr>
          <a:xfrm>
            <a:off x="1981200" y="260351"/>
            <a:ext cx="8229600" cy="5865813"/>
          </a:xfrm>
        </p:spPr>
        <p:txBody>
          <a:bodyPr>
            <a:normAutofit lnSpcReduction="10000"/>
          </a:bodyPr>
          <a:lstStyle/>
          <a:p>
            <a:pPr marL="609600" indent="-609600">
              <a:buNone/>
            </a:pPr>
            <a:r>
              <a:rPr lang="ru-RU" altLang="ru-RU" sz="1600" b="1"/>
              <a:t>3. Маскирование по частоте</a:t>
            </a:r>
          </a:p>
          <a:p>
            <a:pPr marL="609600" indent="-609600">
              <a:buNone/>
            </a:pPr>
            <a:r>
              <a:rPr lang="ru-RU" altLang="ru-RU" sz="1600"/>
              <a:t>	Сигнал на частоте </a:t>
            </a:r>
            <a:r>
              <a:rPr lang="en-US" altLang="ru-RU" sz="1600" i="1"/>
              <a:t>f</a:t>
            </a:r>
            <a:r>
              <a:rPr lang="en-US" altLang="ru-RU" sz="1600" i="1" baseline="-25000"/>
              <a:t>m</a:t>
            </a:r>
            <a:r>
              <a:rPr lang="ru-RU" altLang="ru-RU" sz="1600"/>
              <a:t> малого уровня, оказывается не слышным (замаскированным) в присутствии сигнала другой частоты </a:t>
            </a:r>
            <a:r>
              <a:rPr lang="en-US" altLang="ru-RU" sz="1600" i="1"/>
              <a:t>f</a:t>
            </a:r>
            <a:r>
              <a:rPr lang="ru-RU" altLang="ru-RU" sz="1600" i="1" baseline="-25000"/>
              <a:t>о</a:t>
            </a:r>
            <a:r>
              <a:rPr lang="ru-RU" altLang="ru-RU" sz="1600"/>
              <a:t>, имеющий больший уровень, если эти частоты достаточно близки друг к другу.</a:t>
            </a:r>
          </a:p>
          <a:p>
            <a:pPr marL="609600" indent="-609600">
              <a:buNone/>
            </a:pPr>
            <a:endParaRPr lang="ru-RU" altLang="ru-RU" sz="1600"/>
          </a:p>
          <a:p>
            <a:pPr marL="609600" indent="-609600">
              <a:buNone/>
            </a:pPr>
            <a:endParaRPr lang="ru-RU" altLang="ru-RU" sz="1600"/>
          </a:p>
          <a:p>
            <a:pPr marL="609600" indent="-609600">
              <a:buNone/>
            </a:pPr>
            <a:endParaRPr lang="ru-RU" altLang="ru-RU" sz="1600"/>
          </a:p>
          <a:p>
            <a:pPr marL="609600" indent="-609600">
              <a:buNone/>
            </a:pPr>
            <a:endParaRPr lang="ru-RU" altLang="ru-RU" sz="1600"/>
          </a:p>
          <a:p>
            <a:pPr marL="609600" indent="-609600">
              <a:buNone/>
            </a:pPr>
            <a:endParaRPr lang="ru-RU" altLang="ru-RU" sz="1600"/>
          </a:p>
          <a:p>
            <a:pPr marL="609600" indent="-609600">
              <a:buNone/>
            </a:pPr>
            <a:endParaRPr lang="ru-RU" altLang="ru-RU" sz="1600"/>
          </a:p>
          <a:p>
            <a:pPr marL="609600" indent="-609600">
              <a:buNone/>
            </a:pPr>
            <a:endParaRPr lang="ru-RU" altLang="ru-RU" sz="1600"/>
          </a:p>
          <a:p>
            <a:pPr marL="609600" indent="-609600">
              <a:buNone/>
            </a:pPr>
            <a:endParaRPr lang="ru-RU" altLang="ru-RU" sz="1600"/>
          </a:p>
          <a:p>
            <a:pPr marL="609600" indent="-609600">
              <a:buNone/>
            </a:pPr>
            <a:r>
              <a:rPr lang="ru-RU" altLang="ru-RU" sz="1600"/>
              <a:t>	Здесь маскирующим сигналом является частота 1кГц </a:t>
            </a:r>
          </a:p>
          <a:p>
            <a:pPr marL="609600" indent="-609600">
              <a:buNone/>
            </a:pPr>
            <a:r>
              <a:rPr lang="ru-RU" altLang="ru-RU" sz="1600"/>
              <a:t>	</a:t>
            </a:r>
            <a:r>
              <a:rPr lang="ru-RU" altLang="ru-RU" sz="1600" i="1"/>
              <a:t>Порог тишины (</a:t>
            </a:r>
            <a:r>
              <a:rPr lang="en-US" altLang="ru-RU" sz="1600" i="1"/>
              <a:t>Threshold quiet</a:t>
            </a:r>
            <a:r>
              <a:rPr lang="ru-RU" altLang="ru-RU" sz="1600" i="1"/>
              <a:t>)</a:t>
            </a:r>
            <a:r>
              <a:rPr lang="ru-RU" altLang="ru-RU" sz="1600"/>
              <a:t>уровень аудио сигнала (зависящий от частоты) ниже которого он не слышен.</a:t>
            </a:r>
          </a:p>
          <a:p>
            <a:pPr marL="609600" indent="-609600">
              <a:buNone/>
            </a:pPr>
            <a:r>
              <a:rPr lang="ru-RU" altLang="ru-RU" sz="1600"/>
              <a:t>	</a:t>
            </a:r>
            <a:r>
              <a:rPr lang="ru-RU" altLang="ru-RU" sz="1600" i="1"/>
              <a:t>Маскирующий порог – </a:t>
            </a:r>
            <a:r>
              <a:rPr lang="ru-RU" altLang="ru-RU" sz="1600"/>
              <a:t>уровень маскируемого сигнала (зависящий от разности частот маскирующего и маскируемого сигнала), ниже которого он  оказывается не слышным в присутствии маскирующего сигнала.</a:t>
            </a:r>
          </a:p>
          <a:p>
            <a:pPr marL="609600" indent="-609600">
              <a:buNone/>
            </a:pPr>
            <a:r>
              <a:rPr lang="ru-RU" altLang="ru-RU" sz="1600"/>
              <a:t>	</a:t>
            </a:r>
            <a:r>
              <a:rPr lang="ru-RU" altLang="ru-RU" sz="1600" b="1"/>
              <a:t>Вывод:</a:t>
            </a:r>
            <a:r>
              <a:rPr lang="ru-RU" altLang="ru-RU" sz="1600"/>
              <a:t> Сигнал маскируется даже если его уровень значительно больше, чем порог тишины, причем сигнал на высоких частотах маскируется лучше чем на низких</a:t>
            </a:r>
          </a:p>
          <a:p>
            <a:pPr marL="609600" indent="-609600">
              <a:buNone/>
            </a:pPr>
            <a:endParaRPr lang="ru-RU" altLang="ru-RU" sz="1600"/>
          </a:p>
        </p:txBody>
      </p:sp>
      <p:pic>
        <p:nvPicPr>
          <p:cNvPr id="8195" name="Picture 3">
            <a:extLst>
              <a:ext uri="{FF2B5EF4-FFF2-40B4-BE49-F238E27FC236}">
                <a16:creationId xmlns:a16="http://schemas.microsoft.com/office/drawing/2014/main" id="{659BA3F1-5908-5D47-80C3-0967E569A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213" y="1412875"/>
            <a:ext cx="2728912"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Номер слайда 3">
            <a:extLst>
              <a:ext uri="{FF2B5EF4-FFF2-40B4-BE49-F238E27FC236}">
                <a16:creationId xmlns:a16="http://schemas.microsoft.com/office/drawing/2014/main" id="{EEEE21E8-9CE4-CB49-B732-317CB24876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D2BC90-6AB9-F84E-8292-39FE54DD2679}" type="slidenum">
              <a:rPr lang="ru-RU" altLang="ru-RU"/>
              <a:pPr eaLnBrk="1" hangingPunct="1"/>
              <a:t>256</a:t>
            </a:fld>
            <a:endParaRPr lang="ru-RU" altLang="ru-RU"/>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991D7F5-DC3C-5645-B3B3-FF30EDEF54C3}"/>
              </a:ext>
            </a:extLst>
          </p:cNvPr>
          <p:cNvSpPr>
            <a:spLocks noGrp="1" noChangeArrowheads="1"/>
          </p:cNvSpPr>
          <p:nvPr>
            <p:ph type="body" idx="1"/>
          </p:nvPr>
        </p:nvSpPr>
        <p:spPr>
          <a:xfrm>
            <a:off x="1981200" y="260351"/>
            <a:ext cx="8229600" cy="5865813"/>
          </a:xfrm>
        </p:spPr>
        <p:txBody>
          <a:bodyPr/>
          <a:lstStyle/>
          <a:p>
            <a:pPr marL="609600" indent="-609600">
              <a:buNone/>
            </a:pPr>
            <a:r>
              <a:rPr lang="ru-RU" altLang="ru-RU" sz="1800" b="1"/>
              <a:t>4. Маскирование по времени</a:t>
            </a:r>
          </a:p>
          <a:p>
            <a:pPr marL="609600" indent="-609600">
              <a:buNone/>
            </a:pPr>
            <a:r>
              <a:rPr lang="ru-RU" altLang="ru-RU" sz="1800"/>
              <a:t>	Дополнительный сигнал (опережающий или запаздывающий по отношению к основному сигналу) становится не слышимым в присутствии основного сигнал, если эти временные различия не велики.</a:t>
            </a:r>
          </a:p>
          <a:p>
            <a:pPr marL="609600" indent="-609600">
              <a:buNone/>
            </a:pPr>
            <a:endParaRPr lang="ru-RU" altLang="ru-RU" sz="1800"/>
          </a:p>
          <a:p>
            <a:pPr marL="609600" indent="-609600">
              <a:buNone/>
            </a:pPr>
            <a:endParaRPr lang="ru-RU" altLang="ru-RU" sz="1800"/>
          </a:p>
          <a:p>
            <a:pPr marL="609600" indent="-609600">
              <a:buNone/>
            </a:pPr>
            <a:endParaRPr lang="ru-RU" altLang="ru-RU" sz="1800"/>
          </a:p>
          <a:p>
            <a:pPr marL="609600" indent="-609600">
              <a:buNone/>
            </a:pPr>
            <a:endParaRPr lang="ru-RU" altLang="ru-RU" sz="1800"/>
          </a:p>
          <a:p>
            <a:pPr marL="609600" indent="-609600">
              <a:buNone/>
            </a:pPr>
            <a:endParaRPr lang="ru-RU" altLang="ru-RU" sz="1800"/>
          </a:p>
          <a:p>
            <a:pPr marL="609600" indent="-609600">
              <a:buNone/>
            </a:pPr>
            <a:endParaRPr lang="ru-RU" altLang="ru-RU" sz="1800"/>
          </a:p>
          <a:p>
            <a:pPr marL="609600" indent="-609600">
              <a:buNone/>
            </a:pPr>
            <a:endParaRPr lang="ru-RU" altLang="ru-RU" sz="1800"/>
          </a:p>
          <a:p>
            <a:pPr marL="609600" indent="-609600">
              <a:buNone/>
            </a:pPr>
            <a:endParaRPr lang="ru-RU" altLang="ru-RU" sz="1800"/>
          </a:p>
          <a:p>
            <a:pPr marL="609600" indent="-609600">
              <a:buNone/>
            </a:pPr>
            <a:r>
              <a:rPr lang="ru-RU" altLang="ru-RU" sz="1800"/>
              <a:t>	</a:t>
            </a:r>
          </a:p>
          <a:p>
            <a:pPr marL="609600" indent="-609600">
              <a:buNone/>
            </a:pPr>
            <a:r>
              <a:rPr lang="ru-RU" altLang="ru-RU" sz="1800"/>
              <a:t>	</a:t>
            </a:r>
            <a:r>
              <a:rPr lang="ru-RU" altLang="ru-RU" sz="1800" b="1"/>
              <a:t>Вывод</a:t>
            </a:r>
            <a:r>
              <a:rPr lang="ru-RU" altLang="ru-RU" sz="1800"/>
              <a:t>: Отстающий от основного сигнала маскируется хуже, чем опережающий.</a:t>
            </a:r>
          </a:p>
        </p:txBody>
      </p:sp>
      <p:pic>
        <p:nvPicPr>
          <p:cNvPr id="9219" name="Picture 4">
            <a:extLst>
              <a:ext uri="{FF2B5EF4-FFF2-40B4-BE49-F238E27FC236}">
                <a16:creationId xmlns:a16="http://schemas.microsoft.com/office/drawing/2014/main" id="{4F797079-C5B3-2E4E-B893-BCF5C0405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689" y="1763714"/>
            <a:ext cx="5286375" cy="29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Номер слайда 3">
            <a:extLst>
              <a:ext uri="{FF2B5EF4-FFF2-40B4-BE49-F238E27FC236}">
                <a16:creationId xmlns:a16="http://schemas.microsoft.com/office/drawing/2014/main" id="{A223A6BF-B80F-A14F-8DFE-7D93469664B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82D9B57-7F88-1F4A-9ED9-5182A7768473}" type="slidenum">
              <a:rPr lang="ru-RU" altLang="ru-RU"/>
              <a:pPr eaLnBrk="1" hangingPunct="1"/>
              <a:t>257</a:t>
            </a:fld>
            <a:endParaRPr lang="ru-RU" altLang="ru-RU"/>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75ABAF21-2437-D646-9EB1-EBAE117DCAEB}"/>
              </a:ext>
            </a:extLst>
          </p:cNvPr>
          <p:cNvSpPr>
            <a:spLocks noGrp="1" noChangeArrowheads="1"/>
          </p:cNvSpPr>
          <p:nvPr>
            <p:ph type="body" idx="1"/>
          </p:nvPr>
        </p:nvSpPr>
        <p:spPr>
          <a:xfrm>
            <a:off x="1981200" y="260351"/>
            <a:ext cx="8229600" cy="5865813"/>
          </a:xfrm>
        </p:spPr>
        <p:txBody>
          <a:bodyPr/>
          <a:lstStyle/>
          <a:p>
            <a:pPr marL="609600" indent="-609600">
              <a:buNone/>
            </a:pPr>
            <a:r>
              <a:rPr lang="ru-RU" altLang="ru-RU" sz="1800" b="1"/>
              <a:t>Основные способы построения ЦВЗ систем для аудио ПО:</a:t>
            </a:r>
          </a:p>
          <a:p>
            <a:pPr marL="609600" indent="-609600">
              <a:buNone/>
            </a:pPr>
            <a:r>
              <a:rPr lang="ru-RU" altLang="ru-RU" sz="1800"/>
              <a:t>	1. Вложение в НЗБ.</a:t>
            </a:r>
          </a:p>
          <a:p>
            <a:pPr marL="609600" indent="-609600">
              <a:buNone/>
            </a:pPr>
            <a:r>
              <a:rPr lang="ru-RU" altLang="ru-RU" sz="1800"/>
              <a:t>	2. Модифицированное вложение в НЗБ.</a:t>
            </a:r>
          </a:p>
          <a:p>
            <a:pPr marL="609600" indent="-609600">
              <a:buNone/>
            </a:pPr>
            <a:r>
              <a:rPr lang="ru-RU" altLang="ru-RU" sz="1800"/>
              <a:t>	3. Вложение в фазу сигнала.</a:t>
            </a:r>
          </a:p>
          <a:p>
            <a:pPr marL="609600" indent="-609600">
              <a:buNone/>
            </a:pPr>
            <a:r>
              <a:rPr lang="ru-RU" altLang="ru-RU" sz="1800"/>
              <a:t>	4. Вложение при помощи эхо-сигналов.</a:t>
            </a:r>
          </a:p>
          <a:p>
            <a:pPr marL="609600" indent="-609600">
              <a:buNone/>
            </a:pPr>
            <a:r>
              <a:rPr lang="ru-RU" altLang="ru-RU" sz="1800"/>
              <a:t>	5. Использование ШПС во временной или частотной области.</a:t>
            </a:r>
          </a:p>
          <a:p>
            <a:pPr marL="609600" indent="-609600">
              <a:buNone/>
            </a:pPr>
            <a:r>
              <a:rPr lang="ru-RU" altLang="ru-RU" sz="1800"/>
              <a:t> 	6. Использование УШПС во временной или частотной области.</a:t>
            </a:r>
          </a:p>
          <a:p>
            <a:pPr marL="609600" indent="-609600">
              <a:buNone/>
            </a:pPr>
            <a:r>
              <a:rPr lang="ru-RU" altLang="ru-RU" sz="1800"/>
              <a:t>	7. Использование </a:t>
            </a:r>
            <a:r>
              <a:rPr lang="en-US" altLang="ru-RU" sz="1800"/>
              <a:t>QPD</a:t>
            </a:r>
            <a:r>
              <a:rPr lang="ru-RU" altLang="ru-RU" sz="1800"/>
              <a:t> во временной или частотной области.</a:t>
            </a:r>
          </a:p>
          <a:p>
            <a:pPr marL="609600" indent="-609600">
              <a:buNone/>
            </a:pPr>
            <a:r>
              <a:rPr lang="ru-RU" altLang="ru-RU" sz="1800"/>
              <a:t>	</a:t>
            </a:r>
            <a:r>
              <a:rPr lang="en-US" altLang="ru-RU" sz="1800"/>
              <a:t>8. </a:t>
            </a:r>
            <a:r>
              <a:rPr lang="ru-RU" altLang="ru-RU" sz="1800"/>
              <a:t>Мозаичные (</a:t>
            </a:r>
            <a:r>
              <a:rPr lang="en-US" altLang="ru-RU" sz="1800"/>
              <a:t>patchwork</a:t>
            </a:r>
            <a:r>
              <a:rPr lang="ru-RU" altLang="ru-RU" sz="1800"/>
              <a:t>)</a:t>
            </a:r>
            <a:r>
              <a:rPr lang="en-US" altLang="ru-RU" sz="1800"/>
              <a:t> </a:t>
            </a:r>
            <a:r>
              <a:rPr lang="ru-RU" altLang="ru-RU" sz="1800"/>
              <a:t>алгоритмы вложения.</a:t>
            </a:r>
          </a:p>
          <a:p>
            <a:pPr marL="609600" indent="-609600">
              <a:buNone/>
            </a:pPr>
            <a:r>
              <a:rPr lang="ru-RU" altLang="ru-RU" sz="1800"/>
              <a:t>	9. Методы вложения, использующие изменения характеристик ПО</a:t>
            </a:r>
          </a:p>
          <a:p>
            <a:pPr marL="609600" indent="-609600">
              <a:buNone/>
            </a:pPr>
            <a:r>
              <a:rPr lang="ru-RU" altLang="ru-RU" sz="1800"/>
              <a:t>	</a:t>
            </a:r>
          </a:p>
          <a:p>
            <a:pPr marL="609600" indent="-609600">
              <a:buNone/>
            </a:pPr>
            <a:r>
              <a:rPr lang="ru-RU" altLang="ru-RU" sz="1800"/>
              <a:t>	</a:t>
            </a:r>
            <a:r>
              <a:rPr lang="ru-RU" altLang="ru-RU" sz="1800" i="1"/>
              <a:t>Рассмотрим далее некоторые из этих методов.</a:t>
            </a:r>
            <a:r>
              <a:rPr lang="ru-RU" altLang="ru-RU" sz="1800"/>
              <a:t> </a:t>
            </a:r>
          </a:p>
        </p:txBody>
      </p:sp>
      <p:sp>
        <p:nvSpPr>
          <p:cNvPr id="10243" name="Номер слайда 2">
            <a:extLst>
              <a:ext uri="{FF2B5EF4-FFF2-40B4-BE49-F238E27FC236}">
                <a16:creationId xmlns:a16="http://schemas.microsoft.com/office/drawing/2014/main" id="{2E919D4A-F8D9-3E40-ACB8-504795E898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AA9188-5E6B-DD49-A143-0EF3F7E9A629}" type="slidenum">
              <a:rPr lang="ru-RU" altLang="ru-RU"/>
              <a:pPr eaLnBrk="1" hangingPunct="1"/>
              <a:t>258</a:t>
            </a:fld>
            <a:endParaRPr lang="ru-RU" altLang="ru-RU"/>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181BFCA3-E579-054C-8AFB-A1EE6E70610C}"/>
              </a:ext>
            </a:extLst>
          </p:cNvPr>
          <p:cNvSpPr>
            <a:spLocks noGrp="1" noChangeArrowheads="1"/>
          </p:cNvSpPr>
          <p:nvPr>
            <p:ph type="body" idx="1"/>
          </p:nvPr>
        </p:nvSpPr>
        <p:spPr>
          <a:xfrm>
            <a:off x="1981200" y="260351"/>
            <a:ext cx="8229600" cy="5865813"/>
          </a:xfrm>
        </p:spPr>
        <p:txBody>
          <a:bodyPr>
            <a:normAutofit lnSpcReduction="10000"/>
          </a:bodyPr>
          <a:lstStyle/>
          <a:p>
            <a:pPr marL="609600" indent="-609600">
              <a:buNone/>
            </a:pPr>
            <a:r>
              <a:rPr lang="ru-RU" altLang="ru-RU" sz="1400" b="1"/>
              <a:t>1. Вложение в НЗБ:</a:t>
            </a:r>
          </a:p>
          <a:p>
            <a:pPr marL="609600" indent="-609600">
              <a:buNone/>
            </a:pPr>
            <a:r>
              <a:rPr lang="ru-RU" altLang="ru-RU" sz="1400"/>
              <a:t>	Производится в НЗБ части отсчетов, выбираемых по стегоключу.</a:t>
            </a:r>
          </a:p>
          <a:p>
            <a:pPr marL="609600" indent="-609600">
              <a:buNone/>
            </a:pPr>
            <a:r>
              <a:rPr lang="ru-RU" altLang="ru-RU" sz="1400"/>
              <a:t>	При атаке отсчеты вложения не известны, а при рандомизации всех отсчетов возникает сильный шум, который иногда является недопустимым.</a:t>
            </a:r>
          </a:p>
          <a:p>
            <a:pPr marL="609600" indent="-609600">
              <a:buNone/>
            </a:pPr>
            <a:endParaRPr lang="ru-RU" altLang="ru-RU" sz="1400"/>
          </a:p>
          <a:p>
            <a:pPr marL="609600" indent="-609600">
              <a:buNone/>
            </a:pPr>
            <a:r>
              <a:rPr lang="ru-RU" altLang="ru-RU" sz="1400" b="1"/>
              <a:t>Замечание 1: </a:t>
            </a:r>
            <a:r>
              <a:rPr lang="ru-RU" altLang="ru-RU" sz="1400"/>
              <a:t>Для этого метода характерен «обмен» скорости вложения ЦВЗ на качество СГ и эффективность атаки.</a:t>
            </a:r>
          </a:p>
          <a:p>
            <a:pPr marL="609600" indent="-609600">
              <a:buNone/>
            </a:pPr>
            <a:r>
              <a:rPr lang="ru-RU" altLang="ru-RU" sz="1400" b="1"/>
              <a:t>Замечание 2: </a:t>
            </a:r>
            <a:r>
              <a:rPr lang="ru-RU" altLang="ru-RU" sz="1400"/>
              <a:t>Для аудио ПС типичным является вложение не в один НЗБ, а в несколько.</a:t>
            </a:r>
          </a:p>
          <a:p>
            <a:pPr marL="609600" indent="-609600">
              <a:buNone/>
            </a:pPr>
            <a:endParaRPr lang="ru-RU" altLang="ru-RU" sz="1400"/>
          </a:p>
          <a:p>
            <a:pPr marL="609600" indent="-609600">
              <a:buNone/>
            </a:pPr>
            <a:r>
              <a:rPr lang="ru-RU" altLang="ru-RU" sz="1400" b="1"/>
              <a:t>2. Модифицированное вложение в НЗБ:</a:t>
            </a:r>
          </a:p>
          <a:p>
            <a:pPr marL="609600" indent="-609600">
              <a:buNone/>
            </a:pPr>
            <a:r>
              <a:rPr lang="ru-RU" altLang="ru-RU" sz="1400"/>
              <a:t>	Идея метода – изменить дополнительные (не несущие информацию о ЦВЗ) НЗБ, если это приводит к уменьшению искажений.</a:t>
            </a:r>
          </a:p>
          <a:p>
            <a:pPr marL="609600" indent="-609600">
              <a:buNone/>
            </a:pPr>
            <a:r>
              <a:rPr lang="ru-RU" altLang="ru-RU" sz="1400"/>
              <a:t>	</a:t>
            </a:r>
            <a:r>
              <a:rPr lang="en-US" altLang="ru-RU" sz="1400" i="1"/>
              <a:t>C(n) </a:t>
            </a:r>
            <a:r>
              <a:rPr lang="ru-RU" altLang="ru-RU" sz="1400"/>
              <a:t>– значение амплитуды отсчета ПС до вложения.</a:t>
            </a:r>
            <a:endParaRPr lang="en-US" altLang="ru-RU" sz="1400"/>
          </a:p>
          <a:p>
            <a:pPr marL="609600" indent="-609600">
              <a:buNone/>
            </a:pPr>
            <a:r>
              <a:rPr lang="en-US" altLang="ru-RU" sz="1400" i="1"/>
              <a:t>	C’</a:t>
            </a:r>
            <a:r>
              <a:rPr lang="en-US" altLang="ru-RU" sz="1400" i="1" baseline="-25000"/>
              <a:t>w</a:t>
            </a:r>
            <a:r>
              <a:rPr lang="en-US" altLang="ru-RU" sz="1400" i="1"/>
              <a:t>(n)</a:t>
            </a:r>
            <a:r>
              <a:rPr lang="ru-RU" altLang="ru-RU" sz="1400" i="1"/>
              <a:t> </a:t>
            </a:r>
            <a:r>
              <a:rPr lang="ru-RU" altLang="ru-RU" sz="1400"/>
              <a:t>– значение амплитуды отсчета СГ после вложения </a:t>
            </a:r>
            <a:r>
              <a:rPr lang="en-US" altLang="ru-RU" sz="1400"/>
              <a:t>k</a:t>
            </a:r>
            <a:r>
              <a:rPr lang="ru-RU" altLang="ru-RU" sz="1400"/>
              <a:t> НЗБ.</a:t>
            </a:r>
            <a:endParaRPr lang="en-US" altLang="ru-RU" sz="1400" i="1"/>
          </a:p>
          <a:p>
            <a:pPr marL="609600" indent="-609600">
              <a:buNone/>
            </a:pPr>
            <a:r>
              <a:rPr lang="en-US" altLang="ru-RU" sz="1400" i="1"/>
              <a:t>	C’’</a:t>
            </a:r>
            <a:r>
              <a:rPr lang="en-US" altLang="ru-RU" sz="1400" i="1" baseline="-25000"/>
              <a:t>w</a:t>
            </a:r>
            <a:r>
              <a:rPr lang="en-US" altLang="ru-RU" sz="1400" i="1"/>
              <a:t>(n) </a:t>
            </a:r>
            <a:r>
              <a:rPr lang="ru-RU" altLang="ru-RU" sz="1400"/>
              <a:t>– значение амплитуды отсчета</a:t>
            </a:r>
            <a:r>
              <a:rPr lang="en-US" altLang="ru-RU" sz="1400"/>
              <a:t> </a:t>
            </a:r>
            <a:r>
              <a:rPr lang="ru-RU" altLang="ru-RU" sz="1400"/>
              <a:t>СГ после вложения </a:t>
            </a:r>
            <a:r>
              <a:rPr lang="en-US" altLang="ru-RU" sz="1400"/>
              <a:t>k+1</a:t>
            </a:r>
            <a:r>
              <a:rPr lang="ru-RU" altLang="ru-RU" sz="1400"/>
              <a:t>.</a:t>
            </a:r>
            <a:endParaRPr lang="en-US" altLang="ru-RU" sz="1400" i="1"/>
          </a:p>
          <a:p>
            <a:pPr marL="609600" indent="-609600">
              <a:buNone/>
            </a:pPr>
            <a:r>
              <a:rPr lang="en-US" altLang="ru-RU" sz="1400" i="1"/>
              <a:t>	C</a:t>
            </a:r>
            <a:r>
              <a:rPr lang="en-US" altLang="ru-RU" sz="1400" i="1" baseline="-25000"/>
              <a:t>w</a:t>
            </a:r>
            <a:r>
              <a:rPr lang="en-US" altLang="ru-RU" sz="1400" i="1"/>
              <a:t>(n)</a:t>
            </a:r>
            <a:r>
              <a:rPr lang="ru-RU" altLang="ru-RU" sz="1400"/>
              <a:t> –</a:t>
            </a:r>
            <a:r>
              <a:rPr lang="en-US" altLang="ru-RU" sz="1400"/>
              <a:t> </a:t>
            </a:r>
            <a:r>
              <a:rPr lang="ru-RU" altLang="ru-RU" sz="1400"/>
              <a:t>окончательная амплитуда СГ после вложения </a:t>
            </a:r>
            <a:r>
              <a:rPr lang="en-US" altLang="ru-RU" sz="1400"/>
              <a:t>k</a:t>
            </a:r>
            <a:r>
              <a:rPr lang="ru-RU" altLang="ru-RU" sz="1400"/>
              <a:t> бит. </a:t>
            </a:r>
          </a:p>
          <a:p>
            <a:pPr marL="609600" indent="-609600">
              <a:buNone/>
            </a:pPr>
            <a:r>
              <a:rPr lang="ru-RU" altLang="ru-RU" sz="1400"/>
              <a:t>	</a:t>
            </a:r>
            <a:r>
              <a:rPr lang="en-US" altLang="ru-RU" sz="1400" i="1"/>
              <a:t>e’(n)</a:t>
            </a:r>
            <a:r>
              <a:rPr lang="ru-RU" altLang="ru-RU" sz="1400"/>
              <a:t> =</a:t>
            </a:r>
            <a:r>
              <a:rPr lang="en-US" altLang="ru-RU" sz="1400"/>
              <a:t>|</a:t>
            </a:r>
            <a:r>
              <a:rPr lang="en-US" altLang="ru-RU" sz="1400" i="1"/>
              <a:t>C</a:t>
            </a:r>
            <a:r>
              <a:rPr lang="en-US" altLang="ru-RU" sz="1400" i="1" baseline="-25000"/>
              <a:t>w</a:t>
            </a:r>
            <a:r>
              <a:rPr lang="en-US" altLang="ru-RU" sz="1400" i="1"/>
              <a:t>(n)- C’</a:t>
            </a:r>
            <a:r>
              <a:rPr lang="en-US" altLang="ru-RU" sz="1400" i="1" baseline="-25000"/>
              <a:t>w</a:t>
            </a:r>
            <a:r>
              <a:rPr lang="en-US" altLang="ru-RU" sz="1400" i="1"/>
              <a:t>(n)| -</a:t>
            </a:r>
            <a:r>
              <a:rPr lang="ru-RU" altLang="ru-RU" sz="1400" i="1"/>
              <a:t>погрешность при вложении </a:t>
            </a:r>
            <a:r>
              <a:rPr lang="en-US" altLang="ru-RU" sz="1400" i="1"/>
              <a:t>k </a:t>
            </a:r>
            <a:r>
              <a:rPr lang="ru-RU" altLang="ru-RU" sz="1400" i="1"/>
              <a:t>НЗБ.</a:t>
            </a:r>
          </a:p>
          <a:p>
            <a:pPr marL="609600" indent="-609600">
              <a:buNone/>
            </a:pPr>
            <a:r>
              <a:rPr lang="ru-RU" altLang="ru-RU" sz="1400" i="1"/>
              <a:t>	</a:t>
            </a:r>
            <a:r>
              <a:rPr lang="en-US" altLang="ru-RU" sz="1400" i="1"/>
              <a:t>e’’(n)</a:t>
            </a:r>
            <a:r>
              <a:rPr lang="ru-RU" altLang="ru-RU" sz="1400"/>
              <a:t> =</a:t>
            </a:r>
            <a:r>
              <a:rPr lang="en-US" altLang="ru-RU" sz="1400"/>
              <a:t>|</a:t>
            </a:r>
            <a:r>
              <a:rPr lang="en-US" altLang="ru-RU" sz="1400" i="1"/>
              <a:t>C</a:t>
            </a:r>
            <a:r>
              <a:rPr lang="en-US" altLang="ru-RU" sz="1400" i="1" baseline="-25000"/>
              <a:t>w</a:t>
            </a:r>
            <a:r>
              <a:rPr lang="en-US" altLang="ru-RU" sz="1400" i="1"/>
              <a:t>(n)- C’’</a:t>
            </a:r>
            <a:r>
              <a:rPr lang="en-US" altLang="ru-RU" sz="1400" i="1" baseline="-25000"/>
              <a:t>w</a:t>
            </a:r>
            <a:r>
              <a:rPr lang="en-US" altLang="ru-RU" sz="1400" i="1"/>
              <a:t>(n)| -</a:t>
            </a:r>
            <a:r>
              <a:rPr lang="ru-RU" altLang="ru-RU" sz="1400" i="1"/>
              <a:t>погрешность при вложении </a:t>
            </a:r>
            <a:r>
              <a:rPr lang="en-US" altLang="ru-RU" sz="1400" i="1"/>
              <a:t>k+1 </a:t>
            </a:r>
            <a:r>
              <a:rPr lang="ru-RU" altLang="ru-RU" sz="1400" i="1"/>
              <a:t>НЗБ</a:t>
            </a:r>
            <a:r>
              <a:rPr lang="ru-RU" altLang="ru-RU" sz="1800" i="1"/>
              <a:t> </a:t>
            </a:r>
            <a:endParaRPr lang="en-US" altLang="ru-RU" sz="1800" i="1"/>
          </a:p>
          <a:p>
            <a:pPr marL="609600" indent="-609600">
              <a:buNone/>
            </a:pPr>
            <a:r>
              <a:rPr lang="en-US" altLang="ru-RU" sz="1800" i="1"/>
              <a:t>	</a:t>
            </a:r>
            <a:r>
              <a:rPr lang="en-US" altLang="ru-RU" sz="1400" i="1"/>
              <a:t>C</a:t>
            </a:r>
            <a:r>
              <a:rPr lang="en-US" altLang="ru-RU" sz="1400" i="1" baseline="-25000"/>
              <a:t>w</a:t>
            </a:r>
            <a:r>
              <a:rPr lang="en-US" altLang="ru-RU" sz="1400" i="1"/>
              <a:t>(n) – </a:t>
            </a:r>
            <a:r>
              <a:rPr lang="ru-RU" altLang="ru-RU" sz="1400" i="1"/>
              <a:t>окончательная амплитуда отсчета после вложения ЦВЗ.</a:t>
            </a:r>
          </a:p>
          <a:p>
            <a:pPr marL="609600" indent="-609600">
              <a:buNone/>
            </a:pPr>
            <a:r>
              <a:rPr lang="ru-RU" altLang="ru-RU" sz="1400" i="1"/>
              <a:t>	</a:t>
            </a:r>
            <a:endParaRPr lang="ru-RU" altLang="ru-RU" sz="1800" i="1"/>
          </a:p>
          <a:p>
            <a:pPr marL="609600" indent="-609600">
              <a:buNone/>
            </a:pPr>
            <a:endParaRPr lang="ru-RU" altLang="ru-RU" sz="1800" i="1"/>
          </a:p>
        </p:txBody>
      </p:sp>
      <p:sp>
        <p:nvSpPr>
          <p:cNvPr id="1028" name="Rectangle 5">
            <a:extLst>
              <a:ext uri="{FF2B5EF4-FFF2-40B4-BE49-F238E27FC236}">
                <a16:creationId xmlns:a16="http://schemas.microsoft.com/office/drawing/2014/main" id="{CF18563D-6215-C64F-A372-F1241BC694B7}"/>
              </a:ext>
            </a:extLst>
          </p:cNvPr>
          <p:cNvSpPr>
            <a:spLocks noChangeArrowheads="1"/>
          </p:cNvSpPr>
          <p:nvPr/>
        </p:nvSpPr>
        <p:spPr bwMode="auto">
          <a:xfrm>
            <a:off x="1524001" y="30014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026" name="Object 4">
            <a:extLst>
              <a:ext uri="{FF2B5EF4-FFF2-40B4-BE49-F238E27FC236}">
                <a16:creationId xmlns:a16="http://schemas.microsoft.com/office/drawing/2014/main" id="{3884A470-A5E2-9047-9434-11A0EB02F7EA}"/>
              </a:ext>
            </a:extLst>
          </p:cNvPr>
          <p:cNvGraphicFramePr>
            <a:graphicFrameLocks noChangeAspect="1"/>
          </p:cNvGraphicFramePr>
          <p:nvPr/>
        </p:nvGraphicFramePr>
        <p:xfrm>
          <a:off x="2555875" y="5229226"/>
          <a:ext cx="3481388" cy="747713"/>
        </p:xfrm>
        <a:graphic>
          <a:graphicData uri="http://schemas.openxmlformats.org/presentationml/2006/ole">
            <mc:AlternateContent xmlns:mc="http://schemas.openxmlformats.org/markup-compatibility/2006">
              <mc:Choice xmlns:v="urn:schemas-microsoft-com:vml" Requires="v">
                <p:oleObj spid="_x0000_s267266" name="Формула" r:id="rId3" imgW="52082700" imgH="11112500" progId="Equation.3">
                  <p:embed/>
                </p:oleObj>
              </mc:Choice>
              <mc:Fallback>
                <p:oleObj name="Формула" r:id="rId3" imgW="52082700" imgH="11112500" progId="Equation.3">
                  <p:embed/>
                  <p:pic>
                    <p:nvPicPr>
                      <p:cNvPr id="1026" name="Object 4">
                        <a:extLst>
                          <a:ext uri="{FF2B5EF4-FFF2-40B4-BE49-F238E27FC236}">
                            <a16:creationId xmlns:a16="http://schemas.microsoft.com/office/drawing/2014/main" id="{3884A470-A5E2-9047-9434-11A0EB02F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5229226"/>
                        <a:ext cx="3481388" cy="74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Номер слайда 4">
            <a:extLst>
              <a:ext uri="{FF2B5EF4-FFF2-40B4-BE49-F238E27FC236}">
                <a16:creationId xmlns:a16="http://schemas.microsoft.com/office/drawing/2014/main" id="{38E65823-AAF0-844E-9B1D-4EEDD41645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1A9EFE8-0603-DB48-A11C-9A2C8D6E122F}" type="slidenum">
              <a:rPr lang="ru-RU" altLang="ru-RU"/>
              <a:pPr eaLnBrk="1" hangingPunct="1"/>
              <a:t>259</a:t>
            </a:fld>
            <a:endParaRPr lang="ru-RU" altLang="ru-RU"/>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Заголовок 1">
            <a:extLst>
              <a:ext uri="{FF2B5EF4-FFF2-40B4-BE49-F238E27FC236}">
                <a16:creationId xmlns:a16="http://schemas.microsoft.com/office/drawing/2014/main" id="{999C7E79-05BA-8742-A888-A0148DB94928}"/>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 Реальные СГ</a:t>
            </a:r>
            <a:r>
              <a:rPr lang="en-US" altLang="ru-RU" sz="1800" b="1">
                <a:latin typeface="Arial" panose="020B0604020202020204" pitchFamily="34" charset="0"/>
                <a:cs typeface="Arial" panose="020B0604020202020204" pitchFamily="34" charset="0"/>
              </a:rPr>
              <a:t>C</a:t>
            </a:r>
            <a:r>
              <a:rPr lang="ru-RU" altLang="ru-RU" sz="1800" b="1">
                <a:latin typeface="Arial" panose="020B0604020202020204" pitchFamily="34" charset="0"/>
                <a:cs typeface="Arial" panose="020B0604020202020204" pitchFamily="34" charset="0"/>
              </a:rPr>
              <a:t>-НЗБ и СГС</a:t>
            </a:r>
            <a:r>
              <a:rPr lang="en-US" altLang="ru-RU" sz="1800" b="1">
                <a:latin typeface="Arial" panose="020B0604020202020204" pitchFamily="34" charset="0"/>
                <a:cs typeface="Arial" panose="020B0604020202020204" pitchFamily="34" charset="0"/>
              </a:rPr>
              <a:t>-</a:t>
            </a:r>
            <a:r>
              <a:rPr lang="ru-RU" altLang="ru-RU" sz="1800" b="1">
                <a:latin typeface="Arial" panose="020B0604020202020204" pitchFamily="34" charset="0"/>
                <a:cs typeface="Arial" panose="020B0604020202020204" pitchFamily="34" charset="0"/>
              </a:rPr>
              <a:t>ШПС. </a:t>
            </a:r>
            <a:br>
              <a:rPr lang="en-US"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1. Реальные стегосистемы с вложением в НЗБ. </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(программы для этих СГС распространяются свободно по Интернету)</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1.1 </a:t>
            </a:r>
            <a:r>
              <a:rPr lang="en-US" altLang="ru-RU" sz="1800" i="1">
                <a:latin typeface="Arial" panose="020B0604020202020204" pitchFamily="34" charset="0"/>
                <a:cs typeface="Arial" panose="020B0604020202020204" pitchFamily="34" charset="0"/>
              </a:rPr>
              <a:t>Jsteg.</a:t>
            </a:r>
            <a:r>
              <a:rPr lang="ru-RU" altLang="ru-RU" sz="1800">
                <a:latin typeface="Arial" panose="020B0604020202020204" pitchFamily="34" charset="0"/>
                <a:cs typeface="Arial" panose="020B0604020202020204" pitchFamily="34" charset="0"/>
              </a:rPr>
              <a:t> В качестве ПО используется цветное изображение в формате </a:t>
            </a:r>
            <a:r>
              <a:rPr lang="en-US" altLang="ru-RU" sz="1800">
                <a:latin typeface="Arial" panose="020B0604020202020204" pitchFamily="34" charset="0"/>
                <a:cs typeface="Arial" panose="020B0604020202020204" pitchFamily="34" charset="0"/>
              </a:rPr>
              <a:t>JPEG</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Вложение производится в НЗБ частотных коэффициентов (за  	исключением нулевых и единичных), выбираемых по  	псевдослучайному пути, который задается стегоключом (паролем).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Рис. 1. Алгоритм сжатия изображения в формате </a:t>
            </a:r>
            <a:r>
              <a:rPr lang="en-US" altLang="ru-RU" sz="1800">
                <a:latin typeface="Arial" panose="020B0604020202020204" pitchFamily="34" charset="0"/>
                <a:cs typeface="Arial" panose="020B0604020202020204" pitchFamily="34" charset="0"/>
              </a:rPr>
              <a:t>JPEG.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Jsteg </a:t>
            </a:r>
            <a:r>
              <a:rPr lang="ru-RU" altLang="ru-RU" sz="1800">
                <a:latin typeface="Arial" panose="020B0604020202020204" pitchFamily="34" charset="0"/>
                <a:cs typeface="Arial" panose="020B0604020202020204" pitchFamily="34" charset="0"/>
              </a:rPr>
              <a:t>не обнаруживается визуальной атакой, но легко обнаруживается с использованием статистики </a:t>
            </a:r>
            <a:r>
              <a:rPr lang="el-GR" altLang="ru-RU" sz="1800">
                <a:latin typeface="Arial" panose="020B0604020202020204" pitchFamily="34" charset="0"/>
                <a:cs typeface="Arial" panose="020B0604020202020204" pitchFamily="34" charset="0"/>
              </a:rPr>
              <a:t>χ</a:t>
            </a:r>
            <a:r>
              <a:rPr lang="ru-RU" altLang="ru-RU" sz="1800" baseline="30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и анализа пар выборок.</a:t>
            </a:r>
          </a:p>
        </p:txBody>
      </p:sp>
      <p:sp>
        <p:nvSpPr>
          <p:cNvPr id="4" name="Номер слайда 3">
            <a:extLst>
              <a:ext uri="{FF2B5EF4-FFF2-40B4-BE49-F238E27FC236}">
                <a16:creationId xmlns:a16="http://schemas.microsoft.com/office/drawing/2014/main" id="{4C3174C8-EA28-BF42-A5DD-A0E5292E075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8453356-530F-8340-8F38-43F0C82DEB8D}" type="slidenum">
              <a:rPr lang="ru-RU" altLang="ru-RU">
                <a:solidFill>
                  <a:srgbClr val="898989"/>
                </a:solidFill>
                <a:latin typeface="Calibri" panose="020F0502020204030204" pitchFamily="34" charset="0"/>
              </a:rPr>
              <a:pPr eaLnBrk="1" hangingPunct="1"/>
              <a:t>26</a:t>
            </a:fld>
            <a:endParaRPr lang="ru-RU" altLang="ru-RU">
              <a:solidFill>
                <a:srgbClr val="898989"/>
              </a:solidFill>
              <a:latin typeface="Calibri" panose="020F0502020204030204" pitchFamily="34" charset="0"/>
            </a:endParaRPr>
          </a:p>
        </p:txBody>
      </p:sp>
      <p:pic>
        <p:nvPicPr>
          <p:cNvPr id="2052" name="Picture 5">
            <a:extLst>
              <a:ext uri="{FF2B5EF4-FFF2-40B4-BE49-F238E27FC236}">
                <a16:creationId xmlns:a16="http://schemas.microsoft.com/office/drawing/2014/main" id="{6CB7BF43-741F-D248-AF5D-D5044647C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3141663"/>
            <a:ext cx="8339138"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846B78D6-18AC-894C-A17A-2FAAF3EB71BF}"/>
              </a:ext>
            </a:extLst>
          </p:cNvPr>
          <p:cNvSpPr>
            <a:spLocks noGrp="1" noChangeArrowheads="1"/>
          </p:cNvSpPr>
          <p:nvPr>
            <p:ph type="body" idx="1"/>
          </p:nvPr>
        </p:nvSpPr>
        <p:spPr>
          <a:xfrm>
            <a:off x="1981200" y="260351"/>
            <a:ext cx="8229600" cy="5865813"/>
          </a:xfrm>
        </p:spPr>
        <p:txBody>
          <a:bodyPr/>
          <a:lstStyle/>
          <a:p>
            <a:pPr marL="609600" indent="-609600">
              <a:buNone/>
            </a:pPr>
            <a:r>
              <a:rPr lang="ru-RU" altLang="ru-RU" sz="1800" b="1"/>
              <a:t>3. Вложение в фазу аудио ПО</a:t>
            </a:r>
          </a:p>
          <a:p>
            <a:pPr marL="609600" indent="-609600">
              <a:buNone/>
            </a:pPr>
            <a:r>
              <a:rPr lang="ru-RU" altLang="ru-RU" sz="1800" i="1"/>
              <a:t>Обоснование: </a:t>
            </a:r>
            <a:r>
              <a:rPr lang="ru-RU" altLang="ru-RU" sz="1800"/>
              <a:t>Слабая чувствительность </a:t>
            </a:r>
            <a:r>
              <a:rPr lang="en-US" altLang="ru-RU" sz="1800"/>
              <a:t>HAS</a:t>
            </a:r>
            <a:r>
              <a:rPr lang="ru-RU" altLang="ru-RU" sz="1800"/>
              <a:t> к сдвигу фаз аудио</a:t>
            </a:r>
            <a:r>
              <a:rPr lang="en-US" altLang="ru-RU" sz="1800"/>
              <a:t> </a:t>
            </a:r>
            <a:r>
              <a:rPr lang="ru-RU" altLang="ru-RU" sz="1800"/>
              <a:t>сигнала.	</a:t>
            </a:r>
          </a:p>
          <a:p>
            <a:pPr marL="609600" indent="-609600">
              <a:buNone/>
            </a:pPr>
            <a:r>
              <a:rPr lang="ru-RU" altLang="ru-RU" sz="1800" i="1"/>
              <a:t>Методы вложения и извлечения ЦВЗ:</a:t>
            </a:r>
          </a:p>
          <a:p>
            <a:pPr marL="609600" indent="-609600">
              <a:buNone/>
            </a:pPr>
            <a:r>
              <a:rPr lang="ru-RU" altLang="ru-RU" sz="1800"/>
              <a:t>а) </a:t>
            </a:r>
            <a:r>
              <a:rPr lang="ru-RU" altLang="ru-RU" sz="1800" i="1"/>
              <a:t>Погружение ЦВЗ:</a:t>
            </a:r>
          </a:p>
          <a:p>
            <a:pPr marL="609600" indent="-609600">
              <a:buNone/>
            </a:pPr>
            <a:r>
              <a:rPr lang="ru-RU" altLang="ru-RU" sz="1800"/>
              <a:t>	1. Выборки цифрового аудио сигнала разбиваются на блоки фиксированной длины.</a:t>
            </a:r>
          </a:p>
          <a:p>
            <a:pPr marL="609600" indent="-609600">
              <a:buNone/>
            </a:pPr>
            <a:r>
              <a:rPr lang="ru-RU" altLang="ru-RU" sz="1800"/>
              <a:t>	2. К каждому из блоков применяют </a:t>
            </a:r>
            <a:r>
              <a:rPr lang="en-US" altLang="ru-RU" sz="1800"/>
              <a:t>DFT</a:t>
            </a:r>
            <a:r>
              <a:rPr lang="ru-RU" altLang="ru-RU" sz="1800"/>
              <a:t>.</a:t>
            </a:r>
          </a:p>
          <a:p>
            <a:pPr marL="609600" indent="-609600">
              <a:buNone/>
            </a:pPr>
            <a:r>
              <a:rPr lang="ru-RU" altLang="ru-RU" sz="1800"/>
              <a:t>	3. Вкладывается ЦВЗ при помощи изменения фаз </a:t>
            </a:r>
            <a:r>
              <a:rPr lang="en-US" altLang="ru-RU" sz="1800"/>
              <a:t>DFT</a:t>
            </a:r>
            <a:r>
              <a:rPr lang="ru-RU" altLang="ru-RU" sz="1800"/>
              <a:t>.</a:t>
            </a:r>
          </a:p>
          <a:p>
            <a:pPr marL="609600" indent="-609600">
              <a:buNone/>
            </a:pPr>
            <a:r>
              <a:rPr lang="ru-RU" altLang="ru-RU" sz="1800"/>
              <a:t>	4. Производится «сглаживание» переходных процессов между блоками </a:t>
            </a:r>
            <a:r>
              <a:rPr lang="en-US" altLang="ru-RU" sz="1800"/>
              <a:t>DFT</a:t>
            </a:r>
            <a:r>
              <a:rPr lang="ru-RU" altLang="ru-RU" sz="1800"/>
              <a:t>, имеющими скачки фаз после вложения ЦВЗ.</a:t>
            </a:r>
          </a:p>
          <a:p>
            <a:pPr marL="609600" indent="-609600">
              <a:buNone/>
            </a:pPr>
            <a:r>
              <a:rPr lang="ru-RU" altLang="ru-RU" sz="1800"/>
              <a:t>	5. Выполняется </a:t>
            </a:r>
            <a:r>
              <a:rPr lang="en-US" altLang="ru-RU" sz="1800"/>
              <a:t>IDFT</a:t>
            </a:r>
            <a:r>
              <a:rPr lang="ru-RU" altLang="ru-RU" sz="1800"/>
              <a:t> для окончательного формирования стегосигнала.</a:t>
            </a:r>
          </a:p>
          <a:p>
            <a:pPr marL="609600" indent="-609600">
              <a:buNone/>
            </a:pPr>
            <a:r>
              <a:rPr lang="ru-RU" altLang="ru-RU" sz="1800"/>
              <a:t> 	</a:t>
            </a:r>
          </a:p>
        </p:txBody>
      </p:sp>
      <p:sp>
        <p:nvSpPr>
          <p:cNvPr id="11267" name="Номер слайда 2">
            <a:extLst>
              <a:ext uri="{FF2B5EF4-FFF2-40B4-BE49-F238E27FC236}">
                <a16:creationId xmlns:a16="http://schemas.microsoft.com/office/drawing/2014/main" id="{EC89EA13-15DA-144C-AD06-94ECD2183C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CC83245-78A1-AB49-A052-B02E4965347F}" type="slidenum">
              <a:rPr lang="ru-RU" altLang="ru-RU"/>
              <a:pPr eaLnBrk="1" hangingPunct="1"/>
              <a:t>260</a:t>
            </a:fld>
            <a:endParaRPr lang="ru-RU" altLang="ru-RU"/>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8F430A2-18FB-D941-91B0-0D56DCD9A202}"/>
              </a:ext>
            </a:extLst>
          </p:cNvPr>
          <p:cNvSpPr>
            <a:spLocks noGrp="1" noChangeArrowheads="1"/>
          </p:cNvSpPr>
          <p:nvPr>
            <p:ph type="body" idx="1"/>
          </p:nvPr>
        </p:nvSpPr>
        <p:spPr>
          <a:xfrm>
            <a:off x="1981200" y="260351"/>
            <a:ext cx="8229600" cy="5865813"/>
          </a:xfrm>
        </p:spPr>
        <p:txBody>
          <a:bodyPr/>
          <a:lstStyle/>
          <a:p>
            <a:pPr marL="609600" indent="-609600">
              <a:buNone/>
            </a:pPr>
            <a:r>
              <a:rPr lang="ru-RU" altLang="ru-RU" sz="1800" i="1"/>
              <a:t>б) Извлечение</a:t>
            </a:r>
            <a:r>
              <a:rPr lang="en-US" altLang="ru-RU" sz="1800" i="1"/>
              <a:t> </a:t>
            </a:r>
            <a:r>
              <a:rPr lang="ru-RU" altLang="ru-RU" sz="1800" i="1"/>
              <a:t>ЦВЗ:</a:t>
            </a:r>
          </a:p>
          <a:p>
            <a:pPr marL="609600" indent="-609600">
              <a:buNone/>
            </a:pPr>
            <a:r>
              <a:rPr lang="ru-RU" altLang="ru-RU" sz="1800"/>
              <a:t>	1. Выборки цифрового стегосигнала разбиваются на блоки фиксированной длины, границы которых должны совпадать с границами блоков при вложении.</a:t>
            </a:r>
          </a:p>
          <a:p>
            <a:pPr marL="609600" indent="-609600">
              <a:buNone/>
            </a:pPr>
            <a:r>
              <a:rPr lang="ru-RU" altLang="ru-RU" sz="1800"/>
              <a:t>	2. К каждому из блоков применяют </a:t>
            </a:r>
            <a:r>
              <a:rPr lang="en-US" altLang="ru-RU" sz="1800"/>
              <a:t>DFT</a:t>
            </a:r>
            <a:r>
              <a:rPr lang="ru-RU" altLang="ru-RU" sz="1800"/>
              <a:t>.</a:t>
            </a:r>
          </a:p>
          <a:p>
            <a:pPr marL="609600" indent="-609600">
              <a:buNone/>
            </a:pPr>
            <a:r>
              <a:rPr lang="ru-RU" altLang="ru-RU" sz="1800"/>
              <a:t>	3. Извлечение ЦВЗ при помощи фазового детектора.</a:t>
            </a:r>
          </a:p>
          <a:p>
            <a:pPr marL="609600" indent="-609600">
              <a:buNone/>
            </a:pPr>
            <a:r>
              <a:rPr lang="ru-RU" altLang="ru-RU" sz="1800"/>
              <a:t>	</a:t>
            </a:r>
          </a:p>
          <a:p>
            <a:pPr marL="609600" indent="-609600">
              <a:buNone/>
            </a:pPr>
            <a:r>
              <a:rPr lang="ru-RU" altLang="ru-RU" sz="1800" i="1"/>
              <a:t>Скорость вложения: </a:t>
            </a:r>
            <a:r>
              <a:rPr lang="ru-RU" altLang="ru-RU" sz="1800"/>
              <a:t>8-32 бит</a:t>
            </a:r>
            <a:r>
              <a:rPr lang="en-US" altLang="ru-RU" sz="1800"/>
              <a:t>/c</a:t>
            </a:r>
            <a:r>
              <a:rPr lang="ru-RU" altLang="ru-RU" sz="1800"/>
              <a:t>ек при хорошем качестве аудиосигнала после вложения.</a:t>
            </a:r>
          </a:p>
          <a:p>
            <a:pPr marL="609600" indent="-609600">
              <a:buNone/>
            </a:pPr>
            <a:endParaRPr lang="ru-RU" altLang="ru-RU" sz="1800"/>
          </a:p>
          <a:p>
            <a:pPr marL="609600" indent="-609600">
              <a:buNone/>
            </a:pPr>
            <a:r>
              <a:rPr lang="ru-RU" altLang="ru-RU" sz="1800" i="1"/>
              <a:t>Усовершенствование:</a:t>
            </a:r>
            <a:r>
              <a:rPr lang="ru-RU" altLang="ru-RU" sz="1800"/>
              <a:t> Разбиение сигнала на частотные поддиапазоны и вложение в фазу к каждом поддиапазоне, скорость при этом увеличивается до 1200 бит</a:t>
            </a:r>
            <a:r>
              <a:rPr lang="en-US" altLang="ru-RU" sz="1800"/>
              <a:t>/</a:t>
            </a:r>
            <a:r>
              <a:rPr lang="ru-RU" altLang="ru-RU" sz="1800"/>
              <a:t>сек ( для этого метода в 12 раз до 384) 	</a:t>
            </a:r>
          </a:p>
        </p:txBody>
      </p:sp>
      <p:sp>
        <p:nvSpPr>
          <p:cNvPr id="12291" name="Номер слайда 2">
            <a:extLst>
              <a:ext uri="{FF2B5EF4-FFF2-40B4-BE49-F238E27FC236}">
                <a16:creationId xmlns:a16="http://schemas.microsoft.com/office/drawing/2014/main" id="{96AF12BA-4AE1-7340-B969-1CB367E3F4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FF27954-D97A-6E44-9F18-7B96BDB78022}" type="slidenum">
              <a:rPr lang="ru-RU" altLang="ru-RU"/>
              <a:pPr eaLnBrk="1" hangingPunct="1"/>
              <a:t>261</a:t>
            </a:fld>
            <a:endParaRPr lang="ru-RU" altLang="ru-RU"/>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2F9D19EB-5351-C144-84B8-2ABEF6984594}"/>
              </a:ext>
            </a:extLst>
          </p:cNvPr>
          <p:cNvSpPr>
            <a:spLocks noGrp="1" noChangeArrowheads="1"/>
          </p:cNvSpPr>
          <p:nvPr>
            <p:ph type="body" idx="1"/>
          </p:nvPr>
        </p:nvSpPr>
        <p:spPr>
          <a:xfrm>
            <a:off x="1981200" y="260351"/>
            <a:ext cx="8229600" cy="5865813"/>
          </a:xfrm>
        </p:spPr>
        <p:txBody>
          <a:bodyPr>
            <a:normAutofit fontScale="92500" lnSpcReduction="20000"/>
          </a:bodyPr>
          <a:lstStyle/>
          <a:p>
            <a:pPr marL="609600" indent="-609600">
              <a:buNone/>
            </a:pPr>
            <a:r>
              <a:rPr lang="ru-RU" altLang="ru-RU" sz="1800" b="1"/>
              <a:t>4. Вложение в ЭХО сигналы</a:t>
            </a:r>
            <a:endParaRPr lang="ru-RU" altLang="ru-RU" sz="1800" b="1" i="1"/>
          </a:p>
          <a:p>
            <a:pPr marL="609600" indent="-609600">
              <a:buNone/>
            </a:pPr>
            <a:r>
              <a:rPr lang="ru-RU" altLang="ru-RU" sz="1800" i="1"/>
              <a:t>Обоснование: </a:t>
            </a:r>
            <a:r>
              <a:rPr lang="ru-RU" altLang="ru-RU" sz="1800"/>
              <a:t>Добавление «эхо» (сдвинутого по времени сигнала) к основному аудио сигналу воспринимается </a:t>
            </a:r>
            <a:r>
              <a:rPr lang="en-US" altLang="ru-RU" sz="1800"/>
              <a:t>HAS</a:t>
            </a:r>
            <a:r>
              <a:rPr lang="ru-RU" altLang="ru-RU" sz="1800"/>
              <a:t> не как добавление аддитивного шума, а как появление дополнительных </a:t>
            </a:r>
            <a:r>
              <a:rPr lang="ru-RU" altLang="ru-RU" sz="1800" i="1"/>
              <a:t>резонансов</a:t>
            </a:r>
            <a:r>
              <a:rPr lang="ru-RU" altLang="ru-RU" sz="1800"/>
              <a:t> (изменение акустической среды при создании аудиосигнала).</a:t>
            </a:r>
          </a:p>
          <a:p>
            <a:pPr marL="609600" indent="-609600">
              <a:buNone/>
            </a:pPr>
            <a:endParaRPr lang="ru-RU" altLang="ru-RU" sz="1800"/>
          </a:p>
          <a:p>
            <a:pPr marL="609600" indent="-609600">
              <a:buNone/>
            </a:pPr>
            <a:r>
              <a:rPr lang="ru-RU" altLang="ru-RU" sz="1800" i="1"/>
              <a:t>Идея метода, основные параметры вложения ЦВЗ:</a:t>
            </a:r>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r>
              <a:rPr lang="ru-RU" altLang="ru-RU" sz="1800" i="1"/>
              <a:t>	</a:t>
            </a:r>
            <a:r>
              <a:rPr lang="en-US" altLang="ru-RU" sz="1800" i="1"/>
              <a:t>A – </a:t>
            </a:r>
            <a:r>
              <a:rPr lang="ru-RU" altLang="ru-RU" sz="1800"/>
              <a:t>амплитуда основного аудиосигнала.</a:t>
            </a:r>
          </a:p>
          <a:p>
            <a:pPr marL="609600" indent="-609600">
              <a:buNone/>
            </a:pPr>
            <a:r>
              <a:rPr lang="ru-RU" altLang="ru-RU" sz="1800"/>
              <a:t>	</a:t>
            </a:r>
            <a:r>
              <a:rPr lang="en-US" altLang="ru-RU" sz="1800" i="1"/>
              <a:t>A</a:t>
            </a:r>
            <a:r>
              <a:rPr lang="ru-RU" altLang="ru-RU" sz="1800" i="1" baseline="-25000"/>
              <a:t>1</a:t>
            </a:r>
            <a:r>
              <a:rPr lang="en-US" altLang="ru-RU" sz="1800" i="1"/>
              <a:t> – </a:t>
            </a:r>
            <a:r>
              <a:rPr lang="ru-RU" altLang="ru-RU" sz="1800"/>
              <a:t>амплитуда эхо, соответствующего вложению «1».</a:t>
            </a:r>
          </a:p>
          <a:p>
            <a:pPr marL="609600" indent="-609600">
              <a:buNone/>
            </a:pPr>
            <a:r>
              <a:rPr lang="ru-RU" altLang="ru-RU" sz="1800" i="1"/>
              <a:t>	</a:t>
            </a:r>
            <a:r>
              <a:rPr lang="en-US" altLang="ru-RU" sz="1800" i="1"/>
              <a:t>A</a:t>
            </a:r>
            <a:r>
              <a:rPr lang="ru-RU" altLang="ru-RU" sz="1800" i="1" baseline="-25000"/>
              <a:t>0</a:t>
            </a:r>
            <a:r>
              <a:rPr lang="en-US" altLang="ru-RU" sz="1800" i="1"/>
              <a:t> – </a:t>
            </a:r>
            <a:r>
              <a:rPr lang="ru-RU" altLang="ru-RU" sz="1800"/>
              <a:t>амплитуда эхо, соответствующего вложению «0».</a:t>
            </a:r>
          </a:p>
          <a:p>
            <a:pPr marL="609600" indent="-609600">
              <a:buNone/>
            </a:pPr>
            <a:r>
              <a:rPr lang="ru-RU" altLang="ru-RU" sz="1800"/>
              <a:t>	δ</a:t>
            </a:r>
            <a:r>
              <a:rPr lang="ru-RU" altLang="ru-RU" sz="1800" baseline="-25000"/>
              <a:t>1 </a:t>
            </a:r>
            <a:r>
              <a:rPr lang="ru-RU" altLang="ru-RU" sz="1800"/>
              <a:t>– задержка, соответствующего вложению «1».</a:t>
            </a:r>
          </a:p>
          <a:p>
            <a:pPr marL="609600" indent="-609600">
              <a:buNone/>
            </a:pPr>
            <a:r>
              <a:rPr lang="ru-RU" altLang="ru-RU" sz="1800"/>
              <a:t>	δ</a:t>
            </a:r>
            <a:r>
              <a:rPr lang="ru-RU" altLang="ru-RU" sz="1800" baseline="-25000"/>
              <a:t>0 </a:t>
            </a:r>
            <a:r>
              <a:rPr lang="ru-RU" altLang="ru-RU" sz="1800"/>
              <a:t>– задержка, соответствующего вложению «0».</a:t>
            </a:r>
          </a:p>
          <a:p>
            <a:pPr marL="609600" indent="-609600">
              <a:buNone/>
            </a:pPr>
            <a:r>
              <a:rPr lang="ru-RU" altLang="ru-RU" sz="1800" i="1"/>
              <a:t>Параметры, влияющие на качество ПО после вложения:</a:t>
            </a:r>
          </a:p>
          <a:p>
            <a:pPr marL="609600" indent="-609600">
              <a:buNone/>
            </a:pPr>
            <a:r>
              <a:rPr lang="ru-RU" altLang="ru-RU" sz="1800"/>
              <a:t> </a:t>
            </a:r>
          </a:p>
        </p:txBody>
      </p:sp>
      <p:grpSp>
        <p:nvGrpSpPr>
          <p:cNvPr id="2052" name="Group 3">
            <a:extLst>
              <a:ext uri="{FF2B5EF4-FFF2-40B4-BE49-F238E27FC236}">
                <a16:creationId xmlns:a16="http://schemas.microsoft.com/office/drawing/2014/main" id="{0C10C197-9840-E846-8A00-9C9E95544180}"/>
              </a:ext>
            </a:extLst>
          </p:cNvPr>
          <p:cNvGrpSpPr>
            <a:grpSpLocks noChangeAspect="1"/>
          </p:cNvGrpSpPr>
          <p:nvPr/>
        </p:nvGrpSpPr>
        <p:grpSpPr bwMode="auto">
          <a:xfrm>
            <a:off x="2640013" y="2205038"/>
            <a:ext cx="4730750" cy="1916112"/>
            <a:chOff x="1702" y="4490"/>
            <a:chExt cx="7449" cy="3017"/>
          </a:xfrm>
        </p:grpSpPr>
        <p:sp>
          <p:nvSpPr>
            <p:cNvPr id="2055" name="AutoShape 4">
              <a:extLst>
                <a:ext uri="{FF2B5EF4-FFF2-40B4-BE49-F238E27FC236}">
                  <a16:creationId xmlns:a16="http://schemas.microsoft.com/office/drawing/2014/main" id="{07137B37-3260-D646-B10A-50AFEF39B973}"/>
                </a:ext>
              </a:extLst>
            </p:cNvPr>
            <p:cNvSpPr>
              <a:spLocks noChangeAspect="1" noChangeArrowheads="1"/>
            </p:cNvSpPr>
            <p:nvPr/>
          </p:nvSpPr>
          <p:spPr bwMode="auto">
            <a:xfrm>
              <a:off x="1702" y="4490"/>
              <a:ext cx="7449" cy="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2056" name="Line 5">
              <a:extLst>
                <a:ext uri="{FF2B5EF4-FFF2-40B4-BE49-F238E27FC236}">
                  <a16:creationId xmlns:a16="http://schemas.microsoft.com/office/drawing/2014/main" id="{58FCCB56-FD7C-8C45-B990-C0AC98C1061A}"/>
                </a:ext>
              </a:extLst>
            </p:cNvPr>
            <p:cNvSpPr>
              <a:spLocks noChangeShapeType="1"/>
            </p:cNvSpPr>
            <p:nvPr/>
          </p:nvSpPr>
          <p:spPr bwMode="auto">
            <a:xfrm>
              <a:off x="2921" y="6330"/>
              <a:ext cx="53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2057" name="Text Box 6">
              <a:extLst>
                <a:ext uri="{FF2B5EF4-FFF2-40B4-BE49-F238E27FC236}">
                  <a16:creationId xmlns:a16="http://schemas.microsoft.com/office/drawing/2014/main" id="{8550C365-C83A-AA4E-85FC-ED5E3B407162}"/>
                </a:ext>
              </a:extLst>
            </p:cNvPr>
            <p:cNvSpPr txBox="1">
              <a:spLocks noChangeArrowheads="1"/>
            </p:cNvSpPr>
            <p:nvPr/>
          </p:nvSpPr>
          <p:spPr bwMode="auto">
            <a:xfrm>
              <a:off x="8111" y="6370"/>
              <a:ext cx="1040" cy="4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200"/>
                <a:t>t(</a:t>
              </a:r>
              <a:r>
                <a:rPr lang="ru-RU" altLang="ru-RU" sz="1200"/>
                <a:t>мсек</a:t>
              </a:r>
              <a:r>
                <a:rPr lang="en-US" altLang="ru-RU" sz="1200"/>
                <a:t>)</a:t>
              </a:r>
              <a:endParaRPr lang="ru-RU" altLang="ru-RU"/>
            </a:p>
          </p:txBody>
        </p:sp>
        <p:sp>
          <p:nvSpPr>
            <p:cNvPr id="2058" name="Line 7">
              <a:extLst>
                <a:ext uri="{FF2B5EF4-FFF2-40B4-BE49-F238E27FC236}">
                  <a16:creationId xmlns:a16="http://schemas.microsoft.com/office/drawing/2014/main" id="{7BA37A1C-FDD8-E14B-B17F-EC2489855DA4}"/>
                </a:ext>
              </a:extLst>
            </p:cNvPr>
            <p:cNvSpPr>
              <a:spLocks noChangeShapeType="1"/>
            </p:cNvSpPr>
            <p:nvPr/>
          </p:nvSpPr>
          <p:spPr bwMode="auto">
            <a:xfrm flipV="1">
              <a:off x="2919" y="4620"/>
              <a:ext cx="1" cy="17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059" name="Oval 8">
              <a:extLst>
                <a:ext uri="{FF2B5EF4-FFF2-40B4-BE49-F238E27FC236}">
                  <a16:creationId xmlns:a16="http://schemas.microsoft.com/office/drawing/2014/main" id="{E680FA99-6B10-CE48-B6F2-5072677AC22B}"/>
                </a:ext>
              </a:extLst>
            </p:cNvPr>
            <p:cNvSpPr>
              <a:spLocks noChangeArrowheads="1"/>
            </p:cNvSpPr>
            <p:nvPr/>
          </p:nvSpPr>
          <p:spPr bwMode="auto">
            <a:xfrm>
              <a:off x="2840" y="4490"/>
              <a:ext cx="143" cy="143"/>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2060" name="Line 9">
              <a:extLst>
                <a:ext uri="{FF2B5EF4-FFF2-40B4-BE49-F238E27FC236}">
                  <a16:creationId xmlns:a16="http://schemas.microsoft.com/office/drawing/2014/main" id="{D01EA43F-000C-0941-8A72-5048F55CA22A}"/>
                </a:ext>
              </a:extLst>
            </p:cNvPr>
            <p:cNvSpPr>
              <a:spLocks noChangeShapeType="1"/>
            </p:cNvSpPr>
            <p:nvPr/>
          </p:nvSpPr>
          <p:spPr bwMode="auto">
            <a:xfrm flipH="1">
              <a:off x="2740" y="6330"/>
              <a:ext cx="1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061" name="Line 10">
              <a:extLst>
                <a:ext uri="{FF2B5EF4-FFF2-40B4-BE49-F238E27FC236}">
                  <a16:creationId xmlns:a16="http://schemas.microsoft.com/office/drawing/2014/main" id="{8E4BC295-EFDC-0541-9F28-EDF239446332}"/>
                </a:ext>
              </a:extLst>
            </p:cNvPr>
            <p:cNvSpPr>
              <a:spLocks noChangeShapeType="1"/>
            </p:cNvSpPr>
            <p:nvPr/>
          </p:nvSpPr>
          <p:spPr bwMode="auto">
            <a:xfrm flipH="1">
              <a:off x="2742" y="4644"/>
              <a:ext cx="16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062" name="Line 11">
              <a:extLst>
                <a:ext uri="{FF2B5EF4-FFF2-40B4-BE49-F238E27FC236}">
                  <a16:creationId xmlns:a16="http://schemas.microsoft.com/office/drawing/2014/main" id="{9C011D85-BDC4-ED43-BA82-F6AC2761DAD9}"/>
                </a:ext>
              </a:extLst>
            </p:cNvPr>
            <p:cNvSpPr>
              <a:spLocks noChangeShapeType="1"/>
            </p:cNvSpPr>
            <p:nvPr/>
          </p:nvSpPr>
          <p:spPr bwMode="auto">
            <a:xfrm flipV="1">
              <a:off x="2780" y="4650"/>
              <a:ext cx="0" cy="168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ru-RU"/>
            </a:p>
          </p:txBody>
        </p:sp>
        <p:sp>
          <p:nvSpPr>
            <p:cNvPr id="2063" name="Text Box 12">
              <a:extLst>
                <a:ext uri="{FF2B5EF4-FFF2-40B4-BE49-F238E27FC236}">
                  <a16:creationId xmlns:a16="http://schemas.microsoft.com/office/drawing/2014/main" id="{EDA73063-3D13-D042-B4F5-42F15FD9E222}"/>
                </a:ext>
              </a:extLst>
            </p:cNvPr>
            <p:cNvSpPr txBox="1">
              <a:spLocks noChangeArrowheads="1"/>
            </p:cNvSpPr>
            <p:nvPr/>
          </p:nvSpPr>
          <p:spPr bwMode="auto">
            <a:xfrm>
              <a:off x="2519" y="5130"/>
              <a:ext cx="330" cy="5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А</a:t>
              </a:r>
              <a:endParaRPr lang="ru-RU" altLang="ru-RU"/>
            </a:p>
          </p:txBody>
        </p:sp>
        <p:sp>
          <p:nvSpPr>
            <p:cNvPr id="2064" name="Line 13">
              <a:extLst>
                <a:ext uri="{FF2B5EF4-FFF2-40B4-BE49-F238E27FC236}">
                  <a16:creationId xmlns:a16="http://schemas.microsoft.com/office/drawing/2014/main" id="{6CB0A981-E6A0-7640-B197-734DAD41C1D6}"/>
                </a:ext>
              </a:extLst>
            </p:cNvPr>
            <p:cNvSpPr>
              <a:spLocks noChangeShapeType="1"/>
            </p:cNvSpPr>
            <p:nvPr/>
          </p:nvSpPr>
          <p:spPr bwMode="auto">
            <a:xfrm flipV="1">
              <a:off x="4189" y="5010"/>
              <a:ext cx="1" cy="13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065" name="Line 14">
              <a:extLst>
                <a:ext uri="{FF2B5EF4-FFF2-40B4-BE49-F238E27FC236}">
                  <a16:creationId xmlns:a16="http://schemas.microsoft.com/office/drawing/2014/main" id="{04C73C8A-C34B-144D-A413-65B2167F1B94}"/>
                </a:ext>
              </a:extLst>
            </p:cNvPr>
            <p:cNvSpPr>
              <a:spLocks noChangeShapeType="1"/>
            </p:cNvSpPr>
            <p:nvPr/>
          </p:nvSpPr>
          <p:spPr bwMode="auto">
            <a:xfrm flipH="1">
              <a:off x="4010" y="6330"/>
              <a:ext cx="16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grpSp>
          <p:nvGrpSpPr>
            <p:cNvPr id="2066" name="Group 15">
              <a:extLst>
                <a:ext uri="{FF2B5EF4-FFF2-40B4-BE49-F238E27FC236}">
                  <a16:creationId xmlns:a16="http://schemas.microsoft.com/office/drawing/2014/main" id="{3D628049-97FF-BD44-9773-9DB73F316EE3}"/>
                </a:ext>
              </a:extLst>
            </p:cNvPr>
            <p:cNvGrpSpPr>
              <a:grpSpLocks/>
            </p:cNvGrpSpPr>
            <p:nvPr/>
          </p:nvGrpSpPr>
          <p:grpSpPr bwMode="auto">
            <a:xfrm>
              <a:off x="4012" y="4860"/>
              <a:ext cx="241" cy="155"/>
              <a:chOff x="4012" y="4490"/>
              <a:chExt cx="241" cy="155"/>
            </a:xfrm>
          </p:grpSpPr>
          <p:sp>
            <p:nvSpPr>
              <p:cNvPr id="2083" name="Oval 16">
                <a:extLst>
                  <a:ext uri="{FF2B5EF4-FFF2-40B4-BE49-F238E27FC236}">
                    <a16:creationId xmlns:a16="http://schemas.microsoft.com/office/drawing/2014/main" id="{75302A0E-AF27-D44B-8C95-FBE0A7E71D7E}"/>
                  </a:ext>
                </a:extLst>
              </p:cNvPr>
              <p:cNvSpPr>
                <a:spLocks noChangeArrowheads="1"/>
              </p:cNvSpPr>
              <p:nvPr/>
            </p:nvSpPr>
            <p:spPr bwMode="auto">
              <a:xfrm>
                <a:off x="4110" y="4490"/>
                <a:ext cx="143" cy="143"/>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2084" name="Line 17">
                <a:extLst>
                  <a:ext uri="{FF2B5EF4-FFF2-40B4-BE49-F238E27FC236}">
                    <a16:creationId xmlns:a16="http://schemas.microsoft.com/office/drawing/2014/main" id="{534AC397-A2F5-6B44-A59A-B5AA5D3557AD}"/>
                  </a:ext>
                </a:extLst>
              </p:cNvPr>
              <p:cNvSpPr>
                <a:spLocks noChangeShapeType="1"/>
              </p:cNvSpPr>
              <p:nvPr/>
            </p:nvSpPr>
            <p:spPr bwMode="auto">
              <a:xfrm flipH="1">
                <a:off x="4012" y="4644"/>
                <a:ext cx="16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grpSp>
        <p:sp>
          <p:nvSpPr>
            <p:cNvPr id="2067" name="Line 18">
              <a:extLst>
                <a:ext uri="{FF2B5EF4-FFF2-40B4-BE49-F238E27FC236}">
                  <a16:creationId xmlns:a16="http://schemas.microsoft.com/office/drawing/2014/main" id="{903B7F8B-FF30-874F-96A7-D024D24366EA}"/>
                </a:ext>
              </a:extLst>
            </p:cNvPr>
            <p:cNvSpPr>
              <a:spLocks noChangeShapeType="1"/>
            </p:cNvSpPr>
            <p:nvPr/>
          </p:nvSpPr>
          <p:spPr bwMode="auto">
            <a:xfrm flipV="1">
              <a:off x="4050" y="4990"/>
              <a:ext cx="1" cy="134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ru-RU"/>
            </a:p>
          </p:txBody>
        </p:sp>
        <p:sp>
          <p:nvSpPr>
            <p:cNvPr id="2068" name="Text Box 19">
              <a:extLst>
                <a:ext uri="{FF2B5EF4-FFF2-40B4-BE49-F238E27FC236}">
                  <a16:creationId xmlns:a16="http://schemas.microsoft.com/office/drawing/2014/main" id="{51AFBC7B-2AFA-6946-9347-A8697B540792}"/>
                </a:ext>
              </a:extLst>
            </p:cNvPr>
            <p:cNvSpPr txBox="1">
              <a:spLocks noChangeArrowheads="1"/>
            </p:cNvSpPr>
            <p:nvPr/>
          </p:nvSpPr>
          <p:spPr bwMode="auto">
            <a:xfrm>
              <a:off x="3539" y="5420"/>
              <a:ext cx="630" cy="5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 А</a:t>
              </a:r>
              <a:r>
                <a:rPr lang="ru-RU" altLang="ru-RU" sz="1200" baseline="-25000"/>
                <a:t>1</a:t>
              </a:r>
              <a:endParaRPr lang="ru-RU" altLang="ru-RU"/>
            </a:p>
          </p:txBody>
        </p:sp>
        <p:sp>
          <p:nvSpPr>
            <p:cNvPr id="2069" name="Line 20">
              <a:extLst>
                <a:ext uri="{FF2B5EF4-FFF2-40B4-BE49-F238E27FC236}">
                  <a16:creationId xmlns:a16="http://schemas.microsoft.com/office/drawing/2014/main" id="{18FDCBEB-5BCF-574C-B5FD-FCCFCEAC6ACE}"/>
                </a:ext>
              </a:extLst>
            </p:cNvPr>
            <p:cNvSpPr>
              <a:spLocks noChangeShapeType="1"/>
            </p:cNvSpPr>
            <p:nvPr/>
          </p:nvSpPr>
          <p:spPr bwMode="auto">
            <a:xfrm flipV="1">
              <a:off x="5459" y="5310"/>
              <a:ext cx="1" cy="10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070" name="Line 21">
              <a:extLst>
                <a:ext uri="{FF2B5EF4-FFF2-40B4-BE49-F238E27FC236}">
                  <a16:creationId xmlns:a16="http://schemas.microsoft.com/office/drawing/2014/main" id="{1E418294-37AF-584F-BD86-C7100F4C41FF}"/>
                </a:ext>
              </a:extLst>
            </p:cNvPr>
            <p:cNvSpPr>
              <a:spLocks noChangeShapeType="1"/>
            </p:cNvSpPr>
            <p:nvPr/>
          </p:nvSpPr>
          <p:spPr bwMode="auto">
            <a:xfrm flipH="1">
              <a:off x="5280" y="6330"/>
              <a:ext cx="16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grpSp>
          <p:nvGrpSpPr>
            <p:cNvPr id="2071" name="Group 22">
              <a:extLst>
                <a:ext uri="{FF2B5EF4-FFF2-40B4-BE49-F238E27FC236}">
                  <a16:creationId xmlns:a16="http://schemas.microsoft.com/office/drawing/2014/main" id="{92F9FBCC-FA88-6145-A277-B56A08740F3E}"/>
                </a:ext>
              </a:extLst>
            </p:cNvPr>
            <p:cNvGrpSpPr>
              <a:grpSpLocks/>
            </p:cNvGrpSpPr>
            <p:nvPr/>
          </p:nvGrpSpPr>
          <p:grpSpPr bwMode="auto">
            <a:xfrm>
              <a:off x="5282" y="5180"/>
              <a:ext cx="241" cy="155"/>
              <a:chOff x="4012" y="4490"/>
              <a:chExt cx="241" cy="155"/>
            </a:xfrm>
          </p:grpSpPr>
          <p:sp>
            <p:nvSpPr>
              <p:cNvPr id="2081" name="Oval 23">
                <a:extLst>
                  <a:ext uri="{FF2B5EF4-FFF2-40B4-BE49-F238E27FC236}">
                    <a16:creationId xmlns:a16="http://schemas.microsoft.com/office/drawing/2014/main" id="{20E65959-5FFE-834C-9F36-ECD1A2455E8F}"/>
                  </a:ext>
                </a:extLst>
              </p:cNvPr>
              <p:cNvSpPr>
                <a:spLocks noChangeArrowheads="1"/>
              </p:cNvSpPr>
              <p:nvPr/>
            </p:nvSpPr>
            <p:spPr bwMode="auto">
              <a:xfrm>
                <a:off x="4110" y="4490"/>
                <a:ext cx="143" cy="143"/>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2082" name="Line 24">
                <a:extLst>
                  <a:ext uri="{FF2B5EF4-FFF2-40B4-BE49-F238E27FC236}">
                    <a16:creationId xmlns:a16="http://schemas.microsoft.com/office/drawing/2014/main" id="{FFDA3975-0EF9-9D45-BA1C-A20AA5AF0170}"/>
                  </a:ext>
                </a:extLst>
              </p:cNvPr>
              <p:cNvSpPr>
                <a:spLocks noChangeShapeType="1"/>
              </p:cNvSpPr>
              <p:nvPr/>
            </p:nvSpPr>
            <p:spPr bwMode="auto">
              <a:xfrm flipH="1">
                <a:off x="4012" y="4644"/>
                <a:ext cx="16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grpSp>
        <p:sp>
          <p:nvSpPr>
            <p:cNvPr id="2072" name="Line 25">
              <a:extLst>
                <a:ext uri="{FF2B5EF4-FFF2-40B4-BE49-F238E27FC236}">
                  <a16:creationId xmlns:a16="http://schemas.microsoft.com/office/drawing/2014/main" id="{480A9BD0-5476-8B4C-A6B9-5417935D1140}"/>
                </a:ext>
              </a:extLst>
            </p:cNvPr>
            <p:cNvSpPr>
              <a:spLocks noChangeShapeType="1"/>
            </p:cNvSpPr>
            <p:nvPr/>
          </p:nvSpPr>
          <p:spPr bwMode="auto">
            <a:xfrm flipV="1">
              <a:off x="5320" y="5320"/>
              <a:ext cx="1" cy="101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ru-RU"/>
            </a:p>
          </p:txBody>
        </p:sp>
        <p:sp>
          <p:nvSpPr>
            <p:cNvPr id="2073" name="Text Box 26">
              <a:extLst>
                <a:ext uri="{FF2B5EF4-FFF2-40B4-BE49-F238E27FC236}">
                  <a16:creationId xmlns:a16="http://schemas.microsoft.com/office/drawing/2014/main" id="{7D0F2694-9CED-D749-8F3B-3344FD2D21C5}"/>
                </a:ext>
              </a:extLst>
            </p:cNvPr>
            <p:cNvSpPr txBox="1">
              <a:spLocks noChangeArrowheads="1"/>
            </p:cNvSpPr>
            <p:nvPr/>
          </p:nvSpPr>
          <p:spPr bwMode="auto">
            <a:xfrm>
              <a:off x="4799" y="5600"/>
              <a:ext cx="630" cy="5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 А</a:t>
              </a:r>
              <a:r>
                <a:rPr lang="ru-RU" altLang="ru-RU" sz="1200" baseline="-25000"/>
                <a:t>0</a:t>
              </a:r>
              <a:endParaRPr lang="ru-RU" altLang="ru-RU"/>
            </a:p>
          </p:txBody>
        </p:sp>
        <p:sp>
          <p:nvSpPr>
            <p:cNvPr id="2074" name="Line 27">
              <a:extLst>
                <a:ext uri="{FF2B5EF4-FFF2-40B4-BE49-F238E27FC236}">
                  <a16:creationId xmlns:a16="http://schemas.microsoft.com/office/drawing/2014/main" id="{575813CD-C216-EF46-98D3-AE3BD11D6ED9}"/>
                </a:ext>
              </a:extLst>
            </p:cNvPr>
            <p:cNvSpPr>
              <a:spLocks noChangeShapeType="1"/>
            </p:cNvSpPr>
            <p:nvPr/>
          </p:nvSpPr>
          <p:spPr bwMode="auto">
            <a:xfrm>
              <a:off x="2899" y="6330"/>
              <a:ext cx="0" cy="3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075" name="Line 28">
              <a:extLst>
                <a:ext uri="{FF2B5EF4-FFF2-40B4-BE49-F238E27FC236}">
                  <a16:creationId xmlns:a16="http://schemas.microsoft.com/office/drawing/2014/main" id="{CFB4614A-1033-4548-9AA9-2CFDCDADC435}"/>
                </a:ext>
              </a:extLst>
            </p:cNvPr>
            <p:cNvSpPr>
              <a:spLocks noChangeShapeType="1"/>
            </p:cNvSpPr>
            <p:nvPr/>
          </p:nvSpPr>
          <p:spPr bwMode="auto">
            <a:xfrm>
              <a:off x="5449" y="6340"/>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076" name="Line 29">
              <a:extLst>
                <a:ext uri="{FF2B5EF4-FFF2-40B4-BE49-F238E27FC236}">
                  <a16:creationId xmlns:a16="http://schemas.microsoft.com/office/drawing/2014/main" id="{6F709CFC-691C-C448-B597-BFA5DE61FACF}"/>
                </a:ext>
              </a:extLst>
            </p:cNvPr>
            <p:cNvSpPr>
              <a:spLocks noChangeShapeType="1"/>
            </p:cNvSpPr>
            <p:nvPr/>
          </p:nvSpPr>
          <p:spPr bwMode="auto">
            <a:xfrm>
              <a:off x="4189" y="6340"/>
              <a:ext cx="1" cy="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077" name="Line 30">
              <a:extLst>
                <a:ext uri="{FF2B5EF4-FFF2-40B4-BE49-F238E27FC236}">
                  <a16:creationId xmlns:a16="http://schemas.microsoft.com/office/drawing/2014/main" id="{BE7369B2-C10E-F94D-853A-3E19DA378C8E}"/>
                </a:ext>
              </a:extLst>
            </p:cNvPr>
            <p:cNvSpPr>
              <a:spLocks noChangeShapeType="1"/>
            </p:cNvSpPr>
            <p:nvPr/>
          </p:nvSpPr>
          <p:spPr bwMode="auto">
            <a:xfrm>
              <a:off x="2899" y="6490"/>
              <a:ext cx="127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ru-RU"/>
            </a:p>
          </p:txBody>
        </p:sp>
        <p:sp>
          <p:nvSpPr>
            <p:cNvPr id="2078" name="Line 31">
              <a:extLst>
                <a:ext uri="{FF2B5EF4-FFF2-40B4-BE49-F238E27FC236}">
                  <a16:creationId xmlns:a16="http://schemas.microsoft.com/office/drawing/2014/main" id="{FC31B32F-22D2-404A-8F3D-D9B56C6AB41F}"/>
                </a:ext>
              </a:extLst>
            </p:cNvPr>
            <p:cNvSpPr>
              <a:spLocks noChangeShapeType="1"/>
            </p:cNvSpPr>
            <p:nvPr/>
          </p:nvSpPr>
          <p:spPr bwMode="auto">
            <a:xfrm>
              <a:off x="2891" y="6660"/>
              <a:ext cx="255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ru-RU"/>
            </a:p>
          </p:txBody>
        </p:sp>
        <p:sp>
          <p:nvSpPr>
            <p:cNvPr id="2079" name="Text Box 32">
              <a:extLst>
                <a:ext uri="{FF2B5EF4-FFF2-40B4-BE49-F238E27FC236}">
                  <a16:creationId xmlns:a16="http://schemas.microsoft.com/office/drawing/2014/main" id="{C042F27B-B5C5-E244-8655-6DD20FEAAF4F}"/>
                </a:ext>
              </a:extLst>
            </p:cNvPr>
            <p:cNvSpPr txBox="1">
              <a:spLocks noChangeArrowheads="1"/>
            </p:cNvSpPr>
            <p:nvPr/>
          </p:nvSpPr>
          <p:spPr bwMode="auto">
            <a:xfrm>
              <a:off x="3410" y="6350"/>
              <a:ext cx="240" cy="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800">
                  <a:latin typeface="Times New Roman" panose="02020603050405020304" pitchFamily="18" charset="0"/>
                </a:rPr>
                <a:t>δ</a:t>
              </a:r>
              <a:r>
                <a:rPr lang="ru-RU" altLang="ru-RU" sz="800" baseline="-25000"/>
                <a:t>1</a:t>
              </a:r>
              <a:endParaRPr lang="ru-RU" altLang="ru-RU"/>
            </a:p>
          </p:txBody>
        </p:sp>
        <p:sp>
          <p:nvSpPr>
            <p:cNvPr id="2080" name="Text Box 33">
              <a:extLst>
                <a:ext uri="{FF2B5EF4-FFF2-40B4-BE49-F238E27FC236}">
                  <a16:creationId xmlns:a16="http://schemas.microsoft.com/office/drawing/2014/main" id="{4B3F1565-CC3C-8549-9665-412EEE0170AE}"/>
                </a:ext>
              </a:extLst>
            </p:cNvPr>
            <p:cNvSpPr txBox="1">
              <a:spLocks noChangeArrowheads="1"/>
            </p:cNvSpPr>
            <p:nvPr/>
          </p:nvSpPr>
          <p:spPr bwMode="auto">
            <a:xfrm>
              <a:off x="4050" y="6580"/>
              <a:ext cx="240" cy="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800">
                  <a:latin typeface="Times New Roman" panose="02020603050405020304" pitchFamily="18" charset="0"/>
                </a:rPr>
                <a:t>δ</a:t>
              </a:r>
              <a:r>
                <a:rPr lang="ru-RU" altLang="ru-RU" sz="800" baseline="-25000"/>
                <a:t>2</a:t>
              </a:r>
              <a:endParaRPr lang="ru-RU" altLang="ru-RU"/>
            </a:p>
          </p:txBody>
        </p:sp>
      </p:grpSp>
      <p:sp>
        <p:nvSpPr>
          <p:cNvPr id="2053" name="Rectangle 35">
            <a:extLst>
              <a:ext uri="{FF2B5EF4-FFF2-40B4-BE49-F238E27FC236}">
                <a16:creationId xmlns:a16="http://schemas.microsoft.com/office/drawing/2014/main" id="{5A405D6B-B86F-324A-AE60-4A9730880B31}"/>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2050" name="Object 34">
            <a:extLst>
              <a:ext uri="{FF2B5EF4-FFF2-40B4-BE49-F238E27FC236}">
                <a16:creationId xmlns:a16="http://schemas.microsoft.com/office/drawing/2014/main" id="{D62C7EB7-FDBB-D245-9919-1BFB6357D5ED}"/>
              </a:ext>
            </a:extLst>
          </p:cNvPr>
          <p:cNvGraphicFramePr>
            <a:graphicFrameLocks noChangeAspect="1"/>
          </p:cNvGraphicFramePr>
          <p:nvPr/>
        </p:nvGraphicFramePr>
        <p:xfrm>
          <a:off x="2208213" y="5589589"/>
          <a:ext cx="2087562" cy="566737"/>
        </p:xfrm>
        <a:graphic>
          <a:graphicData uri="http://schemas.openxmlformats.org/presentationml/2006/ole">
            <mc:AlternateContent xmlns:mc="http://schemas.openxmlformats.org/markup-compatibility/2006">
              <mc:Choice xmlns:v="urn:schemas-microsoft-com:vml" Requires="v">
                <p:oleObj spid="_x0000_s270338" name="Формула" r:id="rId3" imgW="33058100" imgH="9067800" progId="Equation.3">
                  <p:embed/>
                </p:oleObj>
              </mc:Choice>
              <mc:Fallback>
                <p:oleObj name="Формула" r:id="rId3" imgW="33058100" imgH="9067800" progId="Equation.3">
                  <p:embed/>
                  <p:pic>
                    <p:nvPicPr>
                      <p:cNvPr id="2050" name="Object 34">
                        <a:extLst>
                          <a:ext uri="{FF2B5EF4-FFF2-40B4-BE49-F238E27FC236}">
                            <a16:creationId xmlns:a16="http://schemas.microsoft.com/office/drawing/2014/main" id="{D62C7EB7-FDBB-D245-9919-1BFB6357D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5589589"/>
                        <a:ext cx="2087562" cy="566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Номер слайда 35">
            <a:extLst>
              <a:ext uri="{FF2B5EF4-FFF2-40B4-BE49-F238E27FC236}">
                <a16:creationId xmlns:a16="http://schemas.microsoft.com/office/drawing/2014/main" id="{F8C5769E-B81C-B341-A23B-FBF32ACC20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CC27447-F549-B341-9500-A432BB1293DA}" type="slidenum">
              <a:rPr lang="ru-RU" altLang="ru-RU"/>
              <a:pPr eaLnBrk="1" hangingPunct="1"/>
              <a:t>262</a:t>
            </a:fld>
            <a:endParaRPr lang="ru-RU" altLang="ru-RU"/>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94CC9C2-465A-DE41-93D0-BCD6EA92ED29}"/>
              </a:ext>
            </a:extLst>
          </p:cNvPr>
          <p:cNvSpPr>
            <a:spLocks noGrp="1" noChangeArrowheads="1"/>
          </p:cNvSpPr>
          <p:nvPr>
            <p:ph type="body" idx="1"/>
          </p:nvPr>
        </p:nvSpPr>
        <p:spPr>
          <a:xfrm>
            <a:off x="1981200" y="260351"/>
            <a:ext cx="8229600" cy="5865813"/>
          </a:xfrm>
        </p:spPr>
        <p:txBody>
          <a:bodyPr/>
          <a:lstStyle/>
          <a:p>
            <a:pPr marL="609600" indent="-609600">
              <a:buNone/>
            </a:pPr>
            <a:r>
              <a:rPr lang="ru-RU" altLang="ru-RU" sz="1800" b="1"/>
              <a:t>Методы погружения и извлечения ЦВЗ.</a:t>
            </a:r>
          </a:p>
          <a:p>
            <a:pPr marL="609600" indent="-609600">
              <a:buNone/>
            </a:pPr>
            <a:r>
              <a:rPr lang="ru-RU" altLang="ru-RU" sz="1800" i="1"/>
              <a:t>а) Погружение ЦВЗ:</a:t>
            </a:r>
          </a:p>
          <a:p>
            <a:pPr marL="609600" indent="-609600">
              <a:buNone/>
            </a:pPr>
            <a:r>
              <a:rPr lang="ru-RU" altLang="ru-RU" sz="1800"/>
              <a:t>	1. Выборки цифрового аудио</a:t>
            </a:r>
            <a:r>
              <a:rPr lang="en-US" altLang="ru-RU" sz="1800"/>
              <a:t> </a:t>
            </a:r>
            <a:r>
              <a:rPr lang="ru-RU" altLang="ru-RU" sz="1800"/>
              <a:t>сигнала разбиваются на блоки фиксированной длины.</a:t>
            </a:r>
          </a:p>
          <a:p>
            <a:pPr marL="609600" indent="-609600">
              <a:buNone/>
            </a:pPr>
            <a:r>
              <a:rPr lang="ru-RU" altLang="ru-RU" sz="1800"/>
              <a:t>	2. На каждом из блоков вкладывается ЦВЗ при</a:t>
            </a:r>
            <a:r>
              <a:rPr lang="en-US" altLang="ru-RU" sz="1800"/>
              <a:t> </a:t>
            </a:r>
            <a:r>
              <a:rPr lang="ru-RU" altLang="ru-RU" sz="1800"/>
              <a:t>помощи добавления эхо-сигналов с различными</a:t>
            </a:r>
            <a:r>
              <a:rPr lang="en-US" altLang="ru-RU" sz="1800"/>
              <a:t> </a:t>
            </a:r>
            <a:r>
              <a:rPr lang="ru-RU" altLang="ru-RU" sz="1800"/>
              <a:t>задержками.</a:t>
            </a:r>
          </a:p>
          <a:p>
            <a:pPr marL="609600" indent="-609600">
              <a:buNone/>
            </a:pPr>
            <a:r>
              <a:rPr lang="ru-RU" altLang="ru-RU" sz="1800"/>
              <a:t>	3. Производится «сглаживание» переходных процессов, возникающих из-за добавления эхо-сигналов.</a:t>
            </a:r>
          </a:p>
          <a:p>
            <a:pPr marL="609600" indent="-609600">
              <a:buNone/>
            </a:pPr>
            <a:endParaRPr lang="ru-RU" altLang="ru-RU" sz="1800"/>
          </a:p>
          <a:p>
            <a:pPr marL="609600" indent="-609600">
              <a:buNone/>
            </a:pPr>
            <a:r>
              <a:rPr lang="ru-RU" altLang="ru-RU" sz="1800" i="1"/>
              <a:t>б) Выделение ЦВЗ</a:t>
            </a:r>
          </a:p>
          <a:p>
            <a:pPr marL="609600" indent="-609600">
              <a:buNone/>
            </a:pPr>
            <a:r>
              <a:rPr lang="ru-RU" altLang="ru-RU" sz="1800"/>
              <a:t>	1. Выборки цифрового стегосигнала разбиваются на блоки фиксированной длины, границы которых должны совпадать с границами блоков при вложении</a:t>
            </a:r>
          </a:p>
          <a:p>
            <a:pPr marL="609600" indent="-609600">
              <a:buNone/>
            </a:pPr>
            <a:r>
              <a:rPr lang="ru-RU" altLang="ru-RU" sz="1800"/>
              <a:t>	2. Вычисление автокорреляционной функции (АКФ) для каждого из блоков.</a:t>
            </a:r>
          </a:p>
          <a:p>
            <a:pPr marL="609600" indent="-609600">
              <a:buNone/>
            </a:pPr>
            <a:r>
              <a:rPr lang="ru-RU" altLang="ru-RU" sz="1800"/>
              <a:t>	3. Сравнение пиков АКФ с порогом: если пик оказывается выше порога, то выделяется бит, соответствующий выбранному аргументу АКФ.</a:t>
            </a:r>
          </a:p>
        </p:txBody>
      </p:sp>
      <p:sp>
        <p:nvSpPr>
          <p:cNvPr id="13315" name="Rectangle 34">
            <a:extLst>
              <a:ext uri="{FF2B5EF4-FFF2-40B4-BE49-F238E27FC236}">
                <a16:creationId xmlns:a16="http://schemas.microsoft.com/office/drawing/2014/main" id="{167427D2-2A93-9B46-95FA-B4C7C76EE447}"/>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3316" name="Номер слайда 3">
            <a:extLst>
              <a:ext uri="{FF2B5EF4-FFF2-40B4-BE49-F238E27FC236}">
                <a16:creationId xmlns:a16="http://schemas.microsoft.com/office/drawing/2014/main" id="{523AE613-CFB1-6A4F-BA6E-FDBF3B330ED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04CAE2B-ED3E-7D41-B5F4-053DF941B835}" type="slidenum">
              <a:rPr lang="ru-RU" altLang="ru-RU"/>
              <a:pPr eaLnBrk="1" hangingPunct="1"/>
              <a:t>263</a:t>
            </a:fld>
            <a:endParaRPr lang="ru-RU" altLang="ru-RU"/>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3CA13A59-4450-E740-96D7-D5EE101E4048}"/>
              </a:ext>
            </a:extLst>
          </p:cNvPr>
          <p:cNvSpPr>
            <a:spLocks noGrp="1" noChangeArrowheads="1"/>
          </p:cNvSpPr>
          <p:nvPr>
            <p:ph type="body" idx="1"/>
          </p:nvPr>
        </p:nvSpPr>
        <p:spPr>
          <a:xfrm>
            <a:off x="1981200" y="260351"/>
            <a:ext cx="8229600" cy="5865813"/>
          </a:xfrm>
        </p:spPr>
        <p:txBody>
          <a:bodyPr>
            <a:normAutofit lnSpcReduction="10000"/>
          </a:bodyPr>
          <a:lstStyle/>
          <a:p>
            <a:pPr marL="609600" indent="-609600">
              <a:lnSpc>
                <a:spcPct val="80000"/>
              </a:lnSpc>
              <a:buNone/>
            </a:pPr>
            <a:r>
              <a:rPr lang="ru-RU" altLang="ru-RU" sz="1800" b="1"/>
              <a:t>Методы выделения ЦВЗ при помощи сведения автокорреляционного приема к корреляционному (</a:t>
            </a:r>
            <a:r>
              <a:rPr lang="ru-RU" altLang="ru-RU" sz="1800" b="1" i="1"/>
              <a:t>δ</a:t>
            </a:r>
            <a:r>
              <a:rPr lang="ru-RU" altLang="ru-RU" sz="1800" b="1" i="1" baseline="-25000"/>
              <a:t>0 </a:t>
            </a:r>
            <a:r>
              <a:rPr lang="ru-RU" altLang="ru-RU" sz="1800" b="1"/>
              <a:t>=0, </a:t>
            </a:r>
            <a:r>
              <a:rPr lang="ru-RU" altLang="ru-RU" sz="1800" b="1" i="1"/>
              <a:t>δ</a:t>
            </a:r>
            <a:r>
              <a:rPr lang="ru-RU" altLang="ru-RU" sz="1800" b="1" i="1" baseline="-25000"/>
              <a:t>1 </a:t>
            </a:r>
            <a:r>
              <a:rPr lang="ru-RU" altLang="ru-RU" sz="1800" b="1"/>
              <a:t>=</a:t>
            </a:r>
            <a:r>
              <a:rPr lang="ru-RU" altLang="ru-RU" sz="1800" b="1" i="1"/>
              <a:t>δ</a:t>
            </a:r>
            <a:r>
              <a:rPr lang="ru-RU" altLang="ru-RU" sz="1800" b="1"/>
              <a:t>).</a:t>
            </a:r>
          </a:p>
          <a:p>
            <a:pPr marL="609600" indent="-609600">
              <a:lnSpc>
                <a:spcPct val="80000"/>
              </a:lnSpc>
              <a:buNone/>
            </a:pPr>
            <a:endParaRPr lang="ru-RU" altLang="ru-RU" sz="1800" b="1"/>
          </a:p>
          <a:p>
            <a:pPr marL="609600" indent="-609600">
              <a:lnSpc>
                <a:spcPct val="80000"/>
              </a:lnSpc>
              <a:buNone/>
            </a:pPr>
            <a:endParaRPr lang="ru-RU" altLang="ru-RU" sz="1800" b="1"/>
          </a:p>
          <a:p>
            <a:pPr marL="609600" indent="-609600">
              <a:lnSpc>
                <a:spcPct val="80000"/>
              </a:lnSpc>
              <a:buNone/>
            </a:pPr>
            <a:endParaRPr lang="ru-RU" altLang="ru-RU" sz="1800" b="1"/>
          </a:p>
          <a:p>
            <a:pPr marL="609600" indent="-609600">
              <a:lnSpc>
                <a:spcPct val="80000"/>
              </a:lnSpc>
              <a:buNone/>
            </a:pPr>
            <a:endParaRPr lang="ru-RU" altLang="ru-RU" sz="1800" b="1"/>
          </a:p>
          <a:p>
            <a:pPr marL="609600" indent="-609600">
              <a:lnSpc>
                <a:spcPct val="80000"/>
              </a:lnSpc>
              <a:buNone/>
            </a:pPr>
            <a:endParaRPr lang="ru-RU" altLang="ru-RU" sz="1800" b="1"/>
          </a:p>
          <a:p>
            <a:pPr marL="609600" indent="-609600">
              <a:lnSpc>
                <a:spcPct val="80000"/>
              </a:lnSpc>
              <a:buNone/>
            </a:pPr>
            <a:endParaRPr lang="ru-RU" altLang="ru-RU" sz="1800" b="1"/>
          </a:p>
          <a:p>
            <a:pPr marL="609600" indent="-609600">
              <a:lnSpc>
                <a:spcPct val="80000"/>
              </a:lnSpc>
              <a:buNone/>
            </a:pPr>
            <a:endParaRPr lang="ru-RU" altLang="ru-RU" sz="1800" b="1"/>
          </a:p>
          <a:p>
            <a:pPr marL="609600" indent="-609600">
              <a:lnSpc>
                <a:spcPct val="80000"/>
              </a:lnSpc>
              <a:buNone/>
            </a:pPr>
            <a:endParaRPr lang="ru-RU" altLang="ru-RU" sz="1800" b="1"/>
          </a:p>
          <a:p>
            <a:pPr marL="609600" indent="-609600">
              <a:lnSpc>
                <a:spcPct val="80000"/>
              </a:lnSpc>
              <a:buNone/>
            </a:pPr>
            <a:endParaRPr lang="ru-RU" altLang="ru-RU" sz="1800" b="1"/>
          </a:p>
          <a:p>
            <a:pPr marL="609600" indent="-609600">
              <a:lnSpc>
                <a:spcPct val="80000"/>
              </a:lnSpc>
              <a:buNone/>
            </a:pPr>
            <a:endParaRPr lang="ru-RU" altLang="ru-RU" sz="1800" b="1"/>
          </a:p>
          <a:p>
            <a:pPr marL="609600" indent="-609600">
              <a:lnSpc>
                <a:spcPct val="80000"/>
              </a:lnSpc>
              <a:buNone/>
            </a:pPr>
            <a:r>
              <a:rPr lang="ru-RU" altLang="ru-RU" sz="1800"/>
              <a:t>	Видно, что выделение ЦВЗ (принятие решения о символе«</a:t>
            </a:r>
            <a:r>
              <a:rPr lang="en-US" altLang="ru-RU" sz="1800" i="1"/>
              <a:t>b</a:t>
            </a:r>
            <a:r>
              <a:rPr lang="ru-RU" altLang="ru-RU" sz="1800"/>
              <a:t>»),свелось к нахождению отсутствия или присутствия известного по форме сигнала </a:t>
            </a:r>
            <a:r>
              <a:rPr lang="en-US" altLang="ru-RU" sz="1800" i="1"/>
              <a:t>S</a:t>
            </a:r>
            <a:r>
              <a:rPr lang="el-GR" altLang="ru-RU" sz="1800" i="1" baseline="-25000">
                <a:cs typeface="Arial" panose="020B0604020202020204" pitchFamily="34" charset="0"/>
              </a:rPr>
              <a:t>τ</a:t>
            </a:r>
            <a:r>
              <a:rPr lang="en-US" altLang="ru-RU" sz="1800" i="1">
                <a:cs typeface="Arial" panose="020B0604020202020204" pitchFamily="34" charset="0"/>
              </a:rPr>
              <a:t>(n)</a:t>
            </a:r>
            <a:r>
              <a:rPr lang="ru-RU" altLang="ru-RU" sz="1800">
                <a:cs typeface="Arial" panose="020B0604020202020204" pitchFamily="34" charset="0"/>
              </a:rPr>
              <a:t> на фоне аддитивной помехи </a:t>
            </a:r>
            <a:r>
              <a:rPr lang="el-GR" altLang="ru-RU" sz="1800" i="1">
                <a:cs typeface="Arial" panose="020B0604020202020204" pitchFamily="34" charset="0"/>
              </a:rPr>
              <a:t>ε</a:t>
            </a:r>
            <a:r>
              <a:rPr lang="ru-RU" altLang="ru-RU" sz="1800" i="1">
                <a:cs typeface="Arial" panose="020B0604020202020204" pitchFamily="34" charset="0"/>
              </a:rPr>
              <a:t>(</a:t>
            </a:r>
            <a:r>
              <a:rPr lang="en-US" altLang="ru-RU" sz="1800" i="1">
                <a:cs typeface="Arial" panose="020B0604020202020204" pitchFamily="34" charset="0"/>
              </a:rPr>
              <a:t>n)</a:t>
            </a:r>
            <a:r>
              <a:rPr lang="ru-RU" altLang="ru-RU" sz="1800">
                <a:cs typeface="Arial" panose="020B0604020202020204" pitchFamily="34" charset="0"/>
              </a:rPr>
              <a:t>. Эта задача может быть решена при использовании корреляционного приема (см ТПС)</a:t>
            </a:r>
          </a:p>
          <a:p>
            <a:pPr marL="609600" indent="-609600">
              <a:lnSpc>
                <a:spcPct val="80000"/>
              </a:lnSpc>
              <a:buNone/>
            </a:pPr>
            <a:r>
              <a:rPr lang="ru-RU" altLang="ru-RU" sz="1800" b="1">
                <a:cs typeface="Arial" panose="020B0604020202020204" pitchFamily="34" charset="0"/>
              </a:rPr>
              <a:t>Замечание </a:t>
            </a:r>
            <a:r>
              <a:rPr lang="ru-RU" altLang="ru-RU" sz="1800">
                <a:cs typeface="Arial" panose="020B0604020202020204" pitchFamily="34" charset="0"/>
              </a:rPr>
              <a:t>Обобщением метода эхо сигналов является метод вложения, использующий </a:t>
            </a:r>
            <a:r>
              <a:rPr lang="ru-RU" altLang="ru-RU" sz="1800" i="1">
                <a:cs typeface="Arial" panose="020B0604020202020204" pitchFamily="34" charset="0"/>
              </a:rPr>
              <a:t>реверберацию, </a:t>
            </a:r>
            <a:r>
              <a:rPr lang="ru-RU" altLang="ru-RU" sz="1800">
                <a:cs typeface="Arial" panose="020B0604020202020204" pitchFamily="34" charset="0"/>
              </a:rPr>
              <a:t>при котором вложение имитирует реверберации в звукозаписывающей студии используемве для достижения эффекта концертного зала </a:t>
            </a:r>
            <a:r>
              <a:rPr lang="en-US" altLang="ru-RU" sz="1800">
                <a:cs typeface="Arial" panose="020B0604020202020204" pitchFamily="34" charset="0"/>
              </a:rPr>
              <a:t>[  ]</a:t>
            </a:r>
            <a:r>
              <a:rPr lang="ru-RU" altLang="ru-RU" sz="1800">
                <a:cs typeface="Arial" panose="020B0604020202020204" pitchFamily="34" charset="0"/>
              </a:rPr>
              <a:t> </a:t>
            </a:r>
            <a:r>
              <a:rPr lang="en-US" altLang="ru-RU" sz="1800">
                <a:cs typeface="Arial" panose="020B0604020202020204" pitchFamily="34" charset="0"/>
              </a:rPr>
              <a:t>.</a:t>
            </a:r>
            <a:endParaRPr lang="el-GR" altLang="ru-RU" sz="1800" i="1">
              <a:cs typeface="Arial" panose="020B0604020202020204" pitchFamily="34" charset="0"/>
            </a:endParaRPr>
          </a:p>
          <a:p>
            <a:pPr marL="609600" indent="-609600">
              <a:lnSpc>
                <a:spcPct val="80000"/>
              </a:lnSpc>
              <a:buNone/>
            </a:pPr>
            <a:endParaRPr lang="ru-RU" altLang="ru-RU" sz="1800"/>
          </a:p>
        </p:txBody>
      </p:sp>
      <p:sp>
        <p:nvSpPr>
          <p:cNvPr id="3076" name="Rectangle 3">
            <a:extLst>
              <a:ext uri="{FF2B5EF4-FFF2-40B4-BE49-F238E27FC236}">
                <a16:creationId xmlns:a16="http://schemas.microsoft.com/office/drawing/2014/main" id="{77D849E7-D202-A948-85D8-1CF68713A986}"/>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3077" name="Rectangle 5">
            <a:extLst>
              <a:ext uri="{FF2B5EF4-FFF2-40B4-BE49-F238E27FC236}">
                <a16:creationId xmlns:a16="http://schemas.microsoft.com/office/drawing/2014/main" id="{0780CB87-9312-8742-AF26-9FD0E4F1487E}"/>
              </a:ext>
            </a:extLst>
          </p:cNvPr>
          <p:cNvSpPr>
            <a:spLocks noChangeArrowheads="1"/>
          </p:cNvSpPr>
          <p:nvPr/>
        </p:nvSpPr>
        <p:spPr bwMode="auto">
          <a:xfrm>
            <a:off x="1524001" y="22108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3074" name="Object 4">
            <a:extLst>
              <a:ext uri="{FF2B5EF4-FFF2-40B4-BE49-F238E27FC236}">
                <a16:creationId xmlns:a16="http://schemas.microsoft.com/office/drawing/2014/main" id="{233A9755-A802-AB43-BFD7-AB6224298537}"/>
              </a:ext>
            </a:extLst>
          </p:cNvPr>
          <p:cNvGraphicFramePr>
            <a:graphicFrameLocks noChangeAspect="1"/>
          </p:cNvGraphicFramePr>
          <p:nvPr/>
        </p:nvGraphicFramePr>
        <p:xfrm>
          <a:off x="2135189" y="1030289"/>
          <a:ext cx="6626225" cy="2606675"/>
        </p:xfrm>
        <a:graphic>
          <a:graphicData uri="http://schemas.openxmlformats.org/presentationml/2006/ole">
            <mc:AlternateContent xmlns:mc="http://schemas.openxmlformats.org/markup-compatibility/2006">
              <mc:Choice xmlns:v="urn:schemas-microsoft-com:vml" Requires="v">
                <p:oleObj spid="_x0000_s272386" name="Формула" r:id="rId3" imgW="116446300" imgH="45935900" progId="Equation.3">
                  <p:embed/>
                </p:oleObj>
              </mc:Choice>
              <mc:Fallback>
                <p:oleObj name="Формула" r:id="rId3" imgW="116446300" imgH="45935900" progId="Equation.3">
                  <p:embed/>
                  <p:pic>
                    <p:nvPicPr>
                      <p:cNvPr id="3074" name="Object 4">
                        <a:extLst>
                          <a:ext uri="{FF2B5EF4-FFF2-40B4-BE49-F238E27FC236}">
                            <a16:creationId xmlns:a16="http://schemas.microsoft.com/office/drawing/2014/main" id="{233A9755-A802-AB43-BFD7-AB6224298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9" y="1030289"/>
                        <a:ext cx="6626225" cy="260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Номер слайда 5">
            <a:extLst>
              <a:ext uri="{FF2B5EF4-FFF2-40B4-BE49-F238E27FC236}">
                <a16:creationId xmlns:a16="http://schemas.microsoft.com/office/drawing/2014/main" id="{C67A215F-D28A-A24E-8391-B44A6123E1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95D8A99-F4E2-C44E-9740-10F69F78898C}" type="slidenum">
              <a:rPr lang="ru-RU" altLang="ru-RU"/>
              <a:pPr eaLnBrk="1" hangingPunct="1"/>
              <a:t>264</a:t>
            </a:fld>
            <a:endParaRPr lang="ru-RU" altLang="ru-RU"/>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a:extLst>
              <a:ext uri="{FF2B5EF4-FFF2-40B4-BE49-F238E27FC236}">
                <a16:creationId xmlns:a16="http://schemas.microsoft.com/office/drawing/2014/main" id="{5A154624-C6E1-F144-95F5-83B733EBBDF4}"/>
              </a:ext>
            </a:extLst>
          </p:cNvPr>
          <p:cNvSpPr>
            <a:spLocks noGrp="1" noChangeArrowheads="1"/>
          </p:cNvSpPr>
          <p:nvPr>
            <p:ph type="body" idx="1"/>
          </p:nvPr>
        </p:nvSpPr>
        <p:spPr>
          <a:xfrm>
            <a:off x="1981200" y="260351"/>
            <a:ext cx="8229600" cy="5865813"/>
          </a:xfrm>
        </p:spPr>
        <p:txBody>
          <a:bodyPr>
            <a:normAutofit fontScale="92500" lnSpcReduction="20000"/>
          </a:bodyPr>
          <a:lstStyle/>
          <a:p>
            <a:pPr marL="609600" indent="-609600">
              <a:buNone/>
            </a:pPr>
            <a:r>
              <a:rPr lang="ru-RU" altLang="ru-RU" sz="1800" b="1"/>
              <a:t>«Мозаичный» (</a:t>
            </a:r>
            <a:r>
              <a:rPr lang="en-US" altLang="ru-RU" sz="1800" b="1"/>
              <a:t>patchwork</a:t>
            </a:r>
            <a:r>
              <a:rPr lang="ru-RU" altLang="ru-RU" sz="1800" b="1"/>
              <a:t>)</a:t>
            </a:r>
            <a:r>
              <a:rPr lang="en-US" altLang="ru-RU" sz="1800" b="1"/>
              <a:t> </a:t>
            </a:r>
            <a:r>
              <a:rPr lang="ru-RU" altLang="ru-RU" sz="1800" b="1"/>
              <a:t>алгоритм </a:t>
            </a:r>
            <a:r>
              <a:rPr lang="en-US" altLang="ru-RU" sz="1800" b="1"/>
              <a:t>[  ]</a:t>
            </a:r>
            <a:r>
              <a:rPr lang="ru-RU" altLang="ru-RU" sz="1800" b="1"/>
              <a:t>.</a:t>
            </a:r>
            <a:endParaRPr lang="en-US" altLang="ru-RU" sz="1800" b="1"/>
          </a:p>
          <a:p>
            <a:pPr marL="609600" indent="-609600">
              <a:buNone/>
            </a:pPr>
            <a:endParaRPr lang="en-US" altLang="ru-RU" sz="1800" b="1"/>
          </a:p>
          <a:p>
            <a:pPr marL="609600" indent="-609600">
              <a:buNone/>
            </a:pPr>
            <a:endParaRPr lang="en-US" altLang="ru-RU" sz="1800" b="1"/>
          </a:p>
          <a:p>
            <a:pPr marL="609600" indent="-609600">
              <a:buNone/>
            </a:pPr>
            <a:endParaRPr lang="en-US" altLang="ru-RU" sz="1800" b="1"/>
          </a:p>
          <a:p>
            <a:pPr marL="609600" indent="-609600">
              <a:buNone/>
            </a:pPr>
            <a:endParaRPr lang="en-US" altLang="ru-RU" sz="1800" b="1"/>
          </a:p>
          <a:p>
            <a:pPr marL="609600" indent="-609600">
              <a:buNone/>
            </a:pPr>
            <a:endParaRPr lang="en-US" altLang="ru-RU" sz="1800" b="1"/>
          </a:p>
          <a:p>
            <a:pPr marL="609600" indent="-609600">
              <a:buNone/>
            </a:pPr>
            <a:r>
              <a:rPr lang="en-US" altLang="ru-RU" sz="1800" i="1"/>
              <a:t>S</a:t>
            </a:r>
            <a:r>
              <a:rPr lang="en-US" altLang="ru-RU" sz="1800" baseline="-25000"/>
              <a:t>0 </a:t>
            </a:r>
            <a:r>
              <a:rPr lang="ru-RU" altLang="ru-RU" sz="1800"/>
              <a:t>и</a:t>
            </a:r>
            <a:r>
              <a:rPr lang="en-US" altLang="ru-RU" sz="1800"/>
              <a:t> </a:t>
            </a:r>
            <a:r>
              <a:rPr lang="en-US" altLang="ru-RU" sz="1800" i="1"/>
              <a:t>S</a:t>
            </a:r>
            <a:r>
              <a:rPr lang="en-US" altLang="ru-RU" sz="1800" baseline="-25000"/>
              <a:t>1</a:t>
            </a:r>
            <a:r>
              <a:rPr lang="en-US" altLang="ru-RU" sz="1800"/>
              <a:t> – </a:t>
            </a:r>
            <a:r>
              <a:rPr lang="ru-RU" altLang="ru-RU" sz="1800"/>
              <a:t>выбираются по стегоключу.</a:t>
            </a:r>
          </a:p>
          <a:p>
            <a:pPr marL="609600" indent="-609600">
              <a:buNone/>
            </a:pPr>
            <a:endParaRPr lang="ru-RU" altLang="ru-RU" sz="1800"/>
          </a:p>
          <a:p>
            <a:pPr marL="609600" indent="-609600">
              <a:buNone/>
            </a:pPr>
            <a:endParaRPr lang="ru-RU" altLang="ru-RU" sz="1800"/>
          </a:p>
          <a:p>
            <a:pPr marL="609600" indent="-609600">
              <a:buNone/>
            </a:pPr>
            <a:endParaRPr lang="ru-RU" altLang="ru-RU" sz="1800"/>
          </a:p>
          <a:p>
            <a:pPr marL="609600" indent="-609600">
              <a:buNone/>
            </a:pPr>
            <a:endParaRPr lang="ru-RU" altLang="ru-RU" sz="1800"/>
          </a:p>
          <a:p>
            <a:pPr marL="609600" indent="-609600">
              <a:buNone/>
            </a:pPr>
            <a:endParaRPr lang="ru-RU" altLang="ru-RU" sz="1800"/>
          </a:p>
          <a:p>
            <a:pPr marL="609600" indent="-609600">
              <a:buNone/>
            </a:pPr>
            <a:r>
              <a:rPr lang="ru-RU" altLang="ru-RU" sz="1800" i="1"/>
              <a:t>Извлечение ЦВЗ:</a:t>
            </a:r>
          </a:p>
          <a:p>
            <a:pPr marL="609600" indent="-609600">
              <a:buNone/>
            </a:pPr>
            <a:endParaRPr lang="ru-RU" altLang="ru-RU" sz="1800" i="1"/>
          </a:p>
          <a:p>
            <a:pPr marL="609600" indent="-609600">
              <a:buNone/>
            </a:pPr>
            <a:endParaRPr lang="ru-RU" altLang="ru-RU" sz="1800" i="1"/>
          </a:p>
          <a:p>
            <a:pPr marL="609600" indent="-609600">
              <a:buNone/>
            </a:pPr>
            <a:r>
              <a:rPr lang="ru-RU" altLang="ru-RU" sz="1800" b="1"/>
              <a:t>Замечание 1. </a:t>
            </a:r>
            <a:r>
              <a:rPr lang="ru-RU" altLang="ru-RU" sz="1800"/>
              <a:t>Чем больше размеры подмножеств </a:t>
            </a:r>
            <a:r>
              <a:rPr lang="en-US" altLang="ru-RU" sz="1800"/>
              <a:t>|</a:t>
            </a:r>
            <a:r>
              <a:rPr lang="en-US" altLang="ru-RU" sz="1800" i="1"/>
              <a:t>S</a:t>
            </a:r>
            <a:r>
              <a:rPr lang="en-US" altLang="ru-RU" sz="1800"/>
              <a:t>|</a:t>
            </a:r>
            <a:r>
              <a:rPr lang="ru-RU" altLang="ru-RU" sz="1800"/>
              <a:t>, тем больше устойчиво ЦВЗ к атакам фильтрации и сжатия, но тем меньше скорость вложения.</a:t>
            </a:r>
          </a:p>
          <a:p>
            <a:pPr marL="609600" indent="-609600">
              <a:buNone/>
            </a:pPr>
            <a:r>
              <a:rPr lang="ru-RU" altLang="ru-RU" sz="1800" b="1"/>
              <a:t>Замечание 2. </a:t>
            </a:r>
            <a:r>
              <a:rPr lang="ru-RU" altLang="ru-RU" sz="1800"/>
              <a:t>Данный метод похож на рассмотренный ранее ШПС с кодом повторения, но отличается от него случайностью выбора </a:t>
            </a:r>
            <a:r>
              <a:rPr lang="en-US" altLang="ru-RU" sz="1800" i="1"/>
              <a:t>S</a:t>
            </a:r>
            <a:r>
              <a:rPr lang="en-US" altLang="ru-RU" sz="1800" baseline="-25000"/>
              <a:t>0 </a:t>
            </a:r>
            <a:r>
              <a:rPr lang="ru-RU" altLang="ru-RU" sz="1800"/>
              <a:t>и</a:t>
            </a:r>
            <a:r>
              <a:rPr lang="en-US" altLang="ru-RU" sz="1800"/>
              <a:t> </a:t>
            </a:r>
            <a:r>
              <a:rPr lang="en-US" altLang="ru-RU" sz="1800" i="1"/>
              <a:t>S</a:t>
            </a:r>
            <a:r>
              <a:rPr lang="en-US" altLang="ru-RU" sz="1800" baseline="-25000"/>
              <a:t>1</a:t>
            </a:r>
            <a:r>
              <a:rPr lang="ru-RU" altLang="ru-RU" sz="1800" i="1"/>
              <a:t> </a:t>
            </a:r>
          </a:p>
          <a:p>
            <a:pPr marL="609600" indent="-609600">
              <a:buNone/>
            </a:pPr>
            <a:endParaRPr lang="ru-RU" altLang="ru-RU" sz="1800"/>
          </a:p>
        </p:txBody>
      </p:sp>
      <p:sp>
        <p:nvSpPr>
          <p:cNvPr id="4102" name="Rectangle 3">
            <a:extLst>
              <a:ext uri="{FF2B5EF4-FFF2-40B4-BE49-F238E27FC236}">
                <a16:creationId xmlns:a16="http://schemas.microsoft.com/office/drawing/2014/main" id="{774B3F89-3636-7D44-A9D0-A6AEF2B54EB9}"/>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pSp>
        <p:nvGrpSpPr>
          <p:cNvPr id="4103" name="Group 5">
            <a:extLst>
              <a:ext uri="{FF2B5EF4-FFF2-40B4-BE49-F238E27FC236}">
                <a16:creationId xmlns:a16="http://schemas.microsoft.com/office/drawing/2014/main" id="{17C12CBB-B0D7-7046-AD24-C9DF2A602D7D}"/>
              </a:ext>
            </a:extLst>
          </p:cNvPr>
          <p:cNvGrpSpPr>
            <a:grpSpLocks noChangeAspect="1"/>
          </p:cNvGrpSpPr>
          <p:nvPr/>
        </p:nvGrpSpPr>
        <p:grpSpPr bwMode="auto">
          <a:xfrm>
            <a:off x="2063750" y="549276"/>
            <a:ext cx="8064500" cy="1406525"/>
            <a:chOff x="1701" y="5814"/>
            <a:chExt cx="9258" cy="1616"/>
          </a:xfrm>
        </p:grpSpPr>
        <p:sp>
          <p:nvSpPr>
            <p:cNvPr id="4108" name="AutoShape 6">
              <a:extLst>
                <a:ext uri="{FF2B5EF4-FFF2-40B4-BE49-F238E27FC236}">
                  <a16:creationId xmlns:a16="http://schemas.microsoft.com/office/drawing/2014/main" id="{796EAF94-D7E6-054B-BDA6-B4D77415FA03}"/>
                </a:ext>
              </a:extLst>
            </p:cNvPr>
            <p:cNvSpPr>
              <a:spLocks noChangeAspect="1" noChangeArrowheads="1"/>
            </p:cNvSpPr>
            <p:nvPr/>
          </p:nvSpPr>
          <p:spPr bwMode="auto">
            <a:xfrm>
              <a:off x="1701" y="5814"/>
              <a:ext cx="9258"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09" name="Rectangle 7" descr="Широкий диагональный 2">
              <a:extLst>
                <a:ext uri="{FF2B5EF4-FFF2-40B4-BE49-F238E27FC236}">
                  <a16:creationId xmlns:a16="http://schemas.microsoft.com/office/drawing/2014/main" id="{78B99731-7FE8-8147-8752-21834B8397C9}"/>
                </a:ext>
              </a:extLst>
            </p:cNvPr>
            <p:cNvSpPr>
              <a:spLocks noChangeArrowheads="1"/>
            </p:cNvSpPr>
            <p:nvPr/>
          </p:nvSpPr>
          <p:spPr bwMode="auto">
            <a:xfrm>
              <a:off x="1741" y="6389"/>
              <a:ext cx="389" cy="392"/>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0" name="Rectangle 8" descr="Широкий диагональный 2">
              <a:extLst>
                <a:ext uri="{FF2B5EF4-FFF2-40B4-BE49-F238E27FC236}">
                  <a16:creationId xmlns:a16="http://schemas.microsoft.com/office/drawing/2014/main" id="{26E6D0C3-40D4-6A4E-A09F-8AA8BF6360D5}"/>
                </a:ext>
              </a:extLst>
            </p:cNvPr>
            <p:cNvSpPr>
              <a:spLocks noChangeArrowheads="1"/>
            </p:cNvSpPr>
            <p:nvPr/>
          </p:nvSpPr>
          <p:spPr bwMode="auto">
            <a:xfrm>
              <a:off x="2131" y="6389"/>
              <a:ext cx="388" cy="392"/>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1" name="Rectangle 9" descr="Широкий диагональный 1">
              <a:extLst>
                <a:ext uri="{FF2B5EF4-FFF2-40B4-BE49-F238E27FC236}">
                  <a16:creationId xmlns:a16="http://schemas.microsoft.com/office/drawing/2014/main" id="{54CCB8E8-B0DE-5547-864D-C4FA3A4160CA}"/>
                </a:ext>
              </a:extLst>
            </p:cNvPr>
            <p:cNvSpPr>
              <a:spLocks noChangeArrowheads="1"/>
            </p:cNvSpPr>
            <p:nvPr/>
          </p:nvSpPr>
          <p:spPr bwMode="auto">
            <a:xfrm>
              <a:off x="2511" y="6389"/>
              <a:ext cx="389" cy="392"/>
            </a:xfrm>
            <a:prstGeom prst="rect">
              <a:avLst/>
            </a:prstGeom>
            <a:blipFill dpi="0" rotWithShape="0">
              <a:blip r:embed="rId4"/>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2" name="Rectangle 10" descr="Широкий диагональный 1">
              <a:extLst>
                <a:ext uri="{FF2B5EF4-FFF2-40B4-BE49-F238E27FC236}">
                  <a16:creationId xmlns:a16="http://schemas.microsoft.com/office/drawing/2014/main" id="{DEC6C950-46E4-8A4E-9380-3F6251493295}"/>
                </a:ext>
              </a:extLst>
            </p:cNvPr>
            <p:cNvSpPr>
              <a:spLocks noChangeArrowheads="1"/>
            </p:cNvSpPr>
            <p:nvPr/>
          </p:nvSpPr>
          <p:spPr bwMode="auto">
            <a:xfrm>
              <a:off x="2901" y="6389"/>
              <a:ext cx="388" cy="392"/>
            </a:xfrm>
            <a:prstGeom prst="rect">
              <a:avLst/>
            </a:prstGeom>
            <a:blipFill dpi="0" rotWithShape="0">
              <a:blip r:embed="rId4"/>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3" name="Rectangle 11">
              <a:extLst>
                <a:ext uri="{FF2B5EF4-FFF2-40B4-BE49-F238E27FC236}">
                  <a16:creationId xmlns:a16="http://schemas.microsoft.com/office/drawing/2014/main" id="{D1E5B085-5831-B142-A997-BE89831CC798}"/>
                </a:ext>
              </a:extLst>
            </p:cNvPr>
            <p:cNvSpPr>
              <a:spLocks noChangeArrowheads="1"/>
            </p:cNvSpPr>
            <p:nvPr/>
          </p:nvSpPr>
          <p:spPr bwMode="auto">
            <a:xfrm>
              <a:off x="3281" y="6389"/>
              <a:ext cx="389"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4" name="Rectangle 12">
              <a:extLst>
                <a:ext uri="{FF2B5EF4-FFF2-40B4-BE49-F238E27FC236}">
                  <a16:creationId xmlns:a16="http://schemas.microsoft.com/office/drawing/2014/main" id="{3552DB68-DE3F-E44A-8AE7-38F7D1157E7E}"/>
                </a:ext>
              </a:extLst>
            </p:cNvPr>
            <p:cNvSpPr>
              <a:spLocks noChangeArrowheads="1"/>
            </p:cNvSpPr>
            <p:nvPr/>
          </p:nvSpPr>
          <p:spPr bwMode="auto">
            <a:xfrm>
              <a:off x="3671" y="6389"/>
              <a:ext cx="388"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5" name="Rectangle 13">
              <a:extLst>
                <a:ext uri="{FF2B5EF4-FFF2-40B4-BE49-F238E27FC236}">
                  <a16:creationId xmlns:a16="http://schemas.microsoft.com/office/drawing/2014/main" id="{7E30A5B5-86EA-1944-95AD-071F7C69EF2F}"/>
                </a:ext>
              </a:extLst>
            </p:cNvPr>
            <p:cNvSpPr>
              <a:spLocks noChangeArrowheads="1"/>
            </p:cNvSpPr>
            <p:nvPr/>
          </p:nvSpPr>
          <p:spPr bwMode="auto">
            <a:xfrm>
              <a:off x="4051" y="6389"/>
              <a:ext cx="389"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6" name="Rectangle 14">
              <a:extLst>
                <a:ext uri="{FF2B5EF4-FFF2-40B4-BE49-F238E27FC236}">
                  <a16:creationId xmlns:a16="http://schemas.microsoft.com/office/drawing/2014/main" id="{33E425F1-D953-9048-B222-DB2F5FE2CD53}"/>
                </a:ext>
              </a:extLst>
            </p:cNvPr>
            <p:cNvSpPr>
              <a:spLocks noChangeArrowheads="1"/>
            </p:cNvSpPr>
            <p:nvPr/>
          </p:nvSpPr>
          <p:spPr bwMode="auto">
            <a:xfrm>
              <a:off x="4441" y="6389"/>
              <a:ext cx="388"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7" name="Rectangle 15" descr="Широкий диагональный 2">
              <a:extLst>
                <a:ext uri="{FF2B5EF4-FFF2-40B4-BE49-F238E27FC236}">
                  <a16:creationId xmlns:a16="http://schemas.microsoft.com/office/drawing/2014/main" id="{F4305E53-93E8-4347-85CE-B1E428E58141}"/>
                </a:ext>
              </a:extLst>
            </p:cNvPr>
            <p:cNvSpPr>
              <a:spLocks noChangeArrowheads="1"/>
            </p:cNvSpPr>
            <p:nvPr/>
          </p:nvSpPr>
          <p:spPr bwMode="auto">
            <a:xfrm>
              <a:off x="4821" y="6389"/>
              <a:ext cx="389" cy="392"/>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8" name="Rectangle 16" descr="Широкий диагональный 2">
              <a:extLst>
                <a:ext uri="{FF2B5EF4-FFF2-40B4-BE49-F238E27FC236}">
                  <a16:creationId xmlns:a16="http://schemas.microsoft.com/office/drawing/2014/main" id="{B349BF10-8411-6F48-AD60-2357EE4A7EDA}"/>
                </a:ext>
              </a:extLst>
            </p:cNvPr>
            <p:cNvSpPr>
              <a:spLocks noChangeArrowheads="1"/>
            </p:cNvSpPr>
            <p:nvPr/>
          </p:nvSpPr>
          <p:spPr bwMode="auto">
            <a:xfrm>
              <a:off x="5211" y="6389"/>
              <a:ext cx="388" cy="392"/>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19" name="Rectangle 17" descr="Широкий диагональный 1">
              <a:extLst>
                <a:ext uri="{FF2B5EF4-FFF2-40B4-BE49-F238E27FC236}">
                  <a16:creationId xmlns:a16="http://schemas.microsoft.com/office/drawing/2014/main" id="{EB3D5602-A61F-424E-ABE1-3DF127FA494D}"/>
                </a:ext>
              </a:extLst>
            </p:cNvPr>
            <p:cNvSpPr>
              <a:spLocks noChangeArrowheads="1"/>
            </p:cNvSpPr>
            <p:nvPr/>
          </p:nvSpPr>
          <p:spPr bwMode="auto">
            <a:xfrm>
              <a:off x="5591" y="6389"/>
              <a:ext cx="389" cy="392"/>
            </a:xfrm>
            <a:prstGeom prst="rect">
              <a:avLst/>
            </a:prstGeom>
            <a:blipFill dpi="0" rotWithShape="0">
              <a:blip r:embed="rId4"/>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20" name="Rectangle 18" descr="Широкий диагональный 1">
              <a:extLst>
                <a:ext uri="{FF2B5EF4-FFF2-40B4-BE49-F238E27FC236}">
                  <a16:creationId xmlns:a16="http://schemas.microsoft.com/office/drawing/2014/main" id="{B543DF69-26EE-D34E-A572-0CE6CE437044}"/>
                </a:ext>
              </a:extLst>
            </p:cNvPr>
            <p:cNvSpPr>
              <a:spLocks noChangeArrowheads="1"/>
            </p:cNvSpPr>
            <p:nvPr/>
          </p:nvSpPr>
          <p:spPr bwMode="auto">
            <a:xfrm>
              <a:off x="5981" y="6389"/>
              <a:ext cx="388" cy="392"/>
            </a:xfrm>
            <a:prstGeom prst="rect">
              <a:avLst/>
            </a:prstGeom>
            <a:blipFill dpi="0" rotWithShape="0">
              <a:blip r:embed="rId4"/>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21" name="Rectangle 19">
              <a:extLst>
                <a:ext uri="{FF2B5EF4-FFF2-40B4-BE49-F238E27FC236}">
                  <a16:creationId xmlns:a16="http://schemas.microsoft.com/office/drawing/2014/main" id="{850A08FD-5227-6D48-9C69-0ECACF01C0B6}"/>
                </a:ext>
              </a:extLst>
            </p:cNvPr>
            <p:cNvSpPr>
              <a:spLocks noChangeArrowheads="1"/>
            </p:cNvSpPr>
            <p:nvPr/>
          </p:nvSpPr>
          <p:spPr bwMode="auto">
            <a:xfrm>
              <a:off x="6331" y="6389"/>
              <a:ext cx="389"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22" name="Rectangle 20">
              <a:extLst>
                <a:ext uri="{FF2B5EF4-FFF2-40B4-BE49-F238E27FC236}">
                  <a16:creationId xmlns:a16="http://schemas.microsoft.com/office/drawing/2014/main" id="{0D4981EE-826F-0942-B438-3CB674F151CE}"/>
                </a:ext>
              </a:extLst>
            </p:cNvPr>
            <p:cNvSpPr>
              <a:spLocks noChangeArrowheads="1"/>
            </p:cNvSpPr>
            <p:nvPr/>
          </p:nvSpPr>
          <p:spPr bwMode="auto">
            <a:xfrm>
              <a:off x="6721" y="6389"/>
              <a:ext cx="388"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23" name="Rectangle 21" descr="Широкий диагональный 2">
              <a:extLst>
                <a:ext uri="{FF2B5EF4-FFF2-40B4-BE49-F238E27FC236}">
                  <a16:creationId xmlns:a16="http://schemas.microsoft.com/office/drawing/2014/main" id="{CA84F55C-F3D0-B94C-8A7F-60BFC36F08E1}"/>
                </a:ext>
              </a:extLst>
            </p:cNvPr>
            <p:cNvSpPr>
              <a:spLocks noChangeArrowheads="1"/>
            </p:cNvSpPr>
            <p:nvPr/>
          </p:nvSpPr>
          <p:spPr bwMode="auto">
            <a:xfrm>
              <a:off x="7101" y="6389"/>
              <a:ext cx="389" cy="392"/>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24" name="Rectangle 22" descr="Широкий диагональный 2">
              <a:extLst>
                <a:ext uri="{FF2B5EF4-FFF2-40B4-BE49-F238E27FC236}">
                  <a16:creationId xmlns:a16="http://schemas.microsoft.com/office/drawing/2014/main" id="{4BADE9A6-B982-F046-9119-036C79AA2AD5}"/>
                </a:ext>
              </a:extLst>
            </p:cNvPr>
            <p:cNvSpPr>
              <a:spLocks noChangeArrowheads="1"/>
            </p:cNvSpPr>
            <p:nvPr/>
          </p:nvSpPr>
          <p:spPr bwMode="auto">
            <a:xfrm>
              <a:off x="7491" y="6389"/>
              <a:ext cx="388" cy="392"/>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25" name="Rectangle 23">
              <a:extLst>
                <a:ext uri="{FF2B5EF4-FFF2-40B4-BE49-F238E27FC236}">
                  <a16:creationId xmlns:a16="http://schemas.microsoft.com/office/drawing/2014/main" id="{835990BC-B927-254D-8F43-1EAD87CB226E}"/>
                </a:ext>
              </a:extLst>
            </p:cNvPr>
            <p:cNvSpPr>
              <a:spLocks noChangeArrowheads="1"/>
            </p:cNvSpPr>
            <p:nvPr/>
          </p:nvSpPr>
          <p:spPr bwMode="auto">
            <a:xfrm>
              <a:off x="7871" y="6389"/>
              <a:ext cx="389"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26" name="Rectangle 24">
              <a:extLst>
                <a:ext uri="{FF2B5EF4-FFF2-40B4-BE49-F238E27FC236}">
                  <a16:creationId xmlns:a16="http://schemas.microsoft.com/office/drawing/2014/main" id="{CCD01A8C-1A4F-464B-BFB1-BF37162935D4}"/>
                </a:ext>
              </a:extLst>
            </p:cNvPr>
            <p:cNvSpPr>
              <a:spLocks noChangeArrowheads="1"/>
            </p:cNvSpPr>
            <p:nvPr/>
          </p:nvSpPr>
          <p:spPr bwMode="auto">
            <a:xfrm>
              <a:off x="8261" y="6389"/>
              <a:ext cx="388"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27" name="Rectangle 25" descr="Широкий диагональный 2">
              <a:extLst>
                <a:ext uri="{FF2B5EF4-FFF2-40B4-BE49-F238E27FC236}">
                  <a16:creationId xmlns:a16="http://schemas.microsoft.com/office/drawing/2014/main" id="{6CC440F2-5EAB-384B-8D69-C8478C1CE404}"/>
                </a:ext>
              </a:extLst>
            </p:cNvPr>
            <p:cNvSpPr>
              <a:spLocks noChangeArrowheads="1"/>
            </p:cNvSpPr>
            <p:nvPr/>
          </p:nvSpPr>
          <p:spPr bwMode="auto">
            <a:xfrm>
              <a:off x="8641" y="6389"/>
              <a:ext cx="389" cy="392"/>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28" name="Rectangle 26" descr="Широкий диагональный 2">
              <a:extLst>
                <a:ext uri="{FF2B5EF4-FFF2-40B4-BE49-F238E27FC236}">
                  <a16:creationId xmlns:a16="http://schemas.microsoft.com/office/drawing/2014/main" id="{3B5EAAF6-E69A-C443-BE28-37090C1741DB}"/>
                </a:ext>
              </a:extLst>
            </p:cNvPr>
            <p:cNvSpPr>
              <a:spLocks noChangeArrowheads="1"/>
            </p:cNvSpPr>
            <p:nvPr/>
          </p:nvSpPr>
          <p:spPr bwMode="auto">
            <a:xfrm>
              <a:off x="9031" y="6389"/>
              <a:ext cx="388" cy="392"/>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29" name="Rectangle 27">
              <a:extLst>
                <a:ext uri="{FF2B5EF4-FFF2-40B4-BE49-F238E27FC236}">
                  <a16:creationId xmlns:a16="http://schemas.microsoft.com/office/drawing/2014/main" id="{08A4F30A-59C7-6B40-9417-6E64365FAF9C}"/>
                </a:ext>
              </a:extLst>
            </p:cNvPr>
            <p:cNvSpPr>
              <a:spLocks noChangeArrowheads="1"/>
            </p:cNvSpPr>
            <p:nvPr/>
          </p:nvSpPr>
          <p:spPr bwMode="auto">
            <a:xfrm>
              <a:off x="9411" y="6389"/>
              <a:ext cx="389"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30" name="Rectangle 28">
              <a:extLst>
                <a:ext uri="{FF2B5EF4-FFF2-40B4-BE49-F238E27FC236}">
                  <a16:creationId xmlns:a16="http://schemas.microsoft.com/office/drawing/2014/main" id="{660D09C8-B93E-8D46-9503-F0C26841760A}"/>
                </a:ext>
              </a:extLst>
            </p:cNvPr>
            <p:cNvSpPr>
              <a:spLocks noChangeArrowheads="1"/>
            </p:cNvSpPr>
            <p:nvPr/>
          </p:nvSpPr>
          <p:spPr bwMode="auto">
            <a:xfrm>
              <a:off x="9801" y="6389"/>
              <a:ext cx="388"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31" name="Rectangle 29">
              <a:extLst>
                <a:ext uri="{FF2B5EF4-FFF2-40B4-BE49-F238E27FC236}">
                  <a16:creationId xmlns:a16="http://schemas.microsoft.com/office/drawing/2014/main" id="{2C29C9C3-A990-124E-BC60-75A8D7BECA41}"/>
                </a:ext>
              </a:extLst>
            </p:cNvPr>
            <p:cNvSpPr>
              <a:spLocks noChangeArrowheads="1"/>
            </p:cNvSpPr>
            <p:nvPr/>
          </p:nvSpPr>
          <p:spPr bwMode="auto">
            <a:xfrm>
              <a:off x="10181" y="6389"/>
              <a:ext cx="389"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32" name="Rectangle 30">
              <a:extLst>
                <a:ext uri="{FF2B5EF4-FFF2-40B4-BE49-F238E27FC236}">
                  <a16:creationId xmlns:a16="http://schemas.microsoft.com/office/drawing/2014/main" id="{1C494EA1-C835-3844-BB28-18AD3B5C817E}"/>
                </a:ext>
              </a:extLst>
            </p:cNvPr>
            <p:cNvSpPr>
              <a:spLocks noChangeArrowheads="1"/>
            </p:cNvSpPr>
            <p:nvPr/>
          </p:nvSpPr>
          <p:spPr bwMode="auto">
            <a:xfrm>
              <a:off x="10571" y="6389"/>
              <a:ext cx="388"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33" name="Rectangle 31" descr="Широкий диагональный 2">
              <a:extLst>
                <a:ext uri="{FF2B5EF4-FFF2-40B4-BE49-F238E27FC236}">
                  <a16:creationId xmlns:a16="http://schemas.microsoft.com/office/drawing/2014/main" id="{F6EAC5CF-A1ED-CD4E-BC86-48760ABF562F}"/>
                </a:ext>
              </a:extLst>
            </p:cNvPr>
            <p:cNvSpPr>
              <a:spLocks noChangeArrowheads="1"/>
            </p:cNvSpPr>
            <p:nvPr/>
          </p:nvSpPr>
          <p:spPr bwMode="auto">
            <a:xfrm>
              <a:off x="1791" y="7019"/>
              <a:ext cx="389" cy="392"/>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34" name="Text Box 32">
              <a:extLst>
                <a:ext uri="{FF2B5EF4-FFF2-40B4-BE49-F238E27FC236}">
                  <a16:creationId xmlns:a16="http://schemas.microsoft.com/office/drawing/2014/main" id="{F28B6004-8DA7-7D43-91B9-D560B2B3E9BF}"/>
                </a:ext>
              </a:extLst>
            </p:cNvPr>
            <p:cNvSpPr txBox="1">
              <a:spLocks noChangeArrowheads="1"/>
            </p:cNvSpPr>
            <p:nvPr/>
          </p:nvSpPr>
          <p:spPr bwMode="auto">
            <a:xfrm>
              <a:off x="2188" y="7050"/>
              <a:ext cx="810" cy="3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 </a:t>
              </a:r>
              <a:r>
                <a:rPr lang="en-US" altLang="ru-RU" sz="1200" i="1"/>
                <a:t>S</a:t>
              </a:r>
              <a:r>
                <a:rPr lang="en-US" altLang="ru-RU" sz="1200" i="1" baseline="-25000"/>
                <a:t>0</a:t>
              </a:r>
              <a:endParaRPr lang="ru-RU" altLang="ru-RU"/>
            </a:p>
          </p:txBody>
        </p:sp>
        <p:sp>
          <p:nvSpPr>
            <p:cNvPr id="4135" name="Rectangle 33" descr="Широкий диагональный 1">
              <a:extLst>
                <a:ext uri="{FF2B5EF4-FFF2-40B4-BE49-F238E27FC236}">
                  <a16:creationId xmlns:a16="http://schemas.microsoft.com/office/drawing/2014/main" id="{A8E27B78-4588-DE44-9120-EE8FD731255F}"/>
                </a:ext>
              </a:extLst>
            </p:cNvPr>
            <p:cNvSpPr>
              <a:spLocks noChangeArrowheads="1"/>
            </p:cNvSpPr>
            <p:nvPr/>
          </p:nvSpPr>
          <p:spPr bwMode="auto">
            <a:xfrm>
              <a:off x="2741" y="7009"/>
              <a:ext cx="389" cy="392"/>
            </a:xfrm>
            <a:prstGeom prst="rect">
              <a:avLst/>
            </a:prstGeom>
            <a:blipFill dpi="0" rotWithShape="0">
              <a:blip r:embed="rId4"/>
              <a:srcRect/>
              <a:tile tx="0" ty="0" sx="100000" sy="100000" flip="none" algn="tl"/>
            </a:bli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36" name="Text Box 34">
              <a:extLst>
                <a:ext uri="{FF2B5EF4-FFF2-40B4-BE49-F238E27FC236}">
                  <a16:creationId xmlns:a16="http://schemas.microsoft.com/office/drawing/2014/main" id="{096A5237-6749-E646-AB32-5A5C28069977}"/>
                </a:ext>
              </a:extLst>
            </p:cNvPr>
            <p:cNvSpPr txBox="1">
              <a:spLocks noChangeArrowheads="1"/>
            </p:cNvSpPr>
            <p:nvPr/>
          </p:nvSpPr>
          <p:spPr bwMode="auto">
            <a:xfrm>
              <a:off x="3158" y="7030"/>
              <a:ext cx="810" cy="3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i="1"/>
                <a:t>- </a:t>
              </a:r>
              <a:r>
                <a:rPr lang="en-US" altLang="ru-RU" sz="1200" i="1"/>
                <a:t>S</a:t>
              </a:r>
              <a:r>
                <a:rPr lang="en-US" altLang="ru-RU" sz="1200" i="1" baseline="-25000"/>
                <a:t>1</a:t>
              </a:r>
              <a:endParaRPr lang="ru-RU" altLang="ru-RU"/>
            </a:p>
          </p:txBody>
        </p:sp>
        <p:sp>
          <p:nvSpPr>
            <p:cNvPr id="4137" name="Rectangle 35">
              <a:extLst>
                <a:ext uri="{FF2B5EF4-FFF2-40B4-BE49-F238E27FC236}">
                  <a16:creationId xmlns:a16="http://schemas.microsoft.com/office/drawing/2014/main" id="{D9DAEBFF-1275-F44A-8501-2144BECECABB}"/>
                </a:ext>
              </a:extLst>
            </p:cNvPr>
            <p:cNvSpPr>
              <a:spLocks noChangeArrowheads="1"/>
            </p:cNvSpPr>
            <p:nvPr/>
          </p:nvSpPr>
          <p:spPr bwMode="auto">
            <a:xfrm>
              <a:off x="3651" y="6999"/>
              <a:ext cx="388" cy="39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38" name="Text Box 36">
              <a:extLst>
                <a:ext uri="{FF2B5EF4-FFF2-40B4-BE49-F238E27FC236}">
                  <a16:creationId xmlns:a16="http://schemas.microsoft.com/office/drawing/2014/main" id="{8655EB87-5AC8-7F40-AE88-5D44615AE82F}"/>
                </a:ext>
              </a:extLst>
            </p:cNvPr>
            <p:cNvSpPr txBox="1">
              <a:spLocks noChangeArrowheads="1"/>
            </p:cNvSpPr>
            <p:nvPr/>
          </p:nvSpPr>
          <p:spPr bwMode="auto">
            <a:xfrm>
              <a:off x="4088" y="7010"/>
              <a:ext cx="4120" cy="3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 не используется для вложения</a:t>
              </a:r>
              <a:endParaRPr lang="ru-RU" altLang="ru-RU"/>
            </a:p>
          </p:txBody>
        </p:sp>
      </p:grpSp>
      <p:graphicFrame>
        <p:nvGraphicFramePr>
          <p:cNvPr id="4098" name="Object 38">
            <a:extLst>
              <a:ext uri="{FF2B5EF4-FFF2-40B4-BE49-F238E27FC236}">
                <a16:creationId xmlns:a16="http://schemas.microsoft.com/office/drawing/2014/main" id="{842C3668-1249-B849-9DC6-513DF715D57C}"/>
              </a:ext>
            </a:extLst>
          </p:cNvPr>
          <p:cNvGraphicFramePr>
            <a:graphicFrameLocks noChangeAspect="1"/>
          </p:cNvGraphicFramePr>
          <p:nvPr/>
        </p:nvGraphicFramePr>
        <p:xfrm>
          <a:off x="2135188" y="2492375"/>
          <a:ext cx="2520950" cy="825500"/>
        </p:xfrm>
        <a:graphic>
          <a:graphicData uri="http://schemas.openxmlformats.org/presentationml/2006/ole">
            <mc:AlternateContent xmlns:mc="http://schemas.openxmlformats.org/markup-compatibility/2006">
              <mc:Choice xmlns:v="urn:schemas-microsoft-com:vml" Requires="v">
                <p:oleObj spid="_x0000_s273412" name="Формула" r:id="rId5" imgW="34226500" imgH="11112500" progId="Equation.3">
                  <p:embed/>
                </p:oleObj>
              </mc:Choice>
              <mc:Fallback>
                <p:oleObj name="Формула" r:id="rId5" imgW="34226500" imgH="11112500" progId="Equation.3">
                  <p:embed/>
                  <p:pic>
                    <p:nvPicPr>
                      <p:cNvPr id="4098" name="Object 38">
                        <a:extLst>
                          <a:ext uri="{FF2B5EF4-FFF2-40B4-BE49-F238E27FC236}">
                            <a16:creationId xmlns:a16="http://schemas.microsoft.com/office/drawing/2014/main" id="{842C3668-1249-B849-9DC6-513DF715D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188" y="2492375"/>
                        <a:ext cx="252095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7">
            <a:extLst>
              <a:ext uri="{FF2B5EF4-FFF2-40B4-BE49-F238E27FC236}">
                <a16:creationId xmlns:a16="http://schemas.microsoft.com/office/drawing/2014/main" id="{B56B017F-E728-7644-8CAB-32AEB0E9E99C}"/>
              </a:ext>
            </a:extLst>
          </p:cNvPr>
          <p:cNvGraphicFramePr>
            <a:graphicFrameLocks noChangeAspect="1"/>
          </p:cNvGraphicFramePr>
          <p:nvPr/>
        </p:nvGraphicFramePr>
        <p:xfrm>
          <a:off x="2135189" y="3429001"/>
          <a:ext cx="2376487" cy="354013"/>
        </p:xfrm>
        <a:graphic>
          <a:graphicData uri="http://schemas.openxmlformats.org/presentationml/2006/ole">
            <mc:AlternateContent xmlns:mc="http://schemas.openxmlformats.org/markup-compatibility/2006">
              <mc:Choice xmlns:v="urn:schemas-microsoft-com:vml" Requires="v">
                <p:oleObj spid="_x0000_s273413" name="Формула" r:id="rId7" imgW="31013400" imgH="4686300" progId="Equation.3">
                  <p:embed/>
                </p:oleObj>
              </mc:Choice>
              <mc:Fallback>
                <p:oleObj name="Формула" r:id="rId7" imgW="31013400" imgH="4686300" progId="Equation.3">
                  <p:embed/>
                  <p:pic>
                    <p:nvPicPr>
                      <p:cNvPr id="4099" name="Object 37">
                        <a:extLst>
                          <a:ext uri="{FF2B5EF4-FFF2-40B4-BE49-F238E27FC236}">
                            <a16:creationId xmlns:a16="http://schemas.microsoft.com/office/drawing/2014/main" id="{B56B017F-E728-7644-8CAB-32AEB0E9E9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5189" y="3429001"/>
                        <a:ext cx="2376487"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 name="Rectangle 39">
            <a:extLst>
              <a:ext uri="{FF2B5EF4-FFF2-40B4-BE49-F238E27FC236}">
                <a16:creationId xmlns:a16="http://schemas.microsoft.com/office/drawing/2014/main" id="{6AB7B9F7-CCC2-9145-A31C-105D13446378}"/>
              </a:ext>
            </a:extLst>
          </p:cNvPr>
          <p:cNvSpPr>
            <a:spLocks noChangeArrowheads="1"/>
          </p:cNvSpPr>
          <p:nvPr/>
        </p:nvSpPr>
        <p:spPr bwMode="auto">
          <a:xfrm>
            <a:off x="1524001" y="26267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4105" name="Rectangle 40">
            <a:extLst>
              <a:ext uri="{FF2B5EF4-FFF2-40B4-BE49-F238E27FC236}">
                <a16:creationId xmlns:a16="http://schemas.microsoft.com/office/drawing/2014/main" id="{C21762C1-583D-DB46-9FC6-C88168389522}"/>
              </a:ext>
            </a:extLst>
          </p:cNvPr>
          <p:cNvSpPr>
            <a:spLocks noChangeArrowheads="1"/>
          </p:cNvSpPr>
          <p:nvPr/>
        </p:nvSpPr>
        <p:spPr bwMode="auto">
          <a:xfrm>
            <a:off x="1524001" y="3297239"/>
            <a:ext cx="2270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cs typeface="Times New Roman" panose="02020603050405020304" pitchFamily="18" charset="0"/>
              </a:rPr>
              <a:t> </a:t>
            </a:r>
            <a:endParaRPr lang="ru-RU" altLang="ru-RU" sz="900"/>
          </a:p>
          <a:p>
            <a:endParaRPr lang="ru-RU" altLang="ru-RU"/>
          </a:p>
        </p:txBody>
      </p:sp>
      <p:sp>
        <p:nvSpPr>
          <p:cNvPr id="4106" name="Rectangle 42">
            <a:extLst>
              <a:ext uri="{FF2B5EF4-FFF2-40B4-BE49-F238E27FC236}">
                <a16:creationId xmlns:a16="http://schemas.microsoft.com/office/drawing/2014/main" id="{1FAEE312-01D4-614A-AA69-3753E1FF1CAC}"/>
              </a:ext>
            </a:extLst>
          </p:cNvPr>
          <p:cNvSpPr>
            <a:spLocks noChangeArrowheads="1"/>
          </p:cNvSpPr>
          <p:nvPr/>
        </p:nvSpPr>
        <p:spPr bwMode="auto">
          <a:xfrm>
            <a:off x="1524001" y="29919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4100" name="Object 41">
            <a:extLst>
              <a:ext uri="{FF2B5EF4-FFF2-40B4-BE49-F238E27FC236}">
                <a16:creationId xmlns:a16="http://schemas.microsoft.com/office/drawing/2014/main" id="{EEF00C60-3F7D-9947-AAE0-33D56CC57444}"/>
              </a:ext>
            </a:extLst>
          </p:cNvPr>
          <p:cNvGraphicFramePr>
            <a:graphicFrameLocks noChangeAspect="1"/>
          </p:cNvGraphicFramePr>
          <p:nvPr/>
        </p:nvGraphicFramePr>
        <p:xfrm>
          <a:off x="3935414" y="3716339"/>
          <a:ext cx="4681537" cy="676275"/>
        </p:xfrm>
        <a:graphic>
          <a:graphicData uri="http://schemas.openxmlformats.org/presentationml/2006/ole">
            <mc:AlternateContent xmlns:mc="http://schemas.openxmlformats.org/markup-compatibility/2006">
              <mc:Choice xmlns:v="urn:schemas-microsoft-com:vml" Requires="v">
                <p:oleObj spid="_x0000_s273414" name="Формула" r:id="rId9" imgW="80454500" imgH="11696700" progId="Equation.3">
                  <p:embed/>
                </p:oleObj>
              </mc:Choice>
              <mc:Fallback>
                <p:oleObj name="Формула" r:id="rId9" imgW="80454500" imgH="11696700" progId="Equation.3">
                  <p:embed/>
                  <p:pic>
                    <p:nvPicPr>
                      <p:cNvPr id="4100" name="Object 41">
                        <a:extLst>
                          <a:ext uri="{FF2B5EF4-FFF2-40B4-BE49-F238E27FC236}">
                            <a16:creationId xmlns:a16="http://schemas.microsoft.com/office/drawing/2014/main" id="{EEF00C60-3F7D-9947-AAE0-33D56CC574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5414" y="3716339"/>
                        <a:ext cx="4681537"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7" name="Номер слайда 41">
            <a:extLst>
              <a:ext uri="{FF2B5EF4-FFF2-40B4-BE49-F238E27FC236}">
                <a16:creationId xmlns:a16="http://schemas.microsoft.com/office/drawing/2014/main" id="{F67A79F4-A14B-C845-A47E-DDC75B85AC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8DEC929-0FA2-4C47-863E-878F48FE6A54}" type="slidenum">
              <a:rPr lang="ru-RU" altLang="ru-RU"/>
              <a:pPr eaLnBrk="1" hangingPunct="1"/>
              <a:t>265</a:t>
            </a:fld>
            <a:endParaRPr lang="ru-RU" altLang="ru-RU"/>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CB1297C-16A7-BA41-8281-380BDD57858D}"/>
              </a:ext>
            </a:extLst>
          </p:cNvPr>
          <p:cNvSpPr>
            <a:spLocks noGrp="1" noChangeArrowheads="1"/>
          </p:cNvSpPr>
          <p:nvPr>
            <p:ph type="body" idx="1"/>
          </p:nvPr>
        </p:nvSpPr>
        <p:spPr>
          <a:xfrm>
            <a:off x="1981200" y="260351"/>
            <a:ext cx="8229600" cy="5865813"/>
          </a:xfrm>
        </p:spPr>
        <p:txBody>
          <a:bodyPr/>
          <a:lstStyle/>
          <a:p>
            <a:pPr marL="609600" indent="-609600">
              <a:buNone/>
            </a:pPr>
            <a:r>
              <a:rPr lang="ru-RU" altLang="ru-RU" sz="1800" b="1"/>
              <a:t>6. Использование ШПС</a:t>
            </a:r>
          </a:p>
          <a:p>
            <a:pPr marL="609600" indent="-609600">
              <a:buNone/>
            </a:pPr>
            <a:r>
              <a:rPr lang="ru-RU" altLang="ru-RU" sz="1800"/>
              <a:t>	Используются все методы погружения и извлечения ЦВЗ, которые были ранее рассмотрены в лекции 9, но с учетом </a:t>
            </a:r>
            <a:r>
              <a:rPr lang="en-US" altLang="ru-RU" sz="1800"/>
              <a:t>HAS</a:t>
            </a:r>
            <a:r>
              <a:rPr lang="ru-RU" altLang="ru-RU" sz="1800"/>
              <a:t> для аудио</a:t>
            </a:r>
            <a:r>
              <a:rPr lang="en-US" altLang="ru-RU" sz="1800"/>
              <a:t> </a:t>
            </a:r>
            <a:r>
              <a:rPr lang="ru-RU" altLang="ru-RU" sz="1800"/>
              <a:t>сигналов:</a:t>
            </a:r>
          </a:p>
          <a:p>
            <a:pPr marL="609600" indent="-609600">
              <a:buNone/>
            </a:pPr>
            <a:endParaRPr lang="ru-RU" altLang="ru-RU" sz="1800"/>
          </a:p>
          <a:p>
            <a:pPr marL="609600" indent="-609600">
              <a:buNone/>
            </a:pPr>
            <a:r>
              <a:rPr lang="ru-RU" altLang="ru-RU" sz="1800" i="1"/>
              <a:t>а) Погружение ЦВЗ:</a:t>
            </a:r>
            <a:endParaRPr lang="ru-RU" altLang="ru-RU" sz="1800"/>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r>
              <a:rPr lang="en-US" altLang="ru-RU" sz="1800" i="1"/>
              <a:t>a(n) </a:t>
            </a:r>
            <a:r>
              <a:rPr lang="ru-RU" altLang="ru-RU" sz="1800"/>
              <a:t>и</a:t>
            </a:r>
            <a:r>
              <a:rPr lang="en-US" altLang="ru-RU" sz="1800" i="1"/>
              <a:t> b(n) – </a:t>
            </a:r>
            <a:r>
              <a:rPr lang="ru-RU" altLang="ru-RU" sz="1800"/>
              <a:t>коэффициенты усиления, полученные на основе временного и частотного анализа в соответствии с </a:t>
            </a:r>
            <a:r>
              <a:rPr lang="en-US" altLang="ru-RU" sz="1800"/>
              <a:t>HAS</a:t>
            </a:r>
            <a:endParaRPr lang="ru-RU" altLang="ru-RU" sz="1800" i="1"/>
          </a:p>
        </p:txBody>
      </p:sp>
      <p:sp>
        <p:nvSpPr>
          <p:cNvPr id="14339" name="Rectangle 3">
            <a:extLst>
              <a:ext uri="{FF2B5EF4-FFF2-40B4-BE49-F238E27FC236}">
                <a16:creationId xmlns:a16="http://schemas.microsoft.com/office/drawing/2014/main" id="{5CF1515C-4913-7C4C-A18C-A045F54DAFAD}"/>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pSp>
        <p:nvGrpSpPr>
          <p:cNvPr id="14340" name="Group 4">
            <a:extLst>
              <a:ext uri="{FF2B5EF4-FFF2-40B4-BE49-F238E27FC236}">
                <a16:creationId xmlns:a16="http://schemas.microsoft.com/office/drawing/2014/main" id="{055BAF3F-12EC-E540-9667-0728CE6F0A1E}"/>
              </a:ext>
            </a:extLst>
          </p:cNvPr>
          <p:cNvGrpSpPr>
            <a:grpSpLocks noChangeAspect="1"/>
          </p:cNvGrpSpPr>
          <p:nvPr/>
        </p:nvGrpSpPr>
        <p:grpSpPr bwMode="auto">
          <a:xfrm>
            <a:off x="2208213" y="1989138"/>
            <a:ext cx="4608512" cy="2628900"/>
            <a:chOff x="1701" y="10018"/>
            <a:chExt cx="5207" cy="2970"/>
          </a:xfrm>
        </p:grpSpPr>
        <p:sp>
          <p:nvSpPr>
            <p:cNvPr id="14342" name="AutoShape 5">
              <a:extLst>
                <a:ext uri="{FF2B5EF4-FFF2-40B4-BE49-F238E27FC236}">
                  <a16:creationId xmlns:a16="http://schemas.microsoft.com/office/drawing/2014/main" id="{347B3256-81FF-244F-8BFF-5E512406FA11}"/>
                </a:ext>
              </a:extLst>
            </p:cNvPr>
            <p:cNvSpPr>
              <a:spLocks noChangeAspect="1" noChangeArrowheads="1"/>
            </p:cNvSpPr>
            <p:nvPr/>
          </p:nvSpPr>
          <p:spPr bwMode="auto">
            <a:xfrm>
              <a:off x="1701" y="10018"/>
              <a:ext cx="5207" cy="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4343" name="Line 6">
              <a:extLst>
                <a:ext uri="{FF2B5EF4-FFF2-40B4-BE49-F238E27FC236}">
                  <a16:creationId xmlns:a16="http://schemas.microsoft.com/office/drawing/2014/main" id="{6EAA8122-4F6F-3243-9946-B1B081380FF8}"/>
                </a:ext>
              </a:extLst>
            </p:cNvPr>
            <p:cNvSpPr>
              <a:spLocks noChangeShapeType="1"/>
            </p:cNvSpPr>
            <p:nvPr/>
          </p:nvSpPr>
          <p:spPr bwMode="auto">
            <a:xfrm>
              <a:off x="2030" y="10990"/>
              <a:ext cx="8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44" name="Text Box 7">
              <a:extLst>
                <a:ext uri="{FF2B5EF4-FFF2-40B4-BE49-F238E27FC236}">
                  <a16:creationId xmlns:a16="http://schemas.microsoft.com/office/drawing/2014/main" id="{A841737D-164D-DD47-A961-BFB03E610FDC}"/>
                </a:ext>
              </a:extLst>
            </p:cNvPr>
            <p:cNvSpPr txBox="1">
              <a:spLocks noChangeArrowheads="1"/>
            </p:cNvSpPr>
            <p:nvPr/>
          </p:nvSpPr>
          <p:spPr bwMode="auto">
            <a:xfrm>
              <a:off x="2900" y="10649"/>
              <a:ext cx="1420" cy="701"/>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Анализ </a:t>
              </a:r>
              <a:r>
                <a:rPr lang="en-US" altLang="ru-RU" sz="1200"/>
                <a:t>HAS </a:t>
              </a:r>
              <a:r>
                <a:rPr lang="ru-RU" altLang="ru-RU" sz="1200"/>
                <a:t>во временной области</a:t>
              </a:r>
            </a:p>
          </p:txBody>
        </p:sp>
        <p:sp>
          <p:nvSpPr>
            <p:cNvPr id="14345" name="Line 8">
              <a:extLst>
                <a:ext uri="{FF2B5EF4-FFF2-40B4-BE49-F238E27FC236}">
                  <a16:creationId xmlns:a16="http://schemas.microsoft.com/office/drawing/2014/main" id="{B9904CAA-022D-F740-B267-77AD8AD43587}"/>
                </a:ext>
              </a:extLst>
            </p:cNvPr>
            <p:cNvSpPr>
              <a:spLocks noChangeShapeType="1"/>
            </p:cNvSpPr>
            <p:nvPr/>
          </p:nvSpPr>
          <p:spPr bwMode="auto">
            <a:xfrm flipV="1">
              <a:off x="2481" y="10240"/>
              <a:ext cx="0" cy="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46" name="Line 9">
              <a:extLst>
                <a:ext uri="{FF2B5EF4-FFF2-40B4-BE49-F238E27FC236}">
                  <a16:creationId xmlns:a16="http://schemas.microsoft.com/office/drawing/2014/main" id="{FF26335B-C809-F149-9A63-91CEB948DA40}"/>
                </a:ext>
              </a:extLst>
            </p:cNvPr>
            <p:cNvSpPr>
              <a:spLocks noChangeShapeType="1"/>
            </p:cNvSpPr>
            <p:nvPr/>
          </p:nvSpPr>
          <p:spPr bwMode="auto">
            <a:xfrm>
              <a:off x="2481" y="10240"/>
              <a:ext cx="3529"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47" name="Oval 10">
              <a:extLst>
                <a:ext uri="{FF2B5EF4-FFF2-40B4-BE49-F238E27FC236}">
                  <a16:creationId xmlns:a16="http://schemas.microsoft.com/office/drawing/2014/main" id="{218F8E92-129C-A340-B5EC-9C40EE7E1ABC}"/>
                </a:ext>
              </a:extLst>
            </p:cNvPr>
            <p:cNvSpPr>
              <a:spLocks noChangeArrowheads="1"/>
            </p:cNvSpPr>
            <p:nvPr/>
          </p:nvSpPr>
          <p:spPr bwMode="auto">
            <a:xfrm>
              <a:off x="6010" y="10140"/>
              <a:ext cx="220" cy="219"/>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4348" name="Line 11">
              <a:extLst>
                <a:ext uri="{FF2B5EF4-FFF2-40B4-BE49-F238E27FC236}">
                  <a16:creationId xmlns:a16="http://schemas.microsoft.com/office/drawing/2014/main" id="{499F0410-BCF4-1644-957D-87B86A0E9BAA}"/>
                </a:ext>
              </a:extLst>
            </p:cNvPr>
            <p:cNvSpPr>
              <a:spLocks noChangeShapeType="1"/>
            </p:cNvSpPr>
            <p:nvPr/>
          </p:nvSpPr>
          <p:spPr bwMode="auto">
            <a:xfrm>
              <a:off x="6010" y="10250"/>
              <a:ext cx="2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49" name="Line 12">
              <a:extLst>
                <a:ext uri="{FF2B5EF4-FFF2-40B4-BE49-F238E27FC236}">
                  <a16:creationId xmlns:a16="http://schemas.microsoft.com/office/drawing/2014/main" id="{4617A4A3-7A2F-1544-8447-5FA6D819A6F2}"/>
                </a:ext>
              </a:extLst>
            </p:cNvPr>
            <p:cNvSpPr>
              <a:spLocks noChangeShapeType="1"/>
            </p:cNvSpPr>
            <p:nvPr/>
          </p:nvSpPr>
          <p:spPr bwMode="auto">
            <a:xfrm>
              <a:off x="6120" y="10140"/>
              <a:ext cx="1" cy="2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50" name="Line 13">
              <a:extLst>
                <a:ext uri="{FF2B5EF4-FFF2-40B4-BE49-F238E27FC236}">
                  <a16:creationId xmlns:a16="http://schemas.microsoft.com/office/drawing/2014/main" id="{280DFD87-E272-B947-8570-762502C5E964}"/>
                </a:ext>
              </a:extLst>
            </p:cNvPr>
            <p:cNvSpPr>
              <a:spLocks noChangeShapeType="1"/>
            </p:cNvSpPr>
            <p:nvPr/>
          </p:nvSpPr>
          <p:spPr bwMode="auto">
            <a:xfrm>
              <a:off x="6240" y="10250"/>
              <a:ext cx="24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51" name="Text Box 14">
              <a:extLst>
                <a:ext uri="{FF2B5EF4-FFF2-40B4-BE49-F238E27FC236}">
                  <a16:creationId xmlns:a16="http://schemas.microsoft.com/office/drawing/2014/main" id="{2E8EC331-54DB-6B40-9951-8375B892CC23}"/>
                </a:ext>
              </a:extLst>
            </p:cNvPr>
            <p:cNvSpPr txBox="1">
              <a:spLocks noChangeArrowheads="1"/>
            </p:cNvSpPr>
            <p:nvPr/>
          </p:nvSpPr>
          <p:spPr bwMode="auto">
            <a:xfrm>
              <a:off x="4620" y="10640"/>
              <a:ext cx="1170" cy="71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Анализ </a:t>
              </a:r>
              <a:r>
                <a:rPr lang="en-US" altLang="ru-RU" sz="1200"/>
                <a:t>HAS</a:t>
              </a:r>
              <a:r>
                <a:rPr lang="ru-RU" altLang="ru-RU" sz="1200"/>
                <a:t> в частотной области</a:t>
              </a:r>
            </a:p>
          </p:txBody>
        </p:sp>
        <p:sp>
          <p:nvSpPr>
            <p:cNvPr id="14352" name="Line 15">
              <a:extLst>
                <a:ext uri="{FF2B5EF4-FFF2-40B4-BE49-F238E27FC236}">
                  <a16:creationId xmlns:a16="http://schemas.microsoft.com/office/drawing/2014/main" id="{60E354AB-570C-D549-99B5-0B387A2141FD}"/>
                </a:ext>
              </a:extLst>
            </p:cNvPr>
            <p:cNvSpPr>
              <a:spLocks noChangeShapeType="1"/>
            </p:cNvSpPr>
            <p:nvPr/>
          </p:nvSpPr>
          <p:spPr bwMode="auto">
            <a:xfrm>
              <a:off x="5090" y="10230"/>
              <a:ext cx="1" cy="4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53" name="Line 16">
              <a:extLst>
                <a:ext uri="{FF2B5EF4-FFF2-40B4-BE49-F238E27FC236}">
                  <a16:creationId xmlns:a16="http://schemas.microsoft.com/office/drawing/2014/main" id="{3A7A4FA3-F734-E34D-B3D2-47F18ED2C84F}"/>
                </a:ext>
              </a:extLst>
            </p:cNvPr>
            <p:cNvSpPr>
              <a:spLocks noChangeShapeType="1"/>
            </p:cNvSpPr>
            <p:nvPr/>
          </p:nvSpPr>
          <p:spPr bwMode="auto">
            <a:xfrm>
              <a:off x="4320" y="11000"/>
              <a:ext cx="1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54" name="Line 17">
              <a:extLst>
                <a:ext uri="{FF2B5EF4-FFF2-40B4-BE49-F238E27FC236}">
                  <a16:creationId xmlns:a16="http://schemas.microsoft.com/office/drawing/2014/main" id="{9341C98F-4F65-9649-9BA4-2D3969FE318A}"/>
                </a:ext>
              </a:extLst>
            </p:cNvPr>
            <p:cNvSpPr>
              <a:spLocks noChangeShapeType="1"/>
            </p:cNvSpPr>
            <p:nvPr/>
          </p:nvSpPr>
          <p:spPr bwMode="auto">
            <a:xfrm>
              <a:off x="4440" y="11000"/>
              <a:ext cx="0" cy="7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55" name="Oval 18">
              <a:extLst>
                <a:ext uri="{FF2B5EF4-FFF2-40B4-BE49-F238E27FC236}">
                  <a16:creationId xmlns:a16="http://schemas.microsoft.com/office/drawing/2014/main" id="{A0598519-9CDF-6549-93D0-B855FCAA33DA}"/>
                </a:ext>
              </a:extLst>
            </p:cNvPr>
            <p:cNvSpPr>
              <a:spLocks noChangeArrowheads="1"/>
            </p:cNvSpPr>
            <p:nvPr/>
          </p:nvSpPr>
          <p:spPr bwMode="auto">
            <a:xfrm rot="5863692">
              <a:off x="4320" y="11780"/>
              <a:ext cx="220" cy="219"/>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4356" name="Line 19">
              <a:extLst>
                <a:ext uri="{FF2B5EF4-FFF2-40B4-BE49-F238E27FC236}">
                  <a16:creationId xmlns:a16="http://schemas.microsoft.com/office/drawing/2014/main" id="{697EAF34-AC34-D943-ADA9-F575789144EE}"/>
                </a:ext>
              </a:extLst>
            </p:cNvPr>
            <p:cNvSpPr>
              <a:spLocks noChangeShapeType="1"/>
            </p:cNvSpPr>
            <p:nvPr/>
          </p:nvSpPr>
          <p:spPr bwMode="auto">
            <a:xfrm rot="2302392">
              <a:off x="4320" y="11890"/>
              <a:ext cx="2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57" name="Line 20">
              <a:extLst>
                <a:ext uri="{FF2B5EF4-FFF2-40B4-BE49-F238E27FC236}">
                  <a16:creationId xmlns:a16="http://schemas.microsoft.com/office/drawing/2014/main" id="{EBB7214F-D1EE-E747-9415-C22088F88A26}"/>
                </a:ext>
              </a:extLst>
            </p:cNvPr>
            <p:cNvSpPr>
              <a:spLocks noChangeShapeType="1"/>
            </p:cNvSpPr>
            <p:nvPr/>
          </p:nvSpPr>
          <p:spPr bwMode="auto">
            <a:xfrm flipH="1">
              <a:off x="4341" y="11831"/>
              <a:ext cx="169" cy="1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58" name="Line 21">
              <a:extLst>
                <a:ext uri="{FF2B5EF4-FFF2-40B4-BE49-F238E27FC236}">
                  <a16:creationId xmlns:a16="http://schemas.microsoft.com/office/drawing/2014/main" id="{074E16A6-943D-7141-B0DC-1EFC5B741AB4}"/>
                </a:ext>
              </a:extLst>
            </p:cNvPr>
            <p:cNvSpPr>
              <a:spLocks noChangeShapeType="1"/>
            </p:cNvSpPr>
            <p:nvPr/>
          </p:nvSpPr>
          <p:spPr bwMode="auto">
            <a:xfrm>
              <a:off x="3998" y="11898"/>
              <a:ext cx="31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59" name="Oval 22">
              <a:extLst>
                <a:ext uri="{FF2B5EF4-FFF2-40B4-BE49-F238E27FC236}">
                  <a16:creationId xmlns:a16="http://schemas.microsoft.com/office/drawing/2014/main" id="{8464BF33-5422-E749-871C-3239E1CDBA49}"/>
                </a:ext>
              </a:extLst>
            </p:cNvPr>
            <p:cNvSpPr>
              <a:spLocks noChangeArrowheads="1"/>
            </p:cNvSpPr>
            <p:nvPr/>
          </p:nvSpPr>
          <p:spPr bwMode="auto">
            <a:xfrm rot="5863692">
              <a:off x="6020" y="10860"/>
              <a:ext cx="220" cy="219"/>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4360" name="Line 23">
              <a:extLst>
                <a:ext uri="{FF2B5EF4-FFF2-40B4-BE49-F238E27FC236}">
                  <a16:creationId xmlns:a16="http://schemas.microsoft.com/office/drawing/2014/main" id="{6E68AF80-A868-7942-806D-FD05A985B091}"/>
                </a:ext>
              </a:extLst>
            </p:cNvPr>
            <p:cNvSpPr>
              <a:spLocks noChangeShapeType="1"/>
            </p:cNvSpPr>
            <p:nvPr/>
          </p:nvSpPr>
          <p:spPr bwMode="auto">
            <a:xfrm rot="2302392">
              <a:off x="6020" y="10970"/>
              <a:ext cx="2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61" name="Line 24">
              <a:extLst>
                <a:ext uri="{FF2B5EF4-FFF2-40B4-BE49-F238E27FC236}">
                  <a16:creationId xmlns:a16="http://schemas.microsoft.com/office/drawing/2014/main" id="{2718869E-9F07-2C42-B5E7-90F139992EC6}"/>
                </a:ext>
              </a:extLst>
            </p:cNvPr>
            <p:cNvSpPr>
              <a:spLocks noChangeShapeType="1"/>
            </p:cNvSpPr>
            <p:nvPr/>
          </p:nvSpPr>
          <p:spPr bwMode="auto">
            <a:xfrm flipH="1">
              <a:off x="6041" y="10911"/>
              <a:ext cx="169" cy="1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62" name="Line 25">
              <a:extLst>
                <a:ext uri="{FF2B5EF4-FFF2-40B4-BE49-F238E27FC236}">
                  <a16:creationId xmlns:a16="http://schemas.microsoft.com/office/drawing/2014/main" id="{F8217640-E33D-DB44-BCA6-CA7DA8DE12FA}"/>
                </a:ext>
              </a:extLst>
            </p:cNvPr>
            <p:cNvSpPr>
              <a:spLocks noChangeShapeType="1"/>
            </p:cNvSpPr>
            <p:nvPr/>
          </p:nvSpPr>
          <p:spPr bwMode="auto">
            <a:xfrm flipV="1">
              <a:off x="6118" y="10368"/>
              <a:ext cx="0" cy="4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63" name="Line 26">
              <a:extLst>
                <a:ext uri="{FF2B5EF4-FFF2-40B4-BE49-F238E27FC236}">
                  <a16:creationId xmlns:a16="http://schemas.microsoft.com/office/drawing/2014/main" id="{FA06A0DF-2101-BE4C-B542-D17E3587DDE4}"/>
                </a:ext>
              </a:extLst>
            </p:cNvPr>
            <p:cNvSpPr>
              <a:spLocks noChangeShapeType="1"/>
            </p:cNvSpPr>
            <p:nvPr/>
          </p:nvSpPr>
          <p:spPr bwMode="auto">
            <a:xfrm>
              <a:off x="5778" y="10988"/>
              <a:ext cx="24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64" name="Line 27">
              <a:extLst>
                <a:ext uri="{FF2B5EF4-FFF2-40B4-BE49-F238E27FC236}">
                  <a16:creationId xmlns:a16="http://schemas.microsoft.com/office/drawing/2014/main" id="{795ABF60-81FC-144F-91D9-92415FCBC44C}"/>
                </a:ext>
              </a:extLst>
            </p:cNvPr>
            <p:cNvSpPr>
              <a:spLocks noChangeShapeType="1"/>
            </p:cNvSpPr>
            <p:nvPr/>
          </p:nvSpPr>
          <p:spPr bwMode="auto">
            <a:xfrm>
              <a:off x="4538" y="11888"/>
              <a:ext cx="16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65" name="Line 28">
              <a:extLst>
                <a:ext uri="{FF2B5EF4-FFF2-40B4-BE49-F238E27FC236}">
                  <a16:creationId xmlns:a16="http://schemas.microsoft.com/office/drawing/2014/main" id="{8F1CFB75-F404-0042-95BF-6B8BE685EE80}"/>
                </a:ext>
              </a:extLst>
            </p:cNvPr>
            <p:cNvSpPr>
              <a:spLocks noChangeShapeType="1"/>
            </p:cNvSpPr>
            <p:nvPr/>
          </p:nvSpPr>
          <p:spPr bwMode="auto">
            <a:xfrm flipV="1">
              <a:off x="6148" y="11088"/>
              <a:ext cx="0" cy="8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66" name="Line 29">
              <a:extLst>
                <a:ext uri="{FF2B5EF4-FFF2-40B4-BE49-F238E27FC236}">
                  <a16:creationId xmlns:a16="http://schemas.microsoft.com/office/drawing/2014/main" id="{8641B1CC-69C6-2D47-A134-695EB65DB17E}"/>
                </a:ext>
              </a:extLst>
            </p:cNvPr>
            <p:cNvSpPr>
              <a:spLocks noChangeShapeType="1"/>
            </p:cNvSpPr>
            <p:nvPr/>
          </p:nvSpPr>
          <p:spPr bwMode="auto">
            <a:xfrm flipV="1">
              <a:off x="4428" y="11998"/>
              <a:ext cx="1" cy="2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67" name="Line 30">
              <a:extLst>
                <a:ext uri="{FF2B5EF4-FFF2-40B4-BE49-F238E27FC236}">
                  <a16:creationId xmlns:a16="http://schemas.microsoft.com/office/drawing/2014/main" id="{A31F923A-FDEA-7F4A-9A03-C9735B130138}"/>
                </a:ext>
              </a:extLst>
            </p:cNvPr>
            <p:cNvSpPr>
              <a:spLocks noChangeShapeType="1"/>
            </p:cNvSpPr>
            <p:nvPr/>
          </p:nvSpPr>
          <p:spPr bwMode="auto">
            <a:xfrm flipH="1">
              <a:off x="4238" y="12218"/>
              <a:ext cx="1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68" name="Oval 31">
              <a:extLst>
                <a:ext uri="{FF2B5EF4-FFF2-40B4-BE49-F238E27FC236}">
                  <a16:creationId xmlns:a16="http://schemas.microsoft.com/office/drawing/2014/main" id="{B65F94C9-F77B-6746-BF78-E4AB38605B76}"/>
                </a:ext>
              </a:extLst>
            </p:cNvPr>
            <p:cNvSpPr>
              <a:spLocks noChangeArrowheads="1"/>
            </p:cNvSpPr>
            <p:nvPr/>
          </p:nvSpPr>
          <p:spPr bwMode="auto">
            <a:xfrm rot="5863692">
              <a:off x="4020" y="12110"/>
              <a:ext cx="220" cy="219"/>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4369" name="Line 32">
              <a:extLst>
                <a:ext uri="{FF2B5EF4-FFF2-40B4-BE49-F238E27FC236}">
                  <a16:creationId xmlns:a16="http://schemas.microsoft.com/office/drawing/2014/main" id="{EE43734D-B4FE-EB42-9F40-8E7D2ED08AC7}"/>
                </a:ext>
              </a:extLst>
            </p:cNvPr>
            <p:cNvSpPr>
              <a:spLocks noChangeShapeType="1"/>
            </p:cNvSpPr>
            <p:nvPr/>
          </p:nvSpPr>
          <p:spPr bwMode="auto">
            <a:xfrm rot="2302392">
              <a:off x="4020" y="12220"/>
              <a:ext cx="2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70" name="Line 33">
              <a:extLst>
                <a:ext uri="{FF2B5EF4-FFF2-40B4-BE49-F238E27FC236}">
                  <a16:creationId xmlns:a16="http://schemas.microsoft.com/office/drawing/2014/main" id="{C8895B33-0973-244E-8E8F-3523413725B3}"/>
                </a:ext>
              </a:extLst>
            </p:cNvPr>
            <p:cNvSpPr>
              <a:spLocks noChangeShapeType="1"/>
            </p:cNvSpPr>
            <p:nvPr/>
          </p:nvSpPr>
          <p:spPr bwMode="auto">
            <a:xfrm flipH="1">
              <a:off x="4041" y="12161"/>
              <a:ext cx="169" cy="1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71" name="Line 34">
              <a:extLst>
                <a:ext uri="{FF2B5EF4-FFF2-40B4-BE49-F238E27FC236}">
                  <a16:creationId xmlns:a16="http://schemas.microsoft.com/office/drawing/2014/main" id="{47F2E804-6B52-5C4F-8BAD-8AD5D1A5329C}"/>
                </a:ext>
              </a:extLst>
            </p:cNvPr>
            <p:cNvSpPr>
              <a:spLocks noChangeShapeType="1"/>
            </p:cNvSpPr>
            <p:nvPr/>
          </p:nvSpPr>
          <p:spPr bwMode="auto">
            <a:xfrm flipV="1">
              <a:off x="4138" y="12328"/>
              <a:ext cx="1" cy="4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72" name="Line 35">
              <a:extLst>
                <a:ext uri="{FF2B5EF4-FFF2-40B4-BE49-F238E27FC236}">
                  <a16:creationId xmlns:a16="http://schemas.microsoft.com/office/drawing/2014/main" id="{3E1DBD76-CBE7-464E-BC8B-0AB2F6DC959C}"/>
                </a:ext>
              </a:extLst>
            </p:cNvPr>
            <p:cNvSpPr>
              <a:spLocks noChangeShapeType="1"/>
            </p:cNvSpPr>
            <p:nvPr/>
          </p:nvSpPr>
          <p:spPr bwMode="auto">
            <a:xfrm flipH="1">
              <a:off x="3638" y="12768"/>
              <a:ext cx="50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4373" name="Line 36">
              <a:extLst>
                <a:ext uri="{FF2B5EF4-FFF2-40B4-BE49-F238E27FC236}">
                  <a16:creationId xmlns:a16="http://schemas.microsoft.com/office/drawing/2014/main" id="{592C49B1-80AA-E14D-971A-900C4F4BB8C7}"/>
                </a:ext>
              </a:extLst>
            </p:cNvPr>
            <p:cNvSpPr>
              <a:spLocks noChangeShapeType="1"/>
            </p:cNvSpPr>
            <p:nvPr/>
          </p:nvSpPr>
          <p:spPr bwMode="auto">
            <a:xfrm>
              <a:off x="3778" y="12228"/>
              <a:ext cx="2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74" name="Text Box 37">
              <a:extLst>
                <a:ext uri="{FF2B5EF4-FFF2-40B4-BE49-F238E27FC236}">
                  <a16:creationId xmlns:a16="http://schemas.microsoft.com/office/drawing/2014/main" id="{EC0259F5-E76F-7148-8FCB-1C8CE4BDEADD}"/>
                </a:ext>
              </a:extLst>
            </p:cNvPr>
            <p:cNvSpPr txBox="1">
              <a:spLocks noChangeArrowheads="1"/>
            </p:cNvSpPr>
            <p:nvPr/>
          </p:nvSpPr>
          <p:spPr bwMode="auto">
            <a:xfrm>
              <a:off x="2768" y="11878"/>
              <a:ext cx="1000" cy="67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Датчик ПСП</a:t>
              </a:r>
            </a:p>
          </p:txBody>
        </p:sp>
        <p:sp>
          <p:nvSpPr>
            <p:cNvPr id="14375" name="Line 38">
              <a:extLst>
                <a:ext uri="{FF2B5EF4-FFF2-40B4-BE49-F238E27FC236}">
                  <a16:creationId xmlns:a16="http://schemas.microsoft.com/office/drawing/2014/main" id="{B6B9180C-C585-374A-8F5D-D6AC9652AA59}"/>
                </a:ext>
              </a:extLst>
            </p:cNvPr>
            <p:cNvSpPr>
              <a:spLocks noChangeShapeType="1"/>
            </p:cNvSpPr>
            <p:nvPr/>
          </p:nvSpPr>
          <p:spPr bwMode="auto">
            <a:xfrm>
              <a:off x="2238" y="12218"/>
              <a:ext cx="51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4376" name="Text Box 39">
              <a:extLst>
                <a:ext uri="{FF2B5EF4-FFF2-40B4-BE49-F238E27FC236}">
                  <a16:creationId xmlns:a16="http://schemas.microsoft.com/office/drawing/2014/main" id="{19026D00-AF1B-2E44-AD1C-4F12001EFBEB}"/>
                </a:ext>
              </a:extLst>
            </p:cNvPr>
            <p:cNvSpPr txBox="1">
              <a:spLocks noChangeArrowheads="1"/>
            </p:cNvSpPr>
            <p:nvPr/>
          </p:nvSpPr>
          <p:spPr bwMode="auto">
            <a:xfrm>
              <a:off x="1998" y="11878"/>
              <a:ext cx="720" cy="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800"/>
                <a:t>стегоключ</a:t>
              </a:r>
              <a:endParaRPr lang="ru-RU" altLang="ru-RU"/>
            </a:p>
          </p:txBody>
        </p:sp>
        <p:sp>
          <p:nvSpPr>
            <p:cNvPr id="14377" name="Text Box 40">
              <a:extLst>
                <a:ext uri="{FF2B5EF4-FFF2-40B4-BE49-F238E27FC236}">
                  <a16:creationId xmlns:a16="http://schemas.microsoft.com/office/drawing/2014/main" id="{51C62C1F-AAA6-0F44-BFC2-B2FB1A21CAA7}"/>
                </a:ext>
              </a:extLst>
            </p:cNvPr>
            <p:cNvSpPr txBox="1">
              <a:spLocks noChangeArrowheads="1"/>
            </p:cNvSpPr>
            <p:nvPr/>
          </p:nvSpPr>
          <p:spPr bwMode="auto">
            <a:xfrm>
              <a:off x="3048" y="12668"/>
              <a:ext cx="63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800"/>
                <a:t>ЦВЗ </a:t>
              </a:r>
              <a:r>
                <a:rPr lang="en-US" altLang="ru-RU" sz="800"/>
                <a:t>{b}</a:t>
              </a:r>
              <a:endParaRPr lang="ru-RU" altLang="ru-RU"/>
            </a:p>
          </p:txBody>
        </p:sp>
        <p:sp>
          <p:nvSpPr>
            <p:cNvPr id="14378" name="Text Box 41">
              <a:extLst>
                <a:ext uri="{FF2B5EF4-FFF2-40B4-BE49-F238E27FC236}">
                  <a16:creationId xmlns:a16="http://schemas.microsoft.com/office/drawing/2014/main" id="{0086825A-D787-8941-968C-473674B5F4AE}"/>
                </a:ext>
              </a:extLst>
            </p:cNvPr>
            <p:cNvSpPr txBox="1">
              <a:spLocks noChangeArrowheads="1"/>
            </p:cNvSpPr>
            <p:nvPr/>
          </p:nvSpPr>
          <p:spPr bwMode="auto">
            <a:xfrm>
              <a:off x="3878" y="11678"/>
              <a:ext cx="3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800">
                  <a:latin typeface="Times New Roman" panose="02020603050405020304" pitchFamily="18" charset="0"/>
                </a:rPr>
                <a:t>π(</a:t>
              </a:r>
              <a:r>
                <a:rPr lang="en-US" altLang="ru-RU" sz="800"/>
                <a:t>n)</a:t>
              </a:r>
              <a:endParaRPr lang="ru-RU" altLang="ru-RU"/>
            </a:p>
          </p:txBody>
        </p:sp>
        <p:sp>
          <p:nvSpPr>
            <p:cNvPr id="14379" name="Text Box 42">
              <a:extLst>
                <a:ext uri="{FF2B5EF4-FFF2-40B4-BE49-F238E27FC236}">
                  <a16:creationId xmlns:a16="http://schemas.microsoft.com/office/drawing/2014/main" id="{E3F62601-53AE-5A42-A408-0BBC87066C17}"/>
                </a:ext>
              </a:extLst>
            </p:cNvPr>
            <p:cNvSpPr txBox="1">
              <a:spLocks noChangeArrowheads="1"/>
            </p:cNvSpPr>
            <p:nvPr/>
          </p:nvSpPr>
          <p:spPr bwMode="auto">
            <a:xfrm>
              <a:off x="5108" y="10318"/>
              <a:ext cx="3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800"/>
                <a:t>bn)</a:t>
              </a:r>
              <a:endParaRPr lang="ru-RU" altLang="ru-RU"/>
            </a:p>
          </p:txBody>
        </p:sp>
        <p:sp>
          <p:nvSpPr>
            <p:cNvPr id="14380" name="Text Box 43">
              <a:extLst>
                <a:ext uri="{FF2B5EF4-FFF2-40B4-BE49-F238E27FC236}">
                  <a16:creationId xmlns:a16="http://schemas.microsoft.com/office/drawing/2014/main" id="{BD36A409-CC1E-F04A-84BB-CB7B1263EBBB}"/>
                </a:ext>
              </a:extLst>
            </p:cNvPr>
            <p:cNvSpPr txBox="1">
              <a:spLocks noChangeArrowheads="1"/>
            </p:cNvSpPr>
            <p:nvPr/>
          </p:nvSpPr>
          <p:spPr bwMode="auto">
            <a:xfrm>
              <a:off x="2088" y="10218"/>
              <a:ext cx="3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200"/>
                <a:t>C(n)</a:t>
              </a:r>
              <a:endParaRPr lang="ru-RU" altLang="ru-RU" sz="1200"/>
            </a:p>
          </p:txBody>
        </p:sp>
        <p:sp>
          <p:nvSpPr>
            <p:cNvPr id="14381" name="Text Box 44">
              <a:extLst>
                <a:ext uri="{FF2B5EF4-FFF2-40B4-BE49-F238E27FC236}">
                  <a16:creationId xmlns:a16="http://schemas.microsoft.com/office/drawing/2014/main" id="{C11F5B36-3D73-0A4F-978D-458A7EBC289E}"/>
                </a:ext>
              </a:extLst>
            </p:cNvPr>
            <p:cNvSpPr txBox="1">
              <a:spLocks noChangeArrowheads="1"/>
            </p:cNvSpPr>
            <p:nvPr/>
          </p:nvSpPr>
          <p:spPr bwMode="auto">
            <a:xfrm>
              <a:off x="4478" y="11608"/>
              <a:ext cx="3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800"/>
                <a:t>a(n)</a:t>
              </a:r>
              <a:endParaRPr lang="ru-RU" altLang="ru-RU"/>
            </a:p>
          </p:txBody>
        </p:sp>
        <p:sp>
          <p:nvSpPr>
            <p:cNvPr id="14382" name="Text Box 45">
              <a:extLst>
                <a:ext uri="{FF2B5EF4-FFF2-40B4-BE49-F238E27FC236}">
                  <a16:creationId xmlns:a16="http://schemas.microsoft.com/office/drawing/2014/main" id="{2DC9938B-4B54-1044-AD17-BA5BBA24825C}"/>
                </a:ext>
              </a:extLst>
            </p:cNvPr>
            <p:cNvSpPr txBox="1">
              <a:spLocks noChangeArrowheads="1"/>
            </p:cNvSpPr>
            <p:nvPr/>
          </p:nvSpPr>
          <p:spPr bwMode="auto">
            <a:xfrm>
              <a:off x="6348" y="10018"/>
              <a:ext cx="56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200"/>
                <a:t>C</a:t>
              </a:r>
              <a:r>
                <a:rPr lang="en-US" altLang="ru-RU" sz="1200" baseline="-25000"/>
                <a:t>w</a:t>
              </a:r>
              <a:r>
                <a:rPr lang="en-US" altLang="ru-RU" sz="1200"/>
                <a:t>(n)</a:t>
              </a:r>
              <a:endParaRPr lang="ru-RU" altLang="ru-RU" sz="1200"/>
            </a:p>
          </p:txBody>
        </p:sp>
      </p:grpSp>
      <p:sp>
        <p:nvSpPr>
          <p:cNvPr id="14341" name="Номер слайда 45">
            <a:extLst>
              <a:ext uri="{FF2B5EF4-FFF2-40B4-BE49-F238E27FC236}">
                <a16:creationId xmlns:a16="http://schemas.microsoft.com/office/drawing/2014/main" id="{B963FED5-B719-A047-B2A6-02EE25E519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F50FF94-C597-A64A-93EA-0187084975A8}" type="slidenum">
              <a:rPr lang="ru-RU" altLang="ru-RU"/>
              <a:pPr eaLnBrk="1" hangingPunct="1"/>
              <a:t>266</a:t>
            </a:fld>
            <a:endParaRPr lang="ru-RU" altLang="ru-RU"/>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521751D-4660-1242-88FC-2BF388929CEB}"/>
              </a:ext>
            </a:extLst>
          </p:cNvPr>
          <p:cNvSpPr>
            <a:spLocks noGrp="1" noChangeArrowheads="1"/>
          </p:cNvSpPr>
          <p:nvPr>
            <p:ph type="body" idx="1"/>
          </p:nvPr>
        </p:nvSpPr>
        <p:spPr>
          <a:xfrm>
            <a:off x="1981200" y="260351"/>
            <a:ext cx="8229600" cy="5865813"/>
          </a:xfrm>
        </p:spPr>
        <p:txBody>
          <a:bodyPr/>
          <a:lstStyle/>
          <a:p>
            <a:pPr marL="609600" indent="-609600">
              <a:buNone/>
            </a:pPr>
            <a:r>
              <a:rPr lang="ru-RU" altLang="ru-RU" sz="1800" i="1"/>
              <a:t>а) Извлечение ЦВЗ:</a:t>
            </a:r>
            <a:endParaRPr lang="ru-RU" altLang="ru-RU" sz="1800"/>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endParaRPr lang="ru-RU" altLang="ru-RU" sz="1800" i="1"/>
          </a:p>
          <a:p>
            <a:pPr marL="609600" indent="-609600">
              <a:buNone/>
            </a:pPr>
            <a:r>
              <a:rPr lang="ru-RU" altLang="ru-RU" sz="1800"/>
              <a:t>	Фильтр ВЧ используется для ослабления влияния на прием ПО, как помехи.</a:t>
            </a:r>
          </a:p>
          <a:p>
            <a:pPr marL="609600" indent="-609600">
              <a:buNone/>
            </a:pPr>
            <a:r>
              <a:rPr lang="ru-RU" altLang="ru-RU" sz="1800"/>
              <a:t>	Фильтр ПСП – нормализует опорную псп, приводя ее к той, которвя получается после фильтрации.</a:t>
            </a:r>
          </a:p>
          <a:p>
            <a:pPr marL="609600" indent="-609600">
              <a:buNone/>
            </a:pPr>
            <a:r>
              <a:rPr lang="ru-RU" altLang="ru-RU" sz="1800" b="1"/>
              <a:t>Напоминание: </a:t>
            </a:r>
            <a:r>
              <a:rPr lang="ru-RU" altLang="ru-RU" sz="1800"/>
              <a:t>Типичным для аудио ПО является является использование слепого декодера (без знания ПО).</a:t>
            </a:r>
          </a:p>
          <a:p>
            <a:pPr marL="609600" indent="-609600">
              <a:buNone/>
            </a:pPr>
            <a:r>
              <a:rPr lang="ru-RU" altLang="ru-RU" sz="1800" b="1"/>
              <a:t>Замечание: </a:t>
            </a:r>
            <a:r>
              <a:rPr lang="ru-RU" altLang="ru-RU" sz="1800"/>
              <a:t>Для увеличения скорости вложения ЦВЗ используются ортогональные сдвиги ПСП или корректирующие коды с мягким алгоритмом декодирования. </a:t>
            </a:r>
          </a:p>
          <a:p>
            <a:pPr marL="609600" indent="-609600">
              <a:buNone/>
            </a:pPr>
            <a:endParaRPr lang="ru-RU" altLang="ru-RU" sz="1800" i="1"/>
          </a:p>
          <a:p>
            <a:pPr marL="609600" indent="-609600">
              <a:buNone/>
            </a:pPr>
            <a:endParaRPr lang="ru-RU" altLang="ru-RU" sz="1800" i="1"/>
          </a:p>
          <a:p>
            <a:pPr marL="609600" indent="-609600">
              <a:buNone/>
            </a:pPr>
            <a:endParaRPr lang="ru-RU" altLang="ru-RU" sz="1800" i="1"/>
          </a:p>
        </p:txBody>
      </p:sp>
      <p:sp>
        <p:nvSpPr>
          <p:cNvPr id="15363" name="Rectangle 3">
            <a:extLst>
              <a:ext uri="{FF2B5EF4-FFF2-40B4-BE49-F238E27FC236}">
                <a16:creationId xmlns:a16="http://schemas.microsoft.com/office/drawing/2014/main" id="{5AEE36B5-4C46-344E-8798-ACBB944509E4}"/>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pSp>
        <p:nvGrpSpPr>
          <p:cNvPr id="15364" name="Group 46">
            <a:extLst>
              <a:ext uri="{FF2B5EF4-FFF2-40B4-BE49-F238E27FC236}">
                <a16:creationId xmlns:a16="http://schemas.microsoft.com/office/drawing/2014/main" id="{1E5B2BBC-5CD9-914F-97D7-66489D1A4A92}"/>
              </a:ext>
            </a:extLst>
          </p:cNvPr>
          <p:cNvGrpSpPr>
            <a:grpSpLocks noChangeAspect="1"/>
          </p:cNvGrpSpPr>
          <p:nvPr/>
        </p:nvGrpSpPr>
        <p:grpSpPr bwMode="auto">
          <a:xfrm>
            <a:off x="2279650" y="692151"/>
            <a:ext cx="5329238" cy="1751013"/>
            <a:chOff x="1701" y="13288"/>
            <a:chExt cx="4877" cy="1602"/>
          </a:xfrm>
        </p:grpSpPr>
        <p:sp>
          <p:nvSpPr>
            <p:cNvPr id="15366" name="AutoShape 47">
              <a:extLst>
                <a:ext uri="{FF2B5EF4-FFF2-40B4-BE49-F238E27FC236}">
                  <a16:creationId xmlns:a16="http://schemas.microsoft.com/office/drawing/2014/main" id="{A14980DB-F8F7-EC41-A9BA-47460C04E275}"/>
                </a:ext>
              </a:extLst>
            </p:cNvPr>
            <p:cNvSpPr>
              <a:spLocks noChangeAspect="1" noChangeArrowheads="1"/>
            </p:cNvSpPr>
            <p:nvPr/>
          </p:nvSpPr>
          <p:spPr bwMode="auto">
            <a:xfrm>
              <a:off x="1701" y="13288"/>
              <a:ext cx="4877" cy="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5367" name="Text Box 48">
              <a:extLst>
                <a:ext uri="{FF2B5EF4-FFF2-40B4-BE49-F238E27FC236}">
                  <a16:creationId xmlns:a16="http://schemas.microsoft.com/office/drawing/2014/main" id="{7CE3051B-65DC-4749-85AA-E23196AE53D1}"/>
                </a:ext>
              </a:extLst>
            </p:cNvPr>
            <p:cNvSpPr txBox="1">
              <a:spLocks noChangeArrowheads="1"/>
            </p:cNvSpPr>
            <p:nvPr/>
          </p:nvSpPr>
          <p:spPr bwMode="auto">
            <a:xfrm>
              <a:off x="2808" y="13288"/>
              <a:ext cx="1000" cy="67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Фильтр ВЧ</a:t>
              </a:r>
            </a:p>
          </p:txBody>
        </p:sp>
        <p:sp>
          <p:nvSpPr>
            <p:cNvPr id="15368" name="Line 49">
              <a:extLst>
                <a:ext uri="{FF2B5EF4-FFF2-40B4-BE49-F238E27FC236}">
                  <a16:creationId xmlns:a16="http://schemas.microsoft.com/office/drawing/2014/main" id="{21A6A1CB-7667-A843-95AD-DA06816864D9}"/>
                </a:ext>
              </a:extLst>
            </p:cNvPr>
            <p:cNvSpPr>
              <a:spLocks noChangeShapeType="1"/>
            </p:cNvSpPr>
            <p:nvPr/>
          </p:nvSpPr>
          <p:spPr bwMode="auto">
            <a:xfrm>
              <a:off x="2020" y="13610"/>
              <a:ext cx="800" cy="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5369" name="Text Box 50">
              <a:extLst>
                <a:ext uri="{FF2B5EF4-FFF2-40B4-BE49-F238E27FC236}">
                  <a16:creationId xmlns:a16="http://schemas.microsoft.com/office/drawing/2014/main" id="{618C81AF-3112-A546-AD57-4CE4C92E1B93}"/>
                </a:ext>
              </a:extLst>
            </p:cNvPr>
            <p:cNvSpPr txBox="1">
              <a:spLocks noChangeArrowheads="1"/>
            </p:cNvSpPr>
            <p:nvPr/>
          </p:nvSpPr>
          <p:spPr bwMode="auto">
            <a:xfrm>
              <a:off x="2108" y="13358"/>
              <a:ext cx="56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800"/>
                <a:t>C</a:t>
              </a:r>
              <a:r>
                <a:rPr lang="en-US" altLang="ru-RU" sz="800" baseline="-25000"/>
                <a:t>w</a:t>
              </a:r>
              <a:r>
                <a:rPr lang="en-US" altLang="ru-RU" sz="800"/>
                <a:t>(n)</a:t>
              </a:r>
              <a:endParaRPr lang="ru-RU" altLang="ru-RU"/>
            </a:p>
          </p:txBody>
        </p:sp>
        <p:sp>
          <p:nvSpPr>
            <p:cNvPr id="15370" name="Line 51">
              <a:extLst>
                <a:ext uri="{FF2B5EF4-FFF2-40B4-BE49-F238E27FC236}">
                  <a16:creationId xmlns:a16="http://schemas.microsoft.com/office/drawing/2014/main" id="{BD8F6ABB-718C-2E4D-9F39-530F304B795A}"/>
                </a:ext>
              </a:extLst>
            </p:cNvPr>
            <p:cNvSpPr>
              <a:spLocks noChangeShapeType="1"/>
            </p:cNvSpPr>
            <p:nvPr/>
          </p:nvSpPr>
          <p:spPr bwMode="auto">
            <a:xfrm>
              <a:off x="3798" y="13648"/>
              <a:ext cx="3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5371" name="Oval 52">
              <a:extLst>
                <a:ext uri="{FF2B5EF4-FFF2-40B4-BE49-F238E27FC236}">
                  <a16:creationId xmlns:a16="http://schemas.microsoft.com/office/drawing/2014/main" id="{6E167858-011C-7A4E-A274-F9BC05780DF1}"/>
                </a:ext>
              </a:extLst>
            </p:cNvPr>
            <p:cNvSpPr>
              <a:spLocks noChangeArrowheads="1"/>
            </p:cNvSpPr>
            <p:nvPr/>
          </p:nvSpPr>
          <p:spPr bwMode="auto">
            <a:xfrm rot="5863692">
              <a:off x="4110" y="13540"/>
              <a:ext cx="220" cy="219"/>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5372" name="Line 53">
              <a:extLst>
                <a:ext uri="{FF2B5EF4-FFF2-40B4-BE49-F238E27FC236}">
                  <a16:creationId xmlns:a16="http://schemas.microsoft.com/office/drawing/2014/main" id="{7AD5E068-CD56-C147-932B-47FD00D84CD1}"/>
                </a:ext>
              </a:extLst>
            </p:cNvPr>
            <p:cNvSpPr>
              <a:spLocks noChangeShapeType="1"/>
            </p:cNvSpPr>
            <p:nvPr/>
          </p:nvSpPr>
          <p:spPr bwMode="auto">
            <a:xfrm rot="2302392">
              <a:off x="4110" y="13650"/>
              <a:ext cx="2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5373" name="Line 54">
              <a:extLst>
                <a:ext uri="{FF2B5EF4-FFF2-40B4-BE49-F238E27FC236}">
                  <a16:creationId xmlns:a16="http://schemas.microsoft.com/office/drawing/2014/main" id="{30E4AA98-8765-0A4E-AE7E-BBD3CAA69F48}"/>
                </a:ext>
              </a:extLst>
            </p:cNvPr>
            <p:cNvSpPr>
              <a:spLocks noChangeShapeType="1"/>
            </p:cNvSpPr>
            <p:nvPr/>
          </p:nvSpPr>
          <p:spPr bwMode="auto">
            <a:xfrm flipH="1">
              <a:off x="4131" y="13591"/>
              <a:ext cx="169" cy="1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5374" name="Line 55">
              <a:extLst>
                <a:ext uri="{FF2B5EF4-FFF2-40B4-BE49-F238E27FC236}">
                  <a16:creationId xmlns:a16="http://schemas.microsoft.com/office/drawing/2014/main" id="{109DB086-B107-FA4C-A314-C0A7AB1BE729}"/>
                </a:ext>
              </a:extLst>
            </p:cNvPr>
            <p:cNvSpPr>
              <a:spLocks noChangeShapeType="1"/>
            </p:cNvSpPr>
            <p:nvPr/>
          </p:nvSpPr>
          <p:spPr bwMode="auto">
            <a:xfrm>
              <a:off x="4338" y="13648"/>
              <a:ext cx="2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5375" name="Text Box 56">
              <a:extLst>
                <a:ext uri="{FF2B5EF4-FFF2-40B4-BE49-F238E27FC236}">
                  <a16:creationId xmlns:a16="http://schemas.microsoft.com/office/drawing/2014/main" id="{B552D9ED-A81D-0E41-AB67-A6C29F379E34}"/>
                </a:ext>
              </a:extLst>
            </p:cNvPr>
            <p:cNvSpPr txBox="1">
              <a:spLocks noChangeArrowheads="1"/>
            </p:cNvSpPr>
            <p:nvPr/>
          </p:nvSpPr>
          <p:spPr bwMode="auto">
            <a:xfrm>
              <a:off x="4568" y="13298"/>
              <a:ext cx="1100" cy="67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Решающая </a:t>
              </a:r>
            </a:p>
            <a:p>
              <a:pPr eaLnBrk="1" hangingPunct="1"/>
              <a:r>
                <a:rPr lang="ru-RU" altLang="ru-RU" sz="1200"/>
                <a:t>схема</a:t>
              </a:r>
            </a:p>
          </p:txBody>
        </p:sp>
        <p:sp>
          <p:nvSpPr>
            <p:cNvPr id="15376" name="Line 57">
              <a:extLst>
                <a:ext uri="{FF2B5EF4-FFF2-40B4-BE49-F238E27FC236}">
                  <a16:creationId xmlns:a16="http://schemas.microsoft.com/office/drawing/2014/main" id="{C8BF79D3-2B84-2148-BD26-66F159149E62}"/>
                </a:ext>
              </a:extLst>
            </p:cNvPr>
            <p:cNvSpPr>
              <a:spLocks noChangeShapeType="1"/>
            </p:cNvSpPr>
            <p:nvPr/>
          </p:nvSpPr>
          <p:spPr bwMode="auto">
            <a:xfrm>
              <a:off x="5678" y="13638"/>
              <a:ext cx="33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5377" name="Text Box 58">
              <a:extLst>
                <a:ext uri="{FF2B5EF4-FFF2-40B4-BE49-F238E27FC236}">
                  <a16:creationId xmlns:a16="http://schemas.microsoft.com/office/drawing/2014/main" id="{668AE623-CB3D-2F46-88BF-1716F72C2960}"/>
                </a:ext>
              </a:extLst>
            </p:cNvPr>
            <p:cNvSpPr txBox="1">
              <a:spLocks noChangeArrowheads="1"/>
            </p:cNvSpPr>
            <p:nvPr/>
          </p:nvSpPr>
          <p:spPr bwMode="auto">
            <a:xfrm>
              <a:off x="6018" y="13498"/>
              <a:ext cx="56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400"/>
                <a:t>{b}</a:t>
              </a:r>
              <a:endParaRPr lang="ru-RU" altLang="ru-RU" sz="1400"/>
            </a:p>
          </p:txBody>
        </p:sp>
        <p:sp>
          <p:nvSpPr>
            <p:cNvPr id="15378" name="Line 59">
              <a:extLst>
                <a:ext uri="{FF2B5EF4-FFF2-40B4-BE49-F238E27FC236}">
                  <a16:creationId xmlns:a16="http://schemas.microsoft.com/office/drawing/2014/main" id="{C82B78F7-E93F-A545-BE48-AB8CDC934EF1}"/>
                </a:ext>
              </a:extLst>
            </p:cNvPr>
            <p:cNvSpPr>
              <a:spLocks noChangeShapeType="1"/>
            </p:cNvSpPr>
            <p:nvPr/>
          </p:nvSpPr>
          <p:spPr bwMode="auto">
            <a:xfrm flipV="1">
              <a:off x="4228" y="13748"/>
              <a:ext cx="0" cy="47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5379" name="Text Box 60">
              <a:extLst>
                <a:ext uri="{FF2B5EF4-FFF2-40B4-BE49-F238E27FC236}">
                  <a16:creationId xmlns:a16="http://schemas.microsoft.com/office/drawing/2014/main" id="{5A4D03DE-CDF1-8C49-9654-84AA99849147}"/>
                </a:ext>
              </a:extLst>
            </p:cNvPr>
            <p:cNvSpPr txBox="1">
              <a:spLocks noChangeArrowheads="1"/>
            </p:cNvSpPr>
            <p:nvPr/>
          </p:nvSpPr>
          <p:spPr bwMode="auto">
            <a:xfrm>
              <a:off x="2588" y="14218"/>
              <a:ext cx="1000" cy="67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Датчик ПСП</a:t>
              </a:r>
            </a:p>
          </p:txBody>
        </p:sp>
        <p:sp>
          <p:nvSpPr>
            <p:cNvPr id="15380" name="Text Box 61">
              <a:extLst>
                <a:ext uri="{FF2B5EF4-FFF2-40B4-BE49-F238E27FC236}">
                  <a16:creationId xmlns:a16="http://schemas.microsoft.com/office/drawing/2014/main" id="{EBAEB8C9-2333-F447-BE9C-5728E66EB1CB}"/>
                </a:ext>
              </a:extLst>
            </p:cNvPr>
            <p:cNvSpPr txBox="1">
              <a:spLocks noChangeArrowheads="1"/>
            </p:cNvSpPr>
            <p:nvPr/>
          </p:nvSpPr>
          <p:spPr bwMode="auto">
            <a:xfrm>
              <a:off x="3800" y="14220"/>
              <a:ext cx="1000" cy="67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Фильтр ПСП</a:t>
              </a:r>
            </a:p>
          </p:txBody>
        </p:sp>
        <p:sp>
          <p:nvSpPr>
            <p:cNvPr id="15381" name="Line 62">
              <a:extLst>
                <a:ext uri="{FF2B5EF4-FFF2-40B4-BE49-F238E27FC236}">
                  <a16:creationId xmlns:a16="http://schemas.microsoft.com/office/drawing/2014/main" id="{14B28D02-A160-B14B-89B6-ED0C1650C9AE}"/>
                </a:ext>
              </a:extLst>
            </p:cNvPr>
            <p:cNvSpPr>
              <a:spLocks noChangeShapeType="1"/>
            </p:cNvSpPr>
            <p:nvPr/>
          </p:nvSpPr>
          <p:spPr bwMode="auto">
            <a:xfrm>
              <a:off x="2058" y="14568"/>
              <a:ext cx="51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5382" name="Text Box 63">
              <a:extLst>
                <a:ext uri="{FF2B5EF4-FFF2-40B4-BE49-F238E27FC236}">
                  <a16:creationId xmlns:a16="http://schemas.microsoft.com/office/drawing/2014/main" id="{070B482B-F29F-694E-9BA0-0DCE0431405E}"/>
                </a:ext>
              </a:extLst>
            </p:cNvPr>
            <p:cNvSpPr txBox="1">
              <a:spLocks noChangeArrowheads="1"/>
            </p:cNvSpPr>
            <p:nvPr/>
          </p:nvSpPr>
          <p:spPr bwMode="auto">
            <a:xfrm>
              <a:off x="1818" y="14228"/>
              <a:ext cx="720" cy="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200"/>
                <a:t>стегоключ</a:t>
              </a:r>
            </a:p>
          </p:txBody>
        </p:sp>
        <p:sp>
          <p:nvSpPr>
            <p:cNvPr id="15383" name="Line 64">
              <a:extLst>
                <a:ext uri="{FF2B5EF4-FFF2-40B4-BE49-F238E27FC236}">
                  <a16:creationId xmlns:a16="http://schemas.microsoft.com/office/drawing/2014/main" id="{095CB596-5604-774B-A0CF-577B7C678645}"/>
                </a:ext>
              </a:extLst>
            </p:cNvPr>
            <p:cNvSpPr>
              <a:spLocks noChangeShapeType="1"/>
            </p:cNvSpPr>
            <p:nvPr/>
          </p:nvSpPr>
          <p:spPr bwMode="auto">
            <a:xfrm>
              <a:off x="3588" y="14588"/>
              <a:ext cx="2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grpSp>
      <p:sp>
        <p:nvSpPr>
          <p:cNvPr id="15365" name="Номер слайда 22">
            <a:extLst>
              <a:ext uri="{FF2B5EF4-FFF2-40B4-BE49-F238E27FC236}">
                <a16:creationId xmlns:a16="http://schemas.microsoft.com/office/drawing/2014/main" id="{519B324B-2617-494E-9117-1EF259E186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79FDE09-9BE4-8D4A-BE7D-EF50F606CD78}" type="slidenum">
              <a:rPr lang="ru-RU" altLang="ru-RU"/>
              <a:pPr eaLnBrk="1" hangingPunct="1"/>
              <a:t>267</a:t>
            </a:fld>
            <a:endParaRPr lang="ru-RU" altLang="ru-RU"/>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0101376-2F46-A843-B7D0-E39CBD08E1B5}"/>
              </a:ext>
            </a:extLst>
          </p:cNvPr>
          <p:cNvSpPr>
            <a:spLocks noGrp="1" noChangeArrowheads="1"/>
          </p:cNvSpPr>
          <p:nvPr>
            <p:ph type="body" idx="1"/>
          </p:nvPr>
        </p:nvSpPr>
        <p:spPr>
          <a:xfrm>
            <a:off x="1981200" y="260351"/>
            <a:ext cx="8229600" cy="5865813"/>
          </a:xfrm>
        </p:spPr>
        <p:txBody>
          <a:bodyPr/>
          <a:lstStyle/>
          <a:p>
            <a:pPr marL="609600" indent="-609600">
              <a:buNone/>
            </a:pPr>
            <a:r>
              <a:rPr lang="ru-RU" altLang="ru-RU" sz="1800" b="1"/>
              <a:t>Улучшение системы ЦВЗ для аудио</a:t>
            </a:r>
            <a:r>
              <a:rPr lang="en-US" altLang="ru-RU" sz="1800" b="1"/>
              <a:t> </a:t>
            </a:r>
            <a:r>
              <a:rPr lang="ru-RU" altLang="ru-RU" sz="1800" b="1"/>
              <a:t>сигналов </a:t>
            </a:r>
            <a:r>
              <a:rPr lang="en-US" altLang="ru-RU" sz="1800" b="1"/>
              <a:t>[  ]</a:t>
            </a:r>
            <a:r>
              <a:rPr lang="ru-RU" altLang="ru-RU" sz="1800" b="1"/>
              <a:t>.</a:t>
            </a:r>
          </a:p>
          <a:p>
            <a:pPr marL="609600" indent="-609600">
              <a:buNone/>
            </a:pPr>
            <a:r>
              <a:rPr lang="ru-RU" altLang="ru-RU" sz="1800"/>
              <a:t>	1. Адаптация параметров погружения на основе анализа возможных атак, примененных к каждому из блоков (</a:t>
            </a:r>
            <a:r>
              <a:rPr lang="en-US" altLang="ru-RU" sz="1800"/>
              <a:t>attack characterization</a:t>
            </a:r>
            <a:r>
              <a:rPr lang="ru-RU" altLang="ru-RU" sz="1800"/>
              <a:t>).</a:t>
            </a:r>
          </a:p>
          <a:p>
            <a:pPr marL="609600" indent="-609600">
              <a:buNone/>
            </a:pPr>
            <a:r>
              <a:rPr lang="ru-RU" altLang="ru-RU" sz="1800"/>
              <a:t>	</a:t>
            </a:r>
          </a:p>
          <a:p>
            <a:pPr marL="609600" indent="-609600">
              <a:buNone/>
            </a:pPr>
            <a:r>
              <a:rPr lang="ru-RU" altLang="ru-RU" sz="1800"/>
              <a:t>	2. Использование «разнесения» сигналов, несущих ЦВЗ (аналогично методам разнесенного приема в технике связи) в связи с тем, что сжатие в формате </a:t>
            </a:r>
            <a:r>
              <a:rPr lang="en-US" altLang="ru-RU" sz="1800"/>
              <a:t>mp3</a:t>
            </a:r>
            <a:r>
              <a:rPr lang="ru-RU" altLang="ru-RU" sz="1800"/>
              <a:t>, эквивалентно селективным замираниям сигнала, несущего ЦВЗ.</a:t>
            </a:r>
          </a:p>
          <a:p>
            <a:pPr marL="609600" indent="-609600">
              <a:buNone/>
            </a:pPr>
            <a:r>
              <a:rPr lang="ru-RU" altLang="ru-RU" sz="1800"/>
              <a:t>	</a:t>
            </a:r>
          </a:p>
          <a:p>
            <a:pPr marL="609600" indent="-609600">
              <a:buNone/>
            </a:pPr>
            <a:r>
              <a:rPr lang="ru-RU" altLang="ru-RU" sz="1800"/>
              <a:t>	3. Использование ЦВЗ УШПС или </a:t>
            </a:r>
            <a:r>
              <a:rPr lang="en-US" altLang="ru-RU" sz="1800"/>
              <a:t>QPD</a:t>
            </a:r>
            <a:r>
              <a:rPr lang="ru-RU" altLang="ru-RU" sz="1800"/>
              <a:t> с адаптацией к </a:t>
            </a:r>
            <a:r>
              <a:rPr lang="en-US" altLang="ru-RU" sz="1800"/>
              <a:t>HAS</a:t>
            </a:r>
            <a:r>
              <a:rPr lang="ru-RU" altLang="ru-RU" sz="1800"/>
              <a:t> и возможным атакам.</a:t>
            </a:r>
          </a:p>
          <a:p>
            <a:pPr marL="609600" indent="-609600">
              <a:buNone/>
            </a:pPr>
            <a:r>
              <a:rPr lang="ru-RU" altLang="ru-RU" sz="1800"/>
              <a:t>	</a:t>
            </a:r>
          </a:p>
          <a:p>
            <a:pPr marL="609600" indent="-609600">
              <a:buNone/>
            </a:pPr>
            <a:r>
              <a:rPr lang="ru-RU" altLang="ru-RU" sz="1800"/>
              <a:t>	4.Использование совместно с УШПС </a:t>
            </a:r>
            <a:r>
              <a:rPr lang="en-US" altLang="ru-RU" sz="1800"/>
              <a:t>(</a:t>
            </a:r>
            <a:r>
              <a:rPr lang="ru-RU" altLang="ru-RU" sz="1800"/>
              <a:t>или </a:t>
            </a:r>
            <a:r>
              <a:rPr lang="en-US" altLang="ru-RU" sz="1800"/>
              <a:t>QPD)</a:t>
            </a:r>
            <a:r>
              <a:rPr lang="ru-RU" altLang="ru-RU" sz="1800"/>
              <a:t> и корректирующих кодов с мягким декодированием (турбо кодов, </a:t>
            </a:r>
            <a:r>
              <a:rPr lang="en-US" altLang="ru-RU" sz="1800"/>
              <a:t>LPDC</a:t>
            </a:r>
            <a:r>
              <a:rPr lang="ru-RU" altLang="ru-RU" sz="1800"/>
              <a:t>-кодов). </a:t>
            </a:r>
          </a:p>
        </p:txBody>
      </p:sp>
      <p:sp>
        <p:nvSpPr>
          <p:cNvPr id="16387" name="Rectangle 3">
            <a:extLst>
              <a:ext uri="{FF2B5EF4-FFF2-40B4-BE49-F238E27FC236}">
                <a16:creationId xmlns:a16="http://schemas.microsoft.com/office/drawing/2014/main" id="{2E5DAE91-0161-7446-8FE2-FAE0DA83BD13}"/>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6388" name="Номер слайда 3">
            <a:extLst>
              <a:ext uri="{FF2B5EF4-FFF2-40B4-BE49-F238E27FC236}">
                <a16:creationId xmlns:a16="http://schemas.microsoft.com/office/drawing/2014/main" id="{5CDC69D9-B163-2648-A6F7-F30C2938CB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92484C-68DA-A749-ADC2-46AE4261868D}" type="slidenum">
              <a:rPr lang="ru-RU" altLang="ru-RU"/>
              <a:pPr eaLnBrk="1" hangingPunct="1"/>
              <a:t>268</a:t>
            </a:fld>
            <a:endParaRPr lang="ru-RU" altLang="ru-RU"/>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A0864FBD-FD47-C74A-AF6A-04184CE29C7C}"/>
              </a:ext>
            </a:extLst>
          </p:cNvPr>
          <p:cNvSpPr>
            <a:spLocks noChangeArrowheads="1"/>
          </p:cNvSpPr>
          <p:nvPr/>
        </p:nvSpPr>
        <p:spPr bwMode="auto">
          <a:xfrm>
            <a:off x="1919288" y="260350"/>
            <a:ext cx="8424862" cy="64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r>
              <a:rPr lang="ru-RU" altLang="ru-RU" b="1" i="1">
                <a:solidFill>
                  <a:srgbClr val="000000"/>
                </a:solidFill>
              </a:rPr>
              <a:t>Лекция 15. Пропускная способность систем ЦВЗ</a:t>
            </a:r>
          </a:p>
          <a:p>
            <a:pPr eaLnBrk="1" hangingPunct="1"/>
            <a:endParaRPr lang="ru-RU" altLang="ru-RU" b="1" i="1">
              <a:solidFill>
                <a:srgbClr val="000000"/>
              </a:solidFill>
            </a:endParaRPr>
          </a:p>
          <a:p>
            <a:pPr eaLnBrk="1" hangingPunct="1"/>
            <a:r>
              <a:rPr lang="ru-RU" altLang="ru-RU" i="1">
                <a:solidFill>
                  <a:srgbClr val="000000"/>
                </a:solidFill>
              </a:rPr>
              <a:t>Пропускная способность обычного канала связи.</a:t>
            </a:r>
          </a:p>
          <a:p>
            <a:pPr eaLnBrk="1" hangingPunct="1"/>
            <a:endParaRPr lang="ru-RU" altLang="ru-RU" i="1">
              <a:solidFill>
                <a:srgbClr val="000000"/>
              </a:solidFill>
            </a:endParaRPr>
          </a:p>
          <a:p>
            <a:pPr eaLnBrk="1" hangingPunct="1"/>
            <a:endParaRPr lang="ru-RU" altLang="ru-RU">
              <a:solidFill>
                <a:srgbClr val="000000"/>
              </a:solidFill>
            </a:endParaRPr>
          </a:p>
          <a:p>
            <a:pPr eaLnBrk="1" hangingPunct="1"/>
            <a:endParaRPr lang="ru-RU" altLang="ru-RU">
              <a:solidFill>
                <a:srgbClr val="000000"/>
              </a:solidFill>
            </a:endParaRPr>
          </a:p>
          <a:p>
            <a:pPr algn="ctr" eaLnBrk="1" hangingPunct="1"/>
            <a:r>
              <a:rPr lang="ru-RU" altLang="ru-RU" i="1">
                <a:solidFill>
                  <a:srgbClr val="000000"/>
                </a:solidFill>
              </a:rPr>
              <a:t>Схема системы связи для канала с шумом</a:t>
            </a:r>
          </a:p>
          <a:p>
            <a:pPr eaLnBrk="1" hangingPunct="1"/>
            <a:r>
              <a:rPr lang="ru-RU" altLang="ru-RU">
                <a:solidFill>
                  <a:srgbClr val="000000"/>
                </a:solidFill>
              </a:rPr>
              <a:t>Фомула Шеннона(1948г.) для  канала с дис</a:t>
            </a:r>
            <a:r>
              <a:rPr lang="en-US" altLang="ru-RU">
                <a:solidFill>
                  <a:srgbClr val="000000"/>
                </a:solidFill>
              </a:rPr>
              <a:t>r</a:t>
            </a:r>
            <a:r>
              <a:rPr lang="ru-RU" altLang="ru-RU">
                <a:solidFill>
                  <a:srgbClr val="000000"/>
                </a:solidFill>
              </a:rPr>
              <a:t>ретным временем</a:t>
            </a:r>
            <a:r>
              <a:rPr lang="en-US" altLang="ru-RU" sz="1100">
                <a:solidFill>
                  <a:srgbClr val="000000"/>
                </a:solidFill>
              </a:rPr>
              <a:t> </a:t>
            </a:r>
            <a:r>
              <a:rPr lang="ru-RU" altLang="ru-RU" sz="1100">
                <a:solidFill>
                  <a:srgbClr val="000000"/>
                </a:solidFill>
              </a:rPr>
              <a:t>(см. А.Г. Зюко, Д.Д. Кловский, В.И. Коржик, Н.В. Назаров, «Теория электрической связи», учебник для вузов связи. Москва. «Радио и связь»,1998</a:t>
            </a:r>
            <a:r>
              <a:rPr lang="ru-RU" altLang="ru-RU">
                <a:solidFill>
                  <a:srgbClr val="000000"/>
                </a:solidFill>
              </a:rPr>
              <a:t>):  </a:t>
            </a:r>
          </a:p>
          <a:p>
            <a:pPr eaLnBrk="1" hangingPunct="1"/>
            <a:r>
              <a:rPr lang="ru-RU" altLang="ru-RU">
                <a:solidFill>
                  <a:srgbClr val="000000"/>
                </a:solidFill>
              </a:rPr>
              <a:t>			</a:t>
            </a:r>
            <a:r>
              <a:rPr lang="en-US" altLang="ru-RU">
                <a:solidFill>
                  <a:srgbClr val="000000"/>
                </a:solidFill>
              </a:rPr>
              <a:t>		</a:t>
            </a:r>
            <a:r>
              <a:rPr lang="ru-RU" altLang="ru-RU">
                <a:solidFill>
                  <a:srgbClr val="000000"/>
                </a:solidFill>
              </a:rPr>
              <a:t>	</a:t>
            </a:r>
            <a:r>
              <a:rPr lang="en-US" altLang="ru-RU">
                <a:solidFill>
                  <a:srgbClr val="000000"/>
                </a:solidFill>
              </a:rPr>
              <a:t>           </a:t>
            </a:r>
            <a:r>
              <a:rPr lang="ru-RU" altLang="ru-RU">
                <a:solidFill>
                  <a:srgbClr val="000000"/>
                </a:solidFill>
              </a:rPr>
              <a:t>где  Рс – мощность сигнала	     </a:t>
            </a:r>
            <a:r>
              <a:rPr lang="en-US" altLang="ru-RU">
                <a:solidFill>
                  <a:srgbClr val="000000"/>
                </a:solidFill>
              </a:rPr>
              <a:t>			</a:t>
            </a:r>
            <a:r>
              <a:rPr lang="ru-RU" altLang="ru-RU">
                <a:solidFill>
                  <a:srgbClr val="000000"/>
                </a:solidFill>
              </a:rPr>
              <a:t>(1)</a:t>
            </a:r>
          </a:p>
          <a:p>
            <a:pPr eaLnBrk="1" hangingPunct="1"/>
            <a:r>
              <a:rPr lang="ru-RU" altLang="ru-RU">
                <a:solidFill>
                  <a:srgbClr val="000000"/>
                </a:solidFill>
              </a:rPr>
              <a:t>			</a:t>
            </a:r>
            <a:r>
              <a:rPr lang="en-US" altLang="ru-RU">
                <a:solidFill>
                  <a:srgbClr val="000000"/>
                </a:solidFill>
              </a:rPr>
              <a:t>			                  </a:t>
            </a:r>
            <a:r>
              <a:rPr lang="ru-RU" altLang="ru-RU">
                <a:solidFill>
                  <a:srgbClr val="000000"/>
                </a:solidFill>
              </a:rPr>
              <a:t>Рш – мощность шума</a:t>
            </a:r>
          </a:p>
          <a:p>
            <a:pPr eaLnBrk="1" hangingPunct="1"/>
            <a:r>
              <a:rPr lang="ru-RU" altLang="ru-RU" i="1">
                <a:solidFill>
                  <a:srgbClr val="000000"/>
                </a:solidFill>
              </a:rPr>
              <a:t>С</a:t>
            </a:r>
            <a:r>
              <a:rPr lang="ru-RU" altLang="ru-RU">
                <a:solidFill>
                  <a:srgbClr val="000000"/>
                </a:solidFill>
              </a:rPr>
              <a:t> → ∞, если Р</a:t>
            </a:r>
            <a:r>
              <a:rPr lang="ru-RU" altLang="ru-RU" sz="1200">
                <a:solidFill>
                  <a:srgbClr val="000000"/>
                </a:solidFill>
              </a:rPr>
              <a:t>с</a:t>
            </a:r>
            <a:r>
              <a:rPr lang="ru-RU" altLang="ru-RU">
                <a:solidFill>
                  <a:srgbClr val="000000"/>
                </a:solidFill>
              </a:rPr>
              <a:t> → ∞ или(и) Р</a:t>
            </a:r>
            <a:r>
              <a:rPr lang="ru-RU" altLang="ru-RU" sz="1200">
                <a:solidFill>
                  <a:srgbClr val="000000"/>
                </a:solidFill>
              </a:rPr>
              <a:t>ш</a:t>
            </a:r>
            <a:r>
              <a:rPr lang="ru-RU" altLang="ru-RU">
                <a:solidFill>
                  <a:srgbClr val="000000"/>
                </a:solidFill>
              </a:rPr>
              <a:t> → 0,</a:t>
            </a:r>
          </a:p>
          <a:p>
            <a:pPr eaLnBrk="1" hangingPunct="1"/>
            <a:r>
              <a:rPr lang="ru-RU" altLang="ru-RU" i="1">
                <a:solidFill>
                  <a:srgbClr val="000000"/>
                </a:solidFill>
              </a:rPr>
              <a:t>С</a:t>
            </a:r>
            <a:r>
              <a:rPr lang="ru-RU" altLang="ru-RU">
                <a:solidFill>
                  <a:srgbClr val="000000"/>
                </a:solidFill>
              </a:rPr>
              <a:t> → 0, если Р</a:t>
            </a:r>
            <a:r>
              <a:rPr lang="ru-RU" altLang="ru-RU" sz="1200">
                <a:solidFill>
                  <a:srgbClr val="000000"/>
                </a:solidFill>
              </a:rPr>
              <a:t>с</a:t>
            </a:r>
            <a:r>
              <a:rPr lang="ru-RU" altLang="ru-RU">
                <a:solidFill>
                  <a:srgbClr val="000000"/>
                </a:solidFill>
              </a:rPr>
              <a:t> → 0 или(и) Р</a:t>
            </a:r>
            <a:r>
              <a:rPr lang="ru-RU" altLang="ru-RU" sz="1200">
                <a:solidFill>
                  <a:srgbClr val="000000"/>
                </a:solidFill>
              </a:rPr>
              <a:t>ш</a:t>
            </a:r>
            <a:r>
              <a:rPr lang="ru-RU" altLang="ru-RU">
                <a:solidFill>
                  <a:srgbClr val="000000"/>
                </a:solidFill>
              </a:rPr>
              <a:t> → ∞</a:t>
            </a:r>
          </a:p>
          <a:p>
            <a:pPr eaLnBrk="1" hangingPunct="1"/>
            <a:endParaRPr lang="ru-RU" altLang="ru-RU" i="1">
              <a:solidFill>
                <a:srgbClr val="000000"/>
              </a:solidFill>
            </a:endParaRPr>
          </a:p>
          <a:p>
            <a:pPr eaLnBrk="1" hangingPunct="1"/>
            <a:r>
              <a:rPr lang="ru-RU" altLang="ru-RU" i="1">
                <a:solidFill>
                  <a:srgbClr val="000000"/>
                </a:solidFill>
              </a:rPr>
              <a:t>С</a:t>
            </a:r>
            <a:r>
              <a:rPr lang="ru-RU" altLang="ru-RU">
                <a:solidFill>
                  <a:srgbClr val="000000"/>
                </a:solidFill>
              </a:rPr>
              <a:t> =     бит/отчет, если Р</a:t>
            </a:r>
            <a:r>
              <a:rPr lang="ru-RU" altLang="ru-RU" sz="1200">
                <a:solidFill>
                  <a:srgbClr val="000000"/>
                </a:solidFill>
              </a:rPr>
              <a:t>с</a:t>
            </a:r>
            <a:r>
              <a:rPr lang="ru-RU" altLang="ru-RU">
                <a:solidFill>
                  <a:srgbClr val="000000"/>
                </a:solidFill>
              </a:rPr>
              <a:t>=Р</a:t>
            </a:r>
            <a:r>
              <a:rPr lang="ru-RU" altLang="ru-RU" sz="1200">
                <a:solidFill>
                  <a:srgbClr val="000000"/>
                </a:solidFill>
              </a:rPr>
              <a:t>ш</a:t>
            </a:r>
          </a:p>
          <a:p>
            <a:pPr eaLnBrk="1" hangingPunct="1"/>
            <a:endParaRPr lang="ru-RU" altLang="ru-RU">
              <a:solidFill>
                <a:srgbClr val="000000"/>
              </a:solidFill>
            </a:endParaRPr>
          </a:p>
          <a:p>
            <a:pPr eaLnBrk="1" hangingPunct="1"/>
            <a:r>
              <a:rPr lang="ru-RU" altLang="ru-RU" b="1">
                <a:solidFill>
                  <a:srgbClr val="000000"/>
                </a:solidFill>
              </a:rPr>
              <a:t>Замечание. </a:t>
            </a:r>
            <a:r>
              <a:rPr lang="ru-RU" altLang="ru-RU">
                <a:solidFill>
                  <a:srgbClr val="000000"/>
                </a:solidFill>
              </a:rPr>
              <a:t>Результат неконструктивен, т.е. дает потенциальные возможности передачи сообщений, нельзя передавать их со скоростью большей, чем </a:t>
            </a:r>
            <a:r>
              <a:rPr lang="ru-RU" altLang="ru-RU" i="1">
                <a:solidFill>
                  <a:srgbClr val="000000"/>
                </a:solidFill>
              </a:rPr>
              <a:t>С</a:t>
            </a:r>
            <a:r>
              <a:rPr lang="ru-RU" altLang="ru-RU">
                <a:solidFill>
                  <a:srgbClr val="000000"/>
                </a:solidFill>
              </a:rPr>
              <a:t> и можно со скоростью </a:t>
            </a:r>
            <a:r>
              <a:rPr lang="ru-RU" altLang="ru-RU" i="1">
                <a:solidFill>
                  <a:srgbClr val="000000"/>
                </a:solidFill>
              </a:rPr>
              <a:t>С</a:t>
            </a:r>
            <a:r>
              <a:rPr lang="ru-RU" altLang="ru-RU">
                <a:solidFill>
                  <a:srgbClr val="000000"/>
                </a:solidFill>
              </a:rPr>
              <a:t>-</a:t>
            </a:r>
            <a:r>
              <a:rPr lang="el-GR" altLang="ru-RU" sz="2000">
                <a:solidFill>
                  <a:srgbClr val="000000"/>
                </a:solidFill>
              </a:rPr>
              <a:t>ε</a:t>
            </a:r>
            <a:r>
              <a:rPr lang="ru-RU" altLang="ru-RU" sz="2000">
                <a:solidFill>
                  <a:srgbClr val="000000"/>
                </a:solidFill>
              </a:rPr>
              <a:t>, где </a:t>
            </a:r>
            <a:r>
              <a:rPr lang="el-GR" altLang="ru-RU" sz="2000">
                <a:solidFill>
                  <a:srgbClr val="000000"/>
                </a:solidFill>
              </a:rPr>
              <a:t>ε</a:t>
            </a:r>
            <a:r>
              <a:rPr lang="en-US" altLang="ru-RU">
                <a:solidFill>
                  <a:srgbClr val="000000"/>
                </a:solidFill>
              </a:rPr>
              <a:t>&gt;</a:t>
            </a:r>
            <a:r>
              <a:rPr lang="ru-RU" altLang="ru-RU">
                <a:solidFill>
                  <a:srgbClr val="000000"/>
                </a:solidFill>
              </a:rPr>
              <a:t>0 при любой, сколь угодно малой вероятности ошибки. Однако, как выбрать для этого кодер-модулятор и демодулятор-декодер, не говорится.(см. теорию кодирования)</a:t>
            </a:r>
          </a:p>
          <a:p>
            <a:pPr eaLnBrk="1" hangingPunct="1"/>
            <a:endParaRPr lang="ru-RU" altLang="ru-RU">
              <a:solidFill>
                <a:srgbClr val="000000"/>
              </a:solidFill>
            </a:endParaRPr>
          </a:p>
        </p:txBody>
      </p:sp>
      <p:pic>
        <p:nvPicPr>
          <p:cNvPr id="2051" name="Picture 2">
            <a:extLst>
              <a:ext uri="{FF2B5EF4-FFF2-40B4-BE49-F238E27FC236}">
                <a16:creationId xmlns:a16="http://schemas.microsoft.com/office/drawing/2014/main" id="{84E9487D-ECCF-204B-8B9F-D6DFA6288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1196976"/>
            <a:ext cx="81359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52" name="Picture 3">
            <a:extLst>
              <a:ext uri="{FF2B5EF4-FFF2-40B4-BE49-F238E27FC236}">
                <a16:creationId xmlns:a16="http://schemas.microsoft.com/office/drawing/2014/main" id="{242B65DE-2E7A-3B42-8AC1-E21F92B4CF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4" y="4221163"/>
            <a:ext cx="1476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53" name="Picture 4">
            <a:extLst>
              <a:ext uri="{FF2B5EF4-FFF2-40B4-BE49-F238E27FC236}">
                <a16:creationId xmlns:a16="http://schemas.microsoft.com/office/drawing/2014/main" id="{295A184E-D9C1-0B44-8E42-C8A35A53E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1" y="2895600"/>
            <a:ext cx="24098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54" name="Номер слайда 5">
            <a:extLst>
              <a:ext uri="{FF2B5EF4-FFF2-40B4-BE49-F238E27FC236}">
                <a16:creationId xmlns:a16="http://schemas.microsoft.com/office/drawing/2014/main" id="{EEC16026-7DA9-574D-A15E-542B3FDDD4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fld id="{42FE8AE1-BD2B-6B43-AAAB-0D131A07169A}" type="slidenum">
              <a:rPr lang="ru-RU" altLang="ru-RU">
                <a:solidFill>
                  <a:srgbClr val="000000"/>
                </a:solidFill>
              </a:rPr>
              <a:pPr eaLnBrk="1" hangingPunct="1"/>
              <a:t>269</a:t>
            </a:fld>
            <a:endParaRPr lang="ru-RU" altLang="ru-RU">
              <a:solidFill>
                <a:srgbClr val="000000"/>
              </a:solidFill>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1">
            <a:extLst>
              <a:ext uri="{FF2B5EF4-FFF2-40B4-BE49-F238E27FC236}">
                <a16:creationId xmlns:a16="http://schemas.microsoft.com/office/drawing/2014/main" id="{6CB9BEE3-50DB-6B4D-95F2-403ED6D17476}"/>
              </a:ext>
            </a:extLst>
          </p:cNvPr>
          <p:cNvSpPr>
            <a:spLocks noGrp="1"/>
          </p:cNvSpPr>
          <p:nvPr>
            <p:ph type="title"/>
          </p:nvPr>
        </p:nvSpPr>
        <p:spPr>
          <a:xfrm>
            <a:off x="1666875" y="142875"/>
            <a:ext cx="8858250" cy="6572250"/>
          </a:xfrm>
        </p:spPr>
        <p:txBody>
          <a:bodyPr/>
          <a:lstStyle/>
          <a:p>
            <a:pPr algn="l" eaLnBrk="1" hangingPunct="1"/>
            <a:r>
              <a:rPr lang="ru-RU" altLang="ru-RU" sz="1800" i="1">
                <a:latin typeface="Arial" panose="020B0604020202020204" pitchFamily="34" charset="0"/>
                <a:cs typeface="Arial" panose="020B0604020202020204" pitchFamily="34" charset="0"/>
              </a:rPr>
              <a:t> 1.2 </a:t>
            </a:r>
            <a:r>
              <a:rPr lang="en-US" altLang="ru-RU" sz="1800" i="1">
                <a:latin typeface="Arial" panose="020B0604020202020204" pitchFamily="34" charset="0"/>
                <a:cs typeface="Arial" panose="020B0604020202020204" pitchFamily="34" charset="0"/>
              </a:rPr>
              <a:t>Outguess.</a:t>
            </a:r>
            <a:r>
              <a:rPr lang="ru-RU" altLang="ru-RU" sz="1800">
                <a:latin typeface="Arial" panose="020B0604020202020204" pitchFamily="34" charset="0"/>
                <a:cs typeface="Arial" panose="020B0604020202020204" pitchFamily="34" charset="0"/>
              </a:rPr>
              <a:t> В качестве П</a:t>
            </a:r>
            <a:r>
              <a:rPr lang="en-US" altLang="ru-RU" sz="1800">
                <a:latin typeface="Arial" panose="020B0604020202020204" pitchFamily="34" charset="0"/>
                <a:cs typeface="Arial" panose="020B0604020202020204" pitchFamily="34" charset="0"/>
              </a:rPr>
              <a:t>O</a:t>
            </a:r>
            <a:r>
              <a:rPr lang="ru-RU" altLang="ru-RU" sz="1800">
                <a:latin typeface="Arial" panose="020B0604020202020204" pitchFamily="34" charset="0"/>
                <a:cs typeface="Arial" panose="020B0604020202020204" pitchFamily="34" charset="0"/>
              </a:rPr>
              <a:t> используется цветное изображение в формате 	</a:t>
            </a:r>
            <a:r>
              <a:rPr lang="en-US" altLang="ru-RU" sz="1800">
                <a:latin typeface="Arial" panose="020B0604020202020204" pitchFamily="34" charset="0"/>
                <a:cs typeface="Arial" panose="020B0604020202020204" pitchFamily="34" charset="0"/>
              </a:rPr>
              <a:t>JPEG</a:t>
            </a:r>
            <a:r>
              <a:rPr lang="ru-RU" altLang="ru-RU" sz="1800">
                <a:latin typeface="Arial" panose="020B0604020202020204" pitchFamily="34" charset="0"/>
                <a:cs typeface="Arial" panose="020B0604020202020204" pitchFamily="34" charset="0"/>
              </a:rPr>
              <a:t>. Алгоритм реализован под операционную систему </a:t>
            </a:r>
            <a:r>
              <a:rPr lang="en-US" altLang="ru-RU" sz="1800">
                <a:latin typeface="Arial" panose="020B0604020202020204" pitchFamily="34" charset="0"/>
                <a:cs typeface="Arial" panose="020B0604020202020204" pitchFamily="34" charset="0"/>
              </a:rPr>
              <a:t>FreeBSD </a:t>
            </a:r>
            <a:r>
              <a:rPr lang="ru-RU" altLang="ru-RU" sz="1800">
                <a:latin typeface="Arial" panose="020B0604020202020204" pitchFamily="34" charset="0"/>
                <a:cs typeface="Arial" panose="020B0604020202020204" pitchFamily="34" charset="0"/>
              </a:rPr>
              <a:t>на 	языке</a:t>
            </a:r>
            <a:r>
              <a:rPr lang="en-US" altLang="ru-RU" sz="1800">
                <a:latin typeface="Arial" panose="020B0604020202020204" pitchFamily="34" charset="0"/>
                <a:cs typeface="Arial" panose="020B0604020202020204" pitchFamily="34" charset="0"/>
              </a:rPr>
              <a:t> C++. </a:t>
            </a:r>
            <a:r>
              <a:rPr lang="ru-RU" altLang="ru-RU" sz="1800">
                <a:latin typeface="Arial" panose="020B0604020202020204" pitchFamily="34" charset="0"/>
                <a:cs typeface="Arial" panose="020B0604020202020204" pitchFamily="34" charset="0"/>
              </a:rPr>
              <a:t>В лабораторной работе </a:t>
            </a:r>
            <a:r>
              <a:rPr lang="en-US" altLang="ru-RU" sz="1800">
                <a:latin typeface="Arial" panose="020B0604020202020204" pitchFamily="34" charset="0"/>
                <a:cs typeface="Arial" panose="020B0604020202020204" pitchFamily="34" charset="0"/>
              </a:rPr>
              <a:t>N1 </a:t>
            </a:r>
            <a:r>
              <a:rPr lang="ru-RU" altLang="ru-RU" sz="1800">
                <a:latin typeface="Arial" panose="020B0604020202020204" pitchFamily="34" charset="0"/>
                <a:cs typeface="Arial" panose="020B0604020202020204" pitchFamily="34" charset="0"/>
              </a:rPr>
              <a:t>портирован с помощью 	эмулятора </a:t>
            </a:r>
            <a:r>
              <a:rPr lang="en-US" altLang="ru-RU" sz="1800">
                <a:latin typeface="Arial" panose="020B0604020202020204" pitchFamily="34" charset="0"/>
                <a:cs typeface="Arial" panose="020B0604020202020204" pitchFamily="34" charset="0"/>
              </a:rPr>
              <a:t>cygwin. </a:t>
            </a:r>
            <a:r>
              <a:rPr lang="ru-RU" altLang="ru-RU" sz="1800">
                <a:latin typeface="Arial" panose="020B0604020202020204" pitchFamily="34" charset="0"/>
                <a:cs typeface="Arial" panose="020B0604020202020204" pitchFamily="34" charset="0"/>
              </a:rPr>
              <a:t>Работает из командной строки. Требует задания 	паролей (стегоключей) вложения и извлечения. Алгоритм вложения 	разработан для обеспечения защиты от атаки обнаружения </a:t>
            </a:r>
            <a:r>
              <a:rPr lang="el-GR" altLang="ru-RU" sz="1800" i="1">
                <a:latin typeface="Arial" panose="020B0604020202020204" pitchFamily="34" charset="0"/>
                <a:cs typeface="Arial" panose="020B0604020202020204" pitchFamily="34" charset="0"/>
              </a:rPr>
              <a:t>χ</a:t>
            </a:r>
            <a:r>
              <a:rPr lang="ru-RU" altLang="ru-RU" sz="1800" i="1" baseline="30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Вложение происходит в два прохода: первый – по псевдослучайному 	пути, определяемому стегоключом (паролем), как в </a:t>
            </a:r>
            <a:r>
              <a:rPr lang="en-US" altLang="ru-RU" sz="1800">
                <a:latin typeface="Arial" panose="020B0604020202020204" pitchFamily="34" charset="0"/>
                <a:cs typeface="Arial" panose="020B0604020202020204" pitchFamily="34" charset="0"/>
              </a:rPr>
              <a:t>Jsteg</a:t>
            </a:r>
            <a:r>
              <a:rPr lang="ru-RU" altLang="ru-RU" sz="1800">
                <a:latin typeface="Arial" panose="020B0604020202020204" pitchFamily="34" charset="0"/>
                <a:cs typeface="Arial" panose="020B0604020202020204" pitchFamily="34" charset="0"/>
              </a:rPr>
              <a:t>, а второй – с 	изменением коэффициентов не затронутых первым проходом, с целью 	приближения гистограммы СГ-изображения к гистограмме ПО, что 	затрудняет </a:t>
            </a:r>
            <a:r>
              <a:rPr lang="el-GR" altLang="ru-RU" sz="1800" i="1">
                <a:latin typeface="Arial" panose="020B0604020202020204" pitchFamily="34" charset="0"/>
                <a:cs typeface="Arial" panose="020B0604020202020204" pitchFamily="34" charset="0"/>
              </a:rPr>
              <a:t>χ</a:t>
            </a:r>
            <a:r>
              <a:rPr lang="ru-RU" altLang="ru-RU" sz="1800" i="1" baseline="30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-атаку.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Однако, обнаружение </a:t>
            </a:r>
            <a:r>
              <a:rPr lang="en-US" altLang="ru-RU" sz="1800">
                <a:latin typeface="Arial" panose="020B0604020202020204" pitchFamily="34" charset="0"/>
                <a:cs typeface="Arial" panose="020B0604020202020204" pitchFamily="34" charset="0"/>
              </a:rPr>
              <a:t>Outguess </a:t>
            </a:r>
            <a:r>
              <a:rPr lang="ru-RU" altLang="ru-RU" sz="1800">
                <a:latin typeface="Arial" panose="020B0604020202020204" pitchFamily="34" charset="0"/>
                <a:cs typeface="Arial" panose="020B0604020202020204" pitchFamily="34" charset="0"/>
              </a:rPr>
              <a:t>сказывается возможным, для чего 	используется факт увеличения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неоднородности</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в блоках 8х8, которые 	сравниваются с неоднородностью исходного ПО, полученного при 	помощи оценки стегоизображения (см. далее: обнаружение СГС-ШПС и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слепой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стегоанализ).</a:t>
            </a:r>
          </a:p>
        </p:txBody>
      </p:sp>
      <p:sp>
        <p:nvSpPr>
          <p:cNvPr id="4" name="Номер слайда 3">
            <a:extLst>
              <a:ext uri="{FF2B5EF4-FFF2-40B4-BE49-F238E27FC236}">
                <a16:creationId xmlns:a16="http://schemas.microsoft.com/office/drawing/2014/main" id="{CECD27CB-AE65-254E-9CC7-824C94244FF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9C6B6AB-9967-D14C-A603-26016399D2AF}" type="slidenum">
              <a:rPr lang="ru-RU" altLang="ru-RU">
                <a:solidFill>
                  <a:srgbClr val="898989"/>
                </a:solidFill>
                <a:latin typeface="Calibri" panose="020F0502020204030204" pitchFamily="34" charset="0"/>
              </a:rPr>
              <a:pPr eaLnBrk="1" hangingPunct="1"/>
              <a:t>27</a:t>
            </a:fld>
            <a:endParaRPr lang="ru-RU" altLang="ru-RU">
              <a:solidFill>
                <a:srgbClr val="898989"/>
              </a:solidFill>
              <a:latin typeface="Calibri" panose="020F050202020403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EDE3FB7A-C12E-0445-B3E2-E37AA1B51848}"/>
              </a:ext>
            </a:extLst>
          </p:cNvPr>
          <p:cNvSpPr>
            <a:spLocks noGrp="1" noChangeArrowheads="1"/>
          </p:cNvSpPr>
          <p:nvPr>
            <p:ph type="body"/>
          </p:nvPr>
        </p:nvSpPr>
        <p:spPr>
          <a:xfrm>
            <a:off x="1919288" y="333376"/>
            <a:ext cx="8424862" cy="6119813"/>
          </a:xfrm>
        </p:spPr>
        <p:txBody>
          <a:bodyPr anchor="t"/>
          <a:lstStyle/>
          <a:p>
            <a:pPr marL="342900" indent="-342900">
              <a:spcBef>
                <a:spcPts val="45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800" b="1" dirty="0"/>
              <a:t>Схема системы ЦВЗ.</a:t>
            </a:r>
          </a:p>
          <a:p>
            <a:pPr marL="342900" indent="-342900">
              <a:spcBef>
                <a:spcPts val="45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800" i="1" dirty="0"/>
              <a:t>Основные различия канала связи и системы ЦВЗ:</a:t>
            </a:r>
          </a:p>
          <a:p>
            <a:pPr marL="342900" indent="-342900">
              <a:spcBef>
                <a:spcPts val="45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800" dirty="0"/>
              <a:t>						   </a:t>
            </a:r>
          </a:p>
          <a:p>
            <a:pPr marL="342900" indent="-342900">
              <a:spcBef>
                <a:spcPts val="45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800" dirty="0"/>
              <a:t>						   </a:t>
            </a:r>
            <a:r>
              <a:rPr lang="en-US" sz="1800" dirty="0"/>
              <a:t>					</a:t>
            </a:r>
            <a:r>
              <a:rPr lang="ru-RU" sz="1800" dirty="0"/>
              <a:t>1. Основная помеха(ПО) 						   </a:t>
            </a:r>
            <a:r>
              <a:rPr lang="en-US" sz="1800" dirty="0"/>
              <a:t>				</a:t>
            </a:r>
            <a:r>
              <a:rPr lang="ru-RU" sz="1800" dirty="0"/>
              <a:t>известна в кодере ЦВЗ.</a:t>
            </a:r>
          </a:p>
          <a:p>
            <a:pPr marL="342900" indent="-342900">
              <a:spcBef>
                <a:spcPts val="45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800" dirty="0"/>
              <a:t>						  </a:t>
            </a:r>
            <a:r>
              <a:rPr lang="en-US" sz="1800" dirty="0"/>
              <a:t>					</a:t>
            </a:r>
            <a:r>
              <a:rPr lang="ru-RU" sz="1800" dirty="0"/>
              <a:t> 2. Канал атаки не должен 						   </a:t>
            </a:r>
            <a:r>
              <a:rPr lang="en-US" sz="1800" dirty="0"/>
              <a:t>				</a:t>
            </a:r>
            <a:r>
              <a:rPr lang="ru-RU" sz="1800" dirty="0"/>
              <a:t>существенно ухудшать 						   	  </a:t>
            </a:r>
            <a:r>
              <a:rPr lang="en-US" sz="1800" dirty="0"/>
              <a:t>			</a:t>
            </a:r>
            <a:r>
              <a:rPr lang="ru-RU" sz="1800" dirty="0"/>
              <a:t> качество ПО.</a:t>
            </a:r>
          </a:p>
          <a:p>
            <a:pPr marL="342900" indent="-342900">
              <a:spcBef>
                <a:spcPts val="45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800" dirty="0"/>
              <a:t>						   </a:t>
            </a:r>
            <a:r>
              <a:rPr lang="en-US" sz="1800" dirty="0"/>
              <a:t>					</a:t>
            </a:r>
            <a:r>
              <a:rPr lang="ru-RU" sz="1800" dirty="0"/>
              <a:t>3. Канал атаки не обязательно 					   	</a:t>
            </a:r>
            <a:r>
              <a:rPr lang="en-US" sz="1800" dirty="0"/>
              <a:t>				</a:t>
            </a:r>
            <a:r>
              <a:rPr lang="ru-RU" sz="1800" dirty="0"/>
              <a:t>   эквивалентен добавлению 					     	  </a:t>
            </a:r>
            <a:r>
              <a:rPr lang="en-US" sz="1800" dirty="0"/>
              <a:t>				</a:t>
            </a:r>
            <a:r>
              <a:rPr lang="ru-RU" sz="1800" dirty="0"/>
              <a:t> шума; в общем случае это условное распределение </a:t>
            </a:r>
          </a:p>
          <a:p>
            <a:pPr marL="342900" indent="-342900">
              <a:spcBef>
                <a:spcPts val="45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800" dirty="0"/>
              <a:t>	4. Между разработчиком системы ЦВЗ и атакующим возникает «игровая ситуация»:</a:t>
            </a:r>
          </a:p>
          <a:p>
            <a:pPr marL="342900" indent="-342900">
              <a:spcBef>
                <a:spcPts val="45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800" dirty="0"/>
              <a:t>		Разработчик – хочет обеспечить максимальную скорость 	вложения ЦВЗ при заданий малой вероятности ошибки 	извлечения ЦВЗ, а атакующий стремиться к минимизации скорость или(и) к увеличению вероятности 	ошибки.(Аналогичная ситуация в системе связи возникает 	только при создании преднамеренных помех).</a:t>
            </a:r>
          </a:p>
        </p:txBody>
      </p:sp>
      <p:pic>
        <p:nvPicPr>
          <p:cNvPr id="3075" name="Picture 2">
            <a:extLst>
              <a:ext uri="{FF2B5EF4-FFF2-40B4-BE49-F238E27FC236}">
                <a16:creationId xmlns:a16="http://schemas.microsoft.com/office/drawing/2014/main" id="{5A8FF38E-E984-764F-9641-DAB6A913B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450" y="3746501"/>
            <a:ext cx="9286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076" name="Picture 3">
            <a:extLst>
              <a:ext uri="{FF2B5EF4-FFF2-40B4-BE49-F238E27FC236}">
                <a16:creationId xmlns:a16="http://schemas.microsoft.com/office/drawing/2014/main" id="{E3E92B04-2298-794C-9CB1-9A8114FBB8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4" y="1268413"/>
            <a:ext cx="4192587"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077" name="Номер слайда 4">
            <a:extLst>
              <a:ext uri="{FF2B5EF4-FFF2-40B4-BE49-F238E27FC236}">
                <a16:creationId xmlns:a16="http://schemas.microsoft.com/office/drawing/2014/main" id="{4FA03F92-7792-2E4E-B63F-9C95F1FA4F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fld id="{3234680D-9F51-F24C-B4CA-05E807D84537}" type="slidenum">
              <a:rPr lang="ru-RU" altLang="ru-RU">
                <a:solidFill>
                  <a:srgbClr val="000000"/>
                </a:solidFill>
              </a:rPr>
              <a:pPr eaLnBrk="1" hangingPunct="1"/>
              <a:t>270</a:t>
            </a:fld>
            <a:endParaRPr lang="ru-RU" altLang="ru-RU">
              <a:solidFill>
                <a:srgbClr val="000000"/>
              </a:solidFill>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3005137F-DA5E-954A-AB25-3CA7CED60EAD}"/>
              </a:ext>
            </a:extLst>
          </p:cNvPr>
          <p:cNvSpPr>
            <a:spLocks noGrp="1" noChangeArrowheads="1"/>
          </p:cNvSpPr>
          <p:nvPr>
            <p:ph type="body"/>
          </p:nvPr>
        </p:nvSpPr>
        <p:spPr>
          <a:xfrm>
            <a:off x="1981200" y="333376"/>
            <a:ext cx="8218488" cy="6067425"/>
          </a:xfrm>
        </p:spPr>
        <p:txBody>
          <a:bodyPr anchor="t"/>
          <a:lstStyle/>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b="1" dirty="0"/>
              <a:t>Ограничения при погружении ЦВЗ и атаке</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b="1"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									(2)</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где С - ПО, </a:t>
            </a:r>
            <a:r>
              <a:rPr lang="en-US" sz="1600" dirty="0"/>
              <a:t>W</a:t>
            </a:r>
            <a:r>
              <a:rPr lang="ru-RU" sz="1600" dirty="0"/>
              <a:t> </a:t>
            </a:r>
            <a:r>
              <a:rPr lang="en-US" sz="1600" dirty="0"/>
              <a:t>- </a:t>
            </a:r>
            <a:r>
              <a:rPr lang="ru-RU" sz="1600" dirty="0"/>
              <a:t>ЦВЗ, К – </a:t>
            </a:r>
            <a:r>
              <a:rPr lang="ru-RU" sz="1600" dirty="0" err="1"/>
              <a:t>стегоключ</a:t>
            </a:r>
            <a:r>
              <a:rPr lang="ru-RU" sz="1600" dirty="0"/>
              <a:t>, </a:t>
            </a:r>
            <a:r>
              <a:rPr lang="en-US" sz="1600" dirty="0"/>
              <a:t>D(</a:t>
            </a:r>
            <a:r>
              <a:rPr lang="en-US" sz="1600" dirty="0" err="1"/>
              <a:t>C,C</a:t>
            </a:r>
            <a:r>
              <a:rPr lang="en-US" sz="1000" dirty="0" err="1"/>
              <a:t>w</a:t>
            </a:r>
            <a:r>
              <a:rPr lang="en-US" sz="1600" dirty="0"/>
              <a:t>) – </a:t>
            </a:r>
            <a:r>
              <a:rPr lang="ru-RU" sz="1600" dirty="0"/>
              <a:t>мера искажения ПО после вложения ЦВЗ</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i="1" dirty="0"/>
              <a:t>Типичная для использования мера искажения (</a:t>
            </a:r>
            <a:r>
              <a:rPr lang="ru-RU" sz="1600" i="1" dirty="0" err="1"/>
              <a:t>средне-квадротическая</a:t>
            </a:r>
            <a:r>
              <a:rPr lang="ru-RU" sz="1600" i="1" dirty="0"/>
              <a:t> ошибка):</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i="1"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									(3)</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									(4)</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где С</a:t>
            </a:r>
            <a:r>
              <a:rPr lang="en-US" sz="1200" dirty="0"/>
              <a:t>w</a:t>
            </a:r>
            <a:r>
              <a:rPr lang="en-US" sz="1600" dirty="0"/>
              <a:t> </a:t>
            </a:r>
            <a:r>
              <a:rPr lang="ru-RU" sz="1600" dirty="0"/>
              <a:t>– ПО с вложением ЦВЗ,       - атакованное С</a:t>
            </a:r>
            <a:r>
              <a:rPr lang="en-US" sz="1600" dirty="0"/>
              <a:t>w,  </a:t>
            </a:r>
            <a:r>
              <a:rPr lang="ru-RU" sz="1600" dirty="0"/>
              <a:t>    </a:t>
            </a:r>
            <a:r>
              <a:rPr lang="en-US" sz="1600" dirty="0"/>
              <a:t>      </a:t>
            </a:r>
            <a:r>
              <a:rPr lang="ru-RU" sz="1600" dirty="0"/>
              <a:t>          </a:t>
            </a:r>
            <a:r>
              <a:rPr lang="en-US" sz="1600" dirty="0"/>
              <a:t> - </a:t>
            </a:r>
            <a:r>
              <a:rPr lang="ru-RU" sz="1600" dirty="0"/>
              <a:t>мера искажения С</a:t>
            </a:r>
            <a:r>
              <a:rPr lang="en-US" sz="1600" dirty="0"/>
              <a:t>w</a:t>
            </a:r>
            <a:r>
              <a:rPr lang="ru-RU" sz="1600" dirty="0"/>
              <a:t> после атаки.</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i="1" dirty="0"/>
              <a:t>Типичная мера искажения (</a:t>
            </a:r>
            <a:r>
              <a:rPr lang="ru-RU" sz="1600" i="1" dirty="0" err="1"/>
              <a:t>средне-кваратическая</a:t>
            </a:r>
            <a:r>
              <a:rPr lang="ru-RU" sz="1600" i="1" dirty="0"/>
              <a:t> ошибка):</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									</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Более естественным является ограничение на искажение между ПО и атакованным ЦВЗ:</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									(5)</a:t>
            </a:r>
          </a:p>
        </p:txBody>
      </p:sp>
      <p:pic>
        <p:nvPicPr>
          <p:cNvPr id="4099" name="Picture 2">
            <a:extLst>
              <a:ext uri="{FF2B5EF4-FFF2-40B4-BE49-F238E27FC236}">
                <a16:creationId xmlns:a16="http://schemas.microsoft.com/office/drawing/2014/main" id="{CD0C1017-BDF9-A347-B1EF-86A706CA2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9" y="3789364"/>
            <a:ext cx="268287"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0" name="Picture 3">
            <a:extLst>
              <a:ext uri="{FF2B5EF4-FFF2-40B4-BE49-F238E27FC236}">
                <a16:creationId xmlns:a16="http://schemas.microsoft.com/office/drawing/2014/main" id="{3A3453C8-058E-424A-9B1F-AA673D6DE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8" y="4652963"/>
            <a:ext cx="266541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1" name="Picture 4">
            <a:extLst>
              <a:ext uri="{FF2B5EF4-FFF2-40B4-BE49-F238E27FC236}">
                <a16:creationId xmlns:a16="http://schemas.microsoft.com/office/drawing/2014/main" id="{C85917F5-9389-9945-AF98-337C6D03A1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4" y="2420939"/>
            <a:ext cx="22510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2" name="Picture 5">
            <a:extLst>
              <a:ext uri="{FF2B5EF4-FFF2-40B4-BE49-F238E27FC236}">
                <a16:creationId xmlns:a16="http://schemas.microsoft.com/office/drawing/2014/main" id="{BEC8E9D5-946D-0140-80AD-E6B7077C5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0" y="3068638"/>
            <a:ext cx="273685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3" name="Picture 6">
            <a:extLst>
              <a:ext uri="{FF2B5EF4-FFF2-40B4-BE49-F238E27FC236}">
                <a16:creationId xmlns:a16="http://schemas.microsoft.com/office/drawing/2014/main" id="{DD153471-B0F9-8F46-B001-45628670BA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4113" y="720725"/>
            <a:ext cx="2519362"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4" name="Picture 7">
            <a:extLst>
              <a:ext uri="{FF2B5EF4-FFF2-40B4-BE49-F238E27FC236}">
                <a16:creationId xmlns:a16="http://schemas.microsoft.com/office/drawing/2014/main" id="{3F943F90-6D90-CB41-955A-6BA5B0F501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3450" y="3779838"/>
            <a:ext cx="10795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5" name="Picture 8">
            <a:extLst>
              <a:ext uri="{FF2B5EF4-FFF2-40B4-BE49-F238E27FC236}">
                <a16:creationId xmlns:a16="http://schemas.microsoft.com/office/drawing/2014/main" id="{D37326C2-B8FC-254D-BA33-1952C9295D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4726" y="5759451"/>
            <a:ext cx="267652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106" name="Номер слайда 9">
            <a:extLst>
              <a:ext uri="{FF2B5EF4-FFF2-40B4-BE49-F238E27FC236}">
                <a16:creationId xmlns:a16="http://schemas.microsoft.com/office/drawing/2014/main" id="{0BD5D09D-C96A-224B-9E7F-C7A9C97D35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fld id="{E4C0D509-31CA-8D4F-A1E3-DF3A1F65DF96}" type="slidenum">
              <a:rPr lang="ru-RU" altLang="ru-RU">
                <a:solidFill>
                  <a:srgbClr val="000000"/>
                </a:solidFill>
              </a:rPr>
              <a:pPr eaLnBrk="1" hangingPunct="1"/>
              <a:t>271</a:t>
            </a:fld>
            <a:endParaRPr lang="ru-RU" altLang="ru-RU">
              <a:solidFill>
                <a:srgbClr val="000000"/>
              </a:solidFill>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B8A082DF-B627-B041-AABB-169E528A4A21}"/>
              </a:ext>
            </a:extLst>
          </p:cNvPr>
          <p:cNvSpPr>
            <a:spLocks noGrp="1" noChangeArrowheads="1"/>
          </p:cNvSpPr>
          <p:nvPr>
            <p:ph type="body"/>
          </p:nvPr>
        </p:nvSpPr>
        <p:spPr>
          <a:xfrm>
            <a:off x="1919288" y="188913"/>
            <a:ext cx="8424862" cy="6335712"/>
          </a:xfrm>
        </p:spPr>
        <p:txBody>
          <a:bodyPr anchor="t"/>
          <a:lstStyle/>
          <a:p>
            <a:pPr marL="342900" indent="-342900">
              <a:spcBef>
                <a:spcPts val="45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800" b="1" dirty="0"/>
              <a:t>Дополнительные определения</a:t>
            </a:r>
          </a:p>
          <a:p>
            <a:pPr marL="342900" indent="-342900">
              <a:spcBef>
                <a:spcPts val="45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800" b="1"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Пусть задана функция  </a:t>
            </a:r>
            <a:r>
              <a:rPr lang="en-US" sz="1600" dirty="0" err="1"/>
              <a:t>f</a:t>
            </a:r>
            <a:r>
              <a:rPr lang="en-US" sz="900" dirty="0" err="1"/>
              <a:t>N</a:t>
            </a:r>
            <a:r>
              <a:rPr lang="en-US" sz="1600" dirty="0"/>
              <a:t>(…) </a:t>
            </a:r>
            <a:r>
              <a:rPr lang="ru-RU" sz="1600" dirty="0"/>
              <a:t>кодирования и </a:t>
            </a:r>
            <a:r>
              <a:rPr lang="en-US" sz="1600" dirty="0"/>
              <a:t>Y</a:t>
            </a:r>
            <a:r>
              <a:rPr lang="en-US" sz="1000" dirty="0"/>
              <a:t>N</a:t>
            </a:r>
            <a:r>
              <a:rPr lang="en-US" sz="1600" dirty="0"/>
              <a:t>(…) </a:t>
            </a:r>
            <a:r>
              <a:rPr lang="ru-RU" sz="1600" dirty="0"/>
              <a:t>декодированная система ЦВЗ:</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				</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			          , 	         ,                   		    ,        где </a:t>
            </a:r>
            <a:r>
              <a:rPr lang="en-US" sz="1600" dirty="0"/>
              <a:t>N</a:t>
            </a:r>
            <a:r>
              <a:rPr lang="ru-RU" sz="1600" dirty="0"/>
              <a:t> – длина блока сообщения.</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Определим вероятность ошибочного извлечения блока ЦВЗ:</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									</a:t>
            </a:r>
            <a:r>
              <a:rPr lang="en-US" sz="1600" dirty="0"/>
              <a:t>		</a:t>
            </a:r>
            <a:r>
              <a:rPr lang="ru-RU" sz="1600" dirty="0"/>
              <a:t>(6)</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Скорость вложения ЦВЗ:</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		       ,							</a:t>
            </a:r>
            <a:r>
              <a:rPr lang="en-US" sz="1600" dirty="0"/>
              <a:t>	</a:t>
            </a:r>
            <a:r>
              <a:rPr lang="ru-RU" sz="1600" dirty="0"/>
              <a:t>(7)</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где </a:t>
            </a:r>
            <a:r>
              <a:rPr lang="en-US" sz="1600" dirty="0"/>
              <a:t>|</a:t>
            </a:r>
            <a:r>
              <a:rPr lang="ru-RU" sz="1600" dirty="0"/>
              <a:t>М</a:t>
            </a:r>
            <a:r>
              <a:rPr lang="en-US" sz="1600" dirty="0"/>
              <a:t>|</a:t>
            </a:r>
            <a:r>
              <a:rPr lang="ru-RU" sz="1600" dirty="0"/>
              <a:t> - общее количество сообщений которое может быть вложено в </a:t>
            </a:r>
            <a:r>
              <a:rPr lang="en-US" sz="1600" dirty="0"/>
              <a:t>N</a:t>
            </a:r>
            <a:r>
              <a:rPr lang="ru-RU" sz="1600" dirty="0"/>
              <a:t> отсчетов.</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Если в </a:t>
            </a:r>
            <a:r>
              <a:rPr lang="en-US" sz="1600" dirty="0"/>
              <a:t>N</a:t>
            </a:r>
            <a:r>
              <a:rPr lang="ru-RU" sz="1600" dirty="0"/>
              <a:t> отсчетов вкладывается </a:t>
            </a:r>
            <a:r>
              <a:rPr lang="en-US" sz="1600" dirty="0"/>
              <a:t>k </a:t>
            </a:r>
            <a:r>
              <a:rPr lang="ru-RU" sz="1600" dirty="0"/>
              <a:t>бит, то</a:t>
            </a:r>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ru-RU" sz="1600" dirty="0"/>
          </a:p>
          <a:p>
            <a:pPr marL="342900" indent="-342900">
              <a:spcBef>
                <a:spcPts val="400"/>
              </a:spcBef>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ru-RU" sz="1600" dirty="0"/>
              <a:t>		                (бит/отсчет)						(8)</a:t>
            </a:r>
          </a:p>
        </p:txBody>
      </p:sp>
      <p:pic>
        <p:nvPicPr>
          <p:cNvPr id="5123" name="Picture 2">
            <a:extLst>
              <a:ext uri="{FF2B5EF4-FFF2-40B4-BE49-F238E27FC236}">
                <a16:creationId xmlns:a16="http://schemas.microsoft.com/office/drawing/2014/main" id="{457D40D6-20D3-AE42-A679-E93B01960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341438"/>
            <a:ext cx="2087562"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124" name="Picture 3">
            <a:extLst>
              <a:ext uri="{FF2B5EF4-FFF2-40B4-BE49-F238E27FC236}">
                <a16:creationId xmlns:a16="http://schemas.microsoft.com/office/drawing/2014/main" id="{A0A46923-406E-734D-A757-A78BDEAAA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1" y="1295401"/>
            <a:ext cx="208756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125" name="Picture 4">
            <a:extLst>
              <a:ext uri="{FF2B5EF4-FFF2-40B4-BE49-F238E27FC236}">
                <a16:creationId xmlns:a16="http://schemas.microsoft.com/office/drawing/2014/main" id="{193E15BB-0555-8349-8A43-76BC461EC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3573463"/>
            <a:ext cx="12954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126" name="Picture 5">
            <a:extLst>
              <a:ext uri="{FF2B5EF4-FFF2-40B4-BE49-F238E27FC236}">
                <a16:creationId xmlns:a16="http://schemas.microsoft.com/office/drawing/2014/main" id="{28A68C3A-424D-3F46-904A-C6A16D799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876801"/>
            <a:ext cx="8636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127" name="Picture 6">
            <a:extLst>
              <a:ext uri="{FF2B5EF4-FFF2-40B4-BE49-F238E27FC236}">
                <a16:creationId xmlns:a16="http://schemas.microsoft.com/office/drawing/2014/main" id="{48CC154E-96E0-E14F-AC50-9EA6EBC8CD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50" y="2446339"/>
            <a:ext cx="32400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128" name="Номер слайда 7">
            <a:extLst>
              <a:ext uri="{FF2B5EF4-FFF2-40B4-BE49-F238E27FC236}">
                <a16:creationId xmlns:a16="http://schemas.microsoft.com/office/drawing/2014/main" id="{72D24195-97C9-5841-97D0-8172604B51B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fld id="{B1ADE649-DC50-C141-AFCC-7C976F52336C}" type="slidenum">
              <a:rPr lang="ru-RU" altLang="ru-RU">
                <a:solidFill>
                  <a:srgbClr val="000000"/>
                </a:solidFill>
              </a:rPr>
              <a:pPr eaLnBrk="1" hangingPunct="1"/>
              <a:t>272</a:t>
            </a:fld>
            <a:endParaRPr lang="ru-RU" altLang="ru-RU">
              <a:solidFill>
                <a:srgbClr val="000000"/>
              </a:solidFill>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a:extLst>
              <a:ext uri="{FF2B5EF4-FFF2-40B4-BE49-F238E27FC236}">
                <a16:creationId xmlns:a16="http://schemas.microsoft.com/office/drawing/2014/main" id="{C8545DF8-3212-154E-95C8-AF25D8C30AC5}"/>
              </a:ext>
            </a:extLst>
          </p:cNvPr>
          <p:cNvSpPr txBox="1">
            <a:spLocks noChangeArrowheads="1"/>
          </p:cNvSpPr>
          <p:nvPr/>
        </p:nvSpPr>
        <p:spPr bwMode="auto">
          <a:xfrm>
            <a:off x="1884364" y="333375"/>
            <a:ext cx="8459787"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r>
              <a:rPr lang="ru-RU" altLang="ru-RU" b="1">
                <a:solidFill>
                  <a:srgbClr val="000000"/>
                </a:solidFill>
              </a:rPr>
              <a:t>Определение пропускной способности системы ЦВЗ</a:t>
            </a:r>
          </a:p>
          <a:p>
            <a:pPr eaLnBrk="1" hangingPunct="1"/>
            <a:endParaRPr lang="ru-RU" altLang="ru-RU" sz="1600" b="1">
              <a:solidFill>
                <a:srgbClr val="000000"/>
              </a:solidFill>
            </a:endParaRPr>
          </a:p>
          <a:p>
            <a:pPr eaLnBrk="1" hangingPunct="1"/>
            <a:r>
              <a:rPr lang="ru-RU" altLang="ru-RU">
                <a:solidFill>
                  <a:srgbClr val="000000"/>
                </a:solidFill>
              </a:rPr>
              <a:t>Предполагается, что атакующий знает функцию кодера </a:t>
            </a:r>
            <a:r>
              <a:rPr lang="en-US" altLang="ru-RU">
                <a:solidFill>
                  <a:srgbClr val="000000"/>
                </a:solidFill>
              </a:rPr>
              <a:t>f</a:t>
            </a:r>
            <a:r>
              <a:rPr lang="en-US" altLang="ru-RU" sz="1000">
                <a:solidFill>
                  <a:srgbClr val="000000"/>
                </a:solidFill>
              </a:rPr>
              <a:t>N</a:t>
            </a:r>
            <a:r>
              <a:rPr lang="en-US" altLang="ru-RU">
                <a:solidFill>
                  <a:srgbClr val="000000"/>
                </a:solidFill>
              </a:rPr>
              <a:t>(…)</a:t>
            </a:r>
            <a:r>
              <a:rPr lang="ru-RU" altLang="ru-RU">
                <a:solidFill>
                  <a:srgbClr val="000000"/>
                </a:solidFill>
              </a:rPr>
              <a:t>, а декодер (выделяющий ЦВЗ) знает, как функцию кодера </a:t>
            </a:r>
            <a:r>
              <a:rPr lang="en-US" altLang="ru-RU">
                <a:solidFill>
                  <a:srgbClr val="000000"/>
                </a:solidFill>
              </a:rPr>
              <a:t>f</a:t>
            </a:r>
            <a:r>
              <a:rPr lang="en-US" altLang="ru-RU" sz="1000">
                <a:solidFill>
                  <a:srgbClr val="000000"/>
                </a:solidFill>
              </a:rPr>
              <a:t>N</a:t>
            </a:r>
            <a:r>
              <a:rPr lang="en-US" altLang="ru-RU">
                <a:solidFill>
                  <a:srgbClr val="000000"/>
                </a:solidFill>
              </a:rPr>
              <a:t>(…)</a:t>
            </a:r>
            <a:r>
              <a:rPr lang="ru-RU" altLang="ru-RU">
                <a:solidFill>
                  <a:srgbClr val="000000"/>
                </a:solidFill>
              </a:rPr>
              <a:t>, так и канал атаки           Это не сильное ограничение, поскольку можно получить эти сведения, наблюдая статистику вложений ЦВЗ).</a:t>
            </a:r>
          </a:p>
          <a:p>
            <a:pPr eaLnBrk="1" hangingPunct="1"/>
            <a:r>
              <a:rPr lang="ru-RU" altLang="ru-RU" i="1">
                <a:solidFill>
                  <a:srgbClr val="000000"/>
                </a:solidFill>
              </a:rPr>
              <a:t>Пропускной способностью системы ЦВЗ</a:t>
            </a:r>
            <a:r>
              <a:rPr lang="ru-RU" altLang="ru-RU">
                <a:solidFill>
                  <a:srgbClr val="000000"/>
                </a:solidFill>
              </a:rPr>
              <a:t> называется максимальная скорость R вложения ЦВЗ, при условии, что Р</a:t>
            </a:r>
            <a:r>
              <a:rPr lang="ru-RU" altLang="ru-RU" sz="1000">
                <a:solidFill>
                  <a:srgbClr val="000000"/>
                </a:solidFill>
              </a:rPr>
              <a:t>е,</a:t>
            </a:r>
            <a:r>
              <a:rPr lang="en-US" altLang="ru-RU" sz="1000">
                <a:solidFill>
                  <a:srgbClr val="000000"/>
                </a:solidFill>
              </a:rPr>
              <a:t>N</a:t>
            </a:r>
            <a:r>
              <a:rPr lang="en-US" altLang="ru-RU">
                <a:solidFill>
                  <a:srgbClr val="000000"/>
                </a:solidFill>
              </a:rPr>
              <a:t> →0 </a:t>
            </a:r>
            <a:r>
              <a:rPr lang="ru-RU" altLang="ru-RU">
                <a:solidFill>
                  <a:srgbClr val="000000"/>
                </a:solidFill>
              </a:rPr>
              <a:t>при </a:t>
            </a:r>
            <a:r>
              <a:rPr lang="en-US" altLang="ru-RU">
                <a:solidFill>
                  <a:srgbClr val="000000"/>
                </a:solidFill>
              </a:rPr>
              <a:t>N→∞</a:t>
            </a:r>
            <a:r>
              <a:rPr lang="ru-RU" altLang="ru-RU">
                <a:solidFill>
                  <a:srgbClr val="000000"/>
                </a:solidFill>
              </a:rPr>
              <a:t>, когда перебираются все функции кодера, декодера и канала атаки(</a:t>
            </a:r>
            <a:r>
              <a:rPr lang="en-US" altLang="ru-RU">
                <a:solidFill>
                  <a:srgbClr val="000000"/>
                </a:solidFill>
              </a:rPr>
              <a:t>f</a:t>
            </a:r>
            <a:r>
              <a:rPr lang="en-US" altLang="ru-RU" sz="1000">
                <a:solidFill>
                  <a:srgbClr val="000000"/>
                </a:solidFill>
              </a:rPr>
              <a:t>N</a:t>
            </a:r>
            <a:r>
              <a:rPr lang="en-US" altLang="ru-RU">
                <a:solidFill>
                  <a:srgbClr val="000000"/>
                </a:solidFill>
              </a:rPr>
              <a:t>(…),</a:t>
            </a:r>
          </a:p>
          <a:p>
            <a:pPr eaLnBrk="1" hangingPunct="1"/>
            <a:r>
              <a:rPr lang="en-US" altLang="ru-RU">
                <a:solidFill>
                  <a:srgbClr val="000000"/>
                </a:solidFill>
              </a:rPr>
              <a:t>Y</a:t>
            </a:r>
            <a:r>
              <a:rPr lang="en-US" altLang="ru-RU" sz="1000">
                <a:solidFill>
                  <a:srgbClr val="000000"/>
                </a:solidFill>
              </a:rPr>
              <a:t>N</a:t>
            </a:r>
            <a:r>
              <a:rPr lang="en-US" altLang="ru-RU">
                <a:solidFill>
                  <a:srgbClr val="000000"/>
                </a:solidFill>
              </a:rPr>
              <a:t>(…),              </a:t>
            </a:r>
            <a:r>
              <a:rPr lang="ru-RU" altLang="ru-RU">
                <a:solidFill>
                  <a:srgbClr val="000000"/>
                </a:solidFill>
              </a:rPr>
              <a:t>), удовлетворяющие ограничениями </a:t>
            </a:r>
            <a:r>
              <a:rPr lang="en-US" altLang="ru-RU">
                <a:solidFill>
                  <a:srgbClr val="000000"/>
                </a:solidFill>
              </a:rPr>
              <a:t>D</a:t>
            </a:r>
            <a:r>
              <a:rPr lang="en-US" altLang="ru-RU" sz="1000">
                <a:solidFill>
                  <a:srgbClr val="000000"/>
                </a:solidFill>
              </a:rPr>
              <a:t>1</a:t>
            </a:r>
            <a:r>
              <a:rPr lang="en-US" altLang="ru-RU">
                <a:solidFill>
                  <a:srgbClr val="000000"/>
                </a:solidFill>
              </a:rPr>
              <a:t> </a:t>
            </a:r>
            <a:r>
              <a:rPr lang="ru-RU" altLang="ru-RU">
                <a:solidFill>
                  <a:srgbClr val="000000"/>
                </a:solidFill>
              </a:rPr>
              <a:t>и </a:t>
            </a:r>
            <a:r>
              <a:rPr lang="en-US" altLang="ru-RU">
                <a:solidFill>
                  <a:srgbClr val="000000"/>
                </a:solidFill>
              </a:rPr>
              <a:t>D</a:t>
            </a:r>
            <a:r>
              <a:rPr lang="en-US" altLang="ru-RU" sz="1000">
                <a:solidFill>
                  <a:srgbClr val="000000"/>
                </a:solidFill>
              </a:rPr>
              <a:t>2</a:t>
            </a:r>
            <a:r>
              <a:rPr lang="en-US" altLang="ru-RU">
                <a:solidFill>
                  <a:srgbClr val="000000"/>
                </a:solidFill>
              </a:rPr>
              <a:t>(</a:t>
            </a:r>
            <a:r>
              <a:rPr lang="ru-RU" altLang="ru-RU">
                <a:solidFill>
                  <a:srgbClr val="000000"/>
                </a:solidFill>
              </a:rPr>
              <a:t>см (2) и (4)</a:t>
            </a:r>
            <a:r>
              <a:rPr lang="en-US" altLang="ru-RU">
                <a:solidFill>
                  <a:srgbClr val="000000"/>
                </a:solidFill>
              </a:rPr>
              <a:t>)</a:t>
            </a:r>
            <a:r>
              <a:rPr lang="ru-RU" altLang="ru-RU">
                <a:solidFill>
                  <a:srgbClr val="000000"/>
                </a:solidFill>
              </a:rPr>
              <a:t>.</a:t>
            </a:r>
          </a:p>
          <a:p>
            <a:pPr eaLnBrk="1" hangingPunct="1"/>
            <a:r>
              <a:rPr lang="ru-RU" altLang="ru-RU">
                <a:solidFill>
                  <a:srgbClr val="000000"/>
                </a:solidFill>
              </a:rPr>
              <a:t>Доказывается </a:t>
            </a:r>
            <a:r>
              <a:rPr lang="en-US" altLang="ru-RU">
                <a:solidFill>
                  <a:srgbClr val="000000"/>
                </a:solidFill>
              </a:rPr>
              <a:t>[</a:t>
            </a:r>
            <a:r>
              <a:rPr lang="ru-RU" altLang="ru-RU">
                <a:solidFill>
                  <a:srgbClr val="000000"/>
                </a:solidFill>
              </a:rPr>
              <a:t>19</a:t>
            </a:r>
            <a:r>
              <a:rPr lang="en-US" altLang="ru-RU">
                <a:solidFill>
                  <a:srgbClr val="000000"/>
                </a:solidFill>
              </a:rPr>
              <a:t>]</a:t>
            </a:r>
            <a:r>
              <a:rPr lang="ru-RU" altLang="ru-RU">
                <a:solidFill>
                  <a:srgbClr val="000000"/>
                </a:solidFill>
              </a:rPr>
              <a:t>, что </a:t>
            </a:r>
          </a:p>
          <a:p>
            <a:pPr eaLnBrk="1" hangingPunct="1"/>
            <a:endParaRPr lang="ru-RU" altLang="ru-RU">
              <a:solidFill>
                <a:srgbClr val="000000"/>
              </a:solidFill>
            </a:endParaRPr>
          </a:p>
          <a:p>
            <a:pPr eaLnBrk="1" hangingPunct="1"/>
            <a:r>
              <a:rPr lang="ru-RU" altLang="ru-RU">
                <a:solidFill>
                  <a:srgbClr val="000000"/>
                </a:solidFill>
              </a:rPr>
              <a:t>								</a:t>
            </a:r>
            <a:r>
              <a:rPr lang="en-US" altLang="ru-RU">
                <a:solidFill>
                  <a:srgbClr val="000000"/>
                </a:solidFill>
              </a:rPr>
              <a:t>		</a:t>
            </a:r>
            <a:r>
              <a:rPr lang="ru-RU" altLang="ru-RU">
                <a:solidFill>
                  <a:srgbClr val="000000"/>
                </a:solidFill>
              </a:rPr>
              <a:t>(9)</a:t>
            </a:r>
          </a:p>
          <a:p>
            <a:pPr eaLnBrk="1" hangingPunct="1"/>
            <a:endParaRPr lang="en-US" altLang="ru-RU">
              <a:solidFill>
                <a:srgbClr val="000000"/>
              </a:solidFill>
            </a:endParaRPr>
          </a:p>
          <a:p>
            <a:pPr eaLnBrk="1" hangingPunct="1"/>
            <a:r>
              <a:rPr lang="ru-RU" altLang="ru-RU">
                <a:solidFill>
                  <a:srgbClr val="000000"/>
                </a:solidFill>
              </a:rPr>
              <a:t>где</a:t>
            </a:r>
            <a:r>
              <a:rPr lang="en-US" altLang="ru-RU">
                <a:solidFill>
                  <a:srgbClr val="000000"/>
                </a:solidFill>
              </a:rPr>
              <a:t>    </a:t>
            </a:r>
            <a:r>
              <a:rPr lang="ru-RU" altLang="ru-RU">
                <a:solidFill>
                  <a:srgbClr val="000000"/>
                </a:solidFill>
              </a:rPr>
              <a:t>             </a:t>
            </a:r>
            <a:r>
              <a:rPr lang="en-US" altLang="ru-RU">
                <a:solidFill>
                  <a:srgbClr val="000000"/>
                </a:solidFill>
              </a:rPr>
              <a:t>   </a:t>
            </a:r>
            <a:r>
              <a:rPr lang="ru-RU" altLang="ru-RU">
                <a:solidFill>
                  <a:srgbClr val="000000"/>
                </a:solidFill>
              </a:rPr>
              <a:t>- условное количество шенноновской информации,</a:t>
            </a:r>
          </a:p>
          <a:p>
            <a:pPr eaLnBrk="1" hangingPunct="1"/>
            <a:r>
              <a:rPr lang="ru-RU" altLang="ru-RU">
                <a:solidFill>
                  <a:srgbClr val="000000"/>
                </a:solidFill>
              </a:rPr>
              <a:t>а 	 ,	</a:t>
            </a:r>
            <a:r>
              <a:rPr lang="en-US" altLang="ru-RU">
                <a:solidFill>
                  <a:srgbClr val="000000"/>
                </a:solidFill>
              </a:rPr>
              <a:t>  </a:t>
            </a:r>
            <a:r>
              <a:rPr lang="ru-RU" altLang="ru-RU">
                <a:solidFill>
                  <a:srgbClr val="000000"/>
                </a:solidFill>
              </a:rPr>
              <a:t>,</a:t>
            </a:r>
            <a:r>
              <a:rPr lang="en-US" altLang="ru-RU">
                <a:solidFill>
                  <a:srgbClr val="000000"/>
                </a:solidFill>
              </a:rPr>
              <a:t> </a:t>
            </a:r>
            <a:r>
              <a:rPr lang="ru-RU" altLang="ru-RU">
                <a:solidFill>
                  <a:srgbClr val="000000"/>
                </a:solidFill>
              </a:rPr>
              <a:t>              удовлетворяют ограничениям </a:t>
            </a:r>
            <a:r>
              <a:rPr lang="en-US" altLang="ru-RU">
                <a:solidFill>
                  <a:srgbClr val="000000"/>
                </a:solidFill>
              </a:rPr>
              <a:t>D</a:t>
            </a:r>
            <a:r>
              <a:rPr lang="en-US" altLang="ru-RU" sz="1000">
                <a:solidFill>
                  <a:srgbClr val="000000"/>
                </a:solidFill>
              </a:rPr>
              <a:t>1</a:t>
            </a:r>
            <a:r>
              <a:rPr lang="en-US" altLang="ru-RU">
                <a:solidFill>
                  <a:srgbClr val="000000"/>
                </a:solidFill>
              </a:rPr>
              <a:t> </a:t>
            </a:r>
            <a:r>
              <a:rPr lang="ru-RU" altLang="ru-RU">
                <a:solidFill>
                  <a:srgbClr val="000000"/>
                </a:solidFill>
              </a:rPr>
              <a:t>и </a:t>
            </a:r>
            <a:r>
              <a:rPr lang="en-US" altLang="ru-RU">
                <a:solidFill>
                  <a:srgbClr val="000000"/>
                </a:solidFill>
              </a:rPr>
              <a:t>D</a:t>
            </a:r>
            <a:r>
              <a:rPr lang="en-US" altLang="ru-RU" sz="1000">
                <a:solidFill>
                  <a:srgbClr val="000000"/>
                </a:solidFill>
              </a:rPr>
              <a:t>2</a:t>
            </a:r>
            <a:r>
              <a:rPr lang="en-US" altLang="ru-RU">
                <a:solidFill>
                  <a:srgbClr val="000000"/>
                </a:solidFill>
              </a:rPr>
              <a:t>.</a:t>
            </a:r>
          </a:p>
          <a:p>
            <a:pPr eaLnBrk="1" hangingPunct="1"/>
            <a:endParaRPr lang="en-US" altLang="ru-RU">
              <a:solidFill>
                <a:srgbClr val="000000"/>
              </a:solidFill>
            </a:endParaRPr>
          </a:p>
          <a:p>
            <a:pPr eaLnBrk="1" hangingPunct="1"/>
            <a:r>
              <a:rPr lang="ru-RU" altLang="ru-RU">
                <a:solidFill>
                  <a:srgbClr val="000000"/>
                </a:solidFill>
              </a:rPr>
              <a:t>Если используется информированный декодер (на декодере известно ПО), то</a:t>
            </a:r>
          </a:p>
          <a:p>
            <a:pPr eaLnBrk="1" hangingPunct="1"/>
            <a:endParaRPr lang="ru-RU" altLang="ru-RU">
              <a:solidFill>
                <a:srgbClr val="000000"/>
              </a:solidFill>
            </a:endParaRPr>
          </a:p>
          <a:p>
            <a:pPr eaLnBrk="1" hangingPunct="1"/>
            <a:r>
              <a:rPr lang="ru-RU" altLang="ru-RU">
                <a:solidFill>
                  <a:srgbClr val="000000"/>
                </a:solidFill>
              </a:rPr>
              <a:t>					(см.(9))			</a:t>
            </a:r>
          </a:p>
        </p:txBody>
      </p:sp>
      <p:pic>
        <p:nvPicPr>
          <p:cNvPr id="6147" name="Picture 2">
            <a:extLst>
              <a:ext uri="{FF2B5EF4-FFF2-40B4-BE49-F238E27FC236}">
                <a16:creationId xmlns:a16="http://schemas.microsoft.com/office/drawing/2014/main" id="{28C6716B-A2BD-5447-B531-31888B88E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451" y="1196975"/>
            <a:ext cx="7858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148" name="Picture 3">
            <a:extLst>
              <a:ext uri="{FF2B5EF4-FFF2-40B4-BE49-F238E27FC236}">
                <a16:creationId xmlns:a16="http://schemas.microsoft.com/office/drawing/2014/main" id="{F3C1D966-28C3-FF4D-A355-4D7542AE2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01" y="2794000"/>
            <a:ext cx="7858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149" name="Picture 4">
            <a:extLst>
              <a:ext uri="{FF2B5EF4-FFF2-40B4-BE49-F238E27FC236}">
                <a16:creationId xmlns:a16="http://schemas.microsoft.com/office/drawing/2014/main" id="{9783C2C0-A892-2646-AC3F-CB2E20446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1" y="4495800"/>
            <a:ext cx="7207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150" name="Picture 5">
            <a:extLst>
              <a:ext uri="{FF2B5EF4-FFF2-40B4-BE49-F238E27FC236}">
                <a16:creationId xmlns:a16="http://schemas.microsoft.com/office/drawing/2014/main" id="{37E80750-8227-FC44-87CC-299EE596A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1" y="4495800"/>
            <a:ext cx="7858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151" name="Picture 6">
            <a:extLst>
              <a:ext uri="{FF2B5EF4-FFF2-40B4-BE49-F238E27FC236}">
                <a16:creationId xmlns:a16="http://schemas.microsoft.com/office/drawing/2014/main" id="{6DBDA9C8-1867-C947-AA19-E74CF8B98A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3" y="4149726"/>
            <a:ext cx="10795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152" name="Picture 7">
            <a:extLst>
              <a:ext uri="{FF2B5EF4-FFF2-40B4-BE49-F238E27FC236}">
                <a16:creationId xmlns:a16="http://schemas.microsoft.com/office/drawing/2014/main" id="{DF680BF9-8DFF-9542-AA34-483C8D4002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4725" y="5580063"/>
            <a:ext cx="41338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153" name="Picture 8">
            <a:extLst>
              <a:ext uri="{FF2B5EF4-FFF2-40B4-BE49-F238E27FC236}">
                <a16:creationId xmlns:a16="http://schemas.microsoft.com/office/drawing/2014/main" id="{1E89DFCD-70E9-EC4D-84AE-759DC21EB3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51" y="3419475"/>
            <a:ext cx="34194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154" name="Номер слайда 9">
            <a:extLst>
              <a:ext uri="{FF2B5EF4-FFF2-40B4-BE49-F238E27FC236}">
                <a16:creationId xmlns:a16="http://schemas.microsoft.com/office/drawing/2014/main" id="{2D895C16-8EF6-2F46-98D0-67C1DA76A5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fld id="{D4D5293F-12F1-2947-8A54-25D03C162447}" type="slidenum">
              <a:rPr lang="ru-RU" altLang="ru-RU">
                <a:solidFill>
                  <a:srgbClr val="000000"/>
                </a:solidFill>
              </a:rPr>
              <a:pPr eaLnBrk="1" hangingPunct="1"/>
              <a:t>273</a:t>
            </a:fld>
            <a:endParaRPr lang="ru-RU" altLang="ru-RU">
              <a:solidFill>
                <a:srgbClr val="000000"/>
              </a:solidFill>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a:extLst>
              <a:ext uri="{FF2B5EF4-FFF2-40B4-BE49-F238E27FC236}">
                <a16:creationId xmlns:a16="http://schemas.microsoft.com/office/drawing/2014/main" id="{260B0D5F-8D6B-FA4E-BB39-285887FC4DB1}"/>
              </a:ext>
            </a:extLst>
          </p:cNvPr>
          <p:cNvSpPr txBox="1">
            <a:spLocks noChangeArrowheads="1"/>
          </p:cNvSpPr>
          <p:nvPr/>
        </p:nvSpPr>
        <p:spPr bwMode="auto">
          <a:xfrm>
            <a:off x="2403476" y="423863"/>
            <a:ext cx="7796213" cy="558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r>
              <a:rPr lang="ru-RU" altLang="ru-RU" b="1">
                <a:solidFill>
                  <a:srgbClr val="000000"/>
                </a:solidFill>
              </a:rPr>
              <a:t>Общие свойства пропускной способности системы ЦВЗ</a:t>
            </a:r>
            <a:r>
              <a:rPr lang="en-US" altLang="ru-RU" b="1">
                <a:solidFill>
                  <a:srgbClr val="000000"/>
                </a:solidFill>
              </a:rPr>
              <a:t> [</a:t>
            </a:r>
            <a:r>
              <a:rPr lang="ru-RU" altLang="ru-RU" b="1">
                <a:solidFill>
                  <a:srgbClr val="000000"/>
                </a:solidFill>
              </a:rPr>
              <a:t>19</a:t>
            </a:r>
            <a:r>
              <a:rPr lang="en-US" altLang="ru-RU" b="1">
                <a:solidFill>
                  <a:srgbClr val="000000"/>
                </a:solidFill>
              </a:rPr>
              <a:t>]</a:t>
            </a:r>
            <a:r>
              <a:rPr lang="ru-RU" altLang="ru-RU" b="1">
                <a:solidFill>
                  <a:srgbClr val="000000"/>
                </a:solidFill>
              </a:rPr>
              <a:t>:</a:t>
            </a:r>
          </a:p>
          <a:p>
            <a:pPr eaLnBrk="1" hangingPunct="1"/>
            <a:endParaRPr lang="ru-RU" altLang="ru-RU" b="1">
              <a:solidFill>
                <a:srgbClr val="000000"/>
              </a:solidFill>
            </a:endParaRPr>
          </a:p>
          <a:p>
            <a:pPr eaLnBrk="1" hangingPunct="1"/>
            <a:r>
              <a:rPr lang="ru-RU" altLang="ru-RU">
                <a:solidFill>
                  <a:srgbClr val="000000"/>
                </a:solidFill>
              </a:rPr>
              <a:t>1. </a:t>
            </a:r>
            <a:r>
              <a:rPr lang="ru-RU" altLang="ru-RU" i="1">
                <a:solidFill>
                  <a:srgbClr val="000000"/>
                </a:solidFill>
              </a:rPr>
              <a:t>С</a:t>
            </a:r>
            <a:r>
              <a:rPr lang="ru-RU" altLang="ru-RU">
                <a:solidFill>
                  <a:srgbClr val="000000"/>
                </a:solidFill>
              </a:rPr>
              <a:t>=С(</a:t>
            </a:r>
            <a:r>
              <a:rPr lang="en-US" altLang="ru-RU">
                <a:solidFill>
                  <a:srgbClr val="000000"/>
                </a:solidFill>
              </a:rPr>
              <a:t>D</a:t>
            </a:r>
            <a:r>
              <a:rPr lang="en-US" altLang="ru-RU" sz="1000">
                <a:solidFill>
                  <a:srgbClr val="000000"/>
                </a:solidFill>
              </a:rPr>
              <a:t>1</a:t>
            </a:r>
            <a:r>
              <a:rPr lang="en-US" altLang="ru-RU">
                <a:solidFill>
                  <a:srgbClr val="000000"/>
                </a:solidFill>
              </a:rPr>
              <a:t>,D</a:t>
            </a:r>
            <a:r>
              <a:rPr lang="en-US" altLang="ru-RU" sz="1000">
                <a:solidFill>
                  <a:srgbClr val="000000"/>
                </a:solidFill>
              </a:rPr>
              <a:t>2</a:t>
            </a:r>
            <a:r>
              <a:rPr lang="ru-RU" altLang="ru-RU">
                <a:solidFill>
                  <a:srgbClr val="000000"/>
                </a:solidFill>
              </a:rPr>
              <a:t>)</a:t>
            </a:r>
            <a:r>
              <a:rPr lang="en-US" altLang="ru-RU">
                <a:solidFill>
                  <a:srgbClr val="000000"/>
                </a:solidFill>
              </a:rPr>
              <a:t> </a:t>
            </a:r>
            <a:r>
              <a:rPr lang="ru-RU" altLang="ru-RU">
                <a:solidFill>
                  <a:srgbClr val="000000"/>
                </a:solidFill>
              </a:rPr>
              <a:t>монотонно возрастает от </a:t>
            </a:r>
            <a:r>
              <a:rPr lang="en-US" altLang="ru-RU">
                <a:solidFill>
                  <a:srgbClr val="000000"/>
                </a:solidFill>
              </a:rPr>
              <a:t>D</a:t>
            </a:r>
            <a:r>
              <a:rPr lang="en-US" altLang="ru-RU" sz="1000">
                <a:solidFill>
                  <a:srgbClr val="000000"/>
                </a:solidFill>
              </a:rPr>
              <a:t>1</a:t>
            </a:r>
            <a:r>
              <a:rPr lang="en-US" altLang="ru-RU">
                <a:solidFill>
                  <a:srgbClr val="000000"/>
                </a:solidFill>
              </a:rPr>
              <a:t> </a:t>
            </a:r>
            <a:r>
              <a:rPr lang="ru-RU" altLang="ru-RU">
                <a:solidFill>
                  <a:srgbClr val="000000"/>
                </a:solidFill>
              </a:rPr>
              <a:t>и монотонно убывает от </a:t>
            </a:r>
            <a:r>
              <a:rPr lang="en-US" altLang="ru-RU">
                <a:solidFill>
                  <a:srgbClr val="000000"/>
                </a:solidFill>
              </a:rPr>
              <a:t>D</a:t>
            </a:r>
            <a:r>
              <a:rPr lang="en-US" altLang="ru-RU" sz="1000">
                <a:solidFill>
                  <a:srgbClr val="000000"/>
                </a:solidFill>
              </a:rPr>
              <a:t>2</a:t>
            </a:r>
            <a:r>
              <a:rPr lang="en-US" altLang="ru-RU">
                <a:solidFill>
                  <a:srgbClr val="000000"/>
                </a:solidFill>
              </a:rPr>
              <a:t>.</a:t>
            </a:r>
          </a:p>
          <a:p>
            <a:pPr eaLnBrk="1" hangingPunct="1"/>
            <a:endParaRPr lang="ru-RU" altLang="ru-RU">
              <a:solidFill>
                <a:srgbClr val="000000"/>
              </a:solidFill>
            </a:endParaRPr>
          </a:p>
          <a:p>
            <a:pPr eaLnBrk="1" hangingPunct="1"/>
            <a:r>
              <a:rPr lang="en-US" altLang="ru-RU">
                <a:solidFill>
                  <a:srgbClr val="000000"/>
                </a:solidFill>
              </a:rPr>
              <a:t>2. </a:t>
            </a:r>
            <a:r>
              <a:rPr lang="en-US" altLang="ru-RU" i="1">
                <a:solidFill>
                  <a:srgbClr val="000000"/>
                </a:solidFill>
              </a:rPr>
              <a:t>C</a:t>
            </a:r>
            <a:r>
              <a:rPr lang="en-US" altLang="ru-RU">
                <a:solidFill>
                  <a:srgbClr val="000000"/>
                </a:solidFill>
              </a:rPr>
              <a:t>(D</a:t>
            </a:r>
            <a:r>
              <a:rPr lang="en-US" altLang="ru-RU" sz="1000">
                <a:solidFill>
                  <a:srgbClr val="000000"/>
                </a:solidFill>
              </a:rPr>
              <a:t>1</a:t>
            </a:r>
            <a:r>
              <a:rPr lang="en-US" altLang="ru-RU">
                <a:solidFill>
                  <a:srgbClr val="000000"/>
                </a:solidFill>
              </a:rPr>
              <a:t>,D</a:t>
            </a:r>
            <a:r>
              <a:rPr lang="en-US" altLang="ru-RU" sz="1000">
                <a:solidFill>
                  <a:srgbClr val="000000"/>
                </a:solidFill>
              </a:rPr>
              <a:t>2</a:t>
            </a:r>
            <a:r>
              <a:rPr lang="en-US" altLang="ru-RU">
                <a:solidFill>
                  <a:srgbClr val="000000"/>
                </a:solidFill>
              </a:rPr>
              <a:t>) </a:t>
            </a:r>
            <a:r>
              <a:rPr lang="ru-RU" altLang="ru-RU">
                <a:solidFill>
                  <a:srgbClr val="000000"/>
                </a:solidFill>
              </a:rPr>
              <a:t>– выпуклая по </a:t>
            </a:r>
            <a:r>
              <a:rPr lang="en-US" altLang="ru-RU">
                <a:solidFill>
                  <a:srgbClr val="000000"/>
                </a:solidFill>
              </a:rPr>
              <a:t>D</a:t>
            </a:r>
            <a:r>
              <a:rPr lang="en-US" altLang="ru-RU" sz="1000">
                <a:solidFill>
                  <a:srgbClr val="000000"/>
                </a:solidFill>
              </a:rPr>
              <a:t>2</a:t>
            </a:r>
            <a:r>
              <a:rPr lang="en-US" altLang="ru-RU">
                <a:solidFill>
                  <a:srgbClr val="000000"/>
                </a:solidFill>
              </a:rPr>
              <a:t>.</a:t>
            </a:r>
          </a:p>
          <a:p>
            <a:pPr eaLnBrk="1" hangingPunct="1"/>
            <a:endParaRPr lang="ru-RU" altLang="ru-RU">
              <a:solidFill>
                <a:srgbClr val="000000"/>
              </a:solidFill>
            </a:endParaRPr>
          </a:p>
          <a:p>
            <a:pPr eaLnBrk="1" hangingPunct="1"/>
            <a:r>
              <a:rPr lang="en-US" altLang="ru-RU">
                <a:solidFill>
                  <a:srgbClr val="000000"/>
                </a:solidFill>
              </a:rPr>
              <a:t>3. </a:t>
            </a:r>
            <a:r>
              <a:rPr lang="en-US" altLang="ru-RU" i="1">
                <a:solidFill>
                  <a:srgbClr val="000000"/>
                </a:solidFill>
              </a:rPr>
              <a:t>C</a:t>
            </a:r>
            <a:r>
              <a:rPr lang="en-US" altLang="ru-RU">
                <a:solidFill>
                  <a:srgbClr val="000000"/>
                </a:solidFill>
              </a:rPr>
              <a:t>(D</a:t>
            </a:r>
            <a:r>
              <a:rPr lang="en-US" altLang="ru-RU" sz="1000">
                <a:solidFill>
                  <a:srgbClr val="000000"/>
                </a:solidFill>
              </a:rPr>
              <a:t>1</a:t>
            </a:r>
            <a:r>
              <a:rPr lang="en-US" altLang="ru-RU">
                <a:solidFill>
                  <a:srgbClr val="000000"/>
                </a:solidFill>
              </a:rPr>
              <a:t>,D</a:t>
            </a:r>
            <a:r>
              <a:rPr lang="en-US" altLang="ru-RU" sz="1000">
                <a:solidFill>
                  <a:srgbClr val="000000"/>
                </a:solidFill>
              </a:rPr>
              <a:t>2</a:t>
            </a:r>
            <a:r>
              <a:rPr lang="en-US" altLang="ru-RU">
                <a:solidFill>
                  <a:srgbClr val="000000"/>
                </a:solidFill>
              </a:rPr>
              <a:t>) ≤ log|C|</a:t>
            </a:r>
            <a:r>
              <a:rPr lang="ru-RU" altLang="ru-RU">
                <a:solidFill>
                  <a:srgbClr val="000000"/>
                </a:solidFill>
              </a:rPr>
              <a:t>, где </a:t>
            </a:r>
            <a:r>
              <a:rPr lang="en-US" altLang="ru-RU">
                <a:solidFill>
                  <a:srgbClr val="000000"/>
                </a:solidFill>
              </a:rPr>
              <a:t>|C| </a:t>
            </a:r>
            <a:r>
              <a:rPr lang="ru-RU" altLang="ru-RU">
                <a:solidFill>
                  <a:srgbClr val="000000"/>
                </a:solidFill>
              </a:rPr>
              <a:t>- количество возможных ПО</a:t>
            </a:r>
          </a:p>
          <a:p>
            <a:pPr eaLnBrk="1" hangingPunct="1"/>
            <a:r>
              <a:rPr lang="ru-RU" altLang="ru-RU">
                <a:solidFill>
                  <a:srgbClr val="000000"/>
                </a:solidFill>
              </a:rPr>
              <a:t>(т.е. легче вкладывать ЦВЗ в более объёмное ПО).</a:t>
            </a:r>
          </a:p>
          <a:p>
            <a:pPr eaLnBrk="1" hangingPunct="1"/>
            <a:endParaRPr lang="ru-RU" altLang="ru-RU">
              <a:solidFill>
                <a:srgbClr val="000000"/>
              </a:solidFill>
            </a:endParaRPr>
          </a:p>
          <a:p>
            <a:pPr eaLnBrk="1" hangingPunct="1"/>
            <a:r>
              <a:rPr lang="ru-RU" altLang="ru-RU">
                <a:solidFill>
                  <a:srgbClr val="000000"/>
                </a:solidFill>
              </a:rPr>
              <a:t>4. Если </a:t>
            </a:r>
            <a:r>
              <a:rPr lang="en-US" altLang="ru-RU">
                <a:solidFill>
                  <a:srgbClr val="000000"/>
                </a:solidFill>
              </a:rPr>
              <a:t>D</a:t>
            </a:r>
            <a:r>
              <a:rPr lang="en-US" altLang="ru-RU" sz="1000">
                <a:solidFill>
                  <a:srgbClr val="000000"/>
                </a:solidFill>
              </a:rPr>
              <a:t>1</a:t>
            </a:r>
            <a:r>
              <a:rPr lang="en-US" altLang="ru-RU">
                <a:solidFill>
                  <a:srgbClr val="000000"/>
                </a:solidFill>
              </a:rPr>
              <a:t>=0</a:t>
            </a:r>
            <a:r>
              <a:rPr lang="ru-RU" altLang="ru-RU">
                <a:solidFill>
                  <a:srgbClr val="000000"/>
                </a:solidFill>
              </a:rPr>
              <a:t>, то </a:t>
            </a:r>
            <a:r>
              <a:rPr lang="ru-RU" altLang="ru-RU" i="1">
                <a:solidFill>
                  <a:srgbClr val="000000"/>
                </a:solidFill>
              </a:rPr>
              <a:t>С</a:t>
            </a:r>
            <a:r>
              <a:rPr lang="ru-RU" altLang="ru-RU">
                <a:solidFill>
                  <a:srgbClr val="000000"/>
                </a:solidFill>
              </a:rPr>
              <a:t>(0, </a:t>
            </a:r>
            <a:r>
              <a:rPr lang="en-US" altLang="ru-RU">
                <a:solidFill>
                  <a:srgbClr val="000000"/>
                </a:solidFill>
              </a:rPr>
              <a:t>D</a:t>
            </a:r>
            <a:r>
              <a:rPr lang="en-US" altLang="ru-RU" sz="1000">
                <a:solidFill>
                  <a:srgbClr val="000000"/>
                </a:solidFill>
              </a:rPr>
              <a:t>2</a:t>
            </a:r>
            <a:r>
              <a:rPr lang="ru-RU" altLang="ru-RU">
                <a:solidFill>
                  <a:srgbClr val="000000"/>
                </a:solidFill>
              </a:rPr>
              <a:t>)</a:t>
            </a:r>
            <a:r>
              <a:rPr lang="en-US" altLang="ru-RU">
                <a:solidFill>
                  <a:srgbClr val="000000"/>
                </a:solidFill>
              </a:rPr>
              <a:t>=0 </a:t>
            </a:r>
            <a:r>
              <a:rPr lang="ru-RU" altLang="ru-RU">
                <a:solidFill>
                  <a:srgbClr val="000000"/>
                </a:solidFill>
              </a:rPr>
              <a:t>для всех </a:t>
            </a:r>
            <a:r>
              <a:rPr lang="en-US" altLang="ru-RU">
                <a:solidFill>
                  <a:srgbClr val="000000"/>
                </a:solidFill>
              </a:rPr>
              <a:t>D</a:t>
            </a:r>
            <a:r>
              <a:rPr lang="en-US" altLang="ru-RU" sz="1000">
                <a:solidFill>
                  <a:srgbClr val="000000"/>
                </a:solidFill>
              </a:rPr>
              <a:t>2</a:t>
            </a:r>
            <a:r>
              <a:rPr lang="en-US" altLang="ru-RU">
                <a:solidFill>
                  <a:srgbClr val="000000"/>
                </a:solidFill>
              </a:rPr>
              <a:t>. </a:t>
            </a:r>
          </a:p>
          <a:p>
            <a:pPr eaLnBrk="1" hangingPunct="1"/>
            <a:r>
              <a:rPr lang="en-US" altLang="ru-RU">
                <a:solidFill>
                  <a:srgbClr val="000000"/>
                </a:solidFill>
              </a:rPr>
              <a:t>(</a:t>
            </a:r>
            <a:r>
              <a:rPr lang="ru-RU" altLang="ru-RU">
                <a:solidFill>
                  <a:srgbClr val="000000"/>
                </a:solidFill>
              </a:rPr>
              <a:t>т.е. не исказив ПО, нельзя ничего вложить! Это, впрочем, неверно для так называемых «обратимых ЦВЗ» (см. лекцию 13)</a:t>
            </a:r>
            <a:r>
              <a:rPr lang="en-US" altLang="ru-RU">
                <a:solidFill>
                  <a:srgbClr val="000000"/>
                </a:solidFill>
              </a:rPr>
              <a:t>)</a:t>
            </a:r>
            <a:r>
              <a:rPr lang="ru-RU" altLang="ru-RU">
                <a:solidFill>
                  <a:srgbClr val="000000"/>
                </a:solidFill>
              </a:rPr>
              <a:t>.</a:t>
            </a:r>
          </a:p>
          <a:p>
            <a:pPr eaLnBrk="1" hangingPunct="1"/>
            <a:endParaRPr lang="ru-RU" altLang="ru-RU">
              <a:solidFill>
                <a:srgbClr val="000000"/>
              </a:solidFill>
            </a:endParaRPr>
          </a:p>
          <a:p>
            <a:pPr eaLnBrk="1" hangingPunct="1"/>
            <a:r>
              <a:rPr lang="ru-RU" altLang="ru-RU">
                <a:solidFill>
                  <a:srgbClr val="000000"/>
                </a:solidFill>
              </a:rPr>
              <a:t>5. Всегда существует </a:t>
            </a:r>
            <a:r>
              <a:rPr lang="en-US" altLang="ru-RU">
                <a:solidFill>
                  <a:srgbClr val="000000"/>
                </a:solidFill>
              </a:rPr>
              <a:t>D’</a:t>
            </a:r>
            <a:r>
              <a:rPr lang="en-US" altLang="ru-RU" sz="1000">
                <a:solidFill>
                  <a:srgbClr val="000000"/>
                </a:solidFill>
              </a:rPr>
              <a:t>2 </a:t>
            </a:r>
            <a:r>
              <a:rPr lang="ru-RU" altLang="ru-RU">
                <a:solidFill>
                  <a:srgbClr val="000000"/>
                </a:solidFill>
              </a:rPr>
              <a:t>:</a:t>
            </a:r>
            <a:r>
              <a:rPr lang="ru-RU" altLang="ru-RU" i="1">
                <a:solidFill>
                  <a:srgbClr val="000000"/>
                </a:solidFill>
              </a:rPr>
              <a:t> С</a:t>
            </a:r>
            <a:r>
              <a:rPr lang="ru-RU" altLang="ru-RU">
                <a:solidFill>
                  <a:srgbClr val="000000"/>
                </a:solidFill>
              </a:rPr>
              <a:t>(</a:t>
            </a:r>
            <a:r>
              <a:rPr lang="en-US" altLang="ru-RU">
                <a:solidFill>
                  <a:srgbClr val="000000"/>
                </a:solidFill>
              </a:rPr>
              <a:t>D</a:t>
            </a:r>
            <a:r>
              <a:rPr lang="en-US" altLang="ru-RU" sz="1000">
                <a:solidFill>
                  <a:srgbClr val="000000"/>
                </a:solidFill>
              </a:rPr>
              <a:t>1</a:t>
            </a:r>
            <a:r>
              <a:rPr lang="en-US" altLang="ru-RU">
                <a:solidFill>
                  <a:srgbClr val="000000"/>
                </a:solidFill>
              </a:rPr>
              <a:t>,D</a:t>
            </a:r>
            <a:r>
              <a:rPr lang="en-US" altLang="ru-RU" sz="1000">
                <a:solidFill>
                  <a:srgbClr val="000000"/>
                </a:solidFill>
              </a:rPr>
              <a:t>2</a:t>
            </a:r>
            <a:r>
              <a:rPr lang="ru-RU" altLang="ru-RU">
                <a:solidFill>
                  <a:srgbClr val="000000"/>
                </a:solidFill>
              </a:rPr>
              <a:t>)=0, если </a:t>
            </a:r>
            <a:r>
              <a:rPr lang="en-US" altLang="ru-RU">
                <a:solidFill>
                  <a:srgbClr val="000000"/>
                </a:solidFill>
              </a:rPr>
              <a:t>D</a:t>
            </a:r>
            <a:r>
              <a:rPr lang="en-US" altLang="ru-RU" sz="1000">
                <a:solidFill>
                  <a:srgbClr val="000000"/>
                </a:solidFill>
              </a:rPr>
              <a:t>2</a:t>
            </a:r>
            <a:r>
              <a:rPr lang="en-US" altLang="ru-RU">
                <a:solidFill>
                  <a:srgbClr val="000000"/>
                </a:solidFill>
              </a:rPr>
              <a:t>≥ D’</a:t>
            </a:r>
            <a:r>
              <a:rPr lang="en-US" altLang="ru-RU" sz="1000">
                <a:solidFill>
                  <a:srgbClr val="000000"/>
                </a:solidFill>
              </a:rPr>
              <a:t>2</a:t>
            </a:r>
            <a:r>
              <a:rPr lang="en-US" altLang="ru-RU">
                <a:solidFill>
                  <a:srgbClr val="000000"/>
                </a:solidFill>
              </a:rPr>
              <a:t> </a:t>
            </a:r>
            <a:r>
              <a:rPr lang="ru-RU" altLang="ru-RU">
                <a:solidFill>
                  <a:srgbClr val="000000"/>
                </a:solidFill>
              </a:rPr>
              <a:t>при любых </a:t>
            </a:r>
            <a:r>
              <a:rPr lang="en-US" altLang="ru-RU">
                <a:solidFill>
                  <a:srgbClr val="000000"/>
                </a:solidFill>
              </a:rPr>
              <a:t>D</a:t>
            </a:r>
            <a:r>
              <a:rPr lang="en-US" altLang="ru-RU" sz="1000">
                <a:solidFill>
                  <a:srgbClr val="000000"/>
                </a:solidFill>
              </a:rPr>
              <a:t>1</a:t>
            </a:r>
            <a:r>
              <a:rPr lang="ru-RU" altLang="ru-RU">
                <a:solidFill>
                  <a:srgbClr val="000000"/>
                </a:solidFill>
              </a:rPr>
              <a:t>(т.е. если искажения при атаке не ограничены, то ничего вложить нельзя – «против лома нет приема»).</a:t>
            </a:r>
          </a:p>
          <a:p>
            <a:pPr eaLnBrk="1" hangingPunct="1"/>
            <a:endParaRPr lang="ru-RU" altLang="ru-RU">
              <a:solidFill>
                <a:srgbClr val="000000"/>
              </a:solidFill>
            </a:endParaRPr>
          </a:p>
          <a:p>
            <a:pPr eaLnBrk="1" hangingPunct="1"/>
            <a:r>
              <a:rPr lang="ru-RU" altLang="ru-RU">
                <a:solidFill>
                  <a:srgbClr val="000000"/>
                </a:solidFill>
              </a:rPr>
              <a:t>6. Важной атакой на ЦВЗ является атака </a:t>
            </a:r>
            <a:r>
              <a:rPr lang="ru-RU" altLang="ru-RU" i="1">
                <a:solidFill>
                  <a:srgbClr val="000000"/>
                </a:solidFill>
              </a:rPr>
              <a:t>оцениванием ПО.</a:t>
            </a:r>
          </a:p>
          <a:p>
            <a:pPr eaLnBrk="1" hangingPunct="1"/>
            <a:endParaRPr lang="ru-RU" altLang="ru-RU" i="1">
              <a:solidFill>
                <a:srgbClr val="000000"/>
              </a:solidFill>
            </a:endParaRPr>
          </a:p>
          <a:p>
            <a:pPr eaLnBrk="1" hangingPunct="1"/>
            <a:r>
              <a:rPr lang="ru-RU" altLang="ru-RU">
                <a:solidFill>
                  <a:srgbClr val="000000"/>
                </a:solidFill>
              </a:rPr>
              <a:t>Так если, атакующему удалось найти такое      , что                        , то</a:t>
            </a:r>
          </a:p>
        </p:txBody>
      </p:sp>
      <p:pic>
        <p:nvPicPr>
          <p:cNvPr id="7171" name="Picture 2">
            <a:extLst>
              <a:ext uri="{FF2B5EF4-FFF2-40B4-BE49-F238E27FC236}">
                <a16:creationId xmlns:a16="http://schemas.microsoft.com/office/drawing/2014/main" id="{B0E5ADBE-D387-6649-A448-F602336FC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1" y="5661026"/>
            <a:ext cx="2952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172" name="Picture 3">
            <a:extLst>
              <a:ext uri="{FF2B5EF4-FFF2-40B4-BE49-F238E27FC236}">
                <a16:creationId xmlns:a16="http://schemas.microsoft.com/office/drawing/2014/main" id="{6519737A-D1AB-BF4A-B761-F2164151B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688" y="5589588"/>
            <a:ext cx="14224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173" name="Picture 4">
            <a:extLst>
              <a:ext uri="{FF2B5EF4-FFF2-40B4-BE49-F238E27FC236}">
                <a16:creationId xmlns:a16="http://schemas.microsoft.com/office/drawing/2014/main" id="{69B14C64-EF1C-D845-8DFC-2381129801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8538" y="5602289"/>
            <a:ext cx="635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174" name="Номер слайда 5">
            <a:extLst>
              <a:ext uri="{FF2B5EF4-FFF2-40B4-BE49-F238E27FC236}">
                <a16:creationId xmlns:a16="http://schemas.microsoft.com/office/drawing/2014/main" id="{67B4B529-F41D-4441-A20F-FAF3C86A88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fld id="{AB6DEEA6-46E9-2B48-B84E-8273F72BD215}" type="slidenum">
              <a:rPr lang="ru-RU" altLang="ru-RU">
                <a:solidFill>
                  <a:srgbClr val="000000"/>
                </a:solidFill>
              </a:rPr>
              <a:pPr eaLnBrk="1" hangingPunct="1"/>
              <a:t>274</a:t>
            </a:fld>
            <a:endParaRPr lang="ru-RU" altLang="ru-RU">
              <a:solidFill>
                <a:srgbClr val="000000"/>
              </a:solidFill>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a:extLst>
              <a:ext uri="{FF2B5EF4-FFF2-40B4-BE49-F238E27FC236}">
                <a16:creationId xmlns:a16="http://schemas.microsoft.com/office/drawing/2014/main" id="{1ABD6BAD-5C3B-E345-894A-7DAB89E0B515}"/>
              </a:ext>
            </a:extLst>
          </p:cNvPr>
          <p:cNvSpPr txBox="1">
            <a:spLocks noChangeArrowheads="1"/>
          </p:cNvSpPr>
          <p:nvPr/>
        </p:nvSpPr>
        <p:spPr bwMode="auto">
          <a:xfrm>
            <a:off x="2043114" y="423863"/>
            <a:ext cx="8156575" cy="623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339725" indent="-339725"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9pPr>
          </a:lstStyle>
          <a:p>
            <a:pPr eaLnBrk="1" hangingPunct="1"/>
            <a:r>
              <a:rPr lang="ru-RU" altLang="ru-RU" b="1">
                <a:solidFill>
                  <a:srgbClr val="000000"/>
                </a:solidFill>
              </a:rPr>
              <a:t>Расчет </a:t>
            </a:r>
            <a:r>
              <a:rPr lang="ru-RU" altLang="ru-RU" b="1" i="1">
                <a:solidFill>
                  <a:srgbClr val="000000"/>
                </a:solidFill>
              </a:rPr>
              <a:t>С</a:t>
            </a:r>
            <a:r>
              <a:rPr lang="ru-RU" altLang="ru-RU" b="1">
                <a:solidFill>
                  <a:srgbClr val="000000"/>
                </a:solidFill>
              </a:rPr>
              <a:t> для частных моделей ПС</a:t>
            </a:r>
          </a:p>
          <a:p>
            <a:pPr eaLnBrk="1" hangingPunct="1"/>
            <a:endParaRPr lang="ru-RU" altLang="ru-RU">
              <a:solidFill>
                <a:srgbClr val="000000"/>
              </a:solidFill>
            </a:endParaRPr>
          </a:p>
          <a:p>
            <a:pPr eaLnBrk="1" hangingPunct="1">
              <a:buFont typeface="Times New Roman" panose="02020603050405020304" pitchFamily="18" charset="0"/>
              <a:buAutoNum type="arabicPeriod"/>
            </a:pPr>
            <a:r>
              <a:rPr lang="ru-RU" altLang="ru-RU" i="1">
                <a:solidFill>
                  <a:srgbClr val="000000"/>
                </a:solidFill>
              </a:rPr>
              <a:t>Двоичные равновероятные и взаимнонезависимые отсчеты, при оценке искажения при вложении и атаке расстоянием Хэмминга. </a:t>
            </a:r>
          </a:p>
          <a:p>
            <a:pPr eaLnBrk="1" hangingPunct="1">
              <a:buClrTx/>
              <a:buSzTx/>
              <a:buFontTx/>
              <a:buNone/>
            </a:pPr>
            <a:r>
              <a:rPr lang="ru-RU" altLang="ru-RU">
                <a:solidFill>
                  <a:srgbClr val="000000"/>
                </a:solidFill>
              </a:rPr>
              <a:t>Доказывается </a:t>
            </a:r>
            <a:r>
              <a:rPr lang="en-US" altLang="ru-RU">
                <a:solidFill>
                  <a:srgbClr val="000000"/>
                </a:solidFill>
              </a:rPr>
              <a:t>[</a:t>
            </a:r>
            <a:r>
              <a:rPr lang="ru-RU" altLang="ru-RU">
                <a:solidFill>
                  <a:srgbClr val="000000"/>
                </a:solidFill>
              </a:rPr>
              <a:t>19</a:t>
            </a:r>
            <a:r>
              <a:rPr lang="en-US" altLang="ru-RU">
                <a:solidFill>
                  <a:srgbClr val="000000"/>
                </a:solidFill>
              </a:rPr>
              <a:t>]</a:t>
            </a:r>
            <a:r>
              <a:rPr lang="ru-RU" altLang="ru-RU">
                <a:solidFill>
                  <a:srgbClr val="000000"/>
                </a:solidFill>
              </a:rPr>
              <a:t>, что в этом случае</a:t>
            </a:r>
          </a:p>
          <a:p>
            <a:pPr eaLnBrk="1" hangingPunct="1">
              <a:buClrTx/>
              <a:buSzTx/>
              <a:buFontTx/>
              <a:buNone/>
            </a:pPr>
            <a:r>
              <a:rPr lang="ru-RU" altLang="ru-RU">
                <a:solidFill>
                  <a:srgbClr val="000000"/>
                </a:solidFill>
              </a:rPr>
              <a:t>		</a:t>
            </a:r>
            <a:r>
              <a:rPr lang="ru-RU" altLang="ru-RU" i="1">
                <a:solidFill>
                  <a:srgbClr val="000000"/>
                </a:solidFill>
              </a:rPr>
              <a:t>С</a:t>
            </a:r>
            <a:r>
              <a:rPr lang="ru-RU" altLang="ru-RU">
                <a:solidFill>
                  <a:srgbClr val="000000"/>
                </a:solidFill>
              </a:rPr>
              <a:t>=</a:t>
            </a:r>
            <a:r>
              <a:rPr lang="en-US" altLang="ru-RU">
                <a:solidFill>
                  <a:srgbClr val="000000"/>
                </a:solidFill>
              </a:rPr>
              <a:t>h(D</a:t>
            </a:r>
            <a:r>
              <a:rPr lang="en-US" altLang="ru-RU" sz="1000">
                <a:solidFill>
                  <a:srgbClr val="000000"/>
                </a:solidFill>
              </a:rPr>
              <a:t>1</a:t>
            </a:r>
            <a:r>
              <a:rPr lang="en-US" altLang="ru-RU">
                <a:solidFill>
                  <a:srgbClr val="000000"/>
                </a:solidFill>
              </a:rPr>
              <a:t>*D</a:t>
            </a:r>
            <a:r>
              <a:rPr lang="en-US" altLang="ru-RU" sz="1000">
                <a:solidFill>
                  <a:srgbClr val="000000"/>
                </a:solidFill>
              </a:rPr>
              <a:t>2</a:t>
            </a:r>
            <a:r>
              <a:rPr lang="en-US" altLang="ru-RU">
                <a:solidFill>
                  <a:srgbClr val="000000"/>
                </a:solidFill>
              </a:rPr>
              <a:t>)-h(D</a:t>
            </a:r>
            <a:r>
              <a:rPr lang="en-US" altLang="ru-RU" sz="1000">
                <a:solidFill>
                  <a:srgbClr val="000000"/>
                </a:solidFill>
              </a:rPr>
              <a:t>2</a:t>
            </a:r>
            <a:r>
              <a:rPr lang="en-US" altLang="ru-RU">
                <a:solidFill>
                  <a:srgbClr val="000000"/>
                </a:solidFill>
              </a:rPr>
              <a:t>), </a:t>
            </a:r>
            <a:r>
              <a:rPr lang="ru-RU" altLang="ru-RU">
                <a:solidFill>
                  <a:srgbClr val="000000"/>
                </a:solidFill>
              </a:rPr>
              <a:t>			</a:t>
            </a:r>
            <a:r>
              <a:rPr lang="en-US" altLang="ru-RU">
                <a:solidFill>
                  <a:srgbClr val="000000"/>
                </a:solidFill>
              </a:rPr>
              <a:t>	</a:t>
            </a:r>
            <a:r>
              <a:rPr lang="ru-RU" altLang="ru-RU">
                <a:solidFill>
                  <a:srgbClr val="000000"/>
                </a:solidFill>
              </a:rPr>
              <a:t>	(10)</a:t>
            </a:r>
          </a:p>
          <a:p>
            <a:pPr eaLnBrk="1" hangingPunct="1">
              <a:buClrTx/>
              <a:buSzTx/>
              <a:buFontTx/>
              <a:buNone/>
            </a:pPr>
            <a:r>
              <a:rPr lang="en-US" altLang="ru-RU">
                <a:solidFill>
                  <a:srgbClr val="000000"/>
                </a:solidFill>
              </a:rPr>
              <a:t>		</a:t>
            </a:r>
            <a:r>
              <a:rPr lang="ru-RU" altLang="ru-RU">
                <a:solidFill>
                  <a:srgbClr val="000000"/>
                </a:solidFill>
              </a:rPr>
              <a:t>где </a:t>
            </a:r>
            <a:r>
              <a:rPr lang="en-US" altLang="ru-RU">
                <a:solidFill>
                  <a:srgbClr val="000000"/>
                </a:solidFill>
              </a:rPr>
              <a:t>D</a:t>
            </a:r>
            <a:r>
              <a:rPr lang="en-US" altLang="ru-RU" sz="1000">
                <a:solidFill>
                  <a:srgbClr val="000000"/>
                </a:solidFill>
              </a:rPr>
              <a:t>1</a:t>
            </a:r>
            <a:r>
              <a:rPr lang="en-US" altLang="ru-RU">
                <a:solidFill>
                  <a:srgbClr val="000000"/>
                </a:solidFill>
              </a:rPr>
              <a:t>*D</a:t>
            </a:r>
            <a:r>
              <a:rPr lang="en-US" altLang="ru-RU" sz="1000">
                <a:solidFill>
                  <a:srgbClr val="000000"/>
                </a:solidFill>
              </a:rPr>
              <a:t>2</a:t>
            </a:r>
            <a:r>
              <a:rPr lang="en-US" altLang="ru-RU">
                <a:solidFill>
                  <a:srgbClr val="000000"/>
                </a:solidFill>
              </a:rPr>
              <a:t>=D</a:t>
            </a:r>
            <a:r>
              <a:rPr lang="en-US" altLang="ru-RU" sz="1000">
                <a:solidFill>
                  <a:srgbClr val="000000"/>
                </a:solidFill>
              </a:rPr>
              <a:t>1</a:t>
            </a:r>
            <a:r>
              <a:rPr lang="en-US" altLang="ru-RU">
                <a:solidFill>
                  <a:srgbClr val="000000"/>
                </a:solidFill>
              </a:rPr>
              <a:t>(1-D</a:t>
            </a:r>
            <a:r>
              <a:rPr lang="en-US" altLang="ru-RU" sz="1000">
                <a:solidFill>
                  <a:srgbClr val="000000"/>
                </a:solidFill>
              </a:rPr>
              <a:t>2</a:t>
            </a:r>
            <a:r>
              <a:rPr lang="en-US" altLang="ru-RU">
                <a:solidFill>
                  <a:srgbClr val="000000"/>
                </a:solidFill>
              </a:rPr>
              <a:t>)+D</a:t>
            </a:r>
            <a:r>
              <a:rPr lang="en-US" altLang="ru-RU" sz="1000">
                <a:solidFill>
                  <a:srgbClr val="000000"/>
                </a:solidFill>
              </a:rPr>
              <a:t>2</a:t>
            </a:r>
            <a:r>
              <a:rPr lang="en-US" altLang="ru-RU">
                <a:solidFill>
                  <a:srgbClr val="000000"/>
                </a:solidFill>
              </a:rPr>
              <a:t>(1-D</a:t>
            </a:r>
            <a:r>
              <a:rPr lang="en-US" altLang="ru-RU" sz="1000">
                <a:solidFill>
                  <a:srgbClr val="000000"/>
                </a:solidFill>
              </a:rPr>
              <a:t>1</a:t>
            </a:r>
            <a:r>
              <a:rPr lang="en-US" altLang="ru-RU">
                <a:solidFill>
                  <a:srgbClr val="000000"/>
                </a:solidFill>
              </a:rPr>
              <a:t>), h(x)= -(x log</a:t>
            </a:r>
            <a:r>
              <a:rPr lang="en-US" altLang="ru-RU" sz="1000">
                <a:solidFill>
                  <a:srgbClr val="000000"/>
                </a:solidFill>
              </a:rPr>
              <a:t>2</a:t>
            </a:r>
            <a:r>
              <a:rPr lang="en-US" altLang="ru-RU">
                <a:solidFill>
                  <a:srgbClr val="000000"/>
                </a:solidFill>
              </a:rPr>
              <a:t>x+(1-x) log</a:t>
            </a:r>
            <a:r>
              <a:rPr lang="en-US" altLang="ru-RU" sz="1000">
                <a:solidFill>
                  <a:srgbClr val="000000"/>
                </a:solidFill>
              </a:rPr>
              <a:t>2</a:t>
            </a:r>
            <a:r>
              <a:rPr lang="en-US" altLang="ru-RU">
                <a:solidFill>
                  <a:srgbClr val="000000"/>
                </a:solidFill>
              </a:rPr>
              <a:t>(1-x)),</a:t>
            </a:r>
          </a:p>
          <a:p>
            <a:pPr eaLnBrk="1" hangingPunct="1">
              <a:buClrTx/>
              <a:buSzTx/>
              <a:buFontTx/>
              <a:buNone/>
            </a:pPr>
            <a:r>
              <a:rPr lang="ru-RU" altLang="ru-RU">
                <a:solidFill>
                  <a:srgbClr val="000000"/>
                </a:solidFill>
              </a:rPr>
              <a:t>которая достигается при вложении по правилу:</a:t>
            </a:r>
          </a:p>
          <a:p>
            <a:pPr eaLnBrk="1" hangingPunct="1">
              <a:buClrTx/>
              <a:buSzTx/>
              <a:buFontTx/>
              <a:buNone/>
            </a:pPr>
            <a:r>
              <a:rPr lang="ru-RU" altLang="ru-RU">
                <a:solidFill>
                  <a:srgbClr val="000000"/>
                </a:solidFill>
              </a:rPr>
              <a:t>									</a:t>
            </a:r>
            <a:r>
              <a:rPr lang="en-US" altLang="ru-RU">
                <a:solidFill>
                  <a:srgbClr val="000000"/>
                </a:solidFill>
              </a:rPr>
              <a:t>	</a:t>
            </a:r>
            <a:r>
              <a:rPr lang="ru-RU" altLang="ru-RU">
                <a:solidFill>
                  <a:srgbClr val="000000"/>
                </a:solidFill>
              </a:rPr>
              <a:t>(11)</a:t>
            </a:r>
          </a:p>
          <a:p>
            <a:pPr eaLnBrk="1" hangingPunct="1">
              <a:spcBef>
                <a:spcPts val="850"/>
              </a:spcBef>
            </a:pPr>
            <a:r>
              <a:rPr lang="ru-RU" altLang="ru-RU">
                <a:solidFill>
                  <a:srgbClr val="000000"/>
                </a:solidFill>
              </a:rPr>
              <a:t>		где </a:t>
            </a:r>
            <a:r>
              <a:rPr lang="en-US" altLang="ru-RU">
                <a:solidFill>
                  <a:srgbClr val="000000"/>
                </a:solidFill>
              </a:rPr>
              <a:t>Z(n)</a:t>
            </a:r>
            <a:r>
              <a:rPr lang="ru-RU" altLang="ru-RU">
                <a:solidFill>
                  <a:srgbClr val="000000"/>
                </a:solidFill>
              </a:rPr>
              <a:t>є</a:t>
            </a:r>
            <a:r>
              <a:rPr lang="en-US" altLang="ru-RU">
                <a:solidFill>
                  <a:srgbClr val="000000"/>
                </a:solidFill>
              </a:rPr>
              <a:t>(0,1), (i.i.d)P(Z(n)=1)=D</a:t>
            </a:r>
            <a:r>
              <a:rPr lang="en-US" altLang="ru-RU" sz="1000">
                <a:solidFill>
                  <a:srgbClr val="000000"/>
                </a:solidFill>
              </a:rPr>
              <a:t>1</a:t>
            </a:r>
            <a:r>
              <a:rPr lang="en-US" altLang="ru-RU">
                <a:solidFill>
                  <a:srgbClr val="000000"/>
                </a:solidFill>
              </a:rPr>
              <a:t>, P(Z(n)=0)=1-D</a:t>
            </a:r>
            <a:r>
              <a:rPr lang="en-US" altLang="ru-RU" sz="1000">
                <a:solidFill>
                  <a:srgbClr val="000000"/>
                </a:solidFill>
              </a:rPr>
              <a:t>1</a:t>
            </a:r>
            <a:r>
              <a:rPr lang="ru-RU" altLang="ru-RU">
                <a:solidFill>
                  <a:srgbClr val="000000"/>
                </a:solidFill>
              </a:rPr>
              <a:t>, причём     	сообщение М кодируется в </a:t>
            </a:r>
            <a:r>
              <a:rPr lang="en-US" altLang="ru-RU">
                <a:solidFill>
                  <a:srgbClr val="000000"/>
                </a:solidFill>
              </a:rPr>
              <a:t>Z(n), n=1,2 … N, </a:t>
            </a:r>
          </a:p>
          <a:p>
            <a:pPr eaLnBrk="1" hangingPunct="1">
              <a:buClrTx/>
              <a:buSzTx/>
              <a:buFontTx/>
              <a:buNone/>
            </a:pPr>
            <a:r>
              <a:rPr lang="ru-RU" altLang="ru-RU">
                <a:solidFill>
                  <a:srgbClr val="000000"/>
                </a:solidFill>
              </a:rPr>
              <a:t>и при оптимальной атаке:</a:t>
            </a:r>
          </a:p>
          <a:p>
            <a:pPr eaLnBrk="1" hangingPunct="1">
              <a:buClrTx/>
              <a:buSzTx/>
              <a:buFontTx/>
              <a:buNone/>
            </a:pPr>
            <a:r>
              <a:rPr lang="ru-RU" altLang="ru-RU">
                <a:solidFill>
                  <a:srgbClr val="000000"/>
                </a:solidFill>
              </a:rPr>
              <a:t>				   ,</a:t>
            </a:r>
            <a:r>
              <a:rPr lang="en-US" altLang="ru-RU">
                <a:solidFill>
                  <a:srgbClr val="000000"/>
                </a:solidFill>
              </a:rPr>
              <a:t>						(12)</a:t>
            </a:r>
          </a:p>
          <a:p>
            <a:pPr eaLnBrk="1" hangingPunct="1">
              <a:spcBef>
                <a:spcPts val="850"/>
              </a:spcBef>
            </a:pPr>
            <a:r>
              <a:rPr lang="ru-RU" altLang="ru-RU">
                <a:solidFill>
                  <a:srgbClr val="000000"/>
                </a:solidFill>
              </a:rPr>
              <a:t>		где </a:t>
            </a:r>
            <a:r>
              <a:rPr lang="el-GR" altLang="ru-RU" sz="2400">
                <a:solidFill>
                  <a:srgbClr val="000000"/>
                </a:solidFill>
              </a:rPr>
              <a:t>ε</a:t>
            </a:r>
            <a:r>
              <a:rPr lang="ru-RU" altLang="ru-RU">
                <a:solidFill>
                  <a:srgbClr val="000000"/>
                </a:solidFill>
              </a:rPr>
              <a:t>(</a:t>
            </a:r>
            <a:r>
              <a:rPr lang="en-US" altLang="ru-RU">
                <a:solidFill>
                  <a:srgbClr val="000000"/>
                </a:solidFill>
              </a:rPr>
              <a:t>n</a:t>
            </a:r>
            <a:r>
              <a:rPr lang="ru-RU" altLang="ru-RU">
                <a:solidFill>
                  <a:srgbClr val="000000"/>
                </a:solidFill>
              </a:rPr>
              <a:t>)є</a:t>
            </a:r>
            <a:r>
              <a:rPr lang="en-US" altLang="ru-RU">
                <a:solidFill>
                  <a:srgbClr val="000000"/>
                </a:solidFill>
              </a:rPr>
              <a:t>(0,1),(i.i.d), P(</a:t>
            </a:r>
            <a:r>
              <a:rPr lang="el-GR" altLang="ru-RU" sz="2400">
                <a:solidFill>
                  <a:srgbClr val="000000"/>
                </a:solidFill>
              </a:rPr>
              <a:t>ε</a:t>
            </a:r>
            <a:r>
              <a:rPr lang="ru-RU" altLang="ru-RU">
                <a:solidFill>
                  <a:srgbClr val="000000"/>
                </a:solidFill>
              </a:rPr>
              <a:t>(</a:t>
            </a:r>
            <a:r>
              <a:rPr lang="en-US" altLang="ru-RU">
                <a:solidFill>
                  <a:srgbClr val="000000"/>
                </a:solidFill>
              </a:rPr>
              <a:t>n</a:t>
            </a:r>
            <a:r>
              <a:rPr lang="ru-RU" altLang="ru-RU">
                <a:solidFill>
                  <a:srgbClr val="000000"/>
                </a:solidFill>
              </a:rPr>
              <a:t>)</a:t>
            </a:r>
            <a:r>
              <a:rPr lang="en-US" altLang="ru-RU">
                <a:solidFill>
                  <a:srgbClr val="000000"/>
                </a:solidFill>
              </a:rPr>
              <a:t>=1)=D</a:t>
            </a:r>
            <a:r>
              <a:rPr lang="en-US" altLang="ru-RU" sz="1000">
                <a:solidFill>
                  <a:srgbClr val="000000"/>
                </a:solidFill>
              </a:rPr>
              <a:t>2</a:t>
            </a:r>
            <a:r>
              <a:rPr lang="en-US" altLang="ru-RU">
                <a:solidFill>
                  <a:srgbClr val="000000"/>
                </a:solidFill>
              </a:rPr>
              <a:t>, P(</a:t>
            </a:r>
            <a:r>
              <a:rPr lang="el-GR" altLang="ru-RU" sz="2400">
                <a:solidFill>
                  <a:srgbClr val="000000"/>
                </a:solidFill>
              </a:rPr>
              <a:t>ε</a:t>
            </a:r>
            <a:r>
              <a:rPr lang="ru-RU" altLang="ru-RU">
                <a:solidFill>
                  <a:srgbClr val="000000"/>
                </a:solidFill>
              </a:rPr>
              <a:t>(</a:t>
            </a:r>
            <a:r>
              <a:rPr lang="en-US" altLang="ru-RU">
                <a:solidFill>
                  <a:srgbClr val="000000"/>
                </a:solidFill>
              </a:rPr>
              <a:t>n</a:t>
            </a:r>
            <a:r>
              <a:rPr lang="ru-RU" altLang="ru-RU">
                <a:solidFill>
                  <a:srgbClr val="000000"/>
                </a:solidFill>
              </a:rPr>
              <a:t>)</a:t>
            </a:r>
            <a:r>
              <a:rPr lang="en-US" altLang="ru-RU">
                <a:solidFill>
                  <a:srgbClr val="000000"/>
                </a:solidFill>
              </a:rPr>
              <a:t>=0)=1-D</a:t>
            </a:r>
            <a:r>
              <a:rPr lang="en-US" altLang="ru-RU" sz="1000">
                <a:solidFill>
                  <a:srgbClr val="000000"/>
                </a:solidFill>
              </a:rPr>
              <a:t>2</a:t>
            </a:r>
          </a:p>
          <a:p>
            <a:pPr eaLnBrk="1" hangingPunct="1">
              <a:buClrTx/>
              <a:buSzTx/>
              <a:buFontTx/>
              <a:buNone/>
            </a:pPr>
            <a:r>
              <a:rPr lang="ru-RU" altLang="ru-RU">
                <a:solidFill>
                  <a:srgbClr val="000000"/>
                </a:solidFill>
              </a:rPr>
              <a:t>Для </a:t>
            </a:r>
            <a:r>
              <a:rPr lang="en-US" altLang="ru-RU">
                <a:solidFill>
                  <a:srgbClr val="000000"/>
                </a:solidFill>
              </a:rPr>
              <a:t>D</a:t>
            </a:r>
            <a:r>
              <a:rPr lang="en-US" altLang="ru-RU" sz="1000">
                <a:solidFill>
                  <a:srgbClr val="000000"/>
                </a:solidFill>
              </a:rPr>
              <a:t>1</a:t>
            </a:r>
            <a:r>
              <a:rPr lang="en-US" altLang="ru-RU">
                <a:solidFill>
                  <a:srgbClr val="000000"/>
                </a:solidFill>
              </a:rPr>
              <a:t>≥</a:t>
            </a:r>
            <a:r>
              <a:rPr lang="en-US" altLang="ru-RU" baseline="30000">
                <a:solidFill>
                  <a:srgbClr val="000000"/>
                </a:solidFill>
              </a:rPr>
              <a:t>1</a:t>
            </a:r>
            <a:r>
              <a:rPr lang="ru-RU" altLang="ru-RU">
                <a:solidFill>
                  <a:srgbClr val="000000"/>
                </a:solidFill>
              </a:rPr>
              <a:t>/</a:t>
            </a:r>
            <a:r>
              <a:rPr lang="ru-RU" altLang="ru-RU" baseline="-20000">
                <a:solidFill>
                  <a:srgbClr val="000000"/>
                </a:solidFill>
              </a:rPr>
              <a:t>2</a:t>
            </a:r>
            <a:r>
              <a:rPr lang="ru-RU" altLang="ru-RU">
                <a:solidFill>
                  <a:srgbClr val="000000"/>
                </a:solidFill>
              </a:rPr>
              <a:t> и </a:t>
            </a:r>
            <a:r>
              <a:rPr lang="en-US" altLang="ru-RU">
                <a:solidFill>
                  <a:srgbClr val="000000"/>
                </a:solidFill>
              </a:rPr>
              <a:t>D</a:t>
            </a:r>
            <a:r>
              <a:rPr lang="en-US" altLang="ru-RU" sz="1000">
                <a:solidFill>
                  <a:srgbClr val="000000"/>
                </a:solidFill>
              </a:rPr>
              <a:t>2</a:t>
            </a:r>
            <a:r>
              <a:rPr lang="en-US" altLang="ru-RU">
                <a:solidFill>
                  <a:srgbClr val="000000"/>
                </a:solidFill>
              </a:rPr>
              <a:t>&lt;</a:t>
            </a:r>
            <a:r>
              <a:rPr lang="en-US" altLang="ru-RU" baseline="30000">
                <a:solidFill>
                  <a:srgbClr val="000000"/>
                </a:solidFill>
              </a:rPr>
              <a:t>1</a:t>
            </a:r>
            <a:r>
              <a:rPr lang="ru-RU" altLang="ru-RU">
                <a:solidFill>
                  <a:srgbClr val="000000"/>
                </a:solidFill>
              </a:rPr>
              <a:t>/</a:t>
            </a:r>
            <a:r>
              <a:rPr lang="ru-RU" altLang="ru-RU" baseline="-20000">
                <a:solidFill>
                  <a:srgbClr val="000000"/>
                </a:solidFill>
              </a:rPr>
              <a:t>2</a:t>
            </a:r>
            <a:r>
              <a:rPr lang="ru-RU" altLang="ru-RU">
                <a:solidFill>
                  <a:srgbClr val="000000"/>
                </a:solidFill>
              </a:rPr>
              <a:t>, </a:t>
            </a:r>
            <a:r>
              <a:rPr lang="ru-RU" altLang="ru-RU" i="1">
                <a:solidFill>
                  <a:srgbClr val="000000"/>
                </a:solidFill>
              </a:rPr>
              <a:t>С</a:t>
            </a:r>
            <a:r>
              <a:rPr lang="ru-RU" altLang="ru-RU">
                <a:solidFill>
                  <a:srgbClr val="000000"/>
                </a:solidFill>
              </a:rPr>
              <a:t>=1-Н(</a:t>
            </a:r>
            <a:r>
              <a:rPr lang="en-US" altLang="ru-RU">
                <a:solidFill>
                  <a:srgbClr val="000000"/>
                </a:solidFill>
              </a:rPr>
              <a:t>D</a:t>
            </a:r>
            <a:r>
              <a:rPr lang="en-US" altLang="ru-RU" sz="1000">
                <a:solidFill>
                  <a:srgbClr val="000000"/>
                </a:solidFill>
              </a:rPr>
              <a:t>2</a:t>
            </a:r>
            <a:r>
              <a:rPr lang="ru-RU" altLang="ru-RU">
                <a:solidFill>
                  <a:srgbClr val="000000"/>
                </a:solidFill>
              </a:rPr>
              <a:t>)</a:t>
            </a:r>
          </a:p>
          <a:p>
            <a:pPr eaLnBrk="1" hangingPunct="1">
              <a:buClrTx/>
              <a:buSzTx/>
              <a:buFontTx/>
              <a:buNone/>
            </a:pPr>
            <a:r>
              <a:rPr lang="ru-RU" altLang="ru-RU">
                <a:solidFill>
                  <a:srgbClr val="000000"/>
                </a:solidFill>
              </a:rPr>
              <a:t>Для </a:t>
            </a:r>
            <a:r>
              <a:rPr lang="en-US" altLang="ru-RU">
                <a:solidFill>
                  <a:srgbClr val="000000"/>
                </a:solidFill>
              </a:rPr>
              <a:t>D</a:t>
            </a:r>
            <a:r>
              <a:rPr lang="en-US" altLang="ru-RU" sz="1000">
                <a:solidFill>
                  <a:srgbClr val="000000"/>
                </a:solidFill>
              </a:rPr>
              <a:t>2</a:t>
            </a:r>
            <a:r>
              <a:rPr lang="en-US" altLang="ru-RU">
                <a:solidFill>
                  <a:srgbClr val="000000"/>
                </a:solidFill>
              </a:rPr>
              <a:t>&gt;</a:t>
            </a:r>
            <a:r>
              <a:rPr lang="en-US" altLang="ru-RU" baseline="30000">
                <a:solidFill>
                  <a:srgbClr val="000000"/>
                </a:solidFill>
              </a:rPr>
              <a:t>1</a:t>
            </a:r>
            <a:r>
              <a:rPr lang="ru-RU" altLang="ru-RU">
                <a:solidFill>
                  <a:srgbClr val="000000"/>
                </a:solidFill>
              </a:rPr>
              <a:t>/</a:t>
            </a:r>
            <a:r>
              <a:rPr lang="ru-RU" altLang="ru-RU" baseline="-20000">
                <a:solidFill>
                  <a:srgbClr val="000000"/>
                </a:solidFill>
              </a:rPr>
              <a:t>2</a:t>
            </a:r>
            <a:r>
              <a:rPr lang="ru-RU" altLang="ru-RU">
                <a:solidFill>
                  <a:srgbClr val="000000"/>
                </a:solidFill>
              </a:rPr>
              <a:t>, </a:t>
            </a:r>
            <a:r>
              <a:rPr lang="ru-RU" altLang="ru-RU" i="1">
                <a:solidFill>
                  <a:srgbClr val="000000"/>
                </a:solidFill>
              </a:rPr>
              <a:t>С</a:t>
            </a:r>
            <a:r>
              <a:rPr lang="ru-RU" altLang="ru-RU">
                <a:solidFill>
                  <a:srgbClr val="000000"/>
                </a:solidFill>
              </a:rPr>
              <a:t>=0(очевидно).</a:t>
            </a:r>
          </a:p>
          <a:p>
            <a:pPr eaLnBrk="1" hangingPunct="1">
              <a:buClrTx/>
              <a:buSzTx/>
              <a:buFontTx/>
              <a:buNone/>
            </a:pPr>
            <a:r>
              <a:rPr lang="ru-RU" altLang="ru-RU">
                <a:solidFill>
                  <a:srgbClr val="000000"/>
                </a:solidFill>
              </a:rPr>
              <a:t>Если Р(С(</a:t>
            </a:r>
            <a:r>
              <a:rPr lang="en-US" altLang="ru-RU">
                <a:solidFill>
                  <a:srgbClr val="000000"/>
                </a:solidFill>
              </a:rPr>
              <a:t>n</a:t>
            </a:r>
            <a:r>
              <a:rPr lang="ru-RU" altLang="ru-RU">
                <a:solidFill>
                  <a:srgbClr val="000000"/>
                </a:solidFill>
              </a:rPr>
              <a:t>)=1)=Р(С(</a:t>
            </a:r>
            <a:r>
              <a:rPr lang="en-US" altLang="ru-RU">
                <a:solidFill>
                  <a:srgbClr val="000000"/>
                </a:solidFill>
              </a:rPr>
              <a:t>n</a:t>
            </a:r>
            <a:r>
              <a:rPr lang="ru-RU" altLang="ru-RU">
                <a:solidFill>
                  <a:srgbClr val="000000"/>
                </a:solidFill>
              </a:rPr>
              <a:t>)=0)=</a:t>
            </a:r>
            <a:r>
              <a:rPr lang="ru-RU" altLang="ru-RU" baseline="30000">
                <a:solidFill>
                  <a:srgbClr val="000000"/>
                </a:solidFill>
              </a:rPr>
              <a:t>1</a:t>
            </a:r>
            <a:r>
              <a:rPr lang="ru-RU" altLang="ru-RU">
                <a:solidFill>
                  <a:srgbClr val="000000"/>
                </a:solidFill>
              </a:rPr>
              <a:t>/</a:t>
            </a:r>
            <a:r>
              <a:rPr lang="ru-RU" altLang="ru-RU" baseline="-20000">
                <a:solidFill>
                  <a:srgbClr val="000000"/>
                </a:solidFill>
              </a:rPr>
              <a:t>2</a:t>
            </a:r>
            <a:r>
              <a:rPr lang="ru-RU" altLang="ru-RU">
                <a:solidFill>
                  <a:srgbClr val="000000"/>
                </a:solidFill>
              </a:rPr>
              <a:t>, то система ЦВЗ становиться </a:t>
            </a:r>
            <a:r>
              <a:rPr lang="ru-RU" altLang="ru-RU" i="1">
                <a:solidFill>
                  <a:srgbClr val="000000"/>
                </a:solidFill>
              </a:rPr>
              <a:t>идеальной стегоситемой.</a:t>
            </a:r>
          </a:p>
          <a:p>
            <a:pPr eaLnBrk="1" hangingPunct="1">
              <a:buClrTx/>
              <a:buSzTx/>
              <a:buFontTx/>
              <a:buNone/>
            </a:pPr>
            <a:r>
              <a:rPr lang="ru-RU" altLang="ru-RU" b="1">
                <a:solidFill>
                  <a:srgbClr val="000000"/>
                </a:solidFill>
              </a:rPr>
              <a:t>Замечание. </a:t>
            </a:r>
            <a:r>
              <a:rPr lang="ru-RU" altLang="ru-RU">
                <a:solidFill>
                  <a:srgbClr val="000000"/>
                </a:solidFill>
              </a:rPr>
              <a:t>Рассмотренная модель не очень интересна для практики, поскольку реальные ПО(даже представленные, как двоичные последовательности), не являются (</a:t>
            </a:r>
            <a:r>
              <a:rPr lang="en-US" altLang="ru-RU">
                <a:solidFill>
                  <a:srgbClr val="000000"/>
                </a:solidFill>
              </a:rPr>
              <a:t>i.i.d</a:t>
            </a:r>
            <a:r>
              <a:rPr lang="ru-RU" altLang="ru-RU">
                <a:solidFill>
                  <a:srgbClr val="000000"/>
                </a:solidFill>
              </a:rPr>
              <a:t>)</a:t>
            </a:r>
            <a:r>
              <a:rPr lang="en-US" altLang="ru-RU">
                <a:solidFill>
                  <a:srgbClr val="000000"/>
                </a:solidFill>
              </a:rPr>
              <a:t>.</a:t>
            </a:r>
          </a:p>
        </p:txBody>
      </p:sp>
      <p:pic>
        <p:nvPicPr>
          <p:cNvPr id="8195" name="Picture 2">
            <a:extLst>
              <a:ext uri="{FF2B5EF4-FFF2-40B4-BE49-F238E27FC236}">
                <a16:creationId xmlns:a16="http://schemas.microsoft.com/office/drawing/2014/main" id="{53E419EE-F179-0341-B726-E7D4BFB5B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288" y="3959226"/>
            <a:ext cx="22415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196" name="Picture 3">
            <a:extLst>
              <a:ext uri="{FF2B5EF4-FFF2-40B4-BE49-F238E27FC236}">
                <a16:creationId xmlns:a16="http://schemas.microsoft.com/office/drawing/2014/main" id="{B7076543-2EE3-F94C-9FBD-794DDA409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864" y="2693988"/>
            <a:ext cx="2879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197" name="Номер слайда 4">
            <a:extLst>
              <a:ext uri="{FF2B5EF4-FFF2-40B4-BE49-F238E27FC236}">
                <a16:creationId xmlns:a16="http://schemas.microsoft.com/office/drawing/2014/main" id="{0F72F51E-BE1A-174B-8921-94D246DEB7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fld id="{0B9FA5AA-F1C7-714B-B2BE-526A8B2603EA}" type="slidenum">
              <a:rPr lang="ru-RU" altLang="ru-RU">
                <a:solidFill>
                  <a:srgbClr val="000000"/>
                </a:solidFill>
              </a:rPr>
              <a:pPr eaLnBrk="1" hangingPunct="1"/>
              <a:t>275</a:t>
            </a:fld>
            <a:endParaRPr lang="ru-RU" altLang="ru-RU">
              <a:solidFill>
                <a:srgbClr val="000000"/>
              </a:solidFill>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a:extLst>
              <a:ext uri="{FF2B5EF4-FFF2-40B4-BE49-F238E27FC236}">
                <a16:creationId xmlns:a16="http://schemas.microsoft.com/office/drawing/2014/main" id="{032B581A-98C8-1A49-A12E-0EAAD4F4A848}"/>
              </a:ext>
            </a:extLst>
          </p:cNvPr>
          <p:cNvSpPr txBox="1">
            <a:spLocks noChangeArrowheads="1"/>
          </p:cNvSpPr>
          <p:nvPr/>
        </p:nvSpPr>
        <p:spPr bwMode="auto">
          <a:xfrm>
            <a:off x="2043113" y="352425"/>
            <a:ext cx="822960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r>
              <a:rPr lang="ru-RU" altLang="ru-RU" i="1">
                <a:solidFill>
                  <a:srgbClr val="000000"/>
                </a:solidFill>
              </a:rPr>
              <a:t>2.   ПО является гауссовской </a:t>
            </a:r>
            <a:r>
              <a:rPr lang="en-US" altLang="ru-RU" i="1">
                <a:solidFill>
                  <a:srgbClr val="000000"/>
                </a:solidFill>
              </a:rPr>
              <a:t>N(0,</a:t>
            </a:r>
            <a:r>
              <a:rPr lang="el-GR" altLang="ru-RU" i="1">
                <a:solidFill>
                  <a:srgbClr val="000000"/>
                </a:solidFill>
              </a:rPr>
              <a:t>σ</a:t>
            </a:r>
            <a:r>
              <a:rPr lang="en-US" altLang="ru-RU" i="1" baseline="30000">
                <a:solidFill>
                  <a:srgbClr val="000000"/>
                </a:solidFill>
              </a:rPr>
              <a:t>2</a:t>
            </a:r>
            <a:r>
              <a:rPr lang="en-US" altLang="ru-RU" i="1">
                <a:solidFill>
                  <a:srgbClr val="000000"/>
                </a:solidFill>
              </a:rPr>
              <a:t>) </a:t>
            </a:r>
            <a:r>
              <a:rPr lang="ru-RU" altLang="ru-RU" i="1">
                <a:solidFill>
                  <a:srgbClr val="000000"/>
                </a:solidFill>
              </a:rPr>
              <a:t>последовательностью </a:t>
            </a:r>
            <a:r>
              <a:rPr lang="en-US" altLang="ru-RU" i="1">
                <a:solidFill>
                  <a:srgbClr val="000000"/>
                </a:solidFill>
              </a:rPr>
              <a:t>i.i.d </a:t>
            </a:r>
            <a:r>
              <a:rPr lang="ru-RU" altLang="ru-RU" i="1">
                <a:solidFill>
                  <a:srgbClr val="000000"/>
                </a:solidFill>
              </a:rPr>
              <a:t>при оценке искажений средне-квадратической (евклидовой) метрикой</a:t>
            </a:r>
          </a:p>
          <a:p>
            <a:pPr eaLnBrk="1" hangingPunct="1"/>
            <a:endParaRPr lang="ru-RU" altLang="ru-RU" b="1">
              <a:solidFill>
                <a:srgbClr val="000000"/>
              </a:solidFill>
            </a:endParaRPr>
          </a:p>
          <a:p>
            <a:pPr eaLnBrk="1" hangingPunct="1"/>
            <a:r>
              <a:rPr lang="ru-RU" altLang="ru-RU">
                <a:solidFill>
                  <a:srgbClr val="000000"/>
                </a:solidFill>
              </a:rPr>
              <a:t>Докозывается </a:t>
            </a:r>
            <a:r>
              <a:rPr lang="en-US" altLang="ru-RU">
                <a:solidFill>
                  <a:srgbClr val="000000"/>
                </a:solidFill>
              </a:rPr>
              <a:t>[</a:t>
            </a:r>
            <a:r>
              <a:rPr lang="ru-RU" altLang="ru-RU">
                <a:solidFill>
                  <a:srgbClr val="000000"/>
                </a:solidFill>
              </a:rPr>
              <a:t>19</a:t>
            </a:r>
            <a:r>
              <a:rPr lang="en-US" altLang="ru-RU">
                <a:solidFill>
                  <a:srgbClr val="000000"/>
                </a:solidFill>
              </a:rPr>
              <a:t>]</a:t>
            </a:r>
            <a:r>
              <a:rPr lang="ru-RU" altLang="ru-RU">
                <a:solidFill>
                  <a:srgbClr val="000000"/>
                </a:solidFill>
              </a:rPr>
              <a:t>, что в этом случае при использовании информированного декодера</a:t>
            </a:r>
          </a:p>
          <a:p>
            <a:pPr eaLnBrk="1" hangingPunct="1"/>
            <a:endParaRPr lang="ru-RU" altLang="ru-RU">
              <a:solidFill>
                <a:srgbClr val="000000"/>
              </a:solidFill>
            </a:endParaRPr>
          </a:p>
          <a:p>
            <a:pPr eaLnBrk="1" hangingPunct="1"/>
            <a:r>
              <a:rPr lang="ru-RU" altLang="ru-RU">
                <a:solidFill>
                  <a:srgbClr val="000000"/>
                </a:solidFill>
              </a:rPr>
              <a:t>					                       			(13)</a:t>
            </a:r>
          </a:p>
          <a:p>
            <a:pPr eaLnBrk="1" hangingPunct="1"/>
            <a:endParaRPr lang="ru-RU" altLang="ru-RU">
              <a:solidFill>
                <a:srgbClr val="000000"/>
              </a:solidFill>
            </a:endParaRPr>
          </a:p>
          <a:p>
            <a:pPr eaLnBrk="1" hangingPunct="1"/>
            <a:endParaRPr lang="ru-RU" altLang="ru-RU">
              <a:solidFill>
                <a:srgbClr val="000000"/>
              </a:solidFill>
            </a:endParaRPr>
          </a:p>
          <a:p>
            <a:pPr eaLnBrk="1" hangingPunct="1"/>
            <a:endParaRPr lang="ru-RU" altLang="ru-RU">
              <a:solidFill>
                <a:srgbClr val="000000"/>
              </a:solidFill>
            </a:endParaRPr>
          </a:p>
          <a:p>
            <a:pPr eaLnBrk="1" hangingPunct="1"/>
            <a:r>
              <a:rPr lang="ru-RU" altLang="ru-RU">
                <a:solidFill>
                  <a:srgbClr val="000000"/>
                </a:solidFill>
              </a:rPr>
              <a:t>где                                ,</a:t>
            </a:r>
          </a:p>
          <a:p>
            <a:pPr eaLnBrk="1" hangingPunct="1"/>
            <a:endParaRPr lang="ru-RU" altLang="ru-RU">
              <a:solidFill>
                <a:srgbClr val="000000"/>
              </a:solidFill>
            </a:endParaRPr>
          </a:p>
          <a:p>
            <a:pPr eaLnBrk="1" hangingPunct="1"/>
            <a:r>
              <a:rPr lang="ru-RU" altLang="ru-RU">
                <a:solidFill>
                  <a:srgbClr val="000000"/>
                </a:solidFill>
              </a:rPr>
              <a:t>причем данная пропускная способность реализуется, если вложение выполняется по правилу</a:t>
            </a:r>
          </a:p>
          <a:p>
            <a:pPr eaLnBrk="1" hangingPunct="1"/>
            <a:r>
              <a:rPr lang="ru-RU" altLang="ru-RU">
                <a:solidFill>
                  <a:srgbClr val="000000"/>
                </a:solidFill>
              </a:rPr>
              <a:t>				</a:t>
            </a:r>
            <a:r>
              <a:rPr lang="en-US" altLang="ru-RU">
                <a:solidFill>
                  <a:srgbClr val="000000"/>
                </a:solidFill>
              </a:rPr>
              <a:t>					(14)</a:t>
            </a:r>
          </a:p>
          <a:p>
            <a:pPr eaLnBrk="1" hangingPunct="1"/>
            <a:r>
              <a:rPr lang="ru-RU" altLang="ru-RU">
                <a:solidFill>
                  <a:srgbClr val="000000"/>
                </a:solidFill>
              </a:rPr>
              <a:t>     где</a:t>
            </a:r>
          </a:p>
          <a:p>
            <a:pPr eaLnBrk="1" hangingPunct="1"/>
            <a:r>
              <a:rPr lang="ru-RU" altLang="ru-RU">
                <a:solidFill>
                  <a:srgbClr val="000000"/>
                </a:solidFill>
              </a:rPr>
              <a:t>а наилучшая атака имеет вид</a:t>
            </a:r>
          </a:p>
          <a:p>
            <a:pPr eaLnBrk="1" hangingPunct="1"/>
            <a:endParaRPr lang="en-US" altLang="ru-RU">
              <a:solidFill>
                <a:srgbClr val="000000"/>
              </a:solidFill>
            </a:endParaRPr>
          </a:p>
          <a:p>
            <a:pPr eaLnBrk="1" hangingPunct="1"/>
            <a:endParaRPr lang="en-US" altLang="ru-RU">
              <a:solidFill>
                <a:srgbClr val="000000"/>
              </a:solidFill>
            </a:endParaRPr>
          </a:p>
          <a:p>
            <a:pPr eaLnBrk="1" hangingPunct="1"/>
            <a:r>
              <a:rPr lang="en-US" altLang="ru-RU">
                <a:solidFill>
                  <a:srgbClr val="000000"/>
                </a:solidFill>
              </a:rPr>
              <a:t>												(15)</a:t>
            </a:r>
          </a:p>
          <a:p>
            <a:pPr eaLnBrk="1" hangingPunct="1"/>
            <a:endParaRPr lang="ru-RU" altLang="ru-RU">
              <a:solidFill>
                <a:srgbClr val="000000"/>
              </a:solidFill>
            </a:endParaRPr>
          </a:p>
          <a:p>
            <a:pPr eaLnBrk="1" hangingPunct="1"/>
            <a:r>
              <a:rPr lang="ru-RU" altLang="ru-RU">
                <a:solidFill>
                  <a:srgbClr val="000000"/>
                </a:solidFill>
              </a:rPr>
              <a:t>где </a:t>
            </a:r>
          </a:p>
        </p:txBody>
      </p:sp>
      <p:pic>
        <p:nvPicPr>
          <p:cNvPr id="9219" name="Picture 2">
            <a:extLst>
              <a:ext uri="{FF2B5EF4-FFF2-40B4-BE49-F238E27FC236}">
                <a16:creationId xmlns:a16="http://schemas.microsoft.com/office/drawing/2014/main" id="{1606B3FB-A866-0F4B-9716-18DF6DD2C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4" y="2997200"/>
            <a:ext cx="15128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20" name="Picture 3">
            <a:extLst>
              <a:ext uri="{FF2B5EF4-FFF2-40B4-BE49-F238E27FC236}">
                <a16:creationId xmlns:a16="http://schemas.microsoft.com/office/drawing/2014/main" id="{0E64DEDB-2185-AA44-98E6-774CB1FBB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6021388"/>
            <a:ext cx="14255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21" name="Picture 4">
            <a:extLst>
              <a:ext uri="{FF2B5EF4-FFF2-40B4-BE49-F238E27FC236}">
                <a16:creationId xmlns:a16="http://schemas.microsoft.com/office/drawing/2014/main" id="{E4BD73E1-0A03-184B-8BD6-370A44B7C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7351" y="4221163"/>
            <a:ext cx="288131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22" name="Picture 5">
            <a:extLst>
              <a:ext uri="{FF2B5EF4-FFF2-40B4-BE49-F238E27FC236}">
                <a16:creationId xmlns:a16="http://schemas.microsoft.com/office/drawing/2014/main" id="{E0430E79-032B-2E44-A262-116EB5A80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4725" y="1800225"/>
            <a:ext cx="32400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23" name="Picture 6">
            <a:extLst>
              <a:ext uri="{FF2B5EF4-FFF2-40B4-BE49-F238E27FC236}">
                <a16:creationId xmlns:a16="http://schemas.microsoft.com/office/drawing/2014/main" id="{68FF2BB2-FB9E-244C-AD05-FABA52E37D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8526" y="5064126"/>
            <a:ext cx="4214813"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224" name="Номер слайда 7">
            <a:extLst>
              <a:ext uri="{FF2B5EF4-FFF2-40B4-BE49-F238E27FC236}">
                <a16:creationId xmlns:a16="http://schemas.microsoft.com/office/drawing/2014/main" id="{9BD57F47-9BC0-D34A-BFA9-56CA8F6E49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fld id="{E1ADF138-86D9-D245-A90C-ADCBE97DC5BC}" type="slidenum">
              <a:rPr lang="ru-RU" altLang="ru-RU">
                <a:solidFill>
                  <a:srgbClr val="000000"/>
                </a:solidFill>
              </a:rPr>
              <a:pPr eaLnBrk="1" hangingPunct="1"/>
              <a:t>276</a:t>
            </a:fld>
            <a:endParaRPr lang="ru-RU" altLang="ru-RU">
              <a:solidFill>
                <a:srgbClr val="000000"/>
              </a:solidFill>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a:extLst>
              <a:ext uri="{FF2B5EF4-FFF2-40B4-BE49-F238E27FC236}">
                <a16:creationId xmlns:a16="http://schemas.microsoft.com/office/drawing/2014/main" id="{A7FED66A-CD67-E04E-A806-0F8836C8E3AD}"/>
              </a:ext>
            </a:extLst>
          </p:cNvPr>
          <p:cNvSpPr txBox="1">
            <a:spLocks noChangeArrowheads="1"/>
          </p:cNvSpPr>
          <p:nvPr/>
        </p:nvSpPr>
        <p:spPr bwMode="auto">
          <a:xfrm>
            <a:off x="2187576" y="352425"/>
            <a:ext cx="7940675"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339725" indent="-339725"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9pPr>
          </a:lstStyle>
          <a:p>
            <a:pPr eaLnBrk="1" hangingPunct="1"/>
            <a:r>
              <a:rPr lang="ru-RU" altLang="ru-RU" i="1">
                <a:solidFill>
                  <a:srgbClr val="000000"/>
                </a:solidFill>
              </a:rPr>
              <a:t>Пояснение смысла условия С=0 при</a:t>
            </a:r>
          </a:p>
          <a:p>
            <a:pPr eaLnBrk="1" hangingPunct="1"/>
            <a:endParaRPr lang="en-US" altLang="ru-RU" i="1">
              <a:solidFill>
                <a:srgbClr val="000000"/>
              </a:solidFill>
            </a:endParaRPr>
          </a:p>
          <a:p>
            <a:pPr eaLnBrk="1" hangingPunct="1"/>
            <a:r>
              <a:rPr lang="ru-RU" altLang="ru-RU">
                <a:solidFill>
                  <a:srgbClr val="000000"/>
                </a:solidFill>
              </a:rPr>
              <a:t>В этом случае атакующий может просто положить </a:t>
            </a:r>
            <a:r>
              <a:rPr lang="en-US" altLang="ru-RU">
                <a:solidFill>
                  <a:srgbClr val="000000"/>
                </a:solidFill>
              </a:rPr>
              <a:t>C’</a:t>
            </a:r>
            <a:r>
              <a:rPr lang="en-US" altLang="ru-RU" sz="1000">
                <a:solidFill>
                  <a:srgbClr val="000000"/>
                </a:solidFill>
              </a:rPr>
              <a:t>w</a:t>
            </a:r>
            <a:r>
              <a:rPr lang="en-US" altLang="ru-RU">
                <a:solidFill>
                  <a:srgbClr val="000000"/>
                </a:solidFill>
              </a:rPr>
              <a:t>(n)≡0,</a:t>
            </a:r>
            <a:r>
              <a:rPr lang="ru-RU" altLang="ru-RU" b="1">
                <a:solidFill>
                  <a:srgbClr val="000000"/>
                </a:solidFill>
              </a:rPr>
              <a:t> </a:t>
            </a:r>
            <a:r>
              <a:rPr lang="ru-RU" altLang="ru-RU">
                <a:solidFill>
                  <a:srgbClr val="000000"/>
                </a:solidFill>
              </a:rPr>
              <a:t>независимо от </a:t>
            </a:r>
            <a:r>
              <a:rPr lang="en-US" altLang="ru-RU">
                <a:solidFill>
                  <a:srgbClr val="000000"/>
                </a:solidFill>
              </a:rPr>
              <a:t>C</a:t>
            </a:r>
            <a:r>
              <a:rPr lang="en-US" altLang="ru-RU" sz="1000">
                <a:solidFill>
                  <a:srgbClr val="000000"/>
                </a:solidFill>
              </a:rPr>
              <a:t>w</a:t>
            </a:r>
            <a:r>
              <a:rPr lang="en-US" altLang="ru-RU">
                <a:solidFill>
                  <a:srgbClr val="000000"/>
                </a:solidFill>
              </a:rPr>
              <a:t>(n)</a:t>
            </a:r>
            <a:r>
              <a:rPr lang="ru-RU" altLang="ru-RU">
                <a:solidFill>
                  <a:srgbClr val="000000"/>
                </a:solidFill>
              </a:rPr>
              <a:t>.Действительнотогда получаем</a:t>
            </a:r>
          </a:p>
          <a:p>
            <a:pPr eaLnBrk="1" hangingPunct="1"/>
            <a:endParaRPr lang="ru-RU" altLang="ru-RU">
              <a:solidFill>
                <a:srgbClr val="000000"/>
              </a:solidFill>
            </a:endParaRPr>
          </a:p>
          <a:p>
            <a:pPr eaLnBrk="1" hangingPunct="1"/>
            <a:endParaRPr lang="ru-RU" altLang="ru-RU">
              <a:solidFill>
                <a:srgbClr val="000000"/>
              </a:solidFill>
            </a:endParaRPr>
          </a:p>
          <a:p>
            <a:pPr eaLnBrk="1" hangingPunct="1"/>
            <a:r>
              <a:rPr lang="ru-RU" altLang="ru-RU" i="1">
                <a:solidFill>
                  <a:srgbClr val="000000"/>
                </a:solidFill>
              </a:rPr>
              <a:t>Основные свойства пропускной способности системы ЦВЗ для гауссовского ПО.</a:t>
            </a:r>
          </a:p>
          <a:p>
            <a:pPr eaLnBrk="1" hangingPunct="1">
              <a:buFont typeface="Times New Roman" panose="02020603050405020304" pitchFamily="18" charset="0"/>
              <a:buAutoNum type="arabicPeriod"/>
            </a:pPr>
            <a:r>
              <a:rPr lang="ru-RU" altLang="ru-RU" i="1">
                <a:solidFill>
                  <a:srgbClr val="000000"/>
                </a:solidFill>
              </a:rPr>
              <a:t>С</a:t>
            </a:r>
            <a:r>
              <a:rPr lang="ru-RU" altLang="ru-RU">
                <a:solidFill>
                  <a:srgbClr val="000000"/>
                </a:solidFill>
              </a:rPr>
              <a:t> зависит от ПО, точнее от его дисперсии </a:t>
            </a:r>
            <a:r>
              <a:rPr lang="el-GR" altLang="ru-RU">
                <a:solidFill>
                  <a:srgbClr val="000000"/>
                </a:solidFill>
              </a:rPr>
              <a:t>σ</a:t>
            </a:r>
            <a:r>
              <a:rPr lang="ru-RU" altLang="ru-RU" baseline="30000">
                <a:solidFill>
                  <a:srgbClr val="000000"/>
                </a:solidFill>
              </a:rPr>
              <a:t>2 </a:t>
            </a:r>
            <a:r>
              <a:rPr lang="ru-RU" altLang="ru-RU">
                <a:solidFill>
                  <a:srgbClr val="000000"/>
                </a:solidFill>
              </a:rPr>
              <a:t>через параметр </a:t>
            </a:r>
            <a:r>
              <a:rPr lang="el-GR" altLang="ru-RU">
                <a:solidFill>
                  <a:srgbClr val="000000"/>
                </a:solidFill>
              </a:rPr>
              <a:t>β</a:t>
            </a:r>
            <a:r>
              <a:rPr lang="ru-RU" altLang="ru-RU">
                <a:solidFill>
                  <a:srgbClr val="000000"/>
                </a:solidFill>
              </a:rPr>
              <a:t>. Однако, в практически важном случае, когда </a:t>
            </a:r>
            <a:r>
              <a:rPr lang="en-US" altLang="ru-RU">
                <a:solidFill>
                  <a:srgbClr val="000000"/>
                </a:solidFill>
              </a:rPr>
              <a:t>D</a:t>
            </a:r>
            <a:r>
              <a:rPr lang="en-US" altLang="ru-RU" sz="1000">
                <a:solidFill>
                  <a:srgbClr val="000000"/>
                </a:solidFill>
              </a:rPr>
              <a:t>1</a:t>
            </a:r>
            <a:r>
              <a:rPr lang="en-US" altLang="ru-RU">
                <a:solidFill>
                  <a:srgbClr val="000000"/>
                </a:solidFill>
              </a:rPr>
              <a:t>&lt;&lt; </a:t>
            </a:r>
            <a:r>
              <a:rPr lang="el-GR" altLang="ru-RU">
                <a:solidFill>
                  <a:srgbClr val="000000"/>
                </a:solidFill>
              </a:rPr>
              <a:t>σ</a:t>
            </a:r>
            <a:r>
              <a:rPr lang="ru-RU" altLang="ru-RU" baseline="30000">
                <a:solidFill>
                  <a:srgbClr val="000000"/>
                </a:solidFill>
              </a:rPr>
              <a:t>2</a:t>
            </a:r>
            <a:r>
              <a:rPr lang="en-US" altLang="ru-RU">
                <a:solidFill>
                  <a:srgbClr val="000000"/>
                </a:solidFill>
              </a:rPr>
              <a:t>, D</a:t>
            </a:r>
            <a:r>
              <a:rPr lang="en-US" altLang="ru-RU" sz="1000">
                <a:solidFill>
                  <a:srgbClr val="000000"/>
                </a:solidFill>
              </a:rPr>
              <a:t>2</a:t>
            </a:r>
            <a:r>
              <a:rPr lang="en-US" altLang="ru-RU">
                <a:solidFill>
                  <a:srgbClr val="000000"/>
                </a:solidFill>
              </a:rPr>
              <a:t>&lt;&lt; </a:t>
            </a:r>
            <a:r>
              <a:rPr lang="el-GR" altLang="ru-RU">
                <a:solidFill>
                  <a:srgbClr val="000000"/>
                </a:solidFill>
              </a:rPr>
              <a:t>σ</a:t>
            </a:r>
            <a:r>
              <a:rPr lang="ru-RU" altLang="ru-RU" baseline="30000">
                <a:solidFill>
                  <a:srgbClr val="000000"/>
                </a:solidFill>
              </a:rPr>
              <a:t>2</a:t>
            </a:r>
            <a:r>
              <a:rPr lang="en-US" altLang="ru-RU">
                <a:solidFill>
                  <a:srgbClr val="000000"/>
                </a:solidFill>
              </a:rPr>
              <a:t>, </a:t>
            </a:r>
            <a:r>
              <a:rPr lang="ru-RU" altLang="ru-RU">
                <a:solidFill>
                  <a:srgbClr val="000000"/>
                </a:solidFill>
              </a:rPr>
              <a:t>получаем по (</a:t>
            </a:r>
            <a:r>
              <a:rPr lang="en-US" altLang="ru-RU">
                <a:solidFill>
                  <a:srgbClr val="000000"/>
                </a:solidFill>
              </a:rPr>
              <a:t>13) </a:t>
            </a:r>
            <a:r>
              <a:rPr lang="ru-RU" altLang="ru-RU">
                <a:solidFill>
                  <a:srgbClr val="000000"/>
                </a:solidFill>
              </a:rPr>
              <a:t>что </a:t>
            </a:r>
            <a:r>
              <a:rPr lang="el-GR" altLang="ru-RU">
                <a:solidFill>
                  <a:srgbClr val="000000"/>
                </a:solidFill>
              </a:rPr>
              <a:t>β≈</a:t>
            </a:r>
            <a:r>
              <a:rPr lang="ru-RU" altLang="ru-RU">
                <a:solidFill>
                  <a:srgbClr val="000000"/>
                </a:solidFill>
              </a:rPr>
              <a:t>1 и тогда </a:t>
            </a:r>
          </a:p>
          <a:p>
            <a:pPr eaLnBrk="1" hangingPunct="1">
              <a:buClrTx/>
              <a:buSzTx/>
              <a:buFontTx/>
              <a:buNone/>
            </a:pPr>
            <a:endParaRPr lang="ru-RU" altLang="ru-RU">
              <a:solidFill>
                <a:srgbClr val="000000"/>
              </a:solidFill>
            </a:endParaRPr>
          </a:p>
          <a:p>
            <a:pPr eaLnBrk="1" hangingPunct="1">
              <a:buClrTx/>
              <a:buSzTx/>
              <a:buFontTx/>
              <a:buNone/>
            </a:pPr>
            <a:r>
              <a:rPr lang="ru-RU" altLang="ru-RU">
                <a:solidFill>
                  <a:srgbClr val="000000"/>
                </a:solidFill>
              </a:rPr>
              <a:t>								</a:t>
            </a:r>
            <a:r>
              <a:rPr lang="en-US" altLang="ru-RU">
                <a:solidFill>
                  <a:srgbClr val="000000"/>
                </a:solidFill>
              </a:rPr>
              <a:t>	</a:t>
            </a:r>
            <a:r>
              <a:rPr lang="ru-RU" altLang="ru-RU">
                <a:solidFill>
                  <a:srgbClr val="000000"/>
                </a:solidFill>
              </a:rPr>
              <a:t>(16)</a:t>
            </a:r>
          </a:p>
          <a:p>
            <a:pPr eaLnBrk="1" hangingPunct="1">
              <a:buClrTx/>
              <a:buSzTx/>
              <a:buFontTx/>
              <a:buNone/>
            </a:pPr>
            <a:endParaRPr lang="ru-RU" altLang="ru-RU">
              <a:solidFill>
                <a:srgbClr val="000000"/>
              </a:solidFill>
            </a:endParaRPr>
          </a:p>
          <a:p>
            <a:pPr eaLnBrk="1" hangingPunct="1">
              <a:buClrTx/>
              <a:buSzTx/>
              <a:buFontTx/>
              <a:buNone/>
            </a:pPr>
            <a:r>
              <a:rPr lang="ru-RU" altLang="ru-RU">
                <a:solidFill>
                  <a:srgbClr val="000000"/>
                </a:solidFill>
              </a:rPr>
              <a:t>Видно, что «</a:t>
            </a:r>
            <a:r>
              <a:rPr lang="ru-RU" altLang="ru-RU" i="1">
                <a:solidFill>
                  <a:srgbClr val="000000"/>
                </a:solidFill>
              </a:rPr>
              <a:t>С</a:t>
            </a:r>
            <a:r>
              <a:rPr lang="ru-RU" altLang="ru-RU">
                <a:solidFill>
                  <a:srgbClr val="000000"/>
                </a:solidFill>
              </a:rPr>
              <a:t>» не зависит от ПО С(</a:t>
            </a:r>
            <a:r>
              <a:rPr lang="en-US" altLang="ru-RU">
                <a:solidFill>
                  <a:srgbClr val="000000"/>
                </a:solidFill>
              </a:rPr>
              <a:t>n)</a:t>
            </a:r>
            <a:r>
              <a:rPr lang="ru-RU" altLang="ru-RU">
                <a:solidFill>
                  <a:srgbClr val="000000"/>
                </a:solidFill>
              </a:rPr>
              <a:t>.</a:t>
            </a:r>
          </a:p>
          <a:p>
            <a:pPr eaLnBrk="1" hangingPunct="1">
              <a:buClrTx/>
              <a:buSzTx/>
              <a:buFontTx/>
              <a:buNone/>
            </a:pPr>
            <a:r>
              <a:rPr lang="ru-RU" altLang="ru-RU">
                <a:solidFill>
                  <a:srgbClr val="000000"/>
                </a:solidFill>
              </a:rPr>
              <a:t>2. Преобразуя (16) в терминах отношения сигнал/шум после вложения(</a:t>
            </a:r>
            <a:r>
              <a:rPr lang="el-GR" altLang="ru-RU">
                <a:solidFill>
                  <a:srgbClr val="000000"/>
                </a:solidFill>
              </a:rPr>
              <a:t>η</a:t>
            </a:r>
            <a:r>
              <a:rPr lang="ru-RU" altLang="ru-RU" sz="1000">
                <a:solidFill>
                  <a:srgbClr val="000000"/>
                </a:solidFill>
              </a:rPr>
              <a:t>а</a:t>
            </a:r>
            <a:r>
              <a:rPr lang="ru-RU" altLang="ru-RU">
                <a:solidFill>
                  <a:srgbClr val="000000"/>
                </a:solidFill>
              </a:rPr>
              <a:t>= </a:t>
            </a:r>
            <a:r>
              <a:rPr lang="el-GR" altLang="ru-RU">
                <a:solidFill>
                  <a:srgbClr val="000000"/>
                </a:solidFill>
              </a:rPr>
              <a:t>σ</a:t>
            </a:r>
            <a:r>
              <a:rPr lang="ru-RU" altLang="ru-RU" baseline="30000">
                <a:solidFill>
                  <a:srgbClr val="000000"/>
                </a:solidFill>
              </a:rPr>
              <a:t>2</a:t>
            </a:r>
            <a:r>
              <a:rPr lang="ru-RU" altLang="ru-RU">
                <a:solidFill>
                  <a:srgbClr val="000000"/>
                </a:solidFill>
              </a:rPr>
              <a:t>/(</a:t>
            </a:r>
            <a:r>
              <a:rPr lang="en-US" altLang="ru-RU">
                <a:solidFill>
                  <a:srgbClr val="000000"/>
                </a:solidFill>
              </a:rPr>
              <a:t>D</a:t>
            </a:r>
            <a:r>
              <a:rPr lang="en-US" altLang="ru-RU" sz="1000">
                <a:solidFill>
                  <a:srgbClr val="000000"/>
                </a:solidFill>
              </a:rPr>
              <a:t>1</a:t>
            </a:r>
            <a:r>
              <a:rPr lang="en-US" altLang="ru-RU">
                <a:solidFill>
                  <a:srgbClr val="000000"/>
                </a:solidFill>
              </a:rPr>
              <a:t>+D</a:t>
            </a:r>
            <a:r>
              <a:rPr lang="en-US" altLang="ru-RU" sz="1000">
                <a:solidFill>
                  <a:srgbClr val="000000"/>
                </a:solidFill>
              </a:rPr>
              <a:t>2</a:t>
            </a:r>
            <a:r>
              <a:rPr lang="ru-RU" altLang="ru-RU">
                <a:solidFill>
                  <a:srgbClr val="000000"/>
                </a:solidFill>
              </a:rPr>
              <a:t>)), получаем</a:t>
            </a:r>
          </a:p>
          <a:p>
            <a:pPr eaLnBrk="1" hangingPunct="1">
              <a:buClrTx/>
              <a:buSzTx/>
              <a:buFontTx/>
              <a:buNone/>
            </a:pPr>
            <a:endParaRPr lang="ru-RU" altLang="ru-RU">
              <a:solidFill>
                <a:srgbClr val="000000"/>
              </a:solidFill>
            </a:endParaRPr>
          </a:p>
          <a:p>
            <a:pPr eaLnBrk="1" hangingPunct="1">
              <a:buClrTx/>
              <a:buSzTx/>
              <a:buFontTx/>
              <a:buNone/>
            </a:pPr>
            <a:r>
              <a:rPr lang="ru-RU" altLang="ru-RU">
                <a:solidFill>
                  <a:srgbClr val="000000"/>
                </a:solidFill>
              </a:rPr>
              <a:t>								</a:t>
            </a:r>
            <a:r>
              <a:rPr lang="en-US" altLang="ru-RU">
                <a:solidFill>
                  <a:srgbClr val="000000"/>
                </a:solidFill>
              </a:rPr>
              <a:t>	</a:t>
            </a:r>
            <a:r>
              <a:rPr lang="ru-RU" altLang="ru-RU">
                <a:solidFill>
                  <a:srgbClr val="000000"/>
                </a:solidFill>
              </a:rPr>
              <a:t>(17)</a:t>
            </a:r>
          </a:p>
          <a:p>
            <a:pPr eaLnBrk="1" hangingPunct="1">
              <a:buClrTx/>
              <a:buSzTx/>
              <a:buFontTx/>
              <a:buNone/>
            </a:pPr>
            <a:endParaRPr lang="ru-RU" altLang="ru-RU">
              <a:solidFill>
                <a:srgbClr val="000000"/>
              </a:solidFill>
            </a:endParaRPr>
          </a:p>
          <a:p>
            <a:pPr eaLnBrk="1" hangingPunct="1">
              <a:buClrTx/>
              <a:buSzTx/>
              <a:buFontTx/>
              <a:buNone/>
            </a:pPr>
            <a:r>
              <a:rPr lang="en-US" altLang="ru-RU">
                <a:solidFill>
                  <a:srgbClr val="000000"/>
                </a:solidFill>
              </a:rPr>
              <a:t>               </a:t>
            </a:r>
            <a:r>
              <a:rPr lang="ru-RU" altLang="ru-RU">
                <a:solidFill>
                  <a:srgbClr val="000000"/>
                </a:solidFill>
              </a:rPr>
              <a:t>где </a:t>
            </a:r>
            <a:r>
              <a:rPr lang="el-GR" altLang="ru-RU">
                <a:solidFill>
                  <a:srgbClr val="000000"/>
                </a:solidFill>
              </a:rPr>
              <a:t>η</a:t>
            </a:r>
            <a:r>
              <a:rPr lang="ru-RU" altLang="ru-RU">
                <a:solidFill>
                  <a:srgbClr val="000000"/>
                </a:solidFill>
              </a:rPr>
              <a:t>= </a:t>
            </a:r>
            <a:r>
              <a:rPr lang="el-GR" altLang="ru-RU" baseline="46000">
                <a:solidFill>
                  <a:srgbClr val="000000"/>
                </a:solidFill>
              </a:rPr>
              <a:t>η</a:t>
            </a:r>
            <a:r>
              <a:rPr lang="en-US" altLang="ru-RU" sz="1600" baseline="18000">
                <a:solidFill>
                  <a:srgbClr val="000000"/>
                </a:solidFill>
              </a:rPr>
              <a:t>w</a:t>
            </a:r>
            <a:r>
              <a:rPr lang="en-US" altLang="ru-RU" sz="2400">
                <a:solidFill>
                  <a:srgbClr val="000000"/>
                </a:solidFill>
              </a:rPr>
              <a:t>/ </a:t>
            </a:r>
            <a:r>
              <a:rPr lang="el-GR" altLang="ru-RU" sz="2400" baseline="-14000">
                <a:solidFill>
                  <a:srgbClr val="000000"/>
                </a:solidFill>
              </a:rPr>
              <a:t>η</a:t>
            </a:r>
            <a:r>
              <a:rPr lang="ru-RU" altLang="ru-RU" sz="1600" baseline="-20000">
                <a:solidFill>
                  <a:srgbClr val="000000"/>
                </a:solidFill>
              </a:rPr>
              <a:t>а</a:t>
            </a:r>
          </a:p>
        </p:txBody>
      </p:sp>
      <p:pic>
        <p:nvPicPr>
          <p:cNvPr id="10243" name="Picture 2">
            <a:extLst>
              <a:ext uri="{FF2B5EF4-FFF2-40B4-BE49-F238E27FC236}">
                <a16:creationId xmlns:a16="http://schemas.microsoft.com/office/drawing/2014/main" id="{1FBCD79F-3BEF-4843-AB89-19CF6D2B8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275" y="360364"/>
            <a:ext cx="1379538"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44" name="Picture 3">
            <a:extLst>
              <a:ext uri="{FF2B5EF4-FFF2-40B4-BE49-F238E27FC236}">
                <a16:creationId xmlns:a16="http://schemas.microsoft.com/office/drawing/2014/main" id="{E9194D75-F822-A14D-8291-DF54635FF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1557338"/>
            <a:ext cx="48609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45" name="Picture 4">
            <a:extLst>
              <a:ext uri="{FF2B5EF4-FFF2-40B4-BE49-F238E27FC236}">
                <a16:creationId xmlns:a16="http://schemas.microsoft.com/office/drawing/2014/main" id="{24A70756-195D-EE4F-A45A-8334F1B01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4414" y="3419476"/>
            <a:ext cx="17494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46" name="Picture 5">
            <a:extLst>
              <a:ext uri="{FF2B5EF4-FFF2-40B4-BE49-F238E27FC236}">
                <a16:creationId xmlns:a16="http://schemas.microsoft.com/office/drawing/2014/main" id="{C46C58CC-0DB4-3C48-8807-17EB5A8564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1" y="5219701"/>
            <a:ext cx="13192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247" name="Номер слайда 6">
            <a:extLst>
              <a:ext uri="{FF2B5EF4-FFF2-40B4-BE49-F238E27FC236}">
                <a16:creationId xmlns:a16="http://schemas.microsoft.com/office/drawing/2014/main" id="{3326F3C0-0A4E-2945-85DA-5CA055CE9E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fld id="{29A50B4E-0925-F645-B803-BD976D76F91A}" type="slidenum">
              <a:rPr lang="ru-RU" altLang="ru-RU">
                <a:solidFill>
                  <a:srgbClr val="000000"/>
                </a:solidFill>
              </a:rPr>
              <a:pPr eaLnBrk="1" hangingPunct="1"/>
              <a:t>277</a:t>
            </a:fld>
            <a:endParaRPr lang="ru-RU" altLang="ru-RU">
              <a:solidFill>
                <a:srgbClr val="000000"/>
              </a:solidFill>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a:extLst>
              <a:ext uri="{FF2B5EF4-FFF2-40B4-BE49-F238E27FC236}">
                <a16:creationId xmlns:a16="http://schemas.microsoft.com/office/drawing/2014/main" id="{440A1386-3E9B-CC46-88A9-4780138ABF25}"/>
              </a:ext>
            </a:extLst>
          </p:cNvPr>
          <p:cNvSpPr txBox="1">
            <a:spLocks noChangeArrowheads="1"/>
          </p:cNvSpPr>
          <p:nvPr/>
        </p:nvSpPr>
        <p:spPr bwMode="auto">
          <a:xfrm>
            <a:off x="2063750" y="188914"/>
            <a:ext cx="8229600"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r>
              <a:rPr lang="ru-RU" altLang="ru-RU" i="1">
                <a:solidFill>
                  <a:srgbClr val="000000"/>
                </a:solidFill>
              </a:rPr>
              <a:t>График зависимости С от </a:t>
            </a:r>
            <a:r>
              <a:rPr lang="el-GR" altLang="ru-RU" i="1">
                <a:solidFill>
                  <a:srgbClr val="000000"/>
                </a:solidFill>
              </a:rPr>
              <a:t>η</a:t>
            </a:r>
            <a:r>
              <a:rPr lang="ru-RU" altLang="ru-RU" i="1">
                <a:solidFill>
                  <a:srgbClr val="000000"/>
                </a:solidFill>
              </a:rPr>
              <a:t>, построенный по (17)</a:t>
            </a:r>
          </a:p>
          <a:p>
            <a:pPr eaLnBrk="1" hangingPunct="1"/>
            <a:endParaRPr lang="ru-RU" altLang="ru-RU" b="1">
              <a:solidFill>
                <a:srgbClr val="000000"/>
              </a:solidFill>
            </a:endParaRPr>
          </a:p>
          <a:p>
            <a:pPr eaLnBrk="1" hangingPunct="1"/>
            <a:r>
              <a:rPr lang="ru-RU" altLang="ru-RU" b="1">
                <a:solidFill>
                  <a:srgbClr val="000000"/>
                </a:solidFill>
              </a:rPr>
              <a:t>					</a:t>
            </a:r>
            <a:r>
              <a:rPr lang="en-US" altLang="ru-RU" b="1">
                <a:solidFill>
                  <a:srgbClr val="000000"/>
                </a:solidFill>
              </a:rPr>
              <a:t>					</a:t>
            </a:r>
            <a:r>
              <a:rPr lang="ru-RU" altLang="ru-RU">
                <a:solidFill>
                  <a:srgbClr val="000000"/>
                </a:solidFill>
              </a:rPr>
              <a:t>Если </a:t>
            </a:r>
            <a:r>
              <a:rPr lang="el-GR" altLang="ru-RU">
                <a:solidFill>
                  <a:srgbClr val="000000"/>
                </a:solidFill>
              </a:rPr>
              <a:t>η</a:t>
            </a:r>
            <a:r>
              <a:rPr lang="ru-RU" altLang="ru-RU">
                <a:solidFill>
                  <a:srgbClr val="000000"/>
                </a:solidFill>
              </a:rPr>
              <a:t>=1, то есть </a:t>
            </a:r>
            <a:r>
              <a:rPr lang="el-GR" altLang="ru-RU">
                <a:solidFill>
                  <a:srgbClr val="000000"/>
                </a:solidFill>
              </a:rPr>
              <a:t>η</a:t>
            </a:r>
            <a:r>
              <a:rPr lang="en-US" altLang="ru-RU" sz="1000">
                <a:solidFill>
                  <a:srgbClr val="000000"/>
                </a:solidFill>
              </a:rPr>
              <a:t>w</a:t>
            </a:r>
            <a:r>
              <a:rPr lang="en-US" altLang="ru-RU">
                <a:solidFill>
                  <a:srgbClr val="000000"/>
                </a:solidFill>
              </a:rPr>
              <a:t>= </a:t>
            </a:r>
            <a:r>
              <a:rPr lang="el-GR" altLang="ru-RU">
                <a:solidFill>
                  <a:srgbClr val="000000"/>
                </a:solidFill>
              </a:rPr>
              <a:t>η</a:t>
            </a:r>
            <a:r>
              <a:rPr lang="en-US" altLang="ru-RU" sz="1000">
                <a:solidFill>
                  <a:srgbClr val="000000"/>
                </a:solidFill>
              </a:rPr>
              <a:t>a </a:t>
            </a:r>
            <a:r>
              <a:rPr lang="en-US" altLang="ru-RU">
                <a:solidFill>
                  <a:srgbClr val="000000"/>
                </a:solidFill>
              </a:rPr>
              <a:t>      D</a:t>
            </a:r>
            <a:r>
              <a:rPr lang="en-US" altLang="ru-RU" sz="1000">
                <a:solidFill>
                  <a:srgbClr val="000000"/>
                </a:solidFill>
              </a:rPr>
              <a:t>2</a:t>
            </a:r>
            <a:r>
              <a:rPr lang="en-US" altLang="ru-RU">
                <a:solidFill>
                  <a:srgbClr val="000000"/>
                </a:solidFill>
              </a:rPr>
              <a:t>=0</a:t>
            </a:r>
          </a:p>
          <a:p>
            <a:pPr eaLnBrk="1" hangingPunct="1"/>
            <a:r>
              <a:rPr lang="en-US" altLang="ru-RU" b="1">
                <a:solidFill>
                  <a:srgbClr val="000000"/>
                </a:solidFill>
              </a:rPr>
              <a:t>										</a:t>
            </a:r>
            <a:r>
              <a:rPr lang="en-US" altLang="ru-RU">
                <a:solidFill>
                  <a:srgbClr val="000000"/>
                </a:solidFill>
              </a:rPr>
              <a:t>(</a:t>
            </a:r>
            <a:r>
              <a:rPr lang="ru-RU" altLang="ru-RU">
                <a:solidFill>
                  <a:srgbClr val="000000"/>
                </a:solidFill>
              </a:rPr>
              <a:t>нет атаки</a:t>
            </a:r>
            <a:r>
              <a:rPr lang="en-US" altLang="ru-RU">
                <a:solidFill>
                  <a:srgbClr val="000000"/>
                </a:solidFill>
              </a:rPr>
              <a:t>)</a:t>
            </a:r>
            <a:r>
              <a:rPr lang="ru-RU" altLang="ru-RU">
                <a:solidFill>
                  <a:srgbClr val="000000"/>
                </a:solidFill>
              </a:rPr>
              <a:t>, то С→∞</a:t>
            </a:r>
          </a:p>
          <a:p>
            <a:pPr eaLnBrk="1" hangingPunct="1"/>
            <a:r>
              <a:rPr lang="ru-RU" altLang="ru-RU">
                <a:solidFill>
                  <a:srgbClr val="000000"/>
                </a:solidFill>
              </a:rPr>
              <a:t>					</a:t>
            </a:r>
            <a:r>
              <a:rPr lang="en-US" altLang="ru-RU">
                <a:solidFill>
                  <a:srgbClr val="000000"/>
                </a:solidFill>
              </a:rPr>
              <a:t>					</a:t>
            </a:r>
            <a:r>
              <a:rPr lang="ru-RU" altLang="ru-RU">
                <a:solidFill>
                  <a:srgbClr val="000000"/>
                </a:solidFill>
              </a:rPr>
              <a:t>Если </a:t>
            </a:r>
            <a:r>
              <a:rPr lang="el-GR" altLang="ru-RU">
                <a:solidFill>
                  <a:srgbClr val="000000"/>
                </a:solidFill>
              </a:rPr>
              <a:t>η</a:t>
            </a:r>
            <a:r>
              <a:rPr lang="ru-RU" altLang="ru-RU">
                <a:solidFill>
                  <a:srgbClr val="000000"/>
                </a:solidFill>
              </a:rPr>
              <a:t>=2, то есть </a:t>
            </a:r>
            <a:r>
              <a:rPr lang="el-GR" altLang="ru-RU" sz="2400" b="1" baseline="40000">
                <a:solidFill>
                  <a:srgbClr val="000000"/>
                </a:solidFill>
              </a:rPr>
              <a:t>η</a:t>
            </a:r>
            <a:r>
              <a:rPr lang="en-US" altLang="ru-RU" sz="2400" b="1" baseline="24000">
                <a:solidFill>
                  <a:srgbClr val="000000"/>
                </a:solidFill>
              </a:rPr>
              <a:t>w</a:t>
            </a:r>
            <a:r>
              <a:rPr lang="en-US" altLang="ru-RU" sz="2400">
                <a:solidFill>
                  <a:srgbClr val="000000"/>
                </a:solidFill>
              </a:rPr>
              <a:t>/</a:t>
            </a:r>
            <a:r>
              <a:rPr lang="el-GR" altLang="ru-RU" sz="2400" b="1" baseline="-8000">
                <a:solidFill>
                  <a:srgbClr val="000000"/>
                </a:solidFill>
              </a:rPr>
              <a:t>η</a:t>
            </a:r>
            <a:r>
              <a:rPr lang="en-US" altLang="ru-RU" sz="2400" b="1" baseline="-20000">
                <a:solidFill>
                  <a:srgbClr val="000000"/>
                </a:solidFill>
              </a:rPr>
              <a:t>a</a:t>
            </a:r>
            <a:r>
              <a:rPr lang="en-US" altLang="ru-RU">
                <a:solidFill>
                  <a:srgbClr val="000000"/>
                </a:solidFill>
              </a:rPr>
              <a:t>=2</a:t>
            </a:r>
            <a:r>
              <a:rPr lang="ru-RU" altLang="ru-RU">
                <a:solidFill>
                  <a:srgbClr val="000000"/>
                </a:solidFill>
              </a:rPr>
              <a:t>, то 					</a:t>
            </a:r>
            <a:r>
              <a:rPr lang="en-US" altLang="ru-RU">
                <a:solidFill>
                  <a:srgbClr val="000000"/>
                </a:solidFill>
              </a:rPr>
              <a:t>					</a:t>
            </a:r>
            <a:r>
              <a:rPr lang="ru-RU" altLang="ru-RU">
                <a:solidFill>
                  <a:srgbClr val="000000"/>
                </a:solidFill>
              </a:rPr>
              <a:t>С=1/2 (вложение одного бита в 					</a:t>
            </a:r>
            <a:r>
              <a:rPr lang="en-US" altLang="ru-RU">
                <a:solidFill>
                  <a:srgbClr val="000000"/>
                </a:solidFill>
              </a:rPr>
              <a:t>					</a:t>
            </a:r>
            <a:r>
              <a:rPr lang="ru-RU" altLang="ru-RU">
                <a:solidFill>
                  <a:srgbClr val="000000"/>
                </a:solidFill>
              </a:rPr>
              <a:t>2</a:t>
            </a:r>
            <a:r>
              <a:rPr lang="en-US" altLang="ru-RU">
                <a:solidFill>
                  <a:srgbClr val="000000"/>
                </a:solidFill>
              </a:rPr>
              <a:t> </a:t>
            </a:r>
            <a:r>
              <a:rPr lang="ru-RU" altLang="ru-RU">
                <a:solidFill>
                  <a:srgbClr val="000000"/>
                </a:solidFill>
              </a:rPr>
              <a:t>отсчета)</a:t>
            </a:r>
            <a:r>
              <a:rPr lang="en-US" altLang="ru-RU">
                <a:solidFill>
                  <a:srgbClr val="000000"/>
                </a:solidFill>
              </a:rPr>
              <a:t> 	</a:t>
            </a:r>
            <a:r>
              <a:rPr lang="ru-RU" altLang="ru-RU">
                <a:solidFill>
                  <a:srgbClr val="000000"/>
                </a:solidFill>
              </a:rPr>
              <a:t>							</a:t>
            </a:r>
            <a:r>
              <a:rPr lang="en-US" altLang="ru-RU">
                <a:solidFill>
                  <a:srgbClr val="000000"/>
                </a:solidFill>
              </a:rPr>
              <a:t>		</a:t>
            </a:r>
            <a:r>
              <a:rPr lang="ru-RU" altLang="ru-RU">
                <a:solidFill>
                  <a:srgbClr val="000000"/>
                </a:solidFill>
              </a:rPr>
              <a:t>Если </a:t>
            </a:r>
            <a:r>
              <a:rPr lang="el-GR" altLang="ru-RU">
                <a:solidFill>
                  <a:srgbClr val="000000"/>
                </a:solidFill>
              </a:rPr>
              <a:t>η </a:t>
            </a:r>
            <a:r>
              <a:rPr lang="ru-RU" altLang="ru-RU">
                <a:solidFill>
                  <a:srgbClr val="000000"/>
                </a:solidFill>
              </a:rPr>
              <a:t>→∞ </a:t>
            </a:r>
            <a:r>
              <a:rPr lang="en-US" altLang="ru-RU">
                <a:solidFill>
                  <a:srgbClr val="000000"/>
                </a:solidFill>
              </a:rPr>
              <a:t>     D</a:t>
            </a:r>
            <a:r>
              <a:rPr lang="ru-RU" altLang="ru-RU" sz="1000">
                <a:solidFill>
                  <a:srgbClr val="000000"/>
                </a:solidFill>
              </a:rPr>
              <a:t>2</a:t>
            </a:r>
            <a:r>
              <a:rPr lang="en-US" altLang="ru-RU">
                <a:solidFill>
                  <a:srgbClr val="000000"/>
                </a:solidFill>
              </a:rPr>
              <a:t> </a:t>
            </a:r>
            <a:r>
              <a:rPr lang="ru-RU" altLang="ru-RU">
                <a:solidFill>
                  <a:srgbClr val="000000"/>
                </a:solidFill>
              </a:rPr>
              <a:t>→∞, то С →0</a:t>
            </a:r>
            <a:r>
              <a:rPr lang="en-US" altLang="ru-RU">
                <a:solidFill>
                  <a:srgbClr val="000000"/>
                </a:solidFill>
              </a:rPr>
              <a:t> </a:t>
            </a:r>
            <a:r>
              <a:rPr lang="ru-RU" altLang="ru-RU">
                <a:solidFill>
                  <a:srgbClr val="000000"/>
                </a:solidFill>
              </a:rPr>
              <a:t>					</a:t>
            </a:r>
            <a:r>
              <a:rPr lang="en-US" altLang="ru-RU">
                <a:solidFill>
                  <a:srgbClr val="000000"/>
                </a:solidFill>
              </a:rPr>
              <a:t>					</a:t>
            </a:r>
            <a:r>
              <a:rPr lang="ru-RU" altLang="ru-RU">
                <a:solidFill>
                  <a:srgbClr val="000000"/>
                </a:solidFill>
              </a:rPr>
              <a:t>(В действительности С=0 уже 					</a:t>
            </a:r>
            <a:r>
              <a:rPr lang="en-US" altLang="ru-RU">
                <a:solidFill>
                  <a:srgbClr val="000000"/>
                </a:solidFill>
              </a:rPr>
              <a:t>					</a:t>
            </a:r>
            <a:r>
              <a:rPr lang="ru-RU" altLang="ru-RU">
                <a:solidFill>
                  <a:srgbClr val="000000"/>
                </a:solidFill>
              </a:rPr>
              <a:t>при условии, что </a:t>
            </a:r>
            <a:r>
              <a:rPr lang="en-US" altLang="ru-RU">
                <a:solidFill>
                  <a:srgbClr val="000000"/>
                </a:solidFill>
              </a:rPr>
              <a:t>										D</a:t>
            </a:r>
            <a:r>
              <a:rPr lang="en-US" altLang="ru-RU" sz="1000">
                <a:solidFill>
                  <a:srgbClr val="000000"/>
                </a:solidFill>
              </a:rPr>
              <a:t>2</a:t>
            </a:r>
            <a:r>
              <a:rPr lang="en-US" altLang="ru-RU">
                <a:solidFill>
                  <a:srgbClr val="000000"/>
                </a:solidFill>
              </a:rPr>
              <a:t>≥</a:t>
            </a:r>
            <a:r>
              <a:rPr lang="el-GR" altLang="ru-RU">
                <a:solidFill>
                  <a:srgbClr val="000000"/>
                </a:solidFill>
              </a:rPr>
              <a:t>σ</a:t>
            </a:r>
            <a:r>
              <a:rPr lang="en-US" altLang="ru-RU" baseline="30000">
                <a:solidFill>
                  <a:srgbClr val="000000"/>
                </a:solidFill>
              </a:rPr>
              <a:t>2</a:t>
            </a:r>
            <a:r>
              <a:rPr lang="en-US" altLang="ru-RU">
                <a:solidFill>
                  <a:srgbClr val="000000"/>
                </a:solidFill>
              </a:rPr>
              <a:t>+D</a:t>
            </a:r>
            <a:r>
              <a:rPr lang="en-US" altLang="ru-RU" sz="1000">
                <a:solidFill>
                  <a:srgbClr val="000000"/>
                </a:solidFill>
              </a:rPr>
              <a:t>1</a:t>
            </a:r>
            <a:r>
              <a:rPr lang="en-US" altLang="ru-RU">
                <a:solidFill>
                  <a:srgbClr val="000000"/>
                </a:solidFill>
              </a:rPr>
              <a:t>        </a:t>
            </a:r>
            <a:r>
              <a:rPr lang="el-GR" altLang="ru-RU">
                <a:solidFill>
                  <a:srgbClr val="000000"/>
                </a:solidFill>
              </a:rPr>
              <a:t>η</a:t>
            </a:r>
            <a:r>
              <a:rPr lang="en-US" altLang="ru-RU">
                <a:solidFill>
                  <a:srgbClr val="000000"/>
                </a:solidFill>
              </a:rPr>
              <a:t>&gt;2+n</a:t>
            </a:r>
            <a:r>
              <a:rPr lang="en-US" altLang="ru-RU" sz="1000">
                <a:solidFill>
                  <a:srgbClr val="000000"/>
                </a:solidFill>
              </a:rPr>
              <a:t>w</a:t>
            </a:r>
          </a:p>
          <a:p>
            <a:pPr eaLnBrk="1" hangingPunct="1"/>
            <a:endParaRPr lang="ru-RU" altLang="ru-RU">
              <a:solidFill>
                <a:srgbClr val="000000"/>
              </a:solidFill>
            </a:endParaRPr>
          </a:p>
          <a:p>
            <a:pPr eaLnBrk="1" hangingPunct="1"/>
            <a:endParaRPr lang="ru-RU" altLang="ru-RU">
              <a:solidFill>
                <a:srgbClr val="000000"/>
              </a:solidFill>
            </a:endParaRPr>
          </a:p>
          <a:p>
            <a:pPr eaLnBrk="1" hangingPunct="1"/>
            <a:endParaRPr lang="ru-RU" altLang="ru-RU">
              <a:solidFill>
                <a:srgbClr val="000000"/>
              </a:solidFill>
            </a:endParaRPr>
          </a:p>
          <a:p>
            <a:pPr eaLnBrk="1" hangingPunct="1"/>
            <a:endParaRPr lang="ru-RU" altLang="ru-RU">
              <a:solidFill>
                <a:srgbClr val="000000"/>
              </a:solidFill>
            </a:endParaRPr>
          </a:p>
          <a:p>
            <a:pPr eaLnBrk="1" hangingPunct="1"/>
            <a:endParaRPr lang="ru-RU" altLang="ru-RU">
              <a:solidFill>
                <a:srgbClr val="000000"/>
              </a:solidFill>
            </a:endParaRPr>
          </a:p>
          <a:p>
            <a:pPr eaLnBrk="1" hangingPunct="1"/>
            <a:r>
              <a:rPr lang="ru-RU" altLang="ru-RU" b="1">
                <a:solidFill>
                  <a:srgbClr val="000000"/>
                </a:solidFill>
              </a:rPr>
              <a:t>Замечание.</a:t>
            </a:r>
            <a:r>
              <a:rPr lang="ru-RU" altLang="ru-RU" i="1">
                <a:solidFill>
                  <a:srgbClr val="000000"/>
                </a:solidFill>
              </a:rPr>
              <a:t> </a:t>
            </a:r>
            <a:r>
              <a:rPr lang="ru-RU" altLang="ru-RU">
                <a:solidFill>
                  <a:srgbClr val="000000"/>
                </a:solidFill>
              </a:rPr>
              <a:t>Для цифровых ПС пропускная способность всегда будет величиной ограниченной, т.е. </a:t>
            </a:r>
            <a:r>
              <a:rPr lang="ru-RU" altLang="ru-RU" i="1">
                <a:solidFill>
                  <a:srgbClr val="000000"/>
                </a:solidFill>
              </a:rPr>
              <a:t>С</a:t>
            </a:r>
            <a:r>
              <a:rPr lang="ru-RU" altLang="ru-RU">
                <a:solidFill>
                  <a:srgbClr val="000000"/>
                </a:solidFill>
              </a:rPr>
              <a:t>&lt;∞</a:t>
            </a:r>
          </a:p>
        </p:txBody>
      </p:sp>
      <p:pic>
        <p:nvPicPr>
          <p:cNvPr id="11267" name="Picture 2">
            <a:extLst>
              <a:ext uri="{FF2B5EF4-FFF2-40B4-BE49-F238E27FC236}">
                <a16:creationId xmlns:a16="http://schemas.microsoft.com/office/drawing/2014/main" id="{81FB8C53-ADD1-9242-AF4C-AD885EEEC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1" y="838201"/>
            <a:ext cx="23971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68" name="Picture 3">
            <a:extLst>
              <a:ext uri="{FF2B5EF4-FFF2-40B4-BE49-F238E27FC236}">
                <a16:creationId xmlns:a16="http://schemas.microsoft.com/office/drawing/2014/main" id="{C93C50E3-3C67-9E49-8628-536D33C1F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1" y="2286001"/>
            <a:ext cx="23971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69" name="Picture 4">
            <a:extLst>
              <a:ext uri="{FF2B5EF4-FFF2-40B4-BE49-F238E27FC236}">
                <a16:creationId xmlns:a16="http://schemas.microsoft.com/office/drawing/2014/main" id="{BA416AB3-B5CB-2C42-B4C2-C273E9916D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1" y="3124200"/>
            <a:ext cx="3587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70" name="Picture 5">
            <a:extLst>
              <a:ext uri="{FF2B5EF4-FFF2-40B4-BE49-F238E27FC236}">
                <a16:creationId xmlns:a16="http://schemas.microsoft.com/office/drawing/2014/main" id="{134CB1DF-5F39-9E43-AD76-E489F335E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1" y="685800"/>
            <a:ext cx="431482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1271" name="Номер слайда 6">
            <a:extLst>
              <a:ext uri="{FF2B5EF4-FFF2-40B4-BE49-F238E27FC236}">
                <a16:creationId xmlns:a16="http://schemas.microsoft.com/office/drawing/2014/main" id="{B961BFC9-3E10-C442-B670-26C73836C1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fld id="{3B144E1C-E846-8440-9596-8351D23A848B}" type="slidenum">
              <a:rPr lang="ru-RU" altLang="ru-RU">
                <a:solidFill>
                  <a:srgbClr val="000000"/>
                </a:solidFill>
              </a:rPr>
              <a:pPr eaLnBrk="1" hangingPunct="1"/>
              <a:t>278</a:t>
            </a:fld>
            <a:endParaRPr lang="ru-RU" altLang="ru-RU">
              <a:solidFill>
                <a:srgbClr val="000000"/>
              </a:solidFill>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a16="http://schemas.microsoft.com/office/drawing/2014/main" id="{4528EE3C-D7FB-134D-BBB9-7AC0572578EF}"/>
              </a:ext>
            </a:extLst>
          </p:cNvPr>
          <p:cNvSpPr txBox="1">
            <a:spLocks noChangeArrowheads="1"/>
          </p:cNvSpPr>
          <p:nvPr/>
        </p:nvSpPr>
        <p:spPr bwMode="auto">
          <a:xfrm>
            <a:off x="1919289" y="188913"/>
            <a:ext cx="8372475"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339725" indent="-339725"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bg1"/>
                </a:solidFill>
                <a:latin typeface="Arial" panose="020B0604020202020204" pitchFamily="34" charset="0"/>
                <a:cs typeface="Arial" panose="020B0604020202020204" pitchFamily="34" charset="0"/>
              </a:defRPr>
            </a:lvl9pPr>
          </a:lstStyle>
          <a:p>
            <a:pPr eaLnBrk="1" hangingPunct="1"/>
            <a:r>
              <a:rPr lang="ru-RU" altLang="ru-RU" b="1">
                <a:solidFill>
                  <a:srgbClr val="000000"/>
                </a:solidFill>
              </a:rPr>
              <a:t>О практическом использовании понятия пропускной способности системы ЦВЗ.</a:t>
            </a:r>
          </a:p>
          <a:p>
            <a:pPr eaLnBrk="1" hangingPunct="1"/>
            <a:endParaRPr lang="ru-RU" altLang="ru-RU">
              <a:solidFill>
                <a:srgbClr val="000000"/>
              </a:solidFill>
            </a:endParaRPr>
          </a:p>
          <a:p>
            <a:pPr eaLnBrk="1" hangingPunct="1">
              <a:buFont typeface="Times New Roman" panose="02020603050405020304" pitchFamily="18" charset="0"/>
              <a:buAutoNum type="arabicPeriod"/>
            </a:pPr>
            <a:r>
              <a:rPr lang="ru-RU" altLang="ru-RU">
                <a:solidFill>
                  <a:srgbClr val="000000"/>
                </a:solidFill>
              </a:rPr>
              <a:t>В работе </a:t>
            </a:r>
            <a:r>
              <a:rPr lang="en-US" altLang="ru-RU">
                <a:solidFill>
                  <a:srgbClr val="000000"/>
                </a:solidFill>
              </a:rPr>
              <a:t>[</a:t>
            </a:r>
            <a:r>
              <a:rPr lang="ru-RU" altLang="ru-RU">
                <a:solidFill>
                  <a:srgbClr val="000000"/>
                </a:solidFill>
              </a:rPr>
              <a:t>19</a:t>
            </a:r>
            <a:r>
              <a:rPr lang="en-US" altLang="ru-RU">
                <a:solidFill>
                  <a:srgbClr val="000000"/>
                </a:solidFill>
              </a:rPr>
              <a:t>]</a:t>
            </a:r>
            <a:r>
              <a:rPr lang="ru-RU" altLang="ru-RU">
                <a:solidFill>
                  <a:srgbClr val="000000"/>
                </a:solidFill>
              </a:rPr>
              <a:t> доказывается, что если ПО С(</a:t>
            </a:r>
            <a:r>
              <a:rPr lang="en-US" altLang="ru-RU">
                <a:solidFill>
                  <a:srgbClr val="000000"/>
                </a:solidFill>
              </a:rPr>
              <a:t>n</a:t>
            </a:r>
            <a:r>
              <a:rPr lang="ru-RU" altLang="ru-RU">
                <a:solidFill>
                  <a:srgbClr val="000000"/>
                </a:solidFill>
              </a:rPr>
              <a:t>) не является гауссовской </a:t>
            </a:r>
            <a:r>
              <a:rPr lang="en-US" altLang="ru-RU">
                <a:solidFill>
                  <a:srgbClr val="000000"/>
                </a:solidFill>
              </a:rPr>
              <a:t>i.i.d </a:t>
            </a:r>
            <a:r>
              <a:rPr lang="ru-RU" altLang="ru-RU">
                <a:solidFill>
                  <a:srgbClr val="000000"/>
                </a:solidFill>
              </a:rPr>
              <a:t>величиной, то при высоких требованиях к его искажениям при погружении и атаке(т.е. , когда </a:t>
            </a:r>
            <a:r>
              <a:rPr lang="en-US" altLang="ru-RU">
                <a:solidFill>
                  <a:srgbClr val="000000"/>
                </a:solidFill>
              </a:rPr>
              <a:t>D1, D2→0</a:t>
            </a:r>
            <a:r>
              <a:rPr lang="ru-RU" altLang="ru-RU">
                <a:solidFill>
                  <a:srgbClr val="000000"/>
                </a:solidFill>
              </a:rPr>
              <a:t>)</a:t>
            </a:r>
            <a:r>
              <a:rPr lang="en-US" altLang="ru-RU">
                <a:solidFill>
                  <a:srgbClr val="000000"/>
                </a:solidFill>
              </a:rPr>
              <a:t> </a:t>
            </a:r>
            <a:r>
              <a:rPr lang="ru-RU" altLang="ru-RU">
                <a:solidFill>
                  <a:srgbClr val="000000"/>
                </a:solidFill>
              </a:rPr>
              <a:t>пропускная способность </a:t>
            </a:r>
            <a:r>
              <a:rPr lang="ru-RU" altLang="ru-RU" i="1">
                <a:solidFill>
                  <a:srgbClr val="000000"/>
                </a:solidFill>
              </a:rPr>
              <a:t>С</a:t>
            </a:r>
            <a:r>
              <a:rPr lang="ru-RU" altLang="ru-RU">
                <a:solidFill>
                  <a:srgbClr val="000000"/>
                </a:solidFill>
              </a:rPr>
              <a:t> асимптотически приближается к </a:t>
            </a:r>
            <a:r>
              <a:rPr lang="ru-RU" altLang="ru-RU" i="1">
                <a:solidFill>
                  <a:srgbClr val="000000"/>
                </a:solidFill>
              </a:rPr>
              <a:t>С</a:t>
            </a:r>
            <a:r>
              <a:rPr lang="ru-RU" altLang="ru-RU">
                <a:solidFill>
                  <a:srgbClr val="000000"/>
                </a:solidFill>
              </a:rPr>
              <a:t> по (16), причем оптимальным погружением остается(14), а оптимальной атакой (15).</a:t>
            </a:r>
          </a:p>
          <a:p>
            <a:pPr eaLnBrk="1" hangingPunct="1">
              <a:buClrTx/>
              <a:buSzTx/>
              <a:buFontTx/>
              <a:buNone/>
            </a:pPr>
            <a:r>
              <a:rPr lang="ru-RU" altLang="ru-RU">
                <a:solidFill>
                  <a:srgbClr val="000000"/>
                </a:solidFill>
              </a:rPr>
              <a:t>     		Однако, при практическом выполнении атаки на ЦВЗ, могут оказаться более эффективными различные «изощренные» атаки, чем добавление аддитивного шума, поскольку они требуют более сложного алгоритма извлечения ЦВЗ. Тогда, может измениться и метод вложения ЦВЗ.</a:t>
            </a:r>
          </a:p>
          <a:p>
            <a:pPr eaLnBrk="1" hangingPunct="1">
              <a:buClrTx/>
              <a:buSzTx/>
              <a:buFontTx/>
              <a:buNone/>
            </a:pPr>
            <a:endParaRPr lang="ru-RU" altLang="ru-RU">
              <a:solidFill>
                <a:srgbClr val="000000"/>
              </a:solidFill>
            </a:endParaRPr>
          </a:p>
          <a:p>
            <a:pPr eaLnBrk="1" hangingPunct="1">
              <a:buFont typeface="Times New Roman" panose="02020603050405020304" pitchFamily="18" charset="0"/>
              <a:buAutoNum type="arabicPeriod"/>
            </a:pPr>
            <a:r>
              <a:rPr lang="ru-RU" altLang="ru-RU">
                <a:solidFill>
                  <a:srgbClr val="000000"/>
                </a:solidFill>
              </a:rPr>
              <a:t>Доказывается также </a:t>
            </a:r>
            <a:r>
              <a:rPr lang="en-US" altLang="ru-RU">
                <a:solidFill>
                  <a:srgbClr val="000000"/>
                </a:solidFill>
              </a:rPr>
              <a:t>[</a:t>
            </a:r>
            <a:r>
              <a:rPr lang="ru-RU" altLang="ru-RU">
                <a:solidFill>
                  <a:srgbClr val="000000"/>
                </a:solidFill>
              </a:rPr>
              <a:t>19</a:t>
            </a:r>
            <a:r>
              <a:rPr lang="en-US" altLang="ru-RU">
                <a:solidFill>
                  <a:srgbClr val="000000"/>
                </a:solidFill>
              </a:rPr>
              <a:t>]</a:t>
            </a:r>
            <a:r>
              <a:rPr lang="ru-RU" altLang="ru-RU">
                <a:solidFill>
                  <a:srgbClr val="000000"/>
                </a:solidFill>
              </a:rPr>
              <a:t>, что при использовании «слепого» декодера пропускная способность системы ЦВЗ будет определяться тем же выражением (13), что и для информированного декодера.</a:t>
            </a:r>
          </a:p>
          <a:p>
            <a:pPr eaLnBrk="1" hangingPunct="1">
              <a:buClrTx/>
              <a:buSzTx/>
              <a:buFontTx/>
              <a:buNone/>
            </a:pPr>
            <a:r>
              <a:rPr lang="ru-RU" altLang="ru-RU">
                <a:solidFill>
                  <a:srgbClr val="000000"/>
                </a:solidFill>
              </a:rPr>
              <a:t>		Однако, при реальном построении системы ЦВЗ со «слепым» декодером, скорость вложения может оказаться значительно ниже, чем при информированном.</a:t>
            </a:r>
          </a:p>
        </p:txBody>
      </p:sp>
      <p:sp>
        <p:nvSpPr>
          <p:cNvPr id="12291" name="Номер слайда 2">
            <a:extLst>
              <a:ext uri="{FF2B5EF4-FFF2-40B4-BE49-F238E27FC236}">
                <a16:creationId xmlns:a16="http://schemas.microsoft.com/office/drawing/2014/main" id="{B3B3A999-9B1D-6A4B-BC74-DAE0831A0F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eaLnBrk="1" hangingPunct="1"/>
            <a:fld id="{48EC4C28-1FC7-B04C-AE0C-6B42676C2FA2}" type="slidenum">
              <a:rPr lang="ru-RU" altLang="ru-RU">
                <a:solidFill>
                  <a:srgbClr val="000000"/>
                </a:solidFill>
              </a:rPr>
              <a:pPr eaLnBrk="1" hangingPunct="1"/>
              <a:t>279</a:t>
            </a:fld>
            <a:endParaRPr lang="ru-RU" altLang="ru-RU">
              <a:solidFill>
                <a:srgbClr val="000000"/>
              </a:solidFill>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a:extLst>
              <a:ext uri="{FF2B5EF4-FFF2-40B4-BE49-F238E27FC236}">
                <a16:creationId xmlns:a16="http://schemas.microsoft.com/office/drawing/2014/main" id="{4B6A53D3-57DD-4648-81C1-091352EA2422}"/>
              </a:ext>
            </a:extLst>
          </p:cNvPr>
          <p:cNvSpPr>
            <a:spLocks noGrp="1"/>
          </p:cNvSpPr>
          <p:nvPr>
            <p:ph type="title"/>
          </p:nvPr>
        </p:nvSpPr>
        <p:spPr>
          <a:xfrm>
            <a:off x="1703388" y="404813"/>
            <a:ext cx="8858250" cy="6572250"/>
          </a:xfrm>
        </p:spPr>
        <p:txBody>
          <a:bodyPr/>
          <a:lstStyle/>
          <a:p>
            <a:pPr algn="l" eaLnBrk="1" hangingPunct="1"/>
            <a:r>
              <a:rPr lang="ru-RU" altLang="ru-RU" sz="1800" i="1">
                <a:latin typeface="Arial" panose="020B0604020202020204" pitchFamily="34" charset="0"/>
                <a:cs typeface="Arial" panose="020B0604020202020204" pitchFamily="34" charset="0"/>
              </a:rPr>
              <a:t> 1.3 </a:t>
            </a:r>
            <a:r>
              <a:rPr lang="en-US" altLang="ru-RU" sz="1800" i="1">
                <a:latin typeface="Arial" panose="020B0604020202020204" pitchFamily="34" charset="0"/>
                <a:cs typeface="Arial" panose="020B0604020202020204" pitchFamily="34" charset="0"/>
              </a:rPr>
              <a:t>F5.	</a:t>
            </a:r>
            <a:r>
              <a:rPr lang="ru-RU" altLang="ru-RU" sz="1800">
                <a:latin typeface="Arial" panose="020B0604020202020204" pitchFamily="34" charset="0"/>
                <a:cs typeface="Arial" panose="020B0604020202020204" pitchFamily="34" charset="0"/>
              </a:rPr>
              <a:t>В качестве ПО используется цветное изображение в формате 	</a:t>
            </a:r>
            <a:r>
              <a:rPr lang="en-US" altLang="ru-RU" sz="1800">
                <a:latin typeface="Arial" panose="020B0604020202020204" pitchFamily="34" charset="0"/>
                <a:cs typeface="Arial" panose="020B0604020202020204" pitchFamily="34" charset="0"/>
              </a:rPr>
              <a:t>JPEG</a:t>
            </a:r>
            <a:r>
              <a:rPr lang="ru-RU" altLang="ru-RU" sz="1800">
                <a:latin typeface="Arial" panose="020B0604020202020204" pitchFamily="34" charset="0"/>
                <a:cs typeface="Arial" panose="020B0604020202020204" pitchFamily="34" charset="0"/>
              </a:rPr>
              <a:t>. Однако, в отличие от </a:t>
            </a:r>
            <a:r>
              <a:rPr lang="en-US" altLang="ru-RU" sz="1800">
                <a:latin typeface="Arial" panose="020B0604020202020204" pitchFamily="34" charset="0"/>
                <a:cs typeface="Arial" panose="020B0604020202020204" pitchFamily="34" charset="0"/>
              </a:rPr>
              <a:t>Jsteg</a:t>
            </a:r>
            <a:r>
              <a:rPr lang="ru-RU" altLang="ru-RU" sz="1800">
                <a:latin typeface="Arial" panose="020B0604020202020204" pitchFamily="34" charset="0"/>
                <a:cs typeface="Arial" panose="020B0604020202020204" pitchFamily="34" charset="0"/>
              </a:rPr>
              <a:t> и </a:t>
            </a:r>
            <a:r>
              <a:rPr lang="en-US" altLang="ru-RU" sz="1800">
                <a:latin typeface="Arial" panose="020B0604020202020204" pitchFamily="34" charset="0"/>
                <a:cs typeface="Arial" panose="020B0604020202020204" pitchFamily="34" charset="0"/>
              </a:rPr>
              <a:t>Outguess</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это не чистая СГС-НЗБ.  	Основной принцип </a:t>
            </a:r>
            <a:r>
              <a:rPr lang="en-US" altLang="ru-RU" sz="1800">
                <a:latin typeface="Arial" panose="020B0604020202020204" pitchFamily="34" charset="0"/>
                <a:cs typeface="Arial" panose="020B0604020202020204" pitchFamily="34" charset="0"/>
              </a:rPr>
              <a:t>F5: </a:t>
            </a:r>
            <a:r>
              <a:rPr lang="ru-RU" altLang="ru-RU" sz="1800">
                <a:latin typeface="Arial" panose="020B0604020202020204" pitchFamily="34" charset="0"/>
                <a:cs typeface="Arial" panose="020B0604020202020204" pitchFamily="34" charset="0"/>
              </a:rPr>
              <a:t>при заданном числе вкладываемых бит 	информации минимизировать количество изменяемых бит ПО.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a:t>
            </a:r>
            <a:r>
              <a:rPr lang="ru-RU" altLang="ru-RU" sz="1800">
                <a:latin typeface="Arial" panose="020B0604020202020204" pitchFamily="34" charset="0"/>
                <a:cs typeface="Arial" panose="020B0604020202020204" pitchFamily="34" charset="0"/>
              </a:rPr>
              <a:t>                     - биты вкладываемой информации. Обычное НЗБ требует 	изменение </a:t>
            </a:r>
            <a:r>
              <a:rPr lang="ru-RU" altLang="ru-RU" sz="1800" i="1">
                <a:latin typeface="Arial" panose="020B0604020202020204" pitchFamily="34" charset="0"/>
                <a:cs typeface="Arial" panose="020B0604020202020204" pitchFamily="34" charset="0"/>
              </a:rPr>
              <a:t>2</a:t>
            </a:r>
            <a:r>
              <a:rPr lang="ru-RU" altLang="ru-RU" sz="1800" i="1" baseline="30000">
                <a:latin typeface="Arial" panose="020B0604020202020204" pitchFamily="34" charset="0"/>
                <a:cs typeface="Arial" panose="020B0604020202020204" pitchFamily="34" charset="0"/>
              </a:rPr>
              <a:t>х</a:t>
            </a:r>
            <a:r>
              <a:rPr lang="ru-RU" altLang="ru-RU" sz="1800">
                <a:latin typeface="Arial" panose="020B0604020202020204" pitchFamily="34" charset="0"/>
                <a:cs typeface="Arial" panose="020B0604020202020204" pitchFamily="34" charset="0"/>
              </a:rPr>
              <a:t> бит ПС. Модифицированное вложение (где </a:t>
            </a:r>
            <a:r>
              <a:rPr lang="ru-RU" altLang="ru-RU" sz="1800" i="1">
                <a:latin typeface="Arial" panose="020B0604020202020204" pitchFamily="34" charset="0"/>
                <a:cs typeface="Arial" panose="020B0604020202020204" pitchFamily="34" charset="0"/>
              </a:rPr>
              <a:t>а</a:t>
            </a:r>
            <a:r>
              <a:rPr lang="ru-RU" altLang="ru-RU" sz="1800" i="1" baseline="-25000">
                <a:latin typeface="Arial" panose="020B0604020202020204" pitchFamily="34" charset="0"/>
                <a:cs typeface="Arial" panose="020B0604020202020204" pitchFamily="34" charset="0"/>
              </a:rPr>
              <a:t>1</a:t>
            </a:r>
            <a:r>
              <a:rPr lang="ru-RU" altLang="ru-RU" sz="1800" i="1">
                <a:latin typeface="Arial" panose="020B0604020202020204" pitchFamily="34" charset="0"/>
                <a:cs typeface="Arial" panose="020B0604020202020204" pitchFamily="34" charset="0"/>
              </a:rPr>
              <a:t>,а</a:t>
            </a:r>
            <a:r>
              <a:rPr lang="ru-RU" altLang="ru-RU" sz="1800" i="1" baseline="-25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,а</a:t>
            </a:r>
            <a:r>
              <a:rPr lang="ru-RU" altLang="ru-RU" sz="1800" i="1" baseline="-25000">
                <a:latin typeface="Arial" panose="020B0604020202020204" pitchFamily="34" charset="0"/>
                <a:cs typeface="Arial" panose="020B0604020202020204" pitchFamily="34" charset="0"/>
              </a:rPr>
              <a:t>3</a:t>
            </a:r>
            <a:r>
              <a:rPr lang="ru-RU" altLang="ru-RU" sz="1800">
                <a:latin typeface="Arial" panose="020B0604020202020204" pitchFamily="34" charset="0"/>
                <a:cs typeface="Arial" panose="020B0604020202020204" pitchFamily="34" charset="0"/>
              </a:rPr>
              <a:t> – биты 	ПС, которые можно изменять):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х</a:t>
            </a:r>
            <a:r>
              <a:rPr lang="ru-RU" altLang="ru-RU" sz="1800" i="1" baseline="-25000">
                <a:latin typeface="Arial" panose="020B0604020202020204" pitchFamily="34" charset="0"/>
                <a:cs typeface="Arial" panose="020B0604020202020204" pitchFamily="34" charset="0"/>
              </a:rPr>
              <a:t>1 </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1</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3</a:t>
            </a:r>
            <a:r>
              <a:rPr lang="ru-RU" altLang="ru-RU" sz="1800" i="1">
                <a:latin typeface="Arial" panose="020B0604020202020204" pitchFamily="34" charset="0"/>
                <a:cs typeface="Arial" panose="020B0604020202020204" pitchFamily="34" charset="0"/>
              </a:rPr>
              <a:t>, х</a:t>
            </a:r>
            <a:r>
              <a:rPr lang="ru-RU" altLang="ru-RU" sz="1800" i="1" baseline="-25000">
                <a:latin typeface="Arial" panose="020B0604020202020204" pitchFamily="34" charset="0"/>
                <a:cs typeface="Arial" panose="020B0604020202020204" pitchFamily="34" charset="0"/>
              </a:rPr>
              <a:t>2 </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3</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&gt;</a:t>
            </a:r>
            <a:r>
              <a:rPr lang="ru-RU" altLang="ru-RU" sz="1800">
                <a:latin typeface="Arial" panose="020B0604020202020204" pitchFamily="34" charset="0"/>
                <a:cs typeface="Arial" panose="020B0604020202020204" pitchFamily="34" charset="0"/>
              </a:rPr>
              <a:t> ничего не изменять,</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х</a:t>
            </a:r>
            <a:r>
              <a:rPr lang="ru-RU" altLang="ru-RU" sz="1800" i="1" baseline="-25000">
                <a:latin typeface="Arial" panose="020B0604020202020204" pitchFamily="34" charset="0"/>
                <a:cs typeface="Arial" panose="020B0604020202020204" pitchFamily="34" charset="0"/>
              </a:rPr>
              <a:t>1 </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1</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3</a:t>
            </a:r>
            <a:r>
              <a:rPr lang="ru-RU" altLang="ru-RU" sz="1800" i="1">
                <a:latin typeface="Arial" panose="020B0604020202020204" pitchFamily="34" charset="0"/>
                <a:cs typeface="Arial" panose="020B0604020202020204" pitchFamily="34" charset="0"/>
              </a:rPr>
              <a:t>, х</a:t>
            </a:r>
            <a:r>
              <a:rPr lang="ru-RU" altLang="ru-RU" sz="1800" i="1" baseline="-25000">
                <a:latin typeface="Arial" panose="020B0604020202020204" pitchFamily="34" charset="0"/>
                <a:cs typeface="Arial" panose="020B0604020202020204" pitchFamily="34" charset="0"/>
              </a:rPr>
              <a:t>2 </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3</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&gt;</a:t>
            </a:r>
            <a:r>
              <a:rPr lang="ru-RU" altLang="ru-RU" sz="1800">
                <a:latin typeface="Arial" panose="020B0604020202020204" pitchFamily="34" charset="0"/>
                <a:cs typeface="Arial" panose="020B0604020202020204" pitchFamily="34" charset="0"/>
              </a:rPr>
              <a:t> изменить а</a:t>
            </a:r>
            <a:r>
              <a:rPr lang="ru-RU" altLang="ru-RU" sz="1800"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х</a:t>
            </a:r>
            <a:r>
              <a:rPr lang="ru-RU" altLang="ru-RU" sz="1800" i="1" baseline="-25000">
                <a:latin typeface="Arial" panose="020B0604020202020204" pitchFamily="34" charset="0"/>
                <a:cs typeface="Arial" panose="020B0604020202020204" pitchFamily="34" charset="0"/>
              </a:rPr>
              <a:t>1 </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1</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3</a:t>
            </a:r>
            <a:r>
              <a:rPr lang="ru-RU" altLang="ru-RU" sz="1800" i="1">
                <a:latin typeface="Arial" panose="020B0604020202020204" pitchFamily="34" charset="0"/>
                <a:cs typeface="Arial" panose="020B0604020202020204" pitchFamily="34" charset="0"/>
              </a:rPr>
              <a:t>, х</a:t>
            </a:r>
            <a:r>
              <a:rPr lang="ru-RU" altLang="ru-RU" sz="1800" i="1" baseline="-25000">
                <a:latin typeface="Arial" panose="020B0604020202020204" pitchFamily="34" charset="0"/>
                <a:cs typeface="Arial" panose="020B0604020202020204" pitchFamily="34" charset="0"/>
              </a:rPr>
              <a:t>2 </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3</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&gt;</a:t>
            </a:r>
            <a:r>
              <a:rPr lang="ru-RU" altLang="ru-RU" sz="1800">
                <a:latin typeface="Arial" panose="020B0604020202020204" pitchFamily="34" charset="0"/>
                <a:cs typeface="Arial" panose="020B0604020202020204" pitchFamily="34" charset="0"/>
              </a:rPr>
              <a:t> изменить а</a:t>
            </a:r>
            <a:r>
              <a:rPr lang="ru-RU" altLang="ru-RU" sz="1800" baseline="-25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х</a:t>
            </a:r>
            <a:r>
              <a:rPr lang="ru-RU" altLang="ru-RU" sz="1800" i="1" baseline="-25000">
                <a:latin typeface="Arial" panose="020B0604020202020204" pitchFamily="34" charset="0"/>
                <a:cs typeface="Arial" panose="020B0604020202020204" pitchFamily="34" charset="0"/>
              </a:rPr>
              <a:t>1 </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1</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3</a:t>
            </a:r>
            <a:r>
              <a:rPr lang="ru-RU" altLang="ru-RU" sz="1800" i="1">
                <a:latin typeface="Arial" panose="020B0604020202020204" pitchFamily="34" charset="0"/>
                <a:cs typeface="Arial" panose="020B0604020202020204" pitchFamily="34" charset="0"/>
              </a:rPr>
              <a:t>, х</a:t>
            </a:r>
            <a:r>
              <a:rPr lang="ru-RU" altLang="ru-RU" sz="1800" i="1" baseline="-25000">
                <a:latin typeface="Arial" panose="020B0604020202020204" pitchFamily="34" charset="0"/>
                <a:cs typeface="Arial" panose="020B0604020202020204" pitchFamily="34" charset="0"/>
              </a:rPr>
              <a:t>2 </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3</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&gt;</a:t>
            </a:r>
            <a:r>
              <a:rPr lang="ru-RU" altLang="ru-RU" sz="1800">
                <a:latin typeface="Arial" panose="020B0604020202020204" pitchFamily="34" charset="0"/>
                <a:cs typeface="Arial" panose="020B0604020202020204" pitchFamily="34" charset="0"/>
              </a:rPr>
              <a:t> изменить а</a:t>
            </a:r>
            <a:r>
              <a:rPr lang="ru-RU" altLang="ru-RU" sz="1800" baseline="-25000">
                <a:latin typeface="Arial" panose="020B0604020202020204" pitchFamily="34" charset="0"/>
                <a:cs typeface="Arial" panose="020B0604020202020204" pitchFamily="34" charset="0"/>
              </a:rPr>
              <a:t>3</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Во всех случаях изменяется не более одного бита. По заданным </a:t>
            </a:r>
            <a:r>
              <a:rPr lang="ru-RU" altLang="ru-RU" sz="1800" i="1">
                <a:latin typeface="Arial" panose="020B0604020202020204" pitchFamily="34" charset="0"/>
                <a:cs typeface="Arial" panose="020B0604020202020204" pitchFamily="34" charset="0"/>
              </a:rPr>
              <a:t>а</a:t>
            </a:r>
            <a:r>
              <a:rPr lang="ru-RU" altLang="ru-RU" sz="1800" i="1" baseline="-25000">
                <a:latin typeface="Arial" panose="020B0604020202020204" pitchFamily="34" charset="0"/>
                <a:cs typeface="Arial" panose="020B0604020202020204" pitchFamily="34" charset="0"/>
              </a:rPr>
              <a:t>1</a:t>
            </a:r>
            <a:r>
              <a:rPr lang="ru-RU" altLang="ru-RU" sz="1800" i="1">
                <a:latin typeface="Arial" panose="020B0604020202020204" pitchFamily="34" charset="0"/>
                <a:cs typeface="Arial" panose="020B0604020202020204" pitchFamily="34" charset="0"/>
              </a:rPr>
              <a:t>,а</a:t>
            </a:r>
            <a:r>
              <a:rPr lang="ru-RU" altLang="ru-RU" sz="1800" i="1" baseline="-25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,а</a:t>
            </a:r>
            <a:r>
              <a:rPr lang="ru-RU" altLang="ru-RU" sz="1800" i="1" baseline="-25000">
                <a:latin typeface="Arial" panose="020B0604020202020204" pitchFamily="34" charset="0"/>
                <a:cs typeface="Arial" panose="020B0604020202020204" pitchFamily="34" charset="0"/>
              </a:rPr>
              <a:t>3</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однозначно восстанавливаются </a:t>
            </a:r>
            <a:r>
              <a:rPr lang="ru-RU" altLang="ru-RU" sz="1800" i="1">
                <a:latin typeface="Arial" panose="020B0604020202020204" pitchFamily="34" charset="0"/>
                <a:cs typeface="Arial" panose="020B0604020202020204" pitchFamily="34" charset="0"/>
              </a:rPr>
              <a:t>х</a:t>
            </a:r>
            <a:r>
              <a:rPr lang="ru-RU" altLang="ru-RU" sz="1800" i="1" baseline="-25000">
                <a:latin typeface="Arial" panose="020B0604020202020204" pitchFamily="34" charset="0"/>
                <a:cs typeface="Arial" panose="020B0604020202020204" pitchFamily="34" charset="0"/>
              </a:rPr>
              <a:t>1</a:t>
            </a:r>
            <a:r>
              <a:rPr lang="ru-RU" altLang="ru-RU" sz="1800" i="1">
                <a:latin typeface="Arial" panose="020B0604020202020204" pitchFamily="34" charset="0"/>
                <a:cs typeface="Arial" panose="020B0604020202020204" pitchFamily="34" charset="0"/>
              </a:rPr>
              <a:t>, х</a:t>
            </a:r>
            <a:r>
              <a:rPr lang="ru-RU" altLang="ru-RU" sz="1800" i="1" baseline="-25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Правило извлечения: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p>
        </p:txBody>
      </p:sp>
      <p:sp>
        <p:nvSpPr>
          <p:cNvPr id="4" name="Номер слайда 3">
            <a:extLst>
              <a:ext uri="{FF2B5EF4-FFF2-40B4-BE49-F238E27FC236}">
                <a16:creationId xmlns:a16="http://schemas.microsoft.com/office/drawing/2014/main" id="{55E0BBA5-CF01-FB43-808D-1EA267CFD17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94D4EAD-D81D-A54E-AE93-146C6518BF13}" type="slidenum">
              <a:rPr lang="ru-RU" altLang="ru-RU">
                <a:solidFill>
                  <a:srgbClr val="898989"/>
                </a:solidFill>
                <a:latin typeface="Calibri" panose="020F0502020204030204" pitchFamily="34" charset="0"/>
              </a:rPr>
              <a:pPr eaLnBrk="1" hangingPunct="1"/>
              <a:t>28</a:t>
            </a:fld>
            <a:endParaRPr lang="ru-RU" altLang="ru-RU">
              <a:solidFill>
                <a:srgbClr val="898989"/>
              </a:solidFill>
              <a:latin typeface="Calibri" panose="020F0502020204030204" pitchFamily="34" charset="0"/>
            </a:endParaRPr>
          </a:p>
        </p:txBody>
      </p:sp>
      <p:graphicFrame>
        <p:nvGraphicFramePr>
          <p:cNvPr id="4100" name="Object 3">
            <a:extLst>
              <a:ext uri="{FF2B5EF4-FFF2-40B4-BE49-F238E27FC236}">
                <a16:creationId xmlns:a16="http://schemas.microsoft.com/office/drawing/2014/main" id="{55637852-4F47-894A-ADA1-3544CC4D9C1F}"/>
              </a:ext>
            </a:extLst>
          </p:cNvPr>
          <p:cNvGraphicFramePr>
            <a:graphicFrameLocks noChangeAspect="1"/>
          </p:cNvGraphicFramePr>
          <p:nvPr/>
        </p:nvGraphicFramePr>
        <p:xfrm>
          <a:off x="2667000" y="2579688"/>
          <a:ext cx="1282700" cy="349250"/>
        </p:xfrm>
        <a:graphic>
          <a:graphicData uri="http://schemas.openxmlformats.org/presentationml/2006/ole">
            <mc:AlternateContent xmlns:mc="http://schemas.openxmlformats.org/markup-compatibility/2006">
              <mc:Choice xmlns:v="urn:schemas-microsoft-com:vml" Requires="v">
                <p:oleObj spid="_x0000_s31754" name="Equation" r:id="rId3" imgW="20485100" imgH="5562600" progId="Equation.DSMT4">
                  <p:embed/>
                </p:oleObj>
              </mc:Choice>
              <mc:Fallback>
                <p:oleObj name="Equation" r:id="rId3" imgW="20485100" imgH="5562600" progId="Equation.DSMT4">
                  <p:embed/>
                  <p:pic>
                    <p:nvPicPr>
                      <p:cNvPr id="4100" name="Object 3">
                        <a:extLst>
                          <a:ext uri="{FF2B5EF4-FFF2-40B4-BE49-F238E27FC236}">
                            <a16:creationId xmlns:a16="http://schemas.microsoft.com/office/drawing/2014/main" id="{55637852-4F47-894A-ADA1-3544CC4D9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579688"/>
                        <a:ext cx="1282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4">
            <a:extLst>
              <a:ext uri="{FF2B5EF4-FFF2-40B4-BE49-F238E27FC236}">
                <a16:creationId xmlns:a16="http://schemas.microsoft.com/office/drawing/2014/main" id="{0C21338C-96BF-4E44-9249-91979FB938A8}"/>
              </a:ext>
            </a:extLst>
          </p:cNvPr>
          <p:cNvGraphicFramePr>
            <a:graphicFrameLocks noChangeAspect="1"/>
          </p:cNvGraphicFramePr>
          <p:nvPr/>
        </p:nvGraphicFramePr>
        <p:xfrm>
          <a:off x="3309938" y="3513138"/>
          <a:ext cx="182562" cy="201612"/>
        </p:xfrm>
        <a:graphic>
          <a:graphicData uri="http://schemas.openxmlformats.org/presentationml/2006/ole">
            <mc:AlternateContent xmlns:mc="http://schemas.openxmlformats.org/markup-compatibility/2006">
              <mc:Choice xmlns:v="urn:schemas-microsoft-com:vml" Requires="v">
                <p:oleObj spid="_x0000_s31755" name="Equation" r:id="rId5" imgW="2921000" imgH="3213100" progId="Equation.DSMT4">
                  <p:embed/>
                </p:oleObj>
              </mc:Choice>
              <mc:Fallback>
                <p:oleObj name="Equation" r:id="rId5" imgW="2921000" imgH="3213100" progId="Equation.DSMT4">
                  <p:embed/>
                  <p:pic>
                    <p:nvPicPr>
                      <p:cNvPr id="4101" name="Object 4">
                        <a:extLst>
                          <a:ext uri="{FF2B5EF4-FFF2-40B4-BE49-F238E27FC236}">
                            <a16:creationId xmlns:a16="http://schemas.microsoft.com/office/drawing/2014/main" id="{0C21338C-96BF-4E44-9249-91979FB938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9938" y="3513138"/>
                        <a:ext cx="182562"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2" name="Object 5">
            <a:extLst>
              <a:ext uri="{FF2B5EF4-FFF2-40B4-BE49-F238E27FC236}">
                <a16:creationId xmlns:a16="http://schemas.microsoft.com/office/drawing/2014/main" id="{946464D0-FD88-8744-AC74-F61C6AE7DB2A}"/>
              </a:ext>
            </a:extLst>
          </p:cNvPr>
          <p:cNvGraphicFramePr>
            <a:graphicFrameLocks noChangeAspect="1"/>
          </p:cNvGraphicFramePr>
          <p:nvPr/>
        </p:nvGraphicFramePr>
        <p:xfrm>
          <a:off x="4484688" y="3500438"/>
          <a:ext cx="182562" cy="201612"/>
        </p:xfrm>
        <a:graphic>
          <a:graphicData uri="http://schemas.openxmlformats.org/presentationml/2006/ole">
            <mc:AlternateContent xmlns:mc="http://schemas.openxmlformats.org/markup-compatibility/2006">
              <mc:Choice xmlns:v="urn:schemas-microsoft-com:vml" Requires="v">
                <p:oleObj spid="_x0000_s31756" name="Equation" r:id="rId7" imgW="2921000" imgH="3213100" progId="Equation.DSMT4">
                  <p:embed/>
                </p:oleObj>
              </mc:Choice>
              <mc:Fallback>
                <p:oleObj name="Equation" r:id="rId7" imgW="2921000" imgH="3213100" progId="Equation.DSMT4">
                  <p:embed/>
                  <p:pic>
                    <p:nvPicPr>
                      <p:cNvPr id="4102" name="Object 5">
                        <a:extLst>
                          <a:ext uri="{FF2B5EF4-FFF2-40B4-BE49-F238E27FC236}">
                            <a16:creationId xmlns:a16="http://schemas.microsoft.com/office/drawing/2014/main" id="{946464D0-FD88-8744-AC74-F61C6AE7DB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4688" y="3500438"/>
                        <a:ext cx="182562"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3" name="Object 6">
            <a:extLst>
              <a:ext uri="{FF2B5EF4-FFF2-40B4-BE49-F238E27FC236}">
                <a16:creationId xmlns:a16="http://schemas.microsoft.com/office/drawing/2014/main" id="{2600E032-7092-A64B-9A26-2987B4B2BE54}"/>
              </a:ext>
            </a:extLst>
          </p:cNvPr>
          <p:cNvGraphicFramePr>
            <a:graphicFrameLocks noChangeAspect="1"/>
          </p:cNvGraphicFramePr>
          <p:nvPr/>
        </p:nvGraphicFramePr>
        <p:xfrm>
          <a:off x="3309938" y="4357688"/>
          <a:ext cx="182562" cy="201612"/>
        </p:xfrm>
        <a:graphic>
          <a:graphicData uri="http://schemas.openxmlformats.org/presentationml/2006/ole">
            <mc:AlternateContent xmlns:mc="http://schemas.openxmlformats.org/markup-compatibility/2006">
              <mc:Choice xmlns:v="urn:schemas-microsoft-com:vml" Requires="v">
                <p:oleObj spid="_x0000_s31757" name="Equation" r:id="rId8" imgW="2921000" imgH="3213100" progId="Equation.DSMT4">
                  <p:embed/>
                </p:oleObj>
              </mc:Choice>
              <mc:Fallback>
                <p:oleObj name="Equation" r:id="rId8" imgW="2921000" imgH="3213100" progId="Equation.DSMT4">
                  <p:embed/>
                  <p:pic>
                    <p:nvPicPr>
                      <p:cNvPr id="4103" name="Object 6">
                        <a:extLst>
                          <a:ext uri="{FF2B5EF4-FFF2-40B4-BE49-F238E27FC236}">
                            <a16:creationId xmlns:a16="http://schemas.microsoft.com/office/drawing/2014/main" id="{2600E032-7092-A64B-9A26-2987B4B2B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9938" y="4357688"/>
                        <a:ext cx="182562"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4" name="Object 7">
            <a:extLst>
              <a:ext uri="{FF2B5EF4-FFF2-40B4-BE49-F238E27FC236}">
                <a16:creationId xmlns:a16="http://schemas.microsoft.com/office/drawing/2014/main" id="{C4B2CB41-80CC-8244-9CFB-D64DBE8E8A87}"/>
              </a:ext>
            </a:extLst>
          </p:cNvPr>
          <p:cNvGraphicFramePr>
            <a:graphicFrameLocks noChangeAspect="1"/>
          </p:cNvGraphicFramePr>
          <p:nvPr/>
        </p:nvGraphicFramePr>
        <p:xfrm>
          <a:off x="4484688" y="4357688"/>
          <a:ext cx="182562" cy="201612"/>
        </p:xfrm>
        <a:graphic>
          <a:graphicData uri="http://schemas.openxmlformats.org/presentationml/2006/ole">
            <mc:AlternateContent xmlns:mc="http://schemas.openxmlformats.org/markup-compatibility/2006">
              <mc:Choice xmlns:v="urn:schemas-microsoft-com:vml" Requires="v">
                <p:oleObj spid="_x0000_s31758" name="Equation" r:id="rId9" imgW="2921000" imgH="3213100" progId="Equation.DSMT4">
                  <p:embed/>
                </p:oleObj>
              </mc:Choice>
              <mc:Fallback>
                <p:oleObj name="Equation" r:id="rId9" imgW="2921000" imgH="3213100" progId="Equation.DSMT4">
                  <p:embed/>
                  <p:pic>
                    <p:nvPicPr>
                      <p:cNvPr id="4104" name="Object 7">
                        <a:extLst>
                          <a:ext uri="{FF2B5EF4-FFF2-40B4-BE49-F238E27FC236}">
                            <a16:creationId xmlns:a16="http://schemas.microsoft.com/office/drawing/2014/main" id="{C4B2CB41-80CC-8244-9CFB-D64DBE8E8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4688" y="4357688"/>
                        <a:ext cx="182562"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5" name="Object 8">
            <a:extLst>
              <a:ext uri="{FF2B5EF4-FFF2-40B4-BE49-F238E27FC236}">
                <a16:creationId xmlns:a16="http://schemas.microsoft.com/office/drawing/2014/main" id="{93E3AE5F-629B-954E-804A-EBBBD5908DB3}"/>
              </a:ext>
            </a:extLst>
          </p:cNvPr>
          <p:cNvGraphicFramePr>
            <a:graphicFrameLocks noChangeAspect="1"/>
          </p:cNvGraphicFramePr>
          <p:nvPr/>
        </p:nvGraphicFramePr>
        <p:xfrm>
          <a:off x="3309938" y="4071938"/>
          <a:ext cx="182562" cy="201612"/>
        </p:xfrm>
        <a:graphic>
          <a:graphicData uri="http://schemas.openxmlformats.org/presentationml/2006/ole">
            <mc:AlternateContent xmlns:mc="http://schemas.openxmlformats.org/markup-compatibility/2006">
              <mc:Choice xmlns:v="urn:schemas-microsoft-com:vml" Requires="v">
                <p:oleObj spid="_x0000_s31759" name="Equation" r:id="rId10" imgW="2921000" imgH="3213100" progId="Equation.DSMT4">
                  <p:embed/>
                </p:oleObj>
              </mc:Choice>
              <mc:Fallback>
                <p:oleObj name="Equation" r:id="rId10" imgW="2921000" imgH="3213100" progId="Equation.DSMT4">
                  <p:embed/>
                  <p:pic>
                    <p:nvPicPr>
                      <p:cNvPr id="4105" name="Object 8">
                        <a:extLst>
                          <a:ext uri="{FF2B5EF4-FFF2-40B4-BE49-F238E27FC236}">
                            <a16:creationId xmlns:a16="http://schemas.microsoft.com/office/drawing/2014/main" id="{93E3AE5F-629B-954E-804A-EBBBD5908D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9938" y="4071938"/>
                        <a:ext cx="182562"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6" name="Object 9">
            <a:extLst>
              <a:ext uri="{FF2B5EF4-FFF2-40B4-BE49-F238E27FC236}">
                <a16:creationId xmlns:a16="http://schemas.microsoft.com/office/drawing/2014/main" id="{6F4AABDC-23EE-0C4E-99DB-DC03C2B2A06A}"/>
              </a:ext>
            </a:extLst>
          </p:cNvPr>
          <p:cNvGraphicFramePr>
            <a:graphicFrameLocks noChangeAspect="1"/>
          </p:cNvGraphicFramePr>
          <p:nvPr/>
        </p:nvGraphicFramePr>
        <p:xfrm>
          <a:off x="4484688" y="4071938"/>
          <a:ext cx="182562" cy="201612"/>
        </p:xfrm>
        <a:graphic>
          <a:graphicData uri="http://schemas.openxmlformats.org/presentationml/2006/ole">
            <mc:AlternateContent xmlns:mc="http://schemas.openxmlformats.org/markup-compatibility/2006">
              <mc:Choice xmlns:v="urn:schemas-microsoft-com:vml" Requires="v">
                <p:oleObj spid="_x0000_s31760" name="Equation" r:id="rId11" imgW="2921000" imgH="3213100" progId="Equation.DSMT4">
                  <p:embed/>
                </p:oleObj>
              </mc:Choice>
              <mc:Fallback>
                <p:oleObj name="Equation" r:id="rId11" imgW="2921000" imgH="3213100" progId="Equation.DSMT4">
                  <p:embed/>
                  <p:pic>
                    <p:nvPicPr>
                      <p:cNvPr id="4106" name="Object 9">
                        <a:extLst>
                          <a:ext uri="{FF2B5EF4-FFF2-40B4-BE49-F238E27FC236}">
                            <a16:creationId xmlns:a16="http://schemas.microsoft.com/office/drawing/2014/main" id="{6F4AABDC-23EE-0C4E-99DB-DC03C2B2A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4688" y="4071938"/>
                        <a:ext cx="182562"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7" name="Object 10">
            <a:extLst>
              <a:ext uri="{FF2B5EF4-FFF2-40B4-BE49-F238E27FC236}">
                <a16:creationId xmlns:a16="http://schemas.microsoft.com/office/drawing/2014/main" id="{E4ABBA60-3C26-3046-9725-64E7CC29587C}"/>
              </a:ext>
            </a:extLst>
          </p:cNvPr>
          <p:cNvGraphicFramePr>
            <a:graphicFrameLocks noChangeAspect="1"/>
          </p:cNvGraphicFramePr>
          <p:nvPr/>
        </p:nvGraphicFramePr>
        <p:xfrm>
          <a:off x="3309938" y="3786188"/>
          <a:ext cx="182562" cy="201612"/>
        </p:xfrm>
        <a:graphic>
          <a:graphicData uri="http://schemas.openxmlformats.org/presentationml/2006/ole">
            <mc:AlternateContent xmlns:mc="http://schemas.openxmlformats.org/markup-compatibility/2006">
              <mc:Choice xmlns:v="urn:schemas-microsoft-com:vml" Requires="v">
                <p:oleObj spid="_x0000_s31761" name="Equation" r:id="rId12" imgW="2921000" imgH="3213100" progId="Equation.DSMT4">
                  <p:embed/>
                </p:oleObj>
              </mc:Choice>
              <mc:Fallback>
                <p:oleObj name="Equation" r:id="rId12" imgW="2921000" imgH="3213100" progId="Equation.DSMT4">
                  <p:embed/>
                  <p:pic>
                    <p:nvPicPr>
                      <p:cNvPr id="4107" name="Object 10">
                        <a:extLst>
                          <a:ext uri="{FF2B5EF4-FFF2-40B4-BE49-F238E27FC236}">
                            <a16:creationId xmlns:a16="http://schemas.microsoft.com/office/drawing/2014/main" id="{E4ABBA60-3C26-3046-9725-64E7CC2958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9938" y="3786188"/>
                        <a:ext cx="182562"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8" name="Object 11">
            <a:extLst>
              <a:ext uri="{FF2B5EF4-FFF2-40B4-BE49-F238E27FC236}">
                <a16:creationId xmlns:a16="http://schemas.microsoft.com/office/drawing/2014/main" id="{DCA4343F-0984-CF45-AECD-C92E44F030B0}"/>
              </a:ext>
            </a:extLst>
          </p:cNvPr>
          <p:cNvGraphicFramePr>
            <a:graphicFrameLocks noChangeAspect="1"/>
          </p:cNvGraphicFramePr>
          <p:nvPr/>
        </p:nvGraphicFramePr>
        <p:xfrm>
          <a:off x="4484688" y="3786188"/>
          <a:ext cx="182562" cy="201612"/>
        </p:xfrm>
        <a:graphic>
          <a:graphicData uri="http://schemas.openxmlformats.org/presentationml/2006/ole">
            <mc:AlternateContent xmlns:mc="http://schemas.openxmlformats.org/markup-compatibility/2006">
              <mc:Choice xmlns:v="urn:schemas-microsoft-com:vml" Requires="v">
                <p:oleObj spid="_x0000_s31762" name="Equation" r:id="rId13" imgW="2921000" imgH="3213100" progId="Equation.DSMT4">
                  <p:embed/>
                </p:oleObj>
              </mc:Choice>
              <mc:Fallback>
                <p:oleObj name="Equation" r:id="rId13" imgW="2921000" imgH="3213100" progId="Equation.DSMT4">
                  <p:embed/>
                  <p:pic>
                    <p:nvPicPr>
                      <p:cNvPr id="4108" name="Object 11">
                        <a:extLst>
                          <a:ext uri="{FF2B5EF4-FFF2-40B4-BE49-F238E27FC236}">
                            <a16:creationId xmlns:a16="http://schemas.microsoft.com/office/drawing/2014/main" id="{DCA4343F-0984-CF45-AECD-C92E44F030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4688" y="3786188"/>
                        <a:ext cx="182562"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AA3465FC-79C3-764F-AC1C-39A057691928}"/>
              </a:ext>
            </a:extLst>
          </p:cNvPr>
          <p:cNvSpPr txBox="1">
            <a:spLocks noChangeArrowheads="1"/>
          </p:cNvSpPr>
          <p:nvPr/>
        </p:nvSpPr>
        <p:spPr bwMode="auto">
          <a:xfrm>
            <a:off x="2351089" y="5661025"/>
            <a:ext cx="7273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t>x</a:t>
            </a:r>
            <a:r>
              <a:rPr lang="en-US" altLang="ru-RU" baseline="-25000"/>
              <a:t>1</a:t>
            </a:r>
            <a:r>
              <a:rPr lang="en-US" altLang="ru-RU"/>
              <a:t>=a</a:t>
            </a:r>
            <a:r>
              <a:rPr lang="en-US" altLang="ru-RU" baseline="-25000"/>
              <a:t>1</a:t>
            </a:r>
            <a:r>
              <a:rPr lang="en-US" altLang="ru-RU">
                <a:sym typeface="Symbol" pitchFamily="2" charset="2"/>
              </a:rPr>
              <a:t></a:t>
            </a:r>
            <a:r>
              <a:rPr lang="en-US" altLang="ru-RU"/>
              <a:t>a</a:t>
            </a:r>
            <a:r>
              <a:rPr lang="en-US" altLang="ru-RU" baseline="-25000"/>
              <a:t>3</a:t>
            </a:r>
            <a:r>
              <a:rPr lang="en-US" altLang="ru-RU"/>
              <a:t>, x</a:t>
            </a:r>
            <a:r>
              <a:rPr lang="en-US" altLang="ru-RU" baseline="-25000"/>
              <a:t>2</a:t>
            </a:r>
            <a:r>
              <a:rPr lang="en-US" altLang="ru-RU"/>
              <a:t>=a</a:t>
            </a:r>
            <a:r>
              <a:rPr lang="en-US" altLang="ru-RU" baseline="-25000"/>
              <a:t>2</a:t>
            </a:r>
            <a:r>
              <a:rPr lang="en-US" altLang="ru-RU">
                <a:sym typeface="Symbol" pitchFamily="2" charset="2"/>
              </a:rPr>
              <a:t></a:t>
            </a:r>
            <a:r>
              <a:rPr lang="en-US" altLang="ru-RU"/>
              <a:t>a</a:t>
            </a:r>
            <a:r>
              <a:rPr lang="en-US" altLang="ru-RU" baseline="-25000"/>
              <a:t>3</a:t>
            </a:r>
            <a:r>
              <a:rPr lang="en-US" altLang="ru-RU"/>
              <a:t> </a:t>
            </a:r>
            <a:endParaRPr lang="ru-RU" altLang="ru-R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a:extLst>
              <a:ext uri="{FF2B5EF4-FFF2-40B4-BE49-F238E27FC236}">
                <a16:creationId xmlns:a16="http://schemas.microsoft.com/office/drawing/2014/main" id="{A3D08641-5F27-C040-823A-B9510C693D36}"/>
              </a:ext>
            </a:extLst>
          </p:cNvPr>
          <p:cNvSpPr>
            <a:spLocks noGrp="1"/>
          </p:cNvSpPr>
          <p:nvPr>
            <p:ph type="title"/>
          </p:nvPr>
        </p:nvSpPr>
        <p:spPr>
          <a:xfrm>
            <a:off x="1666875" y="142875"/>
            <a:ext cx="8858250" cy="6572250"/>
          </a:xfrm>
        </p:spPr>
        <p:txBody>
          <a:bodyPr/>
          <a:lstStyle/>
          <a:p>
            <a:pPr algn="l" eaLnBrk="1" hangingPunct="1"/>
            <a:r>
              <a:rPr lang="ru-RU" altLang="ru-RU" sz="1800">
                <a:latin typeface="Arial" panose="020B0604020202020204" pitchFamily="34" charset="0"/>
                <a:cs typeface="Arial" panose="020B0604020202020204" pitchFamily="34" charset="0"/>
              </a:rPr>
              <a:t>Алгоритм </a:t>
            </a:r>
            <a:r>
              <a:rPr lang="en-US" altLang="ru-RU" sz="1800">
                <a:latin typeface="Arial" panose="020B0604020202020204" pitchFamily="34" charset="0"/>
                <a:cs typeface="Arial" panose="020B0604020202020204" pitchFamily="34" charset="0"/>
              </a:rPr>
              <a:t>F5 </a:t>
            </a:r>
            <a:r>
              <a:rPr lang="ru-RU" altLang="ru-RU" sz="1800">
                <a:latin typeface="Arial" panose="020B0604020202020204" pitchFamily="34" charset="0"/>
                <a:cs typeface="Arial" panose="020B0604020202020204" pitchFamily="34" charset="0"/>
              </a:rPr>
              <a:t>реализован с помощью</a:t>
            </a:r>
            <a:r>
              <a:rPr lang="en-US" altLang="ru-RU" sz="1800">
                <a:latin typeface="Arial" panose="020B0604020202020204" pitchFamily="34" charset="0"/>
                <a:cs typeface="Arial" panose="020B0604020202020204" pitchFamily="34" charset="0"/>
              </a:rPr>
              <a:t> JavaScript </a:t>
            </a:r>
            <a:r>
              <a:rPr lang="ru-RU" altLang="ru-RU" sz="1800">
                <a:latin typeface="Arial" panose="020B0604020202020204" pitchFamily="34" charset="0"/>
                <a:cs typeface="Arial" panose="020B0604020202020204" pitchFamily="34" charset="0"/>
              </a:rPr>
              <a:t>и использует обобщение данного подхода (матричный) </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1,n,k</a:t>
            </a:r>
            <a:r>
              <a:rPr lang="ru-RU" altLang="ru-RU" sz="1800" i="1">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код, где </a:t>
            </a:r>
            <a:r>
              <a:rPr lang="en-US" altLang="ru-RU" sz="1800">
                <a:latin typeface="Arial" panose="020B0604020202020204" pitchFamily="34" charset="0"/>
                <a:cs typeface="Arial" panose="020B0604020202020204" pitchFamily="34" charset="0"/>
              </a:rPr>
              <a:t>n – </a:t>
            </a:r>
            <a:r>
              <a:rPr lang="ru-RU" altLang="ru-RU" sz="1800">
                <a:latin typeface="Arial" panose="020B0604020202020204" pitchFamily="34" charset="0"/>
                <a:cs typeface="Arial" panose="020B0604020202020204" pitchFamily="34" charset="0"/>
              </a:rPr>
              <a:t>число позиций, которые могут меняться, </a:t>
            </a:r>
            <a:r>
              <a:rPr lang="en-US" altLang="ru-RU" sz="1800" i="1">
                <a:latin typeface="Arial" panose="020B0604020202020204" pitchFamily="34" charset="0"/>
                <a:cs typeface="Arial" panose="020B0604020202020204" pitchFamily="34" charset="0"/>
              </a:rPr>
              <a:t>k</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число вкладываемых бит, 1 – максимальное число изменений при вложении </a:t>
            </a:r>
            <a:r>
              <a:rPr lang="en-US" altLang="ru-RU" sz="1800" i="1">
                <a:latin typeface="Arial" panose="020B0604020202020204" pitchFamily="34" charset="0"/>
                <a:cs typeface="Arial" panose="020B0604020202020204" pitchFamily="34" charset="0"/>
              </a:rPr>
              <a:t>k</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бит.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Параметры </a:t>
            </a:r>
            <a:r>
              <a:rPr lang="en-US" altLang="ru-RU" sz="1800">
                <a:latin typeface="Arial" panose="020B0604020202020204" pitchFamily="34" charset="0"/>
                <a:cs typeface="Arial" panose="020B0604020202020204" pitchFamily="34" charset="0"/>
              </a:rPr>
              <a:t>F5:</a:t>
            </a: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 = </a:t>
            </a:r>
            <a:r>
              <a:rPr lang="en-US" altLang="ru-RU" sz="1800" i="1">
                <a:latin typeface="Arial" panose="020B0604020202020204" pitchFamily="34" charset="0"/>
                <a:cs typeface="Arial" panose="020B0604020202020204" pitchFamily="34" charset="0"/>
              </a:rPr>
              <a:t>2</a:t>
            </a:r>
            <a:r>
              <a:rPr lang="en-US" altLang="ru-RU" sz="1800" i="1" baseline="30000">
                <a:latin typeface="Arial" panose="020B0604020202020204" pitchFamily="34" charset="0"/>
                <a:cs typeface="Arial" panose="020B0604020202020204" pitchFamily="34" charset="0"/>
              </a:rPr>
              <a:t>k</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1</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длина блоков, плотность изменений  </a:t>
            </a:r>
            <a:r>
              <a:rPr lang="ru-RU" altLang="ru-RU" sz="1800" i="1">
                <a:latin typeface="Arial" panose="020B0604020202020204" pitchFamily="34" charset="0"/>
                <a:cs typeface="Arial" panose="020B0604020202020204" pitchFamily="34" charset="0"/>
              </a:rPr>
              <a:t>- 1/</a:t>
            </a:r>
            <a:r>
              <a:rPr lang="en-US" altLang="ru-RU" sz="1800" i="1">
                <a:latin typeface="Arial" panose="020B0604020202020204" pitchFamily="34" charset="0"/>
                <a:cs typeface="Arial" panose="020B0604020202020204" pitchFamily="34" charset="0"/>
              </a:rPr>
              <a:t>2</a:t>
            </a:r>
            <a:r>
              <a:rPr lang="en-US" altLang="ru-RU" sz="1800" i="1" baseline="30000">
                <a:latin typeface="Arial" panose="020B0604020202020204" pitchFamily="34" charset="0"/>
                <a:cs typeface="Arial" panose="020B0604020202020204" pitchFamily="34" charset="0"/>
              </a:rPr>
              <a:t>k</a:t>
            </a:r>
            <a:r>
              <a:rPr lang="ru-RU" altLang="ru-RU" sz="2000" i="1">
                <a:latin typeface="Arial" panose="020B0604020202020204" pitchFamily="34" charset="0"/>
                <a:cs typeface="Arial" panose="020B0604020202020204" pitchFamily="34" charset="0"/>
              </a:rPr>
              <a:t>, </a:t>
            </a:r>
            <a:r>
              <a:rPr lang="ru-RU" altLang="ru-RU" sz="2000">
                <a:latin typeface="Arial" panose="020B0604020202020204" pitchFamily="34" charset="0"/>
                <a:cs typeface="Arial" panose="020B0604020202020204" pitchFamily="34" charset="0"/>
              </a:rPr>
              <a:t>скорость погружения – </a:t>
            </a:r>
            <a:r>
              <a:rPr lang="en-US" altLang="ru-RU" sz="2000" i="1">
                <a:latin typeface="Arial" panose="020B0604020202020204" pitchFamily="34" charset="0"/>
                <a:cs typeface="Arial" panose="020B0604020202020204" pitchFamily="34" charset="0"/>
              </a:rPr>
              <a:t>k/n = k/</a:t>
            </a:r>
            <a:r>
              <a:rPr lang="en-US" altLang="ru-RU" sz="1800" i="1">
                <a:latin typeface="Arial" panose="020B0604020202020204" pitchFamily="34" charset="0"/>
                <a:cs typeface="Arial" panose="020B0604020202020204" pitchFamily="34" charset="0"/>
              </a:rPr>
              <a:t>2</a:t>
            </a:r>
            <a:r>
              <a:rPr lang="en-US" altLang="ru-RU" sz="1800" i="1" baseline="30000">
                <a:latin typeface="Arial" panose="020B0604020202020204" pitchFamily="34" charset="0"/>
                <a:cs typeface="Arial" panose="020B0604020202020204" pitchFamily="34" charset="0"/>
              </a:rPr>
              <a:t>k</a:t>
            </a:r>
            <a:r>
              <a:rPr lang="en-US" altLang="ru-RU" sz="1800" i="1">
                <a:latin typeface="Arial" panose="020B0604020202020204" pitchFamily="34" charset="0"/>
                <a:cs typeface="Arial" panose="020B0604020202020204" pitchFamily="34" charset="0"/>
              </a:rPr>
              <a:t> – 1</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(Допустимые для вложения биты определяются ПСП, задаваемой стегоключом (паролем)). Уменьшение плотности изменений позволяет уменьшить вероятность обнаружения.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Однако СГС-</a:t>
            </a:r>
            <a:r>
              <a:rPr lang="en-US" altLang="ru-RU" sz="1800">
                <a:latin typeface="Arial" panose="020B0604020202020204" pitchFamily="34" charset="0"/>
                <a:cs typeface="Arial" panose="020B0604020202020204" pitchFamily="34" charset="0"/>
              </a:rPr>
              <a:t>F5 </a:t>
            </a:r>
            <a:r>
              <a:rPr lang="ru-RU" altLang="ru-RU" sz="1800">
                <a:latin typeface="Arial" panose="020B0604020202020204" pitchFamily="34" charset="0"/>
                <a:cs typeface="Arial" panose="020B0604020202020204" pitchFamily="34" charset="0"/>
              </a:rPr>
              <a:t>может быть обнаружена при помощи сравнения гистограмы выбранных </a:t>
            </a:r>
            <a:r>
              <a:rPr lang="en-US" altLang="ru-RU" sz="1800">
                <a:latin typeface="Arial" panose="020B0604020202020204" pitchFamily="34" charset="0"/>
                <a:cs typeface="Arial" panose="020B0604020202020204" pitchFamily="34" charset="0"/>
              </a:rPr>
              <a:t>DCT</a:t>
            </a:r>
            <a:r>
              <a:rPr lang="ru-RU" altLang="ru-RU" sz="1800">
                <a:latin typeface="Arial" panose="020B0604020202020204" pitchFamily="34" charset="0"/>
                <a:cs typeface="Arial" panose="020B0604020202020204" pitchFamily="34" charset="0"/>
              </a:rPr>
              <a:t> коэффициентов СГС и гистограммы таких же коэффициентов для оценки исходного ПС:</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600">
                <a:latin typeface="Arial" panose="020B0604020202020204" pitchFamily="34" charset="0"/>
                <a:cs typeface="Arial" panose="020B0604020202020204" pitchFamily="34" charset="0"/>
              </a:rPr>
              <a:t>Рис. 2. Гистограмма </a:t>
            </a:r>
            <a:r>
              <a:rPr lang="en-US" altLang="ru-RU" sz="1600">
                <a:latin typeface="Arial" panose="020B0604020202020204" pitchFamily="34" charset="0"/>
                <a:cs typeface="Arial" panose="020B0604020202020204" pitchFamily="34" charset="0"/>
              </a:rPr>
              <a:t>DCT-(2</a:t>
            </a:r>
            <a:r>
              <a:rPr lang="ru-RU" altLang="ru-RU" sz="1600">
                <a:latin typeface="Arial" panose="020B0604020202020204" pitchFamily="34" charset="0"/>
                <a:cs typeface="Arial" panose="020B0604020202020204" pitchFamily="34" charset="0"/>
              </a:rPr>
              <a:t>,</a:t>
            </a:r>
            <a:r>
              <a:rPr lang="en-US" altLang="ru-RU" sz="1600">
                <a:latin typeface="Arial" panose="020B0604020202020204" pitchFamily="34" charset="0"/>
                <a:cs typeface="Arial" panose="020B0604020202020204" pitchFamily="34" charset="0"/>
              </a:rPr>
              <a:t>1)</a:t>
            </a:r>
            <a:r>
              <a:rPr lang="ru-RU" altLang="ru-RU" sz="1600">
                <a:latin typeface="Arial" panose="020B0604020202020204" pitchFamily="34" charset="0"/>
                <a:cs typeface="Arial" panose="020B0604020202020204" pitchFamily="34" charset="0"/>
              </a:rPr>
              <a:t> коэффициентов </a:t>
            </a:r>
            <a:r>
              <a:rPr lang="en-US" altLang="ru-RU" sz="1600">
                <a:latin typeface="Arial" panose="020B0604020202020204" pitchFamily="34" charset="0"/>
                <a:cs typeface="Arial" panose="020B0604020202020204" pitchFamily="34" charset="0"/>
              </a:rPr>
              <a:t>F5 </a:t>
            </a:r>
            <a:r>
              <a:rPr lang="ru-RU" altLang="ru-RU" sz="1600">
                <a:latin typeface="Arial" panose="020B0604020202020204" pitchFamily="34" charset="0"/>
                <a:cs typeface="Arial" panose="020B0604020202020204" pitchFamily="34" charset="0"/>
              </a:rPr>
              <a:t>и</a:t>
            </a:r>
            <a:r>
              <a:rPr lang="en-US" altLang="ru-RU" sz="1600">
                <a:latin typeface="Arial" panose="020B0604020202020204" pitchFamily="34" charset="0"/>
                <a:cs typeface="Arial" panose="020B0604020202020204" pitchFamily="34" charset="0"/>
              </a:rPr>
              <a:t> </a:t>
            </a:r>
            <a:r>
              <a:rPr lang="ru-RU" altLang="ru-RU" sz="1600">
                <a:latin typeface="Arial" panose="020B0604020202020204" pitchFamily="34" charset="0"/>
                <a:cs typeface="Arial" panose="020B0604020202020204" pitchFamily="34" charset="0"/>
              </a:rPr>
              <a:t>оценки действительного ПО.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Видно, что СГС-</a:t>
            </a:r>
            <a:r>
              <a:rPr lang="en-US" altLang="ru-RU" sz="1800">
                <a:latin typeface="Arial" panose="020B0604020202020204" pitchFamily="34" charset="0"/>
                <a:cs typeface="Arial" panose="020B0604020202020204" pitchFamily="34" charset="0"/>
              </a:rPr>
              <a:t>F5</a:t>
            </a:r>
            <a:r>
              <a:rPr lang="ru-RU" altLang="ru-RU" sz="1800">
                <a:latin typeface="Arial" panose="020B0604020202020204" pitchFamily="34" charset="0"/>
                <a:cs typeface="Arial" panose="020B0604020202020204" pitchFamily="34" charset="0"/>
              </a:rPr>
              <a:t> может быть обнаружена.</a:t>
            </a:r>
          </a:p>
        </p:txBody>
      </p:sp>
      <p:sp>
        <p:nvSpPr>
          <p:cNvPr id="4" name="Номер слайда 3">
            <a:extLst>
              <a:ext uri="{FF2B5EF4-FFF2-40B4-BE49-F238E27FC236}">
                <a16:creationId xmlns:a16="http://schemas.microsoft.com/office/drawing/2014/main" id="{10BD2842-92C1-E04E-B5AC-3766617C31C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34A5343-DF4C-734C-8A81-CF5AFDDF5172}" type="slidenum">
              <a:rPr lang="ru-RU" altLang="ru-RU">
                <a:solidFill>
                  <a:srgbClr val="898989"/>
                </a:solidFill>
                <a:latin typeface="Calibri" panose="020F0502020204030204" pitchFamily="34" charset="0"/>
              </a:rPr>
              <a:pPr eaLnBrk="1" hangingPunct="1"/>
              <a:t>29</a:t>
            </a:fld>
            <a:endParaRPr lang="ru-RU" altLang="ru-RU">
              <a:solidFill>
                <a:srgbClr val="898989"/>
              </a:solidFill>
              <a:latin typeface="Calibri" panose="020F0502020204030204" pitchFamily="34" charset="0"/>
            </a:endParaRPr>
          </a:p>
        </p:txBody>
      </p:sp>
      <p:pic>
        <p:nvPicPr>
          <p:cNvPr id="5124" name="Picture 5">
            <a:extLst>
              <a:ext uri="{FF2B5EF4-FFF2-40B4-BE49-F238E27FC236}">
                <a16:creationId xmlns:a16="http://schemas.microsoft.com/office/drawing/2014/main" id="{1699BFEB-F804-E240-A95A-ED1560961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8" y="3643314"/>
            <a:ext cx="318135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1">
            <a:extLst>
              <a:ext uri="{FF2B5EF4-FFF2-40B4-BE49-F238E27FC236}">
                <a16:creationId xmlns:a16="http://schemas.microsoft.com/office/drawing/2014/main" id="{67ECB875-6399-E04B-857E-78F94F8534AC}"/>
              </a:ext>
            </a:extLst>
          </p:cNvPr>
          <p:cNvSpPr>
            <a:spLocks noGrp="1"/>
          </p:cNvSpPr>
          <p:nvPr>
            <p:ph type="title"/>
          </p:nvPr>
        </p:nvSpPr>
        <p:spPr>
          <a:xfrm>
            <a:off x="1738314" y="142875"/>
            <a:ext cx="8715375" cy="6572250"/>
          </a:xfrm>
        </p:spPr>
        <p:txBody>
          <a:bodyPr rtlCol="0">
            <a:normAutofit/>
          </a:bodyPr>
          <a:lstStyle/>
          <a:p>
            <a:pPr>
              <a:defRPr/>
            </a:pPr>
            <a:r>
              <a:rPr lang="ru-RU" sz="1800" i="1" dirty="0">
                <a:latin typeface="Arial" pitchFamily="34" charset="0"/>
                <a:cs typeface="Arial" pitchFamily="34" charset="0"/>
              </a:rPr>
              <a:t>Типичные ПО:</a:t>
            </a:r>
            <a:br>
              <a:rPr lang="ru-RU" sz="1800" dirty="0">
                <a:latin typeface="Arial" pitchFamily="34" charset="0"/>
                <a:cs typeface="Arial" pitchFamily="34" charset="0"/>
              </a:rPr>
            </a:br>
            <a:r>
              <a:rPr lang="ru-RU" sz="1800" dirty="0">
                <a:latin typeface="Arial" pitchFamily="34" charset="0"/>
                <a:cs typeface="Arial" pitchFamily="34" charset="0"/>
              </a:rPr>
              <a:t>- неподвижное изображение</a:t>
            </a:r>
            <a:br>
              <a:rPr lang="ru-RU" sz="1800" dirty="0">
                <a:latin typeface="Arial" pitchFamily="34" charset="0"/>
                <a:cs typeface="Arial" pitchFamily="34" charset="0"/>
              </a:rPr>
            </a:br>
            <a:r>
              <a:rPr lang="ru-RU" sz="1800" dirty="0">
                <a:latin typeface="Arial" pitchFamily="34" charset="0"/>
                <a:cs typeface="Arial" pitchFamily="34" charset="0"/>
              </a:rPr>
              <a:t>- подвижное изображение (видео)</a:t>
            </a:r>
            <a:br>
              <a:rPr lang="ru-RU" sz="1800" dirty="0">
                <a:latin typeface="Arial" pitchFamily="34" charset="0"/>
                <a:cs typeface="Arial" pitchFamily="34" charset="0"/>
              </a:rPr>
            </a:br>
            <a:r>
              <a:rPr lang="ru-RU" sz="1800" dirty="0">
                <a:latin typeface="Arial" pitchFamily="34" charset="0"/>
                <a:cs typeface="Arial" pitchFamily="34" charset="0"/>
              </a:rPr>
              <a:t>- аудио файлы</a:t>
            </a:r>
            <a:br>
              <a:rPr lang="ru-RU" sz="1800" dirty="0">
                <a:latin typeface="Arial" pitchFamily="34" charset="0"/>
                <a:cs typeface="Arial" pitchFamily="34" charset="0"/>
              </a:rPr>
            </a:br>
            <a:r>
              <a:rPr lang="ru-RU" sz="1800" dirty="0">
                <a:latin typeface="Arial" pitchFamily="34" charset="0"/>
                <a:cs typeface="Arial" pitchFamily="34" charset="0"/>
              </a:rPr>
              <a:t>- речь</a:t>
            </a:r>
            <a:br>
              <a:rPr lang="ru-RU" sz="1800" dirty="0">
                <a:latin typeface="Arial" pitchFamily="34" charset="0"/>
                <a:cs typeface="Arial" pitchFamily="34" charset="0"/>
              </a:rPr>
            </a:br>
            <a:r>
              <a:rPr lang="ru-RU" sz="1800" dirty="0">
                <a:latin typeface="Arial" pitchFamily="34" charset="0"/>
                <a:cs typeface="Arial" pitchFamily="34" charset="0"/>
              </a:rPr>
              <a:t>- печатный смысловой текст</a:t>
            </a:r>
            <a:br>
              <a:rPr lang="ru-RU" sz="1800" dirty="0">
                <a:latin typeface="Arial" pitchFamily="34" charset="0"/>
                <a:cs typeface="Arial" pitchFamily="34" charset="0"/>
              </a:rPr>
            </a:br>
            <a:r>
              <a:rPr lang="ru-RU" sz="1800" dirty="0">
                <a:latin typeface="Arial" pitchFamily="34" charset="0"/>
                <a:cs typeface="Arial" pitchFamily="34" charset="0"/>
              </a:rPr>
              <a:t>- графические представления текста и схем</a:t>
            </a:r>
            <a:br>
              <a:rPr lang="ru-RU" sz="1800" dirty="0">
                <a:latin typeface="Arial" pitchFamily="34" charset="0"/>
                <a:cs typeface="Arial" pitchFamily="34" charset="0"/>
              </a:rPr>
            </a:br>
            <a:r>
              <a:rPr lang="ru-RU" sz="1800" dirty="0">
                <a:latin typeface="Arial" pitchFamily="34" charset="0"/>
                <a:cs typeface="Arial" pitchFamily="34" charset="0"/>
              </a:rPr>
              <a:t>- интернет - протоколы</a:t>
            </a:r>
            <a:br>
              <a:rPr lang="ru-RU" sz="1800" dirty="0">
                <a:latin typeface="Arial" pitchFamily="34" charset="0"/>
                <a:cs typeface="Arial" pitchFamily="34" charset="0"/>
              </a:rPr>
            </a:br>
            <a:r>
              <a:rPr lang="ru-RU" sz="1800" dirty="0">
                <a:latin typeface="Arial" pitchFamily="34" charset="0"/>
                <a:cs typeface="Arial" pitchFamily="34" charset="0"/>
              </a:rPr>
              <a:t>- программы для компьютеров.</a:t>
            </a:r>
            <a:br>
              <a:rPr lang="ru-RU" sz="1800" dirty="0">
                <a:latin typeface="Arial" pitchFamily="34" charset="0"/>
                <a:cs typeface="Arial" pitchFamily="34" charset="0"/>
              </a:rPr>
            </a:br>
            <a:br>
              <a:rPr lang="ru-RU" sz="1800" dirty="0">
                <a:latin typeface="Arial" pitchFamily="34" charset="0"/>
                <a:cs typeface="Arial" pitchFamily="34" charset="0"/>
              </a:rPr>
            </a:br>
            <a:r>
              <a:rPr lang="ru-RU" sz="1800" i="1" dirty="0">
                <a:latin typeface="Arial" pitchFamily="34" charset="0"/>
                <a:cs typeface="Arial" pitchFamily="34" charset="0"/>
              </a:rPr>
              <a:t>Вкладываемая информация:</a:t>
            </a:r>
            <a:br>
              <a:rPr lang="ru-RU" sz="1800" dirty="0">
                <a:latin typeface="Arial" pitchFamily="34" charset="0"/>
                <a:cs typeface="Arial" pitchFamily="34" charset="0"/>
              </a:rPr>
            </a:br>
            <a:r>
              <a:rPr lang="ru-RU" sz="1800" dirty="0">
                <a:latin typeface="Arial" pitchFamily="34" charset="0"/>
                <a:cs typeface="Arial" pitchFamily="34" charset="0"/>
              </a:rPr>
              <a:t>- изображение</a:t>
            </a:r>
            <a:br>
              <a:rPr lang="ru-RU" sz="1800" dirty="0">
                <a:latin typeface="Arial" pitchFamily="34" charset="0"/>
                <a:cs typeface="Arial" pitchFamily="34" charset="0"/>
              </a:rPr>
            </a:br>
            <a:r>
              <a:rPr lang="ru-RU" sz="1800" dirty="0">
                <a:latin typeface="Arial" pitchFamily="34" charset="0"/>
                <a:cs typeface="Arial" pitchFamily="34" charset="0"/>
              </a:rPr>
              <a:t>- текстовые сообщения и данные</a:t>
            </a:r>
            <a:br>
              <a:rPr lang="ru-RU" sz="1800" dirty="0">
                <a:latin typeface="Arial" pitchFamily="34" charset="0"/>
                <a:cs typeface="Arial" pitchFamily="34" charset="0"/>
              </a:rPr>
            </a:br>
            <a:r>
              <a:rPr lang="ru-RU" sz="1800" dirty="0">
                <a:latin typeface="Arial" pitchFamily="34" charset="0"/>
                <a:cs typeface="Arial" pitchFamily="34" charset="0"/>
              </a:rPr>
              <a:t>- речевые сообщения.</a:t>
            </a:r>
            <a:br>
              <a:rPr lang="ru-RU" sz="1800" dirty="0">
                <a:latin typeface="Arial" pitchFamily="34" charset="0"/>
                <a:cs typeface="Arial" pitchFamily="34" charset="0"/>
              </a:rPr>
            </a:br>
            <a:br>
              <a:rPr lang="ru-RU" sz="1800" dirty="0">
                <a:latin typeface="Arial" pitchFamily="34" charset="0"/>
                <a:cs typeface="Arial" pitchFamily="34" charset="0"/>
              </a:rPr>
            </a:br>
            <a:r>
              <a:rPr lang="ru-RU" sz="1800" b="1" dirty="0">
                <a:latin typeface="Arial" pitchFamily="34" charset="0"/>
                <a:cs typeface="Arial" pitchFamily="34" charset="0"/>
              </a:rPr>
              <a:t>Замечание. </a:t>
            </a:r>
            <a:r>
              <a:rPr lang="ru-RU" sz="1800" dirty="0">
                <a:latin typeface="Arial" pitchFamily="34" charset="0"/>
                <a:cs typeface="Arial" pitchFamily="34" charset="0"/>
              </a:rPr>
              <a:t>Как правило, все вкладываемые сообщения предварительно шифруются с использованием ключей шифрования.</a:t>
            </a:r>
            <a:br>
              <a:rPr lang="ru-RU" sz="1800" dirty="0">
                <a:latin typeface="Arial" pitchFamily="34" charset="0"/>
                <a:cs typeface="Arial" pitchFamily="34" charset="0"/>
              </a:rPr>
            </a:br>
            <a:br>
              <a:rPr lang="ru-RU" sz="1800" dirty="0">
                <a:latin typeface="Arial" pitchFamily="34" charset="0"/>
                <a:cs typeface="Arial" pitchFamily="34" charset="0"/>
              </a:rPr>
            </a:br>
            <a:r>
              <a:rPr lang="ru-RU" sz="1800" i="1" dirty="0">
                <a:latin typeface="Arial" pitchFamily="34" charset="0"/>
                <a:cs typeface="Arial" pitchFamily="34" charset="0"/>
              </a:rPr>
              <a:t>Принцип Кирхгоффа для IH:</a:t>
            </a:r>
            <a:br>
              <a:rPr lang="ru-RU" sz="1800" dirty="0">
                <a:latin typeface="Arial" pitchFamily="34" charset="0"/>
                <a:cs typeface="Arial" pitchFamily="34" charset="0"/>
              </a:rPr>
            </a:br>
            <a:r>
              <a:rPr lang="ru-RU" sz="1800" dirty="0">
                <a:latin typeface="Arial" pitchFamily="34" charset="0"/>
                <a:cs typeface="Arial" pitchFamily="34" charset="0"/>
              </a:rPr>
              <a:t>Предполагается, что нелегитимным пользователям известно о IH-системе все, кроме </a:t>
            </a:r>
            <a:r>
              <a:rPr lang="ru-RU" sz="1800" dirty="0" err="1">
                <a:latin typeface="Arial" pitchFamily="34" charset="0"/>
                <a:cs typeface="Arial" pitchFamily="34" charset="0"/>
              </a:rPr>
              <a:t>стегоключа</a:t>
            </a:r>
            <a:r>
              <a:rPr lang="ru-RU" sz="1800" dirty="0">
                <a:latin typeface="Arial" pitchFamily="34" charset="0"/>
                <a:cs typeface="Arial" pitchFamily="34" charset="0"/>
              </a:rPr>
              <a:t>. </a:t>
            </a:r>
            <a:br>
              <a:rPr lang="ru-RU" sz="1800" dirty="0">
                <a:latin typeface="Arial" pitchFamily="34" charset="0"/>
                <a:cs typeface="Arial" pitchFamily="34" charset="0"/>
              </a:rPr>
            </a:br>
            <a:r>
              <a:rPr lang="ru-RU" sz="1800" dirty="0">
                <a:latin typeface="Arial" pitchFamily="34" charset="0"/>
                <a:cs typeface="Arial" pitchFamily="34" charset="0"/>
              </a:rPr>
              <a:t>Нелегитимный пользователь, который пытается нарушить выполнение задачи IH, называется атакующим (или злоумышленником), а его действия атакой на </a:t>
            </a:r>
            <a:r>
              <a:rPr lang="ru-RU" sz="1800" dirty="0" err="1">
                <a:latin typeface="Arial" pitchFamily="34" charset="0"/>
                <a:cs typeface="Arial" pitchFamily="34" charset="0"/>
              </a:rPr>
              <a:t>стегосистему</a:t>
            </a:r>
            <a:r>
              <a:rPr lang="ru-RU" sz="1800" dirty="0">
                <a:latin typeface="Arial" pitchFamily="34" charset="0"/>
                <a:cs typeface="Arial" pitchFamily="34" charset="0"/>
              </a:rPr>
              <a:t>.</a:t>
            </a:r>
          </a:p>
        </p:txBody>
      </p:sp>
      <p:sp>
        <p:nvSpPr>
          <p:cNvPr id="5" name="Номер слайда 4">
            <a:extLst>
              <a:ext uri="{FF2B5EF4-FFF2-40B4-BE49-F238E27FC236}">
                <a16:creationId xmlns:a16="http://schemas.microsoft.com/office/drawing/2014/main" id="{DC7DD1C6-D3DF-3B40-A512-DE998DF4058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4901355-71C5-764F-A40D-8A140D83C59F}" type="slidenum">
              <a:rPr lang="ru-RU" altLang="ru-RU">
                <a:solidFill>
                  <a:srgbClr val="898989"/>
                </a:solidFill>
                <a:latin typeface="Calibri" panose="020F0502020204030204" pitchFamily="34" charset="0"/>
              </a:rPr>
              <a:pPr eaLnBrk="1" hangingPunct="1"/>
              <a:t>3</a:t>
            </a:fld>
            <a:endParaRPr lang="ru-RU" altLang="ru-RU">
              <a:solidFill>
                <a:srgbClr val="898989"/>
              </a:solidFill>
              <a:latin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a:extLst>
              <a:ext uri="{FF2B5EF4-FFF2-40B4-BE49-F238E27FC236}">
                <a16:creationId xmlns:a16="http://schemas.microsoft.com/office/drawing/2014/main" id="{95999649-FBAA-064D-AB51-16AD5216B85C}"/>
              </a:ext>
            </a:extLst>
          </p:cNvPr>
          <p:cNvSpPr>
            <a:spLocks noGrp="1"/>
          </p:cNvSpPr>
          <p:nvPr>
            <p:ph type="title"/>
          </p:nvPr>
        </p:nvSpPr>
        <p:spPr>
          <a:xfrm>
            <a:off x="1738314" y="142875"/>
            <a:ext cx="8715375" cy="6572250"/>
          </a:xfrm>
        </p:spPr>
        <p:txBody>
          <a:bodyPr/>
          <a:lstStyle/>
          <a:p>
            <a:pPr algn="l" eaLnBrk="1" hangingPunct="1"/>
            <a:r>
              <a:rPr lang="ru-RU" altLang="ru-RU" sz="1800" i="1">
                <a:latin typeface="Arial" panose="020B0604020202020204" pitchFamily="34" charset="0"/>
                <a:cs typeface="Arial" panose="020B0604020202020204" pitchFamily="34" charset="0"/>
              </a:rPr>
              <a:t>2. СГС-ШПС.</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Все СГС-НЗБ не выдерживают атаки по удалению вложенных сообщений даже при сохранении при этом высокого качества ПО.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Эта атака реализуется при помощи рандомизации НЗБ во временной или частотной области.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Для защиты от такой атаки необходимо использовать широкополосные сигналы (ШПС</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СГ):</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r>
              <a:rPr lang="el-GR" altLang="ru-RU" sz="1800" i="1">
                <a:latin typeface="Arial" panose="020B0604020202020204" pitchFamily="34" charset="0"/>
                <a:cs typeface="Arial" panose="020B0604020202020204" pitchFamily="34" charset="0"/>
              </a:rPr>
              <a:t>α</a:t>
            </a:r>
            <a:r>
              <a:rPr lang="ru-RU" altLang="ru-RU" sz="1800">
                <a:latin typeface="Arial" panose="020B0604020202020204" pitchFamily="34" charset="0"/>
                <a:cs typeface="Arial" panose="020B0604020202020204" pitchFamily="34" charset="0"/>
              </a:rPr>
              <a:t> – коэффициент вложения, </a:t>
            </a:r>
            <a:r>
              <a:rPr lang="ru-RU" altLang="ru-RU" sz="1800" i="1">
                <a:latin typeface="Arial" panose="020B0604020202020204" pitchFamily="34" charset="0"/>
                <a:cs typeface="Arial" panose="020B0604020202020204" pitchFamily="34" charset="0"/>
              </a:rPr>
              <a:t>π(</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псевдослучайная (±1) последовательность (ПСП), вырабатываемая по секретному стегоключу, </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длина ПСП, на которой вкладывается один и тот же бит (</a:t>
            </a:r>
            <a:r>
              <a:rPr lang="en-US" altLang="ru-RU" sz="1800" i="1">
                <a:latin typeface="Arial" panose="020B0604020202020204" pitchFamily="34" charset="0"/>
                <a:cs typeface="Arial" panose="020B0604020202020204" pitchFamily="34" charset="0"/>
              </a:rPr>
              <a:t>b=1</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или </a:t>
            </a:r>
            <a:r>
              <a:rPr lang="ru-RU" altLang="ru-RU" sz="1800" i="1">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информации.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Выделение информации при неизвестном ПО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слепой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декодер):</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(2)</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атака производится аддитивным шумом: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(3)</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 где </a:t>
            </a:r>
            <a:r>
              <a:rPr lang="en-US" altLang="ru-RU" sz="1800" i="1">
                <a:latin typeface="Arial" panose="020B0604020202020204" pitchFamily="34" charset="0"/>
                <a:cs typeface="Arial" panose="020B0604020202020204" pitchFamily="34" charset="0"/>
              </a:rPr>
              <a:t>m</a:t>
            </a:r>
            <a:r>
              <a:rPr lang="en-US" altLang="ru-RU" sz="1800" i="1" baseline="-25000">
                <a:latin typeface="Arial" panose="020B0604020202020204" pitchFamily="34" charset="0"/>
                <a:cs typeface="Arial" panose="020B0604020202020204" pitchFamily="34" charset="0"/>
              </a:rPr>
              <a:t>c</a:t>
            </a:r>
            <a:r>
              <a:rPr lang="en-US" altLang="ru-RU" sz="1800" i="1">
                <a:latin typeface="Arial" panose="020B0604020202020204" pitchFamily="34" charset="0"/>
                <a:cs typeface="Arial" panose="020B0604020202020204" pitchFamily="34" charset="0"/>
              </a:rPr>
              <a:t> = E{C(n)}</a:t>
            </a:r>
            <a:r>
              <a:rPr lang="ru-RU" altLang="ru-RU" sz="1800" i="1">
                <a:latin typeface="Arial" panose="020B0604020202020204" pitchFamily="34" charset="0"/>
                <a:cs typeface="Arial" panose="020B0604020202020204" pitchFamily="34" charset="0"/>
              </a:rPr>
              <a:t>.</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Поскольку </a:t>
            </a:r>
            <a:r>
              <a:rPr lang="ru-RU" altLang="ru-RU" sz="1800" i="1">
                <a:latin typeface="Arial" panose="020B0604020202020204" pitchFamily="34" charset="0"/>
                <a:cs typeface="Arial" panose="020B0604020202020204" pitchFamily="34" charset="0"/>
              </a:rPr>
              <a:t>π</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при атаке неизвестна, то при выборе достаточно больших </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малых искажениях </a:t>
            </a:r>
            <a:r>
              <a:rPr lang="ru-RU" altLang="ru-RU" sz="1800" i="1">
                <a:latin typeface="Arial" panose="020B0604020202020204" pitchFamily="34" charset="0"/>
                <a:cs typeface="Arial" panose="020B0604020202020204" pitchFamily="34" charset="0"/>
              </a:rPr>
              <a:t>С(</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атака не является успешной для любой статистики шума.</a:t>
            </a:r>
          </a:p>
        </p:txBody>
      </p:sp>
      <p:graphicFrame>
        <p:nvGraphicFramePr>
          <p:cNvPr id="6147" name="Object 3">
            <a:extLst>
              <a:ext uri="{FF2B5EF4-FFF2-40B4-BE49-F238E27FC236}">
                <a16:creationId xmlns:a16="http://schemas.microsoft.com/office/drawing/2014/main" id="{7AB25DEB-0CA3-1041-863A-BA86237C9404}"/>
              </a:ext>
            </a:extLst>
          </p:cNvPr>
          <p:cNvGraphicFramePr>
            <a:graphicFrameLocks noChangeAspect="1"/>
          </p:cNvGraphicFramePr>
          <p:nvPr/>
        </p:nvGraphicFramePr>
        <p:xfrm>
          <a:off x="1793876" y="2257426"/>
          <a:ext cx="4087813" cy="385763"/>
        </p:xfrm>
        <a:graphic>
          <a:graphicData uri="http://schemas.openxmlformats.org/presentationml/2006/ole">
            <mc:AlternateContent xmlns:mc="http://schemas.openxmlformats.org/markup-compatibility/2006">
              <mc:Choice xmlns:v="urn:schemas-microsoft-com:vml" Requires="v">
                <p:oleObj spid="_x0000_s33796" name="Equation" r:id="rId3" imgW="65239900" imgH="6146800" progId="Equation.DSMT4">
                  <p:embed/>
                </p:oleObj>
              </mc:Choice>
              <mc:Fallback>
                <p:oleObj name="Equation" r:id="rId3" imgW="65239900" imgH="6146800" progId="Equation.DSMT4">
                  <p:embed/>
                  <p:pic>
                    <p:nvPicPr>
                      <p:cNvPr id="6147" name="Object 3">
                        <a:extLst>
                          <a:ext uri="{FF2B5EF4-FFF2-40B4-BE49-F238E27FC236}">
                            <a16:creationId xmlns:a16="http://schemas.microsoft.com/office/drawing/2014/main" id="{7AB25DEB-0CA3-1041-863A-BA86237C9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76" y="2257426"/>
                        <a:ext cx="4087813"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5">
            <a:extLst>
              <a:ext uri="{FF2B5EF4-FFF2-40B4-BE49-F238E27FC236}">
                <a16:creationId xmlns:a16="http://schemas.microsoft.com/office/drawing/2014/main" id="{E12ABE95-556A-8147-9965-A45C279C39DE}"/>
              </a:ext>
            </a:extLst>
          </p:cNvPr>
          <p:cNvGraphicFramePr>
            <a:graphicFrameLocks noChangeAspect="1"/>
          </p:cNvGraphicFramePr>
          <p:nvPr/>
        </p:nvGraphicFramePr>
        <p:xfrm>
          <a:off x="1885950" y="4110038"/>
          <a:ext cx="3638550" cy="819150"/>
        </p:xfrm>
        <a:graphic>
          <a:graphicData uri="http://schemas.openxmlformats.org/presentationml/2006/ole">
            <mc:AlternateContent xmlns:mc="http://schemas.openxmlformats.org/markup-compatibility/2006">
              <mc:Choice xmlns:v="urn:schemas-microsoft-com:vml" Requires="v">
                <p:oleObj spid="_x0000_s33797" name="Equation" r:id="rId5" imgW="55880000" imgH="12585700" progId="Equation.DSMT4">
                  <p:embed/>
                </p:oleObj>
              </mc:Choice>
              <mc:Fallback>
                <p:oleObj name="Equation" r:id="rId5" imgW="55880000" imgH="12585700" progId="Equation.DSMT4">
                  <p:embed/>
                  <p:pic>
                    <p:nvPicPr>
                      <p:cNvPr id="6148" name="Object 5">
                        <a:extLst>
                          <a:ext uri="{FF2B5EF4-FFF2-40B4-BE49-F238E27FC236}">
                            <a16:creationId xmlns:a16="http://schemas.microsoft.com/office/drawing/2014/main" id="{E12ABE95-556A-8147-9965-A45C279C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5950" y="4110038"/>
                        <a:ext cx="36385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9" name="Object 4">
            <a:extLst>
              <a:ext uri="{FF2B5EF4-FFF2-40B4-BE49-F238E27FC236}">
                <a16:creationId xmlns:a16="http://schemas.microsoft.com/office/drawing/2014/main" id="{7603EC08-C857-3446-86B3-5FCE4EAD7395}"/>
              </a:ext>
            </a:extLst>
          </p:cNvPr>
          <p:cNvGraphicFramePr>
            <a:graphicFrameLocks noChangeAspect="1"/>
          </p:cNvGraphicFramePr>
          <p:nvPr/>
        </p:nvGraphicFramePr>
        <p:xfrm>
          <a:off x="1828800" y="5153026"/>
          <a:ext cx="3481388" cy="347663"/>
        </p:xfrm>
        <a:graphic>
          <a:graphicData uri="http://schemas.openxmlformats.org/presentationml/2006/ole">
            <mc:AlternateContent xmlns:mc="http://schemas.openxmlformats.org/markup-compatibility/2006">
              <mc:Choice xmlns:v="urn:schemas-microsoft-com:vml" Requires="v">
                <p:oleObj spid="_x0000_s33798" name="Equation" r:id="rId7" imgW="55587900" imgH="5562600" progId="Equation.DSMT4">
                  <p:embed/>
                </p:oleObj>
              </mc:Choice>
              <mc:Fallback>
                <p:oleObj name="Equation" r:id="rId7" imgW="55587900" imgH="5562600" progId="Equation.DSMT4">
                  <p:embed/>
                  <p:pic>
                    <p:nvPicPr>
                      <p:cNvPr id="6149" name="Object 4">
                        <a:extLst>
                          <a:ext uri="{FF2B5EF4-FFF2-40B4-BE49-F238E27FC236}">
                            <a16:creationId xmlns:a16="http://schemas.microsoft.com/office/drawing/2014/main" id="{7603EC08-C857-3446-86B3-5FCE4EAD7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5153026"/>
                        <a:ext cx="3481388"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Номер слайда 6">
            <a:extLst>
              <a:ext uri="{FF2B5EF4-FFF2-40B4-BE49-F238E27FC236}">
                <a16:creationId xmlns:a16="http://schemas.microsoft.com/office/drawing/2014/main" id="{094A0851-13A1-D54E-B717-1E16D8090D6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E2BADE5-21C1-5846-A24F-D543B0101F04}" type="slidenum">
              <a:rPr lang="ru-RU" altLang="ru-RU">
                <a:solidFill>
                  <a:srgbClr val="898989"/>
                </a:solidFill>
                <a:latin typeface="Calibri" panose="020F0502020204030204" pitchFamily="34" charset="0"/>
              </a:rPr>
              <a:pPr eaLnBrk="1" hangingPunct="1"/>
              <a:t>30</a:t>
            </a:fld>
            <a:endParaRPr lang="ru-RU" altLang="ru-RU">
              <a:solidFill>
                <a:srgbClr val="898989"/>
              </a:solidFill>
              <a:latin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a:extLst>
              <a:ext uri="{FF2B5EF4-FFF2-40B4-BE49-F238E27FC236}">
                <a16:creationId xmlns:a16="http://schemas.microsoft.com/office/drawing/2014/main" id="{EFA54E86-44B9-B742-844E-7EB3AE6768D8}"/>
              </a:ext>
            </a:extLst>
          </p:cNvPr>
          <p:cNvSpPr>
            <a:spLocks noGrp="1"/>
          </p:cNvSpPr>
          <p:nvPr>
            <p:ph type="title"/>
          </p:nvPr>
        </p:nvSpPr>
        <p:spPr>
          <a:xfrm>
            <a:off x="1738314" y="142875"/>
            <a:ext cx="8715375" cy="6572250"/>
          </a:xfrm>
        </p:spPr>
        <p:txBody>
          <a:bodyPr/>
          <a:lstStyle/>
          <a:p>
            <a:pPr algn="l" eaLnBrk="1" hangingPunct="1"/>
            <a:r>
              <a:rPr lang="ru-RU" altLang="ru-RU" sz="1800">
                <a:latin typeface="Arial" panose="020B0604020202020204" pitchFamily="34" charset="0"/>
                <a:cs typeface="Arial" panose="020B0604020202020204" pitchFamily="34" charset="0"/>
              </a:rPr>
              <a:t>Действительно, рассмотрим вероятность ошибки для легитимного пользователя, который знает </a:t>
            </a:r>
            <a:r>
              <a:rPr lang="ru-RU" altLang="ru-RU" sz="1800" i="1">
                <a:latin typeface="Arial" panose="020B0604020202020204" pitchFamily="34" charset="0"/>
                <a:cs typeface="Arial" panose="020B0604020202020204" pitchFamily="34" charset="0"/>
              </a:rPr>
              <a:t>π(</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n =</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1</a:t>
            </a:r>
            <a:r>
              <a:rPr lang="ru-RU" altLang="ru-RU" sz="1800" i="1">
                <a:latin typeface="Arial" panose="020B0604020202020204" pitchFamily="34" charset="0"/>
                <a:cs typeface="Arial" panose="020B0604020202020204" pitchFamily="34" charset="0"/>
              </a:rPr>
              <a:t>,2…</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(4)</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При </a:t>
            </a:r>
            <a:r>
              <a:rPr lang="en-US" altLang="ru-RU" sz="1800" i="1">
                <a:latin typeface="Arial" panose="020B0604020202020204" pitchFamily="34" charset="0"/>
                <a:cs typeface="Arial" panose="020B0604020202020204" pitchFamily="34" charset="0"/>
              </a:rPr>
              <a:t>N → ∞</a:t>
            </a:r>
            <a:r>
              <a:rPr lang="ru-RU" altLang="ru-RU" sz="1800" i="1">
                <a:latin typeface="Arial" panose="020B0604020202020204" pitchFamily="34" charset="0"/>
                <a:cs typeface="Arial" panose="020B0604020202020204" pitchFamily="34" charset="0"/>
              </a:rPr>
              <a:t>, </a:t>
            </a:r>
            <a:r>
              <a:rPr lang="el-GR" altLang="ru-RU" sz="1800" i="1">
                <a:latin typeface="Arial" panose="020B0604020202020204" pitchFamily="34" charset="0"/>
                <a:cs typeface="Arial" panose="020B0604020202020204" pitchFamily="34" charset="0"/>
              </a:rPr>
              <a:t>Λ</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 </a:t>
            </a:r>
            <a:r>
              <a:rPr lang="en-US" altLang="ru-RU" sz="1800" i="1">
                <a:latin typeface="Euclid Math One" pitchFamily="18" charset="2"/>
                <a:cs typeface="Times New Roman" panose="02020603050405020304" pitchFamily="18" charset="0"/>
              </a:rPr>
              <a:t>N</a:t>
            </a:r>
            <a:r>
              <a:rPr lang="en-US" altLang="ru-RU" sz="1800" i="1">
                <a:latin typeface="Arial" panose="020B0604020202020204" pitchFamily="34" charset="0"/>
                <a:cs typeface="Arial" panose="020B0604020202020204" pitchFamily="34" charset="0"/>
              </a:rPr>
              <a:t>(E(</a:t>
            </a:r>
            <a:r>
              <a:rPr lang="el-GR" altLang="ru-RU" sz="1800" i="1">
                <a:latin typeface="Arial" panose="020B0604020202020204" pitchFamily="34" charset="0"/>
                <a:cs typeface="Arial" panose="020B0604020202020204" pitchFamily="34" charset="0"/>
              </a:rPr>
              <a:t>Λ</a:t>
            </a:r>
            <a:r>
              <a:rPr lang="en-US" altLang="ru-RU" sz="1800" i="1">
                <a:latin typeface="Arial" panose="020B0604020202020204" pitchFamily="34" charset="0"/>
                <a:cs typeface="Arial" panose="020B0604020202020204" pitchFamily="34" charset="0"/>
              </a:rPr>
              <a:t>),Var</a:t>
            </a:r>
            <a:r>
              <a:rPr lang="ru-RU" altLang="ru-RU" sz="1800" i="1">
                <a:latin typeface="Arial" panose="020B0604020202020204" pitchFamily="34" charset="0"/>
                <a:cs typeface="Arial" panose="020B0604020202020204" pitchFamily="34" charset="0"/>
              </a:rPr>
              <a:t>(</a:t>
            </a:r>
            <a:r>
              <a:rPr lang="el-GR" altLang="ru-RU" sz="1800" i="1">
                <a:latin typeface="Arial" panose="020B0604020202020204" pitchFamily="34" charset="0"/>
                <a:cs typeface="Arial" panose="020B0604020202020204" pitchFamily="34" charset="0"/>
              </a:rPr>
              <a:t>Λ</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ЦПТ теории вероятностей</a:t>
            </a:r>
            <a:r>
              <a:rPr lang="en-US" altLang="ru-RU" sz="1800">
                <a:latin typeface="Arial" panose="020B0604020202020204" pitchFamily="34" charset="0"/>
                <a:cs typeface="Arial" panose="020B0604020202020204" pitchFamily="34" charset="0"/>
              </a:rPr>
              <a:t>)</a:t>
            </a:r>
            <a:r>
              <a:rPr lang="en-US" altLang="ru-RU" sz="1800" i="1">
                <a:latin typeface="Bernard MT Condensed" panose="02050806060905020404" pitchFamily="18" charset="0"/>
                <a:cs typeface="Times New Roman" panose="02020603050405020304" pitchFamily="18"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(5)</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6)</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где                                                 ,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 мы положим </a:t>
            </a:r>
            <a:r>
              <a:rPr lang="en-US" altLang="ru-RU" sz="1800" i="1">
                <a:latin typeface="Arial" panose="020B0604020202020204" pitchFamily="34" charset="0"/>
                <a:cs typeface="Arial" panose="020B0604020202020204" pitchFamily="34" charset="0"/>
              </a:rPr>
              <a:t>m</a:t>
            </a:r>
            <a:r>
              <a:rPr lang="en-US" altLang="ru-RU" sz="1800" i="1" baseline="-25000">
                <a:latin typeface="Arial" panose="020B0604020202020204" pitchFamily="34" charset="0"/>
                <a:cs typeface="Arial" panose="020B0604020202020204" pitchFamily="34" charset="0"/>
              </a:rPr>
              <a:t>c</a:t>
            </a:r>
            <a:r>
              <a:rPr lang="en-US" altLang="ru-RU" sz="1800" i="1">
                <a:latin typeface="Arial" panose="020B0604020202020204" pitchFamily="34" charset="0"/>
                <a:cs typeface="Arial" panose="020B0604020202020204" pitchFamily="34" charset="0"/>
              </a:rPr>
              <a:t> = 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 (3), то получим вместо (6):</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(7)</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graphicFrame>
        <p:nvGraphicFramePr>
          <p:cNvPr id="7171" name="Object 3">
            <a:extLst>
              <a:ext uri="{FF2B5EF4-FFF2-40B4-BE49-F238E27FC236}">
                <a16:creationId xmlns:a16="http://schemas.microsoft.com/office/drawing/2014/main" id="{49FC5FBC-C404-6F42-B45E-361C4AF69A80}"/>
              </a:ext>
            </a:extLst>
          </p:cNvPr>
          <p:cNvGraphicFramePr>
            <a:graphicFrameLocks noChangeAspect="1"/>
          </p:cNvGraphicFramePr>
          <p:nvPr/>
        </p:nvGraphicFramePr>
        <p:xfrm>
          <a:off x="1836739" y="1293814"/>
          <a:ext cx="5113337" cy="331787"/>
        </p:xfrm>
        <a:graphic>
          <a:graphicData uri="http://schemas.openxmlformats.org/presentationml/2006/ole">
            <mc:AlternateContent xmlns:mc="http://schemas.openxmlformats.org/markup-compatibility/2006">
              <mc:Choice xmlns:v="urn:schemas-microsoft-com:vml" Requires="v">
                <p:oleObj spid="_x0000_s34825" name="Equation" r:id="rId3" imgW="81622900" imgH="5270500" progId="Equation.DSMT4">
                  <p:embed/>
                </p:oleObj>
              </mc:Choice>
              <mc:Fallback>
                <p:oleObj name="Equation" r:id="rId3" imgW="81622900" imgH="5270500" progId="Equation.DSMT4">
                  <p:embed/>
                  <p:pic>
                    <p:nvPicPr>
                      <p:cNvPr id="7171" name="Object 3">
                        <a:extLst>
                          <a:ext uri="{FF2B5EF4-FFF2-40B4-BE49-F238E27FC236}">
                            <a16:creationId xmlns:a16="http://schemas.microsoft.com/office/drawing/2014/main" id="{49FC5FBC-C404-6F42-B45E-361C4AF69A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9" y="1293814"/>
                        <a:ext cx="5113337"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Номер слайда 6">
            <a:extLst>
              <a:ext uri="{FF2B5EF4-FFF2-40B4-BE49-F238E27FC236}">
                <a16:creationId xmlns:a16="http://schemas.microsoft.com/office/drawing/2014/main" id="{A09400D9-52A1-254E-9FA0-8A3F9727D83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AD5E9D-A720-5C42-A69F-A8A4643C1BE9}" type="slidenum">
              <a:rPr lang="ru-RU" altLang="ru-RU">
                <a:solidFill>
                  <a:srgbClr val="898989"/>
                </a:solidFill>
                <a:latin typeface="Calibri" panose="020F0502020204030204" pitchFamily="34" charset="0"/>
              </a:rPr>
              <a:pPr eaLnBrk="1" hangingPunct="1"/>
              <a:t>31</a:t>
            </a:fld>
            <a:endParaRPr lang="ru-RU" altLang="ru-RU">
              <a:solidFill>
                <a:srgbClr val="898989"/>
              </a:solidFill>
              <a:latin typeface="Calibri" panose="020F0502020204030204" pitchFamily="34" charset="0"/>
            </a:endParaRPr>
          </a:p>
        </p:txBody>
      </p:sp>
      <p:graphicFrame>
        <p:nvGraphicFramePr>
          <p:cNvPr id="7173" name="Object 7">
            <a:extLst>
              <a:ext uri="{FF2B5EF4-FFF2-40B4-BE49-F238E27FC236}">
                <a16:creationId xmlns:a16="http://schemas.microsoft.com/office/drawing/2014/main" id="{24BAF1EC-AE64-8E4A-80C1-13E154635FA0}"/>
              </a:ext>
            </a:extLst>
          </p:cNvPr>
          <p:cNvGraphicFramePr>
            <a:graphicFrameLocks noChangeAspect="1"/>
          </p:cNvGraphicFramePr>
          <p:nvPr/>
        </p:nvGraphicFramePr>
        <p:xfrm>
          <a:off x="1846263" y="1643063"/>
          <a:ext cx="2749550" cy="715962"/>
        </p:xfrm>
        <a:graphic>
          <a:graphicData uri="http://schemas.openxmlformats.org/presentationml/2006/ole">
            <mc:AlternateContent xmlns:mc="http://schemas.openxmlformats.org/markup-compatibility/2006">
              <mc:Choice xmlns:v="urn:schemas-microsoft-com:vml" Requires="v">
                <p:oleObj spid="_x0000_s34826" name="Equation" r:id="rId5" imgW="43891200" imgH="11404600" progId="Equation.DSMT4">
                  <p:embed/>
                </p:oleObj>
              </mc:Choice>
              <mc:Fallback>
                <p:oleObj name="Equation" r:id="rId5" imgW="43891200" imgH="11404600" progId="Equation.DSMT4">
                  <p:embed/>
                  <p:pic>
                    <p:nvPicPr>
                      <p:cNvPr id="7173" name="Object 7">
                        <a:extLst>
                          <a:ext uri="{FF2B5EF4-FFF2-40B4-BE49-F238E27FC236}">
                            <a16:creationId xmlns:a16="http://schemas.microsoft.com/office/drawing/2014/main" id="{24BAF1EC-AE64-8E4A-80C1-13E154635F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6263" y="1643063"/>
                        <a:ext cx="274955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8">
            <a:extLst>
              <a:ext uri="{FF2B5EF4-FFF2-40B4-BE49-F238E27FC236}">
                <a16:creationId xmlns:a16="http://schemas.microsoft.com/office/drawing/2014/main" id="{6075067A-C6A8-DA4F-93B1-3A5EA29A0F09}"/>
              </a:ext>
            </a:extLst>
          </p:cNvPr>
          <p:cNvGraphicFramePr>
            <a:graphicFrameLocks noChangeAspect="1"/>
          </p:cNvGraphicFramePr>
          <p:nvPr/>
        </p:nvGraphicFramePr>
        <p:xfrm>
          <a:off x="1814513" y="2571751"/>
          <a:ext cx="6470650" cy="715963"/>
        </p:xfrm>
        <a:graphic>
          <a:graphicData uri="http://schemas.openxmlformats.org/presentationml/2006/ole">
            <mc:AlternateContent xmlns:mc="http://schemas.openxmlformats.org/markup-compatibility/2006">
              <mc:Choice xmlns:v="urn:schemas-microsoft-com:vml" Requires="v">
                <p:oleObj spid="_x0000_s34827" name="Equation" r:id="rId7" imgW="103276400" imgH="11404600" progId="Equation.DSMT4">
                  <p:embed/>
                </p:oleObj>
              </mc:Choice>
              <mc:Fallback>
                <p:oleObj name="Equation" r:id="rId7" imgW="103276400" imgH="11404600" progId="Equation.DSMT4">
                  <p:embed/>
                  <p:pic>
                    <p:nvPicPr>
                      <p:cNvPr id="7174" name="Object 8">
                        <a:extLst>
                          <a:ext uri="{FF2B5EF4-FFF2-40B4-BE49-F238E27FC236}">
                            <a16:creationId xmlns:a16="http://schemas.microsoft.com/office/drawing/2014/main" id="{6075067A-C6A8-DA4F-93B1-3A5EA29A0F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4513" y="2571751"/>
                        <a:ext cx="6470650"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5" name="Object 9">
            <a:extLst>
              <a:ext uri="{FF2B5EF4-FFF2-40B4-BE49-F238E27FC236}">
                <a16:creationId xmlns:a16="http://schemas.microsoft.com/office/drawing/2014/main" id="{C7A6D31A-60E4-FB44-A9B7-AF3636FB1857}"/>
              </a:ext>
            </a:extLst>
          </p:cNvPr>
          <p:cNvGraphicFramePr>
            <a:graphicFrameLocks noChangeAspect="1"/>
          </p:cNvGraphicFramePr>
          <p:nvPr/>
        </p:nvGraphicFramePr>
        <p:xfrm>
          <a:off x="1873251" y="3286126"/>
          <a:ext cx="4562475" cy="715963"/>
        </p:xfrm>
        <a:graphic>
          <a:graphicData uri="http://schemas.openxmlformats.org/presentationml/2006/ole">
            <mc:AlternateContent xmlns:mc="http://schemas.openxmlformats.org/markup-compatibility/2006">
              <mc:Choice xmlns:v="urn:schemas-microsoft-com:vml" Requires="v">
                <p:oleObj spid="_x0000_s34828" name="Equation" r:id="rId9" imgW="72847200" imgH="11404600" progId="Equation.DSMT4">
                  <p:embed/>
                </p:oleObj>
              </mc:Choice>
              <mc:Fallback>
                <p:oleObj name="Equation" r:id="rId9" imgW="72847200" imgH="11404600" progId="Equation.DSMT4">
                  <p:embed/>
                  <p:pic>
                    <p:nvPicPr>
                      <p:cNvPr id="7175" name="Object 9">
                        <a:extLst>
                          <a:ext uri="{FF2B5EF4-FFF2-40B4-BE49-F238E27FC236}">
                            <a16:creationId xmlns:a16="http://schemas.microsoft.com/office/drawing/2014/main" id="{C7A6D31A-60E4-FB44-A9B7-AF3636FB18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3251" y="3286126"/>
                        <a:ext cx="4562475"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6" name="Object 10">
            <a:extLst>
              <a:ext uri="{FF2B5EF4-FFF2-40B4-BE49-F238E27FC236}">
                <a16:creationId xmlns:a16="http://schemas.microsoft.com/office/drawing/2014/main" id="{F7A0F4B6-B2F9-8E40-BF7A-383C3ABB3073}"/>
              </a:ext>
            </a:extLst>
          </p:cNvPr>
          <p:cNvGraphicFramePr>
            <a:graphicFrameLocks noChangeAspect="1"/>
          </p:cNvGraphicFramePr>
          <p:nvPr/>
        </p:nvGraphicFramePr>
        <p:xfrm>
          <a:off x="1882775" y="3929063"/>
          <a:ext cx="6999288" cy="387350"/>
        </p:xfrm>
        <a:graphic>
          <a:graphicData uri="http://schemas.openxmlformats.org/presentationml/2006/ole">
            <mc:AlternateContent xmlns:mc="http://schemas.openxmlformats.org/markup-compatibility/2006">
              <mc:Choice xmlns:v="urn:schemas-microsoft-com:vml" Requires="v">
                <p:oleObj spid="_x0000_s34829" name="Equation" r:id="rId11" imgW="111760000" imgH="6146800" progId="Equation.DSMT4">
                  <p:embed/>
                </p:oleObj>
              </mc:Choice>
              <mc:Fallback>
                <p:oleObj name="Equation" r:id="rId11" imgW="111760000" imgH="6146800" progId="Equation.DSMT4">
                  <p:embed/>
                  <p:pic>
                    <p:nvPicPr>
                      <p:cNvPr id="7176" name="Object 10">
                        <a:extLst>
                          <a:ext uri="{FF2B5EF4-FFF2-40B4-BE49-F238E27FC236}">
                            <a16:creationId xmlns:a16="http://schemas.microsoft.com/office/drawing/2014/main" id="{F7A0F4B6-B2F9-8E40-BF7A-383C3ABB30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82775" y="3929063"/>
                        <a:ext cx="69992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11">
            <a:extLst>
              <a:ext uri="{FF2B5EF4-FFF2-40B4-BE49-F238E27FC236}">
                <a16:creationId xmlns:a16="http://schemas.microsoft.com/office/drawing/2014/main" id="{94703F4E-1D67-B940-A528-947F9B018C79}"/>
              </a:ext>
            </a:extLst>
          </p:cNvPr>
          <p:cNvGraphicFramePr>
            <a:graphicFrameLocks noChangeAspect="1"/>
          </p:cNvGraphicFramePr>
          <p:nvPr/>
        </p:nvGraphicFramePr>
        <p:xfrm>
          <a:off x="2312989" y="4470400"/>
          <a:ext cx="3392487" cy="387350"/>
        </p:xfrm>
        <a:graphic>
          <a:graphicData uri="http://schemas.openxmlformats.org/presentationml/2006/ole">
            <mc:AlternateContent xmlns:mc="http://schemas.openxmlformats.org/markup-compatibility/2006">
              <mc:Choice xmlns:v="urn:schemas-microsoft-com:vml" Requires="v">
                <p:oleObj spid="_x0000_s34830" name="Equation" r:id="rId13" imgW="54127400" imgH="6146800" progId="Equation.DSMT4">
                  <p:embed/>
                </p:oleObj>
              </mc:Choice>
              <mc:Fallback>
                <p:oleObj name="Equation" r:id="rId13" imgW="54127400" imgH="6146800" progId="Equation.DSMT4">
                  <p:embed/>
                  <p:pic>
                    <p:nvPicPr>
                      <p:cNvPr id="7177" name="Object 11">
                        <a:extLst>
                          <a:ext uri="{FF2B5EF4-FFF2-40B4-BE49-F238E27FC236}">
                            <a16:creationId xmlns:a16="http://schemas.microsoft.com/office/drawing/2014/main" id="{94703F4E-1D67-B940-A528-947F9B018C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12989" y="4470400"/>
                        <a:ext cx="3392487"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8" name="Object 12">
            <a:extLst>
              <a:ext uri="{FF2B5EF4-FFF2-40B4-BE49-F238E27FC236}">
                <a16:creationId xmlns:a16="http://schemas.microsoft.com/office/drawing/2014/main" id="{1899F576-3E8C-FD40-BA8E-99D1E9B0C97C}"/>
              </a:ext>
            </a:extLst>
          </p:cNvPr>
          <p:cNvGraphicFramePr>
            <a:graphicFrameLocks noChangeAspect="1"/>
          </p:cNvGraphicFramePr>
          <p:nvPr/>
        </p:nvGraphicFramePr>
        <p:xfrm>
          <a:off x="1819275" y="5357813"/>
          <a:ext cx="7715250" cy="385762"/>
        </p:xfrm>
        <a:graphic>
          <a:graphicData uri="http://schemas.openxmlformats.org/presentationml/2006/ole">
            <mc:AlternateContent xmlns:mc="http://schemas.openxmlformats.org/markup-compatibility/2006">
              <mc:Choice xmlns:v="urn:schemas-microsoft-com:vml" Requires="v">
                <p:oleObj spid="_x0000_s34831" name="Equation" r:id="rId15" imgW="123177300" imgH="6146800" progId="Equation.DSMT4">
                  <p:embed/>
                </p:oleObj>
              </mc:Choice>
              <mc:Fallback>
                <p:oleObj name="Equation" r:id="rId15" imgW="123177300" imgH="6146800" progId="Equation.DSMT4">
                  <p:embed/>
                  <p:pic>
                    <p:nvPicPr>
                      <p:cNvPr id="7178" name="Object 12">
                        <a:extLst>
                          <a:ext uri="{FF2B5EF4-FFF2-40B4-BE49-F238E27FC236}">
                            <a16:creationId xmlns:a16="http://schemas.microsoft.com/office/drawing/2014/main" id="{1899F576-3E8C-FD40-BA8E-99D1E9B0C9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19275" y="5357813"/>
                        <a:ext cx="771525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9" name="Object 13">
            <a:extLst>
              <a:ext uri="{FF2B5EF4-FFF2-40B4-BE49-F238E27FC236}">
                <a16:creationId xmlns:a16="http://schemas.microsoft.com/office/drawing/2014/main" id="{CD48F85B-0A13-FA46-92D0-7F7D509C3A35}"/>
              </a:ext>
            </a:extLst>
          </p:cNvPr>
          <p:cNvGraphicFramePr>
            <a:graphicFrameLocks noChangeAspect="1"/>
          </p:cNvGraphicFramePr>
          <p:nvPr/>
        </p:nvGraphicFramePr>
        <p:xfrm>
          <a:off x="1835151" y="5884863"/>
          <a:ext cx="1814513" cy="330200"/>
        </p:xfrm>
        <a:graphic>
          <a:graphicData uri="http://schemas.openxmlformats.org/presentationml/2006/ole">
            <mc:AlternateContent xmlns:mc="http://schemas.openxmlformats.org/markup-compatibility/2006">
              <mc:Choice xmlns:v="urn:schemas-microsoft-com:vml" Requires="v">
                <p:oleObj spid="_x0000_s34832" name="Equation" r:id="rId17" imgW="28968700" imgH="5270500" progId="Equation.DSMT4">
                  <p:embed/>
                </p:oleObj>
              </mc:Choice>
              <mc:Fallback>
                <p:oleObj name="Equation" r:id="rId17" imgW="28968700" imgH="5270500" progId="Equation.DSMT4">
                  <p:embed/>
                  <p:pic>
                    <p:nvPicPr>
                      <p:cNvPr id="7179" name="Object 13">
                        <a:extLst>
                          <a:ext uri="{FF2B5EF4-FFF2-40B4-BE49-F238E27FC236}">
                            <a16:creationId xmlns:a16="http://schemas.microsoft.com/office/drawing/2014/main" id="{CD48F85B-0A13-FA46-92D0-7F7D509C3A3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5151" y="5884863"/>
                        <a:ext cx="1814513"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515A8F23-38FB-F247-8D2C-F57C6F413B0F}"/>
              </a:ext>
            </a:extLst>
          </p:cNvPr>
          <p:cNvSpPr>
            <a:spLocks noGrp="1"/>
          </p:cNvSpPr>
          <p:nvPr>
            <p:ph type="title"/>
          </p:nvPr>
        </p:nvSpPr>
        <p:spPr>
          <a:xfrm>
            <a:off x="1738314" y="142875"/>
            <a:ext cx="8715375" cy="6572250"/>
          </a:xfrm>
        </p:spPr>
        <p:txBody>
          <a:bodyPr/>
          <a:lstStyle/>
          <a:p>
            <a:pPr algn="l" eaLnBrk="1" hangingPunct="1"/>
            <a:r>
              <a:rPr lang="ru-RU" altLang="ru-RU" sz="1800">
                <a:latin typeface="Arial" panose="020B0604020202020204" pitchFamily="34" charset="0"/>
                <a:cs typeface="Arial" panose="020B0604020202020204" pitchFamily="34" charset="0"/>
              </a:rPr>
              <a:t>Положим сначала </a:t>
            </a:r>
            <a:r>
              <a:rPr lang="en-US" altLang="ru-RU" sz="1800" i="1">
                <a:latin typeface="Arial" panose="020B0604020202020204" pitchFamily="34" charset="0"/>
                <a:cs typeface="Arial" panose="020B0604020202020204" pitchFamily="34" charset="0"/>
              </a:rPr>
              <a:t>b = 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Тогда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(8)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Подставляя (5) и (6) в (8), получим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9</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(Легко проверить, что аналогичное выражение получается и для случая </a:t>
            </a:r>
            <a:r>
              <a:rPr lang="en-US" altLang="ru-RU" sz="1800" i="1">
                <a:latin typeface="Arial" panose="020B0604020202020204" pitchFamily="34" charset="0"/>
                <a:cs typeface="Arial" panose="020B0604020202020204" pitchFamily="34" charset="0"/>
              </a:rPr>
              <a:t>b = 1</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т.е. </a:t>
            </a:r>
            <a:r>
              <a:rPr lang="en-US" altLang="ru-RU" sz="1800" i="1">
                <a:latin typeface="Arial" panose="020B0604020202020204" pitchFamily="34" charset="0"/>
                <a:cs typeface="Arial" panose="020B0604020202020204" pitchFamily="34" charset="0"/>
              </a:rPr>
              <a:t>p</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1/0</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 p(0/1) = p</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Введем обозначения: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(отношение сигнал/шум после погружения </a:t>
            </a:r>
            <a:r>
              <a:rPr lang="en-US" altLang="ru-RU" sz="1800">
                <a:latin typeface="Arial" panose="020B0604020202020204" pitchFamily="34" charset="0"/>
                <a:cs typeface="Arial" panose="020B0604020202020204" pitchFamily="34" charset="0"/>
              </a:rPr>
              <a:t>WM</a:t>
            </a:r>
            <a:r>
              <a:rPr lang="ru-RU" altLang="ru-RU" sz="1800">
                <a:latin typeface="Arial" panose="020B0604020202020204" pitchFamily="34" charset="0"/>
                <a:cs typeface="Arial" panose="020B0604020202020204" pitchFamily="34" charset="0"/>
              </a:rPr>
              <a:t>),   (10)</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(отношение сигнал/шум после атаки).               (11)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Подставляя (10) и (11) в (9), получим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(12)</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Типичным является случай, когда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Тогда для (12) получаем приближение                             </a:t>
            </a: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(13)</a:t>
            </a:r>
            <a:r>
              <a:rPr lang="en-US" altLang="ru-RU" sz="1800">
                <a:latin typeface="Arial" panose="020B0604020202020204" pitchFamily="34" charset="0"/>
                <a:cs typeface="Arial" panose="020B0604020202020204" pitchFamily="34" charset="0"/>
              </a:rPr>
              <a:t>		</a:t>
            </a:r>
            <a:endParaRPr lang="ru-RU" altLang="ru-RU" sz="1800">
              <a:latin typeface="Arial" panose="020B0604020202020204" pitchFamily="34" charset="0"/>
              <a:cs typeface="Arial" panose="020B0604020202020204" pitchFamily="34" charset="0"/>
            </a:endParaRPr>
          </a:p>
        </p:txBody>
      </p:sp>
      <p:graphicFrame>
        <p:nvGraphicFramePr>
          <p:cNvPr id="8195" name="Object 3">
            <a:extLst>
              <a:ext uri="{FF2B5EF4-FFF2-40B4-BE49-F238E27FC236}">
                <a16:creationId xmlns:a16="http://schemas.microsoft.com/office/drawing/2014/main" id="{7E8AF8BD-7AE7-B846-8FF0-D8379822A17B}"/>
              </a:ext>
            </a:extLst>
          </p:cNvPr>
          <p:cNvGraphicFramePr>
            <a:graphicFrameLocks noChangeAspect="1"/>
          </p:cNvGraphicFramePr>
          <p:nvPr/>
        </p:nvGraphicFramePr>
        <p:xfrm>
          <a:off x="1809750" y="642939"/>
          <a:ext cx="4857750" cy="422275"/>
        </p:xfrm>
        <a:graphic>
          <a:graphicData uri="http://schemas.openxmlformats.org/presentationml/2006/ole">
            <mc:AlternateContent xmlns:mc="http://schemas.openxmlformats.org/markup-compatibility/2006">
              <mc:Choice xmlns:v="urn:schemas-microsoft-com:vml" Requires="v">
                <p:oleObj spid="_x0000_s35849" name="Equation" r:id="rId3" imgW="77533500" imgH="6731000" progId="Equation.DSMT4">
                  <p:embed/>
                </p:oleObj>
              </mc:Choice>
              <mc:Fallback>
                <p:oleObj name="Equation" r:id="rId3" imgW="77533500" imgH="6731000" progId="Equation.DSMT4">
                  <p:embed/>
                  <p:pic>
                    <p:nvPicPr>
                      <p:cNvPr id="8195" name="Object 3">
                        <a:extLst>
                          <a:ext uri="{FF2B5EF4-FFF2-40B4-BE49-F238E27FC236}">
                            <a16:creationId xmlns:a16="http://schemas.microsoft.com/office/drawing/2014/main" id="{7E8AF8BD-7AE7-B846-8FF0-D8379822A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642939"/>
                        <a:ext cx="485775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Номер слайда 6">
            <a:extLst>
              <a:ext uri="{FF2B5EF4-FFF2-40B4-BE49-F238E27FC236}">
                <a16:creationId xmlns:a16="http://schemas.microsoft.com/office/drawing/2014/main" id="{870446AF-2718-F04B-AB54-38B023CFA8E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3AA60F2-292E-B948-B755-A2ADBA3597BE}" type="slidenum">
              <a:rPr lang="ru-RU" altLang="ru-RU">
                <a:solidFill>
                  <a:srgbClr val="898989"/>
                </a:solidFill>
                <a:latin typeface="Calibri" panose="020F0502020204030204" pitchFamily="34" charset="0"/>
              </a:rPr>
              <a:pPr eaLnBrk="1" hangingPunct="1"/>
              <a:t>32</a:t>
            </a:fld>
            <a:endParaRPr lang="ru-RU" altLang="ru-RU">
              <a:solidFill>
                <a:srgbClr val="898989"/>
              </a:solidFill>
              <a:latin typeface="Calibri" panose="020F0502020204030204" pitchFamily="34" charset="0"/>
            </a:endParaRPr>
          </a:p>
        </p:txBody>
      </p:sp>
      <p:graphicFrame>
        <p:nvGraphicFramePr>
          <p:cNvPr id="8197" name="Object 7">
            <a:extLst>
              <a:ext uri="{FF2B5EF4-FFF2-40B4-BE49-F238E27FC236}">
                <a16:creationId xmlns:a16="http://schemas.microsoft.com/office/drawing/2014/main" id="{D495AD99-AA93-AA41-B8E4-140748C8E7BE}"/>
              </a:ext>
            </a:extLst>
          </p:cNvPr>
          <p:cNvGraphicFramePr>
            <a:graphicFrameLocks noChangeAspect="1"/>
          </p:cNvGraphicFramePr>
          <p:nvPr/>
        </p:nvGraphicFramePr>
        <p:xfrm>
          <a:off x="2220913" y="1000126"/>
          <a:ext cx="2271712" cy="790575"/>
        </p:xfrm>
        <a:graphic>
          <a:graphicData uri="http://schemas.openxmlformats.org/presentationml/2006/ole">
            <mc:AlternateContent xmlns:mc="http://schemas.openxmlformats.org/markup-compatibility/2006">
              <mc:Choice xmlns:v="urn:schemas-microsoft-com:vml" Requires="v">
                <p:oleObj spid="_x0000_s35850" name="Equation" r:id="rId5" imgW="36283900" imgH="12585700" progId="Equation.DSMT4">
                  <p:embed/>
                </p:oleObj>
              </mc:Choice>
              <mc:Fallback>
                <p:oleObj name="Equation" r:id="rId5" imgW="36283900" imgH="12585700" progId="Equation.DSMT4">
                  <p:embed/>
                  <p:pic>
                    <p:nvPicPr>
                      <p:cNvPr id="8197" name="Object 7">
                        <a:extLst>
                          <a:ext uri="{FF2B5EF4-FFF2-40B4-BE49-F238E27FC236}">
                            <a16:creationId xmlns:a16="http://schemas.microsoft.com/office/drawing/2014/main" id="{D495AD99-AA93-AA41-B8E4-140748C8E7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0913" y="1000126"/>
                        <a:ext cx="2271712"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8" name="Object 10">
            <a:extLst>
              <a:ext uri="{FF2B5EF4-FFF2-40B4-BE49-F238E27FC236}">
                <a16:creationId xmlns:a16="http://schemas.microsoft.com/office/drawing/2014/main" id="{5AA4E091-3C11-1E40-9643-5C94CACBE425}"/>
              </a:ext>
            </a:extLst>
          </p:cNvPr>
          <p:cNvGraphicFramePr>
            <a:graphicFrameLocks noChangeAspect="1"/>
          </p:cNvGraphicFramePr>
          <p:nvPr/>
        </p:nvGraphicFramePr>
        <p:xfrm>
          <a:off x="1809750" y="2143125"/>
          <a:ext cx="2895600" cy="788988"/>
        </p:xfrm>
        <a:graphic>
          <a:graphicData uri="http://schemas.openxmlformats.org/presentationml/2006/ole">
            <mc:AlternateContent xmlns:mc="http://schemas.openxmlformats.org/markup-compatibility/2006">
              <mc:Choice xmlns:v="urn:schemas-microsoft-com:vml" Requires="v">
                <p:oleObj spid="_x0000_s35851" name="Equation" r:id="rId7" imgW="46228000" imgH="12585700" progId="Equation.DSMT4">
                  <p:embed/>
                </p:oleObj>
              </mc:Choice>
              <mc:Fallback>
                <p:oleObj name="Equation" r:id="rId7" imgW="46228000" imgH="12585700" progId="Equation.DSMT4">
                  <p:embed/>
                  <p:pic>
                    <p:nvPicPr>
                      <p:cNvPr id="8198" name="Object 10">
                        <a:extLst>
                          <a:ext uri="{FF2B5EF4-FFF2-40B4-BE49-F238E27FC236}">
                            <a16:creationId xmlns:a16="http://schemas.microsoft.com/office/drawing/2014/main" id="{5AA4E091-3C11-1E40-9643-5C94CACBE4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750" y="2143125"/>
                        <a:ext cx="2895600"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9" name="Object 11">
            <a:extLst>
              <a:ext uri="{FF2B5EF4-FFF2-40B4-BE49-F238E27FC236}">
                <a16:creationId xmlns:a16="http://schemas.microsoft.com/office/drawing/2014/main" id="{321ED9ED-8B61-C845-9EFC-F8BE82CBE4D3}"/>
              </a:ext>
            </a:extLst>
          </p:cNvPr>
          <p:cNvGraphicFramePr>
            <a:graphicFrameLocks noChangeAspect="1"/>
          </p:cNvGraphicFramePr>
          <p:nvPr/>
        </p:nvGraphicFramePr>
        <p:xfrm>
          <a:off x="1809750" y="3643313"/>
          <a:ext cx="896938" cy="696912"/>
        </p:xfrm>
        <a:graphic>
          <a:graphicData uri="http://schemas.openxmlformats.org/presentationml/2006/ole">
            <mc:AlternateContent xmlns:mc="http://schemas.openxmlformats.org/markup-compatibility/2006">
              <mc:Choice xmlns:v="urn:schemas-microsoft-com:vml" Requires="v">
                <p:oleObj spid="_x0000_s35852" name="Equation" r:id="rId9" imgW="14338300" imgH="11112500" progId="Equation.DSMT4">
                  <p:embed/>
                </p:oleObj>
              </mc:Choice>
              <mc:Fallback>
                <p:oleObj name="Equation" r:id="rId9" imgW="14338300" imgH="11112500" progId="Equation.DSMT4">
                  <p:embed/>
                  <p:pic>
                    <p:nvPicPr>
                      <p:cNvPr id="8199" name="Object 11">
                        <a:extLst>
                          <a:ext uri="{FF2B5EF4-FFF2-40B4-BE49-F238E27FC236}">
                            <a16:creationId xmlns:a16="http://schemas.microsoft.com/office/drawing/2014/main" id="{321ED9ED-8B61-C845-9EFC-F8BE82CBE4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9750" y="3643313"/>
                        <a:ext cx="896938"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0" name="Object 12">
            <a:extLst>
              <a:ext uri="{FF2B5EF4-FFF2-40B4-BE49-F238E27FC236}">
                <a16:creationId xmlns:a16="http://schemas.microsoft.com/office/drawing/2014/main" id="{9F8182AF-FF54-3840-8968-D3898D81334C}"/>
              </a:ext>
            </a:extLst>
          </p:cNvPr>
          <p:cNvGraphicFramePr>
            <a:graphicFrameLocks noChangeAspect="1"/>
          </p:cNvGraphicFramePr>
          <p:nvPr/>
        </p:nvGraphicFramePr>
        <p:xfrm>
          <a:off x="1847850" y="4143376"/>
          <a:ext cx="1390650" cy="752475"/>
        </p:xfrm>
        <a:graphic>
          <a:graphicData uri="http://schemas.openxmlformats.org/presentationml/2006/ole">
            <mc:AlternateContent xmlns:mc="http://schemas.openxmlformats.org/markup-compatibility/2006">
              <mc:Choice xmlns:v="urn:schemas-microsoft-com:vml" Requires="v">
                <p:oleObj spid="_x0000_s35853" name="Equation" r:id="rId11" imgW="22237700" imgH="12001500" progId="Equation.DSMT4">
                  <p:embed/>
                </p:oleObj>
              </mc:Choice>
              <mc:Fallback>
                <p:oleObj name="Equation" r:id="rId11" imgW="22237700" imgH="12001500" progId="Equation.DSMT4">
                  <p:embed/>
                  <p:pic>
                    <p:nvPicPr>
                      <p:cNvPr id="8200" name="Object 12">
                        <a:extLst>
                          <a:ext uri="{FF2B5EF4-FFF2-40B4-BE49-F238E27FC236}">
                            <a16:creationId xmlns:a16="http://schemas.microsoft.com/office/drawing/2014/main" id="{9F8182AF-FF54-3840-8968-D3898D8133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7850" y="4143376"/>
                        <a:ext cx="139065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1" name="Object 13">
            <a:extLst>
              <a:ext uri="{FF2B5EF4-FFF2-40B4-BE49-F238E27FC236}">
                <a16:creationId xmlns:a16="http://schemas.microsoft.com/office/drawing/2014/main" id="{7301B5DC-2379-924B-B2FB-537C4A6D3FB7}"/>
              </a:ext>
            </a:extLst>
          </p:cNvPr>
          <p:cNvGraphicFramePr>
            <a:graphicFrameLocks noChangeAspect="1"/>
          </p:cNvGraphicFramePr>
          <p:nvPr/>
        </p:nvGraphicFramePr>
        <p:xfrm>
          <a:off x="1809750" y="5143501"/>
          <a:ext cx="3206750" cy="422275"/>
        </p:xfrm>
        <a:graphic>
          <a:graphicData uri="http://schemas.openxmlformats.org/presentationml/2006/ole">
            <mc:AlternateContent xmlns:mc="http://schemas.openxmlformats.org/markup-compatibility/2006">
              <mc:Choice xmlns:v="urn:schemas-microsoft-com:vml" Requires="v">
                <p:oleObj spid="_x0000_s35854" name="Equation" r:id="rId13" imgW="51206400" imgH="6731000" progId="Equation.DSMT4">
                  <p:embed/>
                </p:oleObj>
              </mc:Choice>
              <mc:Fallback>
                <p:oleObj name="Equation" r:id="rId13" imgW="51206400" imgH="6731000" progId="Equation.DSMT4">
                  <p:embed/>
                  <p:pic>
                    <p:nvPicPr>
                      <p:cNvPr id="8201" name="Object 13">
                        <a:extLst>
                          <a:ext uri="{FF2B5EF4-FFF2-40B4-BE49-F238E27FC236}">
                            <a16:creationId xmlns:a16="http://schemas.microsoft.com/office/drawing/2014/main" id="{7301B5DC-2379-924B-B2FB-537C4A6D3F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09750" y="5143501"/>
                        <a:ext cx="320675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2" name="Object 14">
            <a:extLst>
              <a:ext uri="{FF2B5EF4-FFF2-40B4-BE49-F238E27FC236}">
                <a16:creationId xmlns:a16="http://schemas.microsoft.com/office/drawing/2014/main" id="{F5AAF939-E28D-994E-88C5-03787F9112CA}"/>
              </a:ext>
            </a:extLst>
          </p:cNvPr>
          <p:cNvGraphicFramePr>
            <a:graphicFrameLocks noChangeAspect="1"/>
          </p:cNvGraphicFramePr>
          <p:nvPr/>
        </p:nvGraphicFramePr>
        <p:xfrm>
          <a:off x="5451476" y="5581651"/>
          <a:ext cx="1336675" cy="347663"/>
        </p:xfrm>
        <a:graphic>
          <a:graphicData uri="http://schemas.openxmlformats.org/presentationml/2006/ole">
            <mc:AlternateContent xmlns:mc="http://schemas.openxmlformats.org/markup-compatibility/2006">
              <mc:Choice xmlns:v="urn:schemas-microsoft-com:vml" Requires="v">
                <p:oleObj spid="_x0000_s35855" name="Equation" r:id="rId15" imgW="21361400" imgH="5562600" progId="Equation.DSMT4">
                  <p:embed/>
                </p:oleObj>
              </mc:Choice>
              <mc:Fallback>
                <p:oleObj name="Equation" r:id="rId15" imgW="21361400" imgH="5562600" progId="Equation.DSMT4">
                  <p:embed/>
                  <p:pic>
                    <p:nvPicPr>
                      <p:cNvPr id="8202" name="Object 14">
                        <a:extLst>
                          <a:ext uri="{FF2B5EF4-FFF2-40B4-BE49-F238E27FC236}">
                            <a16:creationId xmlns:a16="http://schemas.microsoft.com/office/drawing/2014/main" id="{F5AAF939-E28D-994E-88C5-03787F9112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51476" y="5581651"/>
                        <a:ext cx="133667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3" name="Object 15">
            <a:extLst>
              <a:ext uri="{FF2B5EF4-FFF2-40B4-BE49-F238E27FC236}">
                <a16:creationId xmlns:a16="http://schemas.microsoft.com/office/drawing/2014/main" id="{D2C9D21A-4A18-C545-B7D4-A5F7993A4C67}"/>
              </a:ext>
            </a:extLst>
          </p:cNvPr>
          <p:cNvGraphicFramePr>
            <a:graphicFrameLocks noChangeAspect="1"/>
          </p:cNvGraphicFramePr>
          <p:nvPr/>
        </p:nvGraphicFramePr>
        <p:xfrm>
          <a:off x="1898651" y="6221414"/>
          <a:ext cx="1647825" cy="422275"/>
        </p:xfrm>
        <a:graphic>
          <a:graphicData uri="http://schemas.openxmlformats.org/presentationml/2006/ole">
            <mc:AlternateContent xmlns:mc="http://schemas.openxmlformats.org/markup-compatibility/2006">
              <mc:Choice xmlns:v="urn:schemas-microsoft-com:vml" Requires="v">
                <p:oleObj spid="_x0000_s35856" name="Equation" r:id="rId17" imgW="26327100" imgH="6731000" progId="Equation.DSMT4">
                  <p:embed/>
                </p:oleObj>
              </mc:Choice>
              <mc:Fallback>
                <p:oleObj name="Equation" r:id="rId17" imgW="26327100" imgH="6731000" progId="Equation.DSMT4">
                  <p:embed/>
                  <p:pic>
                    <p:nvPicPr>
                      <p:cNvPr id="8203" name="Object 15">
                        <a:extLst>
                          <a:ext uri="{FF2B5EF4-FFF2-40B4-BE49-F238E27FC236}">
                            <a16:creationId xmlns:a16="http://schemas.microsoft.com/office/drawing/2014/main" id="{D2C9D21A-4A18-C545-B7D4-A5F7993A4C6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8651" y="6221414"/>
                        <a:ext cx="16478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a:extLst>
              <a:ext uri="{FF2B5EF4-FFF2-40B4-BE49-F238E27FC236}">
                <a16:creationId xmlns:a16="http://schemas.microsoft.com/office/drawing/2014/main" id="{BC896E46-661F-6E4A-8B86-D672D2220544}"/>
              </a:ext>
            </a:extLst>
          </p:cNvPr>
          <p:cNvSpPr>
            <a:spLocks noGrp="1"/>
          </p:cNvSpPr>
          <p:nvPr>
            <p:ph type="title"/>
          </p:nvPr>
        </p:nvSpPr>
        <p:spPr>
          <a:xfrm>
            <a:off x="1738314" y="142875"/>
            <a:ext cx="8715375" cy="6572250"/>
          </a:xfrm>
        </p:spPr>
        <p:txBody>
          <a:bodyPr/>
          <a:lstStyle/>
          <a:p>
            <a:pPr algn="l" eaLnBrk="1" hangingPunct="1"/>
            <a:r>
              <a:rPr lang="ru-RU" altLang="ru-RU" sz="1800">
                <a:latin typeface="Arial" panose="020B0604020202020204" pitchFamily="34" charset="0"/>
                <a:cs typeface="Arial" panose="020B0604020202020204" pitchFamily="34" charset="0"/>
              </a:rPr>
              <a:t>Рассмотрим теперь случай </a:t>
            </a:r>
            <a:r>
              <a:rPr lang="ru-RU" altLang="ru-RU" sz="1800" i="1">
                <a:latin typeface="Arial" panose="020B0604020202020204" pitchFamily="34" charset="0"/>
                <a:cs typeface="Arial" panose="020B0604020202020204" pitchFamily="34" charset="0"/>
              </a:rPr>
              <a:t>информированного декодера</a:t>
            </a:r>
            <a:r>
              <a:rPr lang="ru-RU" altLang="ru-RU" sz="1800">
                <a:latin typeface="Arial" panose="020B0604020202020204" pitchFamily="34" charset="0"/>
                <a:cs typeface="Arial" panose="020B0604020202020204" pitchFamily="34" charset="0"/>
              </a:rPr>
              <a:t>, когда принятие решения о вложении информации выполняется по правилу: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(14)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(15)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Используя ЦПТ получаем: </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16</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(17)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(18)</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Подставляя (17), (18) в (16) и используя (10), (11), получим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(19)</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graphicFrame>
        <p:nvGraphicFramePr>
          <p:cNvPr id="9219" name="Object 3">
            <a:extLst>
              <a:ext uri="{FF2B5EF4-FFF2-40B4-BE49-F238E27FC236}">
                <a16:creationId xmlns:a16="http://schemas.microsoft.com/office/drawing/2014/main" id="{55277961-239A-5F44-8DEF-16B37AFB4CAD}"/>
              </a:ext>
            </a:extLst>
          </p:cNvPr>
          <p:cNvGraphicFramePr>
            <a:graphicFrameLocks noChangeAspect="1"/>
          </p:cNvGraphicFramePr>
          <p:nvPr/>
        </p:nvGraphicFramePr>
        <p:xfrm>
          <a:off x="1874838" y="642939"/>
          <a:ext cx="1649412" cy="788987"/>
        </p:xfrm>
        <a:graphic>
          <a:graphicData uri="http://schemas.openxmlformats.org/presentationml/2006/ole">
            <mc:AlternateContent xmlns:mc="http://schemas.openxmlformats.org/markup-compatibility/2006">
              <mc:Choice xmlns:v="urn:schemas-microsoft-com:vml" Requires="v">
                <p:oleObj spid="_x0000_s36872" name="Equation" r:id="rId3" imgW="26327100" imgH="12585700" progId="Equation.DSMT4">
                  <p:embed/>
                </p:oleObj>
              </mc:Choice>
              <mc:Fallback>
                <p:oleObj name="Equation" r:id="rId3" imgW="26327100" imgH="12585700" progId="Equation.DSMT4">
                  <p:embed/>
                  <p:pic>
                    <p:nvPicPr>
                      <p:cNvPr id="9219" name="Object 3">
                        <a:extLst>
                          <a:ext uri="{FF2B5EF4-FFF2-40B4-BE49-F238E27FC236}">
                            <a16:creationId xmlns:a16="http://schemas.microsoft.com/office/drawing/2014/main" id="{55277961-239A-5F44-8DEF-16B37AFB4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838" y="642939"/>
                        <a:ext cx="1649412" cy="78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Номер слайда 6">
            <a:extLst>
              <a:ext uri="{FF2B5EF4-FFF2-40B4-BE49-F238E27FC236}">
                <a16:creationId xmlns:a16="http://schemas.microsoft.com/office/drawing/2014/main" id="{068E6E88-C60D-A444-9999-33F5447FA2D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4060E3F-21A1-C449-8B9B-8ED966DEE72A}" type="slidenum">
              <a:rPr lang="ru-RU" altLang="ru-RU">
                <a:solidFill>
                  <a:srgbClr val="898989"/>
                </a:solidFill>
                <a:latin typeface="Calibri" panose="020F0502020204030204" pitchFamily="34" charset="0"/>
              </a:rPr>
              <a:pPr eaLnBrk="1" hangingPunct="1"/>
              <a:t>33</a:t>
            </a:fld>
            <a:endParaRPr lang="ru-RU" altLang="ru-RU">
              <a:solidFill>
                <a:srgbClr val="898989"/>
              </a:solidFill>
              <a:latin typeface="Calibri" panose="020F0502020204030204" pitchFamily="34" charset="0"/>
            </a:endParaRPr>
          </a:p>
        </p:txBody>
      </p:sp>
      <p:graphicFrame>
        <p:nvGraphicFramePr>
          <p:cNvPr id="9221" name="Object 7">
            <a:extLst>
              <a:ext uri="{FF2B5EF4-FFF2-40B4-BE49-F238E27FC236}">
                <a16:creationId xmlns:a16="http://schemas.microsoft.com/office/drawing/2014/main" id="{1DC94EE8-8030-D044-8BB4-111F8C77F678}"/>
              </a:ext>
            </a:extLst>
          </p:cNvPr>
          <p:cNvGraphicFramePr>
            <a:graphicFrameLocks noChangeAspect="1"/>
          </p:cNvGraphicFramePr>
          <p:nvPr/>
        </p:nvGraphicFramePr>
        <p:xfrm>
          <a:off x="2255839" y="1357313"/>
          <a:ext cx="2840037" cy="717550"/>
        </p:xfrm>
        <a:graphic>
          <a:graphicData uri="http://schemas.openxmlformats.org/presentationml/2006/ole">
            <mc:AlternateContent xmlns:mc="http://schemas.openxmlformats.org/markup-compatibility/2006">
              <mc:Choice xmlns:v="urn:schemas-microsoft-com:vml" Requires="v">
                <p:oleObj spid="_x0000_s36873" name="Equation" r:id="rId5" imgW="45351700" imgH="11404600" progId="Equation.DSMT4">
                  <p:embed/>
                </p:oleObj>
              </mc:Choice>
              <mc:Fallback>
                <p:oleObj name="Equation" r:id="rId5" imgW="45351700" imgH="11404600" progId="Equation.DSMT4">
                  <p:embed/>
                  <p:pic>
                    <p:nvPicPr>
                      <p:cNvPr id="9221" name="Object 7">
                        <a:extLst>
                          <a:ext uri="{FF2B5EF4-FFF2-40B4-BE49-F238E27FC236}">
                            <a16:creationId xmlns:a16="http://schemas.microsoft.com/office/drawing/2014/main" id="{1DC94EE8-8030-D044-8BB4-111F8C77F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5839" y="1357313"/>
                        <a:ext cx="2840037"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2" name="Object 10">
            <a:extLst>
              <a:ext uri="{FF2B5EF4-FFF2-40B4-BE49-F238E27FC236}">
                <a16:creationId xmlns:a16="http://schemas.microsoft.com/office/drawing/2014/main" id="{24D7B150-3B48-AB4C-907D-1F5FB29F9C27}"/>
              </a:ext>
            </a:extLst>
          </p:cNvPr>
          <p:cNvGraphicFramePr>
            <a:graphicFrameLocks noChangeAspect="1"/>
          </p:cNvGraphicFramePr>
          <p:nvPr/>
        </p:nvGraphicFramePr>
        <p:xfrm>
          <a:off x="1908175" y="2214564"/>
          <a:ext cx="3830638" cy="733425"/>
        </p:xfrm>
        <a:graphic>
          <a:graphicData uri="http://schemas.openxmlformats.org/presentationml/2006/ole">
            <mc:AlternateContent xmlns:mc="http://schemas.openxmlformats.org/markup-compatibility/2006">
              <mc:Choice xmlns:v="urn:schemas-microsoft-com:vml" Requires="v">
                <p:oleObj spid="_x0000_s36874" name="Equation" r:id="rId7" imgW="61150500" imgH="11696700" progId="Equation.DSMT4">
                  <p:embed/>
                </p:oleObj>
              </mc:Choice>
              <mc:Fallback>
                <p:oleObj name="Equation" r:id="rId7" imgW="61150500" imgH="11696700" progId="Equation.DSMT4">
                  <p:embed/>
                  <p:pic>
                    <p:nvPicPr>
                      <p:cNvPr id="9222" name="Object 10">
                        <a:extLst>
                          <a:ext uri="{FF2B5EF4-FFF2-40B4-BE49-F238E27FC236}">
                            <a16:creationId xmlns:a16="http://schemas.microsoft.com/office/drawing/2014/main" id="{24D7B150-3B48-AB4C-907D-1F5FB29F9C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2214564"/>
                        <a:ext cx="3830638"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3" name="Object 11">
            <a:extLst>
              <a:ext uri="{FF2B5EF4-FFF2-40B4-BE49-F238E27FC236}">
                <a16:creationId xmlns:a16="http://schemas.microsoft.com/office/drawing/2014/main" id="{01D02D85-3A26-4C40-9C76-5631F01376B0}"/>
              </a:ext>
            </a:extLst>
          </p:cNvPr>
          <p:cNvGraphicFramePr>
            <a:graphicFrameLocks noChangeAspect="1"/>
          </p:cNvGraphicFramePr>
          <p:nvPr/>
        </p:nvGraphicFramePr>
        <p:xfrm>
          <a:off x="1881188" y="2786063"/>
          <a:ext cx="5683250" cy="715962"/>
        </p:xfrm>
        <a:graphic>
          <a:graphicData uri="http://schemas.openxmlformats.org/presentationml/2006/ole">
            <mc:AlternateContent xmlns:mc="http://schemas.openxmlformats.org/markup-compatibility/2006">
              <mc:Choice xmlns:v="urn:schemas-microsoft-com:vml" Requires="v">
                <p:oleObj spid="_x0000_s36875" name="Equation" r:id="rId9" imgW="90703400" imgH="11404600" progId="Equation.DSMT4">
                  <p:embed/>
                </p:oleObj>
              </mc:Choice>
              <mc:Fallback>
                <p:oleObj name="Equation" r:id="rId9" imgW="90703400" imgH="11404600" progId="Equation.DSMT4">
                  <p:embed/>
                  <p:pic>
                    <p:nvPicPr>
                      <p:cNvPr id="9223" name="Object 11">
                        <a:extLst>
                          <a:ext uri="{FF2B5EF4-FFF2-40B4-BE49-F238E27FC236}">
                            <a16:creationId xmlns:a16="http://schemas.microsoft.com/office/drawing/2014/main" id="{01D02D85-3A26-4C40-9C76-5631F0137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1188" y="2786063"/>
                        <a:ext cx="568325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4" name="Object 12">
            <a:extLst>
              <a:ext uri="{FF2B5EF4-FFF2-40B4-BE49-F238E27FC236}">
                <a16:creationId xmlns:a16="http://schemas.microsoft.com/office/drawing/2014/main" id="{36BB3854-83AC-C147-9D22-05801E94ADEA}"/>
              </a:ext>
            </a:extLst>
          </p:cNvPr>
          <p:cNvGraphicFramePr>
            <a:graphicFrameLocks noChangeAspect="1"/>
          </p:cNvGraphicFramePr>
          <p:nvPr/>
        </p:nvGraphicFramePr>
        <p:xfrm>
          <a:off x="1898650" y="3429001"/>
          <a:ext cx="6197600" cy="715963"/>
        </p:xfrm>
        <a:graphic>
          <a:graphicData uri="http://schemas.openxmlformats.org/presentationml/2006/ole">
            <mc:AlternateContent xmlns:mc="http://schemas.openxmlformats.org/markup-compatibility/2006">
              <mc:Choice xmlns:v="urn:schemas-microsoft-com:vml" Requires="v">
                <p:oleObj spid="_x0000_s36876" name="Equation" r:id="rId11" imgW="98894900" imgH="11404600" progId="Equation.DSMT4">
                  <p:embed/>
                </p:oleObj>
              </mc:Choice>
              <mc:Fallback>
                <p:oleObj name="Equation" r:id="rId11" imgW="98894900" imgH="11404600" progId="Equation.DSMT4">
                  <p:embed/>
                  <p:pic>
                    <p:nvPicPr>
                      <p:cNvPr id="9224" name="Object 12">
                        <a:extLst>
                          <a:ext uri="{FF2B5EF4-FFF2-40B4-BE49-F238E27FC236}">
                            <a16:creationId xmlns:a16="http://schemas.microsoft.com/office/drawing/2014/main" id="{36BB3854-83AC-C147-9D22-05801E94ADE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8650" y="3429001"/>
                        <a:ext cx="6197600"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5" name="Object 13">
            <a:extLst>
              <a:ext uri="{FF2B5EF4-FFF2-40B4-BE49-F238E27FC236}">
                <a16:creationId xmlns:a16="http://schemas.microsoft.com/office/drawing/2014/main" id="{BF8F417C-0681-2E47-9F9A-C4650CBBD0F8}"/>
              </a:ext>
            </a:extLst>
          </p:cNvPr>
          <p:cNvGraphicFramePr>
            <a:graphicFrameLocks noChangeAspect="1"/>
          </p:cNvGraphicFramePr>
          <p:nvPr/>
        </p:nvGraphicFramePr>
        <p:xfrm>
          <a:off x="1871664" y="4926014"/>
          <a:ext cx="3081337" cy="788987"/>
        </p:xfrm>
        <a:graphic>
          <a:graphicData uri="http://schemas.openxmlformats.org/presentationml/2006/ole">
            <mc:AlternateContent xmlns:mc="http://schemas.openxmlformats.org/markup-compatibility/2006">
              <mc:Choice xmlns:v="urn:schemas-microsoft-com:vml" Requires="v">
                <p:oleObj spid="_x0000_s36877" name="Equation" r:id="rId13" imgW="49149000" imgH="12585700" progId="Equation.DSMT4">
                  <p:embed/>
                </p:oleObj>
              </mc:Choice>
              <mc:Fallback>
                <p:oleObj name="Equation" r:id="rId13" imgW="49149000" imgH="12585700" progId="Equation.DSMT4">
                  <p:embed/>
                  <p:pic>
                    <p:nvPicPr>
                      <p:cNvPr id="9225" name="Object 13">
                        <a:extLst>
                          <a:ext uri="{FF2B5EF4-FFF2-40B4-BE49-F238E27FC236}">
                            <a16:creationId xmlns:a16="http://schemas.microsoft.com/office/drawing/2014/main" id="{BF8F417C-0681-2E47-9F9A-C4650CBBD0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71664" y="4926014"/>
                        <a:ext cx="3081337" cy="78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6" name="Object 14">
            <a:extLst>
              <a:ext uri="{FF2B5EF4-FFF2-40B4-BE49-F238E27FC236}">
                <a16:creationId xmlns:a16="http://schemas.microsoft.com/office/drawing/2014/main" id="{04B9AFB3-ED7A-634E-B018-72519AC95AE9}"/>
              </a:ext>
            </a:extLst>
          </p:cNvPr>
          <p:cNvGraphicFramePr>
            <a:graphicFrameLocks noChangeAspect="1"/>
          </p:cNvGraphicFramePr>
          <p:nvPr/>
        </p:nvGraphicFramePr>
        <p:xfrm>
          <a:off x="2309814" y="5864226"/>
          <a:ext cx="1063625" cy="347663"/>
        </p:xfrm>
        <a:graphic>
          <a:graphicData uri="http://schemas.openxmlformats.org/presentationml/2006/ole">
            <mc:AlternateContent xmlns:mc="http://schemas.openxmlformats.org/markup-compatibility/2006">
              <mc:Choice xmlns:v="urn:schemas-microsoft-com:vml" Requires="v">
                <p:oleObj spid="_x0000_s36878" name="Equation" r:id="rId15" imgW="16967200" imgH="5562600" progId="Equation.DSMT4">
                  <p:embed/>
                </p:oleObj>
              </mc:Choice>
              <mc:Fallback>
                <p:oleObj name="Equation" r:id="rId15" imgW="16967200" imgH="5562600" progId="Equation.DSMT4">
                  <p:embed/>
                  <p:pic>
                    <p:nvPicPr>
                      <p:cNvPr id="9226" name="Object 14">
                        <a:extLst>
                          <a:ext uri="{FF2B5EF4-FFF2-40B4-BE49-F238E27FC236}">
                            <a16:creationId xmlns:a16="http://schemas.microsoft.com/office/drawing/2014/main" id="{04B9AFB3-ED7A-634E-B018-72519AC95AE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09814" y="5864226"/>
                        <a:ext cx="106362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a:extLst>
              <a:ext uri="{FF2B5EF4-FFF2-40B4-BE49-F238E27FC236}">
                <a16:creationId xmlns:a16="http://schemas.microsoft.com/office/drawing/2014/main" id="{D34006BB-7543-8C49-8453-D55CDBFDABEB}"/>
              </a:ext>
            </a:extLst>
          </p:cNvPr>
          <p:cNvSpPr>
            <a:spLocks noGrp="1"/>
          </p:cNvSpPr>
          <p:nvPr>
            <p:ph type="title"/>
          </p:nvPr>
        </p:nvSpPr>
        <p:spPr>
          <a:xfrm>
            <a:off x="1738314" y="142875"/>
            <a:ext cx="8715375" cy="6572250"/>
          </a:xfrm>
        </p:spPr>
        <p:txBody>
          <a:bodyPr/>
          <a:lstStyle/>
          <a:p>
            <a:pPr algn="l" eaLnBrk="1" hangingPunct="1"/>
            <a:r>
              <a:rPr lang="ru-RU" altLang="ru-RU" sz="1800">
                <a:latin typeface="Arial" panose="020B0604020202020204" pitchFamily="34" charset="0"/>
                <a:cs typeface="Arial" panose="020B0604020202020204" pitchFamily="34" charset="0"/>
              </a:rPr>
              <a:t>Сравнивая </a:t>
            </a:r>
            <a:r>
              <a:rPr lang="en-US" altLang="ru-RU" sz="1800" i="1">
                <a:latin typeface="Arial" panose="020B0604020202020204" pitchFamily="34" charset="0"/>
                <a:cs typeface="Arial" panose="020B0604020202020204" pitchFamily="34" charset="0"/>
              </a:rPr>
              <a:t>p</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 (12) и </a:t>
            </a:r>
            <a:r>
              <a:rPr lang="en-US" altLang="ru-RU" sz="1800" i="1">
                <a:latin typeface="Arial" panose="020B0604020202020204" pitchFamily="34" charset="0"/>
                <a:cs typeface="Arial" panose="020B0604020202020204" pitchFamily="34" charset="0"/>
              </a:rPr>
              <a:t>p’</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19</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мы видим, что </a:t>
            </a:r>
            <a:r>
              <a:rPr lang="en-US" altLang="ru-RU" sz="1800" i="1">
                <a:latin typeface="Arial" panose="020B0604020202020204" pitchFamily="34" charset="0"/>
                <a:cs typeface="Arial" panose="020B0604020202020204" pitchFamily="34" charset="0"/>
              </a:rPr>
              <a:t>p</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p`</a:t>
            </a:r>
            <a:r>
              <a:rPr lang="ru-RU" altLang="ru-RU" sz="1800" i="1">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Действительно, выбирая </a:t>
            </a:r>
            <a:r>
              <a:rPr lang="en-US" altLang="ru-RU" sz="1800" i="1">
                <a:latin typeface="Arial" panose="020B0604020202020204" pitchFamily="34" charset="0"/>
                <a:cs typeface="Arial" panose="020B0604020202020204" pitchFamily="34" charset="0"/>
              </a:rPr>
              <a:t>p</a:t>
            </a:r>
            <a:r>
              <a:rPr lang="ru-RU" altLang="ru-RU" sz="1800" i="1">
                <a:latin typeface="Arial" panose="020B0604020202020204" pitchFamily="34" charset="0"/>
                <a:cs typeface="Arial" panose="020B0604020202020204" pitchFamily="34" charset="0"/>
              </a:rPr>
              <a:t> = </a:t>
            </a:r>
            <a:r>
              <a:rPr lang="en-US" altLang="ru-RU" sz="1800" i="1">
                <a:latin typeface="Arial" panose="020B0604020202020204" pitchFamily="34" charset="0"/>
                <a:cs typeface="Arial" panose="020B0604020202020204" pitchFamily="34" charset="0"/>
              </a:rPr>
              <a:t>p` </a:t>
            </a:r>
            <a:r>
              <a:rPr lang="ru-RU" altLang="ru-RU" sz="1800">
                <a:latin typeface="Arial" panose="020B0604020202020204" pitchFamily="34" charset="0"/>
                <a:cs typeface="Arial" panose="020B0604020202020204" pitchFamily="34" charset="0"/>
              </a:rPr>
              <a:t>, но разные </a:t>
            </a:r>
            <a:r>
              <a:rPr lang="en-US" altLang="ru-RU" sz="1800" i="1">
                <a:latin typeface="Arial" panose="020B0604020202020204" pitchFamily="34" charset="0"/>
                <a:cs typeface="Arial" panose="020B0604020202020204" pitchFamily="34" charset="0"/>
              </a:rPr>
              <a:t>N </a:t>
            </a:r>
            <a:r>
              <a:rPr lang="ru-RU" altLang="ru-RU" sz="1800">
                <a:latin typeface="Arial" panose="020B0604020202020204" pitchFamily="34" charset="0"/>
                <a:cs typeface="Arial" panose="020B0604020202020204" pitchFamily="34" charset="0"/>
              </a:rPr>
              <a:t>и</a:t>
            </a:r>
            <a:r>
              <a:rPr lang="en-US" altLang="ru-RU" sz="1800" i="1">
                <a:latin typeface="Arial" panose="020B0604020202020204" pitchFamily="34" charset="0"/>
                <a:cs typeface="Arial" panose="020B0604020202020204" pitchFamily="34" charset="0"/>
              </a:rPr>
              <a:t> N` </a:t>
            </a:r>
            <a:r>
              <a:rPr lang="ru-RU" altLang="ru-RU" sz="1800">
                <a:latin typeface="Arial" panose="020B0604020202020204" pitchFamily="34" charset="0"/>
                <a:cs typeface="Arial" panose="020B0604020202020204" pitchFamily="34" charset="0"/>
              </a:rPr>
              <a:t>получаем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(20)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a:t>
            </a:r>
            <a:r>
              <a:rPr lang="ru-RU" altLang="ru-RU" sz="1800">
                <a:latin typeface="Arial" panose="020B0604020202020204" pitchFamily="34" charset="0"/>
                <a:cs typeface="Arial" panose="020B0604020202020204" pitchFamily="34" charset="0"/>
              </a:rPr>
              <a:t> Положим </a:t>
            </a:r>
            <a:r>
              <a:rPr lang="el-GR" altLang="ru-RU" sz="1800" i="1">
                <a:latin typeface="Arial" panose="020B0604020202020204" pitchFamily="34" charset="0"/>
                <a:cs typeface="Arial" panose="020B0604020202020204" pitchFamily="34" charset="0"/>
              </a:rPr>
              <a:t>η</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 120</a:t>
            </a:r>
            <a:r>
              <a:rPr lang="ru-RU" altLang="ru-RU" sz="1800" i="1">
                <a:latin typeface="Arial" panose="020B0604020202020204" pitchFamily="34" charset="0"/>
                <a:cs typeface="Arial" panose="020B0604020202020204" pitchFamily="34" charset="0"/>
              </a:rPr>
              <a:t>, </a:t>
            </a:r>
            <a:r>
              <a:rPr lang="el-GR" altLang="ru-RU" sz="1800" i="1">
                <a:latin typeface="Arial" panose="020B0604020202020204" pitchFamily="34" charset="0"/>
                <a:cs typeface="Arial" panose="020B0604020202020204" pitchFamily="34" charset="0"/>
              </a:rPr>
              <a:t>η</a:t>
            </a:r>
            <a:r>
              <a:rPr lang="en-US" altLang="ru-RU" sz="1800" i="1" baseline="-25000">
                <a:latin typeface="Arial" panose="020B0604020202020204" pitchFamily="34" charset="0"/>
                <a:cs typeface="Arial" panose="020B0604020202020204" pitchFamily="34" charset="0"/>
              </a:rPr>
              <a:t>a</a:t>
            </a:r>
            <a:r>
              <a:rPr lang="en-US" altLang="ru-RU" sz="1800" i="1">
                <a:latin typeface="Arial" panose="020B0604020202020204" pitchFamily="34" charset="0"/>
                <a:cs typeface="Arial" panose="020B0604020202020204" pitchFamily="34" charset="0"/>
              </a:rPr>
              <a:t>= 100</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Тогда </a:t>
            </a:r>
            <a:r>
              <a:rPr lang="en-US" altLang="ru-RU" sz="1800" i="1">
                <a:latin typeface="Arial" panose="020B0604020202020204" pitchFamily="34" charset="0"/>
                <a:cs typeface="Arial" panose="020B0604020202020204" pitchFamily="34" charset="0"/>
              </a:rPr>
              <a:t>N/N’ = </a:t>
            </a:r>
            <a:r>
              <a:rPr lang="ru-RU" altLang="ru-RU" sz="1800" i="1">
                <a:latin typeface="Arial" panose="020B0604020202020204" pitchFamily="34" charset="0"/>
                <a:cs typeface="Arial" panose="020B0604020202020204" pitchFamily="34" charset="0"/>
              </a:rPr>
              <a:t>600</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Это означает, что для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слепого</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декодера скорость вложения будет в 600 раз меньше, чем для информированного</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Чтобы уменьшить эту разницу (для неизвестного у декодера ПС) используют </a:t>
            </a:r>
            <a:r>
              <a:rPr lang="ru-RU" altLang="ru-RU" sz="1800" i="1">
                <a:latin typeface="Arial" panose="020B0604020202020204" pitchFamily="34" charset="0"/>
                <a:cs typeface="Arial" panose="020B0604020202020204" pitchFamily="34" charset="0"/>
              </a:rPr>
              <a:t>информированный кодер</a:t>
            </a:r>
            <a:r>
              <a:rPr lang="ru-RU" altLang="ru-RU" sz="1800">
                <a:latin typeface="Arial" panose="020B0604020202020204" pitchFamily="34" charset="0"/>
                <a:cs typeface="Arial" panose="020B0604020202020204" pitchFamily="34" charset="0"/>
              </a:rPr>
              <a:t> (метод погружения), который отличается от (1). Однако это может привести к лучшему обнаружению СГС и поэтому он используется обычно для ЦВЗ (см. далее).</a:t>
            </a:r>
          </a:p>
        </p:txBody>
      </p:sp>
      <p:sp>
        <p:nvSpPr>
          <p:cNvPr id="7" name="Номер слайда 6">
            <a:extLst>
              <a:ext uri="{FF2B5EF4-FFF2-40B4-BE49-F238E27FC236}">
                <a16:creationId xmlns:a16="http://schemas.microsoft.com/office/drawing/2014/main" id="{39B89E99-9EB6-AA44-BB91-6ABC799124A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1552DE-E487-3C4A-BA39-D47070FF173C}" type="slidenum">
              <a:rPr lang="ru-RU" altLang="ru-RU">
                <a:solidFill>
                  <a:srgbClr val="898989"/>
                </a:solidFill>
                <a:latin typeface="Calibri" panose="020F0502020204030204" pitchFamily="34" charset="0"/>
              </a:rPr>
              <a:pPr eaLnBrk="1" hangingPunct="1"/>
              <a:t>34</a:t>
            </a:fld>
            <a:endParaRPr lang="ru-RU" altLang="ru-RU">
              <a:solidFill>
                <a:srgbClr val="898989"/>
              </a:solidFill>
              <a:latin typeface="Calibri" panose="020F0502020204030204" pitchFamily="34" charset="0"/>
            </a:endParaRPr>
          </a:p>
        </p:txBody>
      </p:sp>
      <p:graphicFrame>
        <p:nvGraphicFramePr>
          <p:cNvPr id="10244" name="Object 9">
            <a:extLst>
              <a:ext uri="{FF2B5EF4-FFF2-40B4-BE49-F238E27FC236}">
                <a16:creationId xmlns:a16="http://schemas.microsoft.com/office/drawing/2014/main" id="{98D8DA54-7144-BB46-825B-F64FAAEA9472}"/>
              </a:ext>
            </a:extLst>
          </p:cNvPr>
          <p:cNvGraphicFramePr>
            <a:graphicFrameLocks noChangeAspect="1"/>
          </p:cNvGraphicFramePr>
          <p:nvPr/>
        </p:nvGraphicFramePr>
        <p:xfrm>
          <a:off x="1711326" y="2581276"/>
          <a:ext cx="4418013" cy="347663"/>
        </p:xfrm>
        <a:graphic>
          <a:graphicData uri="http://schemas.openxmlformats.org/presentationml/2006/ole">
            <mc:AlternateContent xmlns:mc="http://schemas.openxmlformats.org/markup-compatibility/2006">
              <mc:Choice xmlns:v="urn:schemas-microsoft-com:vml" Requires="v">
                <p:oleObj spid="_x0000_s37890" name="Equation" r:id="rId3" imgW="70510400" imgH="5562600" progId="Equation.DSMT4">
                  <p:embed/>
                </p:oleObj>
              </mc:Choice>
              <mc:Fallback>
                <p:oleObj name="Equation" r:id="rId3" imgW="70510400" imgH="5562600" progId="Equation.DSMT4">
                  <p:embed/>
                  <p:pic>
                    <p:nvPicPr>
                      <p:cNvPr id="10244" name="Object 9">
                        <a:extLst>
                          <a:ext uri="{FF2B5EF4-FFF2-40B4-BE49-F238E27FC236}">
                            <a16:creationId xmlns:a16="http://schemas.microsoft.com/office/drawing/2014/main" id="{98D8DA54-7144-BB46-825B-F64FAAEA9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326" y="2581276"/>
                        <a:ext cx="4418013"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a:extLst>
              <a:ext uri="{FF2B5EF4-FFF2-40B4-BE49-F238E27FC236}">
                <a16:creationId xmlns:a16="http://schemas.microsoft.com/office/drawing/2014/main" id="{B74BB524-B917-2742-A60B-33E44F157056}"/>
              </a:ext>
            </a:extLst>
          </p:cNvPr>
          <p:cNvSpPr>
            <a:spLocks noGrp="1"/>
          </p:cNvSpPr>
          <p:nvPr>
            <p:ph type="title"/>
          </p:nvPr>
        </p:nvSpPr>
        <p:spPr>
          <a:xfrm>
            <a:off x="1738314" y="274639"/>
            <a:ext cx="8715375" cy="6440487"/>
          </a:xfrm>
        </p:spPr>
        <p:txBody>
          <a:bodyPr/>
          <a:lstStyle/>
          <a:p>
            <a:pPr algn="l" eaLnBrk="1" hangingPunct="1"/>
            <a:r>
              <a:rPr lang="ru-RU" altLang="ru-RU" sz="1800" b="1">
                <a:latin typeface="Arial" panose="020B0604020202020204" pitchFamily="34" charset="0"/>
                <a:cs typeface="Arial" panose="020B0604020202020204" pitchFamily="34" charset="0"/>
              </a:rPr>
              <a:t>Обнаружение СГС-ШПС </a:t>
            </a:r>
            <a:br>
              <a:rPr lang="ru-RU" altLang="ru-RU" sz="1800" b="1">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1. </a:t>
            </a:r>
            <a:r>
              <a:rPr lang="ru-RU" altLang="ru-RU" sz="1800" i="1">
                <a:latin typeface="Arial" panose="020B0604020202020204" pitchFamily="34" charset="0"/>
                <a:cs typeface="Arial" panose="020B0604020202020204" pitchFamily="34" charset="0"/>
              </a:rPr>
              <a:t>По одномерной статистике (гистограмме)</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2. </a:t>
            </a:r>
            <a:r>
              <a:rPr lang="ru-RU" altLang="ru-RU" sz="1800" i="1">
                <a:latin typeface="Arial" panose="020B0604020202020204" pitchFamily="34" charset="0"/>
                <a:cs typeface="Arial" panose="020B0604020202020204" pitchFamily="34" charset="0"/>
              </a:rPr>
              <a:t>По статистике второго порядка</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(По гистограммам модулей разностей яркостей смежных пикселей</a:t>
            </a:r>
            <a:r>
              <a:rPr lang="en-US" altLang="ru-RU" sz="1800" i="1">
                <a:latin typeface="Arial" panose="020B0604020202020204" pitchFamily="34" charset="0"/>
                <a:cs typeface="Arial" panose="020B0604020202020204" pitchFamily="34" charset="0"/>
              </a:rPr>
              <a:t>, </a:t>
            </a:r>
            <a:br>
              <a:rPr lang="ru-RU" altLang="ru-RU" sz="1800" i="1">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|C(n+1)-C(n)|</a:t>
            </a:r>
            <a:r>
              <a:rPr lang="ru-RU" altLang="ru-RU" sz="1800" i="1">
                <a:latin typeface="Arial" panose="020B0604020202020204" pitchFamily="34" charset="0"/>
                <a:cs typeface="Arial" panose="020B0604020202020204" pitchFamily="34" charset="0"/>
              </a:rPr>
              <a:t>)</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6" name="Номер слайда 5">
            <a:extLst>
              <a:ext uri="{FF2B5EF4-FFF2-40B4-BE49-F238E27FC236}">
                <a16:creationId xmlns:a16="http://schemas.microsoft.com/office/drawing/2014/main" id="{901444B0-B111-AE4F-9D19-23997553BF8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A7E3653-3F6F-6A49-852F-1D83054596AC}" type="slidenum">
              <a:rPr lang="ru-RU" altLang="ru-RU">
                <a:solidFill>
                  <a:srgbClr val="898989"/>
                </a:solidFill>
                <a:latin typeface="Calibri" panose="020F0502020204030204" pitchFamily="34" charset="0"/>
              </a:rPr>
              <a:pPr eaLnBrk="1" hangingPunct="1"/>
              <a:t>35</a:t>
            </a:fld>
            <a:endParaRPr lang="ru-RU" altLang="ru-RU">
              <a:solidFill>
                <a:srgbClr val="898989"/>
              </a:solidFill>
              <a:latin typeface="Calibri" panose="020F0502020204030204" pitchFamily="34" charset="0"/>
            </a:endParaRPr>
          </a:p>
        </p:txBody>
      </p:sp>
      <p:pic>
        <p:nvPicPr>
          <p:cNvPr id="11268" name="Picture 6">
            <a:extLst>
              <a:ext uri="{FF2B5EF4-FFF2-40B4-BE49-F238E27FC236}">
                <a16:creationId xmlns:a16="http://schemas.microsoft.com/office/drawing/2014/main" id="{C0553BA8-9F2E-934A-B8AF-4CE3CCE8E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9" y="1000126"/>
            <a:ext cx="49625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7">
            <a:extLst>
              <a:ext uri="{FF2B5EF4-FFF2-40B4-BE49-F238E27FC236}">
                <a16:creationId xmlns:a16="http://schemas.microsoft.com/office/drawing/2014/main" id="{A8CFDDE2-50A0-8C49-9DC5-0242DEBD9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89" y="4286251"/>
            <a:ext cx="49625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1">
            <a:extLst>
              <a:ext uri="{FF2B5EF4-FFF2-40B4-BE49-F238E27FC236}">
                <a16:creationId xmlns:a16="http://schemas.microsoft.com/office/drawing/2014/main" id="{70054A4A-F73E-D549-BA5E-00CCC8BB9D41}"/>
              </a:ext>
            </a:extLst>
          </p:cNvPr>
          <p:cNvSpPr>
            <a:spLocks noGrp="1"/>
          </p:cNvSpPr>
          <p:nvPr>
            <p:ph type="title"/>
          </p:nvPr>
        </p:nvSpPr>
        <p:spPr>
          <a:xfrm>
            <a:off x="7104064" y="260351"/>
            <a:ext cx="3349625" cy="714375"/>
          </a:xfrm>
        </p:spPr>
        <p:txBody>
          <a:bodyPr>
            <a:normAutofit fontScale="90000"/>
          </a:bodyPr>
          <a:lstStyle/>
          <a:p>
            <a:pPr algn="l" eaLnBrk="1" hangingPunct="1"/>
            <a:r>
              <a:rPr lang="en-US" altLang="ru-RU" sz="1000" i="1">
                <a:latin typeface="Arial" panose="020B0604020202020204" pitchFamily="34" charset="0"/>
                <a:ea typeface="ＭＳ Ｐゴシック" panose="020B0600070205080204" pitchFamily="34" charset="-128"/>
                <a:cs typeface="Arial" panose="020B0604020202020204" pitchFamily="34" charset="0"/>
              </a:rPr>
              <a:t>	      </a:t>
            </a:r>
            <a:br>
              <a:rPr lang="ru-RU" altLang="ru-RU" sz="1800" i="1">
                <a:latin typeface="Arial" panose="020B0604020202020204" pitchFamily="34" charset="0"/>
                <a:ea typeface="ＭＳ Ｐゴシック" panose="020B0600070205080204" pitchFamily="34" charset="-128"/>
                <a:cs typeface="Arial" panose="020B0604020202020204" pitchFamily="34" charset="0"/>
              </a:rPr>
            </a:br>
            <a:r>
              <a:rPr lang="ru-RU" altLang="ru-RU" sz="1800" i="1">
                <a:latin typeface="Arial" panose="020B0604020202020204" pitchFamily="34" charset="0"/>
                <a:ea typeface="ＭＳ Ｐゴシック" panose="020B0600070205080204" pitchFamily="34" charset="-128"/>
                <a:cs typeface="Arial" panose="020B0604020202020204" pitchFamily="34" charset="0"/>
              </a:rPr>
              <a:t>3. Использование критерия </a:t>
            </a:r>
            <a:r>
              <a:rPr lang="en-US" altLang="ru-RU" sz="1800" i="1">
                <a:latin typeface="Arial" panose="020B0604020202020204" pitchFamily="34" charset="0"/>
                <a:ea typeface="ＭＳ Ｐゴシック" panose="020B0600070205080204" pitchFamily="34" charset="-128"/>
                <a:cs typeface="Arial" panose="020B0604020202020204" pitchFamily="34" charset="0"/>
              </a:rPr>
              <a:t> X</a:t>
            </a:r>
            <a:r>
              <a:rPr lang="en-US" altLang="ru-RU" sz="1800" i="1" baseline="30000">
                <a:latin typeface="Arial" panose="020B0604020202020204" pitchFamily="34" charset="0"/>
                <a:ea typeface="ＭＳ Ｐゴシック" panose="020B0600070205080204" pitchFamily="34" charset="-128"/>
                <a:cs typeface="Arial" panose="020B0604020202020204" pitchFamily="34" charset="0"/>
              </a:rPr>
              <a:t>2</a:t>
            </a:r>
            <a:r>
              <a:rPr lang="en-US" altLang="ru-RU" sz="1800" i="1">
                <a:latin typeface="Arial" panose="020B0604020202020204" pitchFamily="34" charset="0"/>
                <a:ea typeface="ＭＳ Ｐゴシック" panose="020B0600070205080204" pitchFamily="34" charset="-128"/>
                <a:cs typeface="Arial" panose="020B0604020202020204" pitchFamily="34" charset="0"/>
              </a:rPr>
              <a:t> (</a:t>
            </a:r>
            <a:r>
              <a:rPr lang="ru-RU" altLang="ru-RU" sz="1800" i="1">
                <a:latin typeface="Arial" panose="020B0604020202020204" pitchFamily="34" charset="0"/>
                <a:ea typeface="ＭＳ Ｐゴシック" panose="020B0600070205080204" pitchFamily="34" charset="-128"/>
                <a:cs typeface="Arial" panose="020B0604020202020204" pitchFamily="34" charset="0"/>
              </a:rPr>
              <a:t>см.  Лекцию</a:t>
            </a:r>
            <a:r>
              <a:rPr lang="en-US" altLang="ru-RU" sz="1800" i="1">
                <a:latin typeface="Arial" panose="020B0604020202020204" pitchFamily="34" charset="0"/>
                <a:ea typeface="ＭＳ Ｐゴシック" panose="020B0600070205080204" pitchFamily="34" charset="-128"/>
                <a:cs typeface="Arial" panose="020B0604020202020204" pitchFamily="34" charset="0"/>
              </a:rPr>
              <a:t> 2)</a:t>
            </a:r>
            <a:br>
              <a:rPr lang="en-US" altLang="ru-RU" sz="1800" i="1">
                <a:latin typeface="Arial" panose="020B0604020202020204" pitchFamily="34" charset="0"/>
                <a:ea typeface="ＭＳ Ｐゴシック" panose="020B0600070205080204" pitchFamily="34" charset="-128"/>
                <a:cs typeface="Arial" panose="020B0604020202020204" pitchFamily="34" charset="0"/>
              </a:rPr>
            </a:br>
            <a:endParaRPr lang="ru-RU" altLang="ru-RU" sz="1800">
              <a:latin typeface="Arial" panose="020B0604020202020204" pitchFamily="34" charset="0"/>
              <a:ea typeface="ＭＳ Ｐゴシック" panose="020B0600070205080204" pitchFamily="34" charset="-128"/>
              <a:cs typeface="Arial" panose="020B0604020202020204" pitchFamily="34" charset="0"/>
            </a:endParaRPr>
          </a:p>
        </p:txBody>
      </p:sp>
      <p:sp>
        <p:nvSpPr>
          <p:cNvPr id="12291" name="Номер слайда 7">
            <a:extLst>
              <a:ext uri="{FF2B5EF4-FFF2-40B4-BE49-F238E27FC236}">
                <a16:creationId xmlns:a16="http://schemas.microsoft.com/office/drawing/2014/main" id="{5D46A108-2559-8147-972A-7869D41DF17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ECE773-8E93-9540-BFF2-7235965EF2A6}" type="slidenum">
              <a:rPr lang="ru-RU" altLang="ru-RU">
                <a:solidFill>
                  <a:srgbClr val="898989"/>
                </a:solidFill>
                <a:latin typeface="Calibri" panose="020F0502020204030204" pitchFamily="34" charset="0"/>
                <a:ea typeface="ＭＳ Ｐゴシック" panose="020B0600070205080204" pitchFamily="34" charset="-128"/>
              </a:rPr>
              <a:pPr eaLnBrk="1" hangingPunct="1"/>
              <a:t>36</a:t>
            </a:fld>
            <a:endParaRPr lang="ru-RU" altLang="ru-RU">
              <a:solidFill>
                <a:srgbClr val="898989"/>
              </a:solidFill>
              <a:latin typeface="Calibri" panose="020F0502020204030204" pitchFamily="34" charset="0"/>
              <a:ea typeface="ＭＳ Ｐゴシック" panose="020B0600070205080204" pitchFamily="34" charset="-128"/>
            </a:endParaRPr>
          </a:p>
        </p:txBody>
      </p:sp>
      <p:graphicFrame>
        <p:nvGraphicFramePr>
          <p:cNvPr id="12292" name="Object 11">
            <a:extLst>
              <a:ext uri="{FF2B5EF4-FFF2-40B4-BE49-F238E27FC236}">
                <a16:creationId xmlns:a16="http://schemas.microsoft.com/office/drawing/2014/main" id="{9D834838-5153-C748-82C4-0097FF12F546}"/>
              </a:ext>
            </a:extLst>
          </p:cNvPr>
          <p:cNvGraphicFramePr>
            <a:graphicFrameLocks noChangeAspect="1"/>
          </p:cNvGraphicFramePr>
          <p:nvPr/>
        </p:nvGraphicFramePr>
        <p:xfrm>
          <a:off x="2208214" y="115889"/>
          <a:ext cx="180975" cy="161925"/>
        </p:xfrm>
        <a:graphic>
          <a:graphicData uri="http://schemas.openxmlformats.org/presentationml/2006/ole">
            <mc:AlternateContent xmlns:mc="http://schemas.openxmlformats.org/markup-compatibility/2006">
              <mc:Choice xmlns:v="urn:schemas-microsoft-com:vml" Requires="v">
                <p:oleObj spid="_x0000_s39939" name="Equation" r:id="rId3" imgW="3505200" imgH="3213100" progId="Equation.3">
                  <p:embed/>
                </p:oleObj>
              </mc:Choice>
              <mc:Fallback>
                <p:oleObj name="Equation" r:id="rId3" imgW="3505200" imgH="3213100" progId="Equation.3">
                  <p:embed/>
                  <p:pic>
                    <p:nvPicPr>
                      <p:cNvPr id="12292" name="Object 11">
                        <a:extLst>
                          <a:ext uri="{FF2B5EF4-FFF2-40B4-BE49-F238E27FC236}">
                            <a16:creationId xmlns:a16="http://schemas.microsoft.com/office/drawing/2014/main" id="{9D834838-5153-C748-82C4-0097FF12F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4" y="115889"/>
                        <a:ext cx="18097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3" name="Object 10">
            <a:extLst>
              <a:ext uri="{FF2B5EF4-FFF2-40B4-BE49-F238E27FC236}">
                <a16:creationId xmlns:a16="http://schemas.microsoft.com/office/drawing/2014/main" id="{4DE812EA-CFC6-3148-B093-ADDD5E8A44A1}"/>
              </a:ext>
            </a:extLst>
          </p:cNvPr>
          <p:cNvGraphicFramePr>
            <a:graphicFrameLocks noChangeAspect="1"/>
          </p:cNvGraphicFramePr>
          <p:nvPr/>
        </p:nvGraphicFramePr>
        <p:xfrm>
          <a:off x="4872039" y="1589"/>
          <a:ext cx="180975" cy="200025"/>
        </p:xfrm>
        <a:graphic>
          <a:graphicData uri="http://schemas.openxmlformats.org/presentationml/2006/ole">
            <mc:AlternateContent xmlns:mc="http://schemas.openxmlformats.org/markup-compatibility/2006">
              <mc:Choice xmlns:v="urn:schemas-microsoft-com:vml" Requires="v">
                <p:oleObj spid="_x0000_s39940" name="Equation" r:id="rId5" imgW="3505200" imgH="3797300" progId="Equation.3">
                  <p:embed/>
                </p:oleObj>
              </mc:Choice>
              <mc:Fallback>
                <p:oleObj name="Equation" r:id="rId5" imgW="3505200" imgH="3797300" progId="Equation.3">
                  <p:embed/>
                  <p:pic>
                    <p:nvPicPr>
                      <p:cNvPr id="12293" name="Object 10">
                        <a:extLst>
                          <a:ext uri="{FF2B5EF4-FFF2-40B4-BE49-F238E27FC236}">
                            <a16:creationId xmlns:a16="http://schemas.microsoft.com/office/drawing/2014/main" id="{4DE812EA-CFC6-3148-B093-ADDD5E8A44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2039" y="1589"/>
                        <a:ext cx="180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Заголовок 1">
            <a:extLst>
              <a:ext uri="{FF2B5EF4-FFF2-40B4-BE49-F238E27FC236}">
                <a16:creationId xmlns:a16="http://schemas.microsoft.com/office/drawing/2014/main" id="{08661069-E74B-F34F-AC0E-FD1F29FCAB35}"/>
              </a:ext>
            </a:extLst>
          </p:cNvPr>
          <p:cNvSpPr txBox="1">
            <a:spLocks/>
          </p:cNvSpPr>
          <p:nvPr/>
        </p:nvSpPr>
        <p:spPr bwMode="auto">
          <a:xfrm>
            <a:off x="7104064" y="4724400"/>
            <a:ext cx="3349625" cy="1847850"/>
          </a:xfrm>
          <a:prstGeom prst="rect">
            <a:avLst/>
          </a:prstGeom>
          <a:noFill/>
          <a:ln w="9525">
            <a:noFill/>
            <a:miter lim="800000"/>
            <a:headEnd/>
            <a:tailEnd/>
          </a:ln>
        </p:spPr>
        <p:txBody>
          <a:bodyPr anchor="ctr"/>
          <a:lstStyle/>
          <a:p>
            <a:pPr>
              <a:defRPr/>
            </a:pPr>
            <a:r>
              <a:rPr lang="ru-RU" dirty="0">
                <a:latin typeface="Arial" charset="0"/>
              </a:rPr>
              <a:t>Можно сделать вывод, что этот метод работает для изображений высокого качества (без цифрового шума).</a:t>
            </a:r>
            <a:br>
              <a:rPr lang="ru-RU" dirty="0">
                <a:latin typeface="Arial" charset="0"/>
              </a:rPr>
            </a:br>
            <a:r>
              <a:rPr lang="ru-RU" dirty="0">
                <a:latin typeface="Arial" charset="0"/>
              </a:rPr>
              <a:t>Лучшие результаты мы получаем для вероятности встраивания Р = 0.5.</a:t>
            </a:r>
            <a:br>
              <a:rPr lang="ru-RU" i="1" dirty="0">
                <a:latin typeface="Arial" charset="0"/>
                <a:ea typeface="+mj-ea"/>
                <a:cs typeface="Arial" charset="0"/>
              </a:rPr>
            </a:br>
            <a:br>
              <a:rPr lang="en-US" i="1" dirty="0">
                <a:latin typeface="Arial" charset="0"/>
                <a:ea typeface="+mj-ea"/>
                <a:cs typeface="Arial" charset="0"/>
              </a:rPr>
            </a:br>
            <a:endParaRPr lang="ru-RU" dirty="0">
              <a:latin typeface="Arial" charset="0"/>
              <a:ea typeface="+mj-ea"/>
              <a:cs typeface="Arial" charset="0"/>
            </a:endParaRPr>
          </a:p>
        </p:txBody>
      </p:sp>
      <p:graphicFrame>
        <p:nvGraphicFramePr>
          <p:cNvPr id="6" name="Таблица 5">
            <a:extLst>
              <a:ext uri="{FF2B5EF4-FFF2-40B4-BE49-F238E27FC236}">
                <a16:creationId xmlns:a16="http://schemas.microsoft.com/office/drawing/2014/main" id="{6965C748-A26A-4A44-959F-CA07D41CD8D1}"/>
              </a:ext>
            </a:extLst>
          </p:cNvPr>
          <p:cNvGraphicFramePr>
            <a:graphicFrameLocks noGrp="1"/>
          </p:cNvGraphicFramePr>
          <p:nvPr/>
        </p:nvGraphicFramePr>
        <p:xfrm>
          <a:off x="1547813" y="34925"/>
          <a:ext cx="5268912" cy="6826250"/>
        </p:xfrm>
        <a:graphic>
          <a:graphicData uri="http://schemas.openxmlformats.org/drawingml/2006/table">
            <a:tbl>
              <a:tblPr/>
              <a:tblGrid>
                <a:gridCol w="1376362">
                  <a:extLst>
                    <a:ext uri="{9D8B030D-6E8A-4147-A177-3AD203B41FA5}">
                      <a16:colId xmlns:a16="http://schemas.microsoft.com/office/drawing/2014/main" val="20000"/>
                    </a:ext>
                  </a:extLst>
                </a:gridCol>
                <a:gridCol w="1374775">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22375">
                  <a:extLst>
                    <a:ext uri="{9D8B030D-6E8A-4147-A177-3AD203B41FA5}">
                      <a16:colId xmlns:a16="http://schemas.microsoft.com/office/drawing/2014/main" val="20003"/>
                    </a:ext>
                  </a:extLst>
                </a:gridCol>
              </a:tblGrid>
              <a:tr h="273050">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500" b="0" i="0" u="none" strike="noStrike" cap="none" normalizeH="0" baseline="0">
                        <a:ln>
                          <a:noFill/>
                        </a:ln>
                        <a:solidFill>
                          <a:schemeClr val="tx1"/>
                        </a:solidFill>
                        <a:effectLst/>
                        <a:latin typeface="Times New Roman" pitchFamily="18"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500" b="0" i="0" u="none" strike="noStrike" cap="none" normalizeH="0" baseline="0">
                          <a:ln>
                            <a:noFill/>
                          </a:ln>
                          <a:solidFill>
                            <a:schemeClr val="tx1"/>
                          </a:solidFill>
                          <a:effectLst/>
                          <a:latin typeface="Times New Roman" pitchFamily="18" charset="0"/>
                          <a:cs typeface="Times New Roman" pitchFamily="18" charset="0"/>
                        </a:rPr>
                        <a:t>№ изображения</a:t>
                      </a:r>
                      <a:endParaRPr kumimoji="0" lang="ru-RU" sz="15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700" b="0" i="0" u="none" strike="noStrike" cap="none" normalizeH="0" baseline="0">
                        <a:ln>
                          <a:noFill/>
                        </a:ln>
                        <a:solidFill>
                          <a:schemeClr val="tx1"/>
                        </a:solidFill>
                        <a:effectLst/>
                        <a:latin typeface="Times New Roman" pitchFamily="18"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500" b="0" i="0" u="none" strike="noStrike" cap="none" normalizeH="0" baseline="0">
                          <a:ln>
                            <a:noFill/>
                          </a:ln>
                          <a:solidFill>
                            <a:schemeClr val="tx1"/>
                          </a:solidFill>
                          <a:effectLst/>
                          <a:latin typeface="Times New Roman" pitchFamily="18" charset="0"/>
                          <a:cs typeface="Times New Roman" pitchFamily="18" charset="0"/>
                        </a:rPr>
                        <a:t>Х</a:t>
                      </a:r>
                      <a:r>
                        <a:rPr kumimoji="0" lang="ru-RU" sz="1500" b="0" i="0" u="none" strike="noStrike" cap="none" normalizeH="0" baseline="30000">
                          <a:ln>
                            <a:noFill/>
                          </a:ln>
                          <a:solidFill>
                            <a:schemeClr val="tx1"/>
                          </a:solidFill>
                          <a:effectLst/>
                          <a:latin typeface="Times New Roman" pitchFamily="18" charset="0"/>
                          <a:cs typeface="Times New Roman" pitchFamily="18" charset="0"/>
                        </a:rPr>
                        <a:t>2</a:t>
                      </a: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3050">
                <a:tc rowSpan="8">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51248</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0,5</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15885</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45781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58211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3050">
                <a:tc vMerge="1">
                  <a:txBody>
                    <a:bodyPr/>
                    <a:lstStyle/>
                    <a:p>
                      <a:endParaRPr lang="ru-RU"/>
                    </a:p>
                  </a:txBody>
                  <a:tcPr/>
                </a:tc>
                <a:tc row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2</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40026</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0,5</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3629</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43308</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60000</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3050">
                <a:tc rowSpan="8">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2</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54824</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0,5</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47791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54739</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58211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3050">
                <a:tc vMerge="1">
                  <a:txBody>
                    <a:bodyPr/>
                    <a:lstStyle/>
                    <a:p>
                      <a:endParaRPr lang="ru-RU"/>
                    </a:p>
                  </a:txBody>
                  <a:tcPr/>
                </a:tc>
                <a:tc row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2</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20386</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0,5</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22046</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50453</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60000</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73050">
                <a:tc rowSpan="8">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3</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49463</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0,5</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50267</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55932</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58211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73050">
                <a:tc vMerge="1">
                  <a:txBody>
                    <a:bodyPr/>
                    <a:lstStyle/>
                    <a:p>
                      <a:endParaRPr lang="ru-RU"/>
                    </a:p>
                  </a:txBody>
                  <a:tcPr/>
                </a:tc>
                <a:tc row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2</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39683</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0,5</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44964</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55701</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2730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60000</a:t>
                      </a:r>
                      <a:endParaRPr kumimoji="0" lang="ru-RU" sz="1400" b="0" i="0" u="none" strike="noStrike" cap="none" normalizeH="0" baseline="0">
                        <a:ln>
                          <a:noFill/>
                        </a:ln>
                        <a:solidFill>
                          <a:schemeClr val="tx1"/>
                        </a:solidFill>
                        <a:effectLst/>
                        <a:latin typeface="Calibri" pitchFamily="34" charset="0"/>
                        <a:cs typeface="Times New Roman" pitchFamily="18" charset="0"/>
                      </a:endParaRPr>
                    </a:p>
                  </a:txBody>
                  <a:tcPr marL="39888" marR="398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a:extLst>
              <a:ext uri="{FF2B5EF4-FFF2-40B4-BE49-F238E27FC236}">
                <a16:creationId xmlns:a16="http://schemas.microsoft.com/office/drawing/2014/main" id="{37E5159C-4CFA-724E-A248-02A68E4FEF58}"/>
              </a:ext>
            </a:extLst>
          </p:cNvPr>
          <p:cNvSpPr>
            <a:spLocks noGrp="1"/>
          </p:cNvSpPr>
          <p:nvPr>
            <p:ph type="title"/>
          </p:nvPr>
        </p:nvSpPr>
        <p:spPr>
          <a:xfrm>
            <a:off x="1738314" y="214314"/>
            <a:ext cx="8715375" cy="714375"/>
          </a:xfrm>
        </p:spPr>
        <p:txBody>
          <a:bodyPr>
            <a:normAutofit fontScale="90000"/>
          </a:bodyPr>
          <a:lstStyle/>
          <a:p>
            <a:pPr algn="l" eaLnBrk="1" hangingPunct="1"/>
            <a:r>
              <a:rPr lang="en-US" altLang="ru-RU" sz="1000" i="1">
                <a:latin typeface="Arial" panose="020B0604020202020204" pitchFamily="34" charset="0"/>
                <a:ea typeface="ＭＳ Ｐゴシック" panose="020B0600070205080204" pitchFamily="34" charset="-128"/>
                <a:cs typeface="Arial" panose="020B0604020202020204" pitchFamily="34" charset="0"/>
              </a:rPr>
              <a:t>	     </a:t>
            </a:r>
            <a:br>
              <a:rPr lang="ru-RU" altLang="ru-RU" sz="1800" i="1">
                <a:latin typeface="Arial" panose="020B0604020202020204" pitchFamily="34" charset="0"/>
                <a:ea typeface="ＭＳ Ｐゴシック" panose="020B0600070205080204" pitchFamily="34" charset="-128"/>
                <a:cs typeface="Arial" panose="020B0604020202020204" pitchFamily="34" charset="0"/>
              </a:rPr>
            </a:br>
            <a:r>
              <a:rPr lang="en-US" altLang="ru-RU" sz="1800">
                <a:latin typeface="Arial" panose="020B0604020202020204" pitchFamily="34" charset="0"/>
                <a:ea typeface="ＭＳ Ｐゴシック" panose="020B0600070205080204" pitchFamily="34" charset="-128"/>
                <a:cs typeface="Arial" panose="020B0604020202020204" pitchFamily="34" charset="0"/>
              </a:rPr>
              <a:t>4</a:t>
            </a:r>
            <a:r>
              <a:rPr lang="en-US" altLang="ru-RU" sz="1800" i="1">
                <a:latin typeface="Arial" panose="020B0604020202020204" pitchFamily="34" charset="0"/>
                <a:ea typeface="ＭＳ Ｐゴシック" panose="020B0600070205080204" pitchFamily="34" charset="-128"/>
                <a:cs typeface="Arial" panose="020B0604020202020204" pitchFamily="34" charset="0"/>
              </a:rPr>
              <a:t>. </a:t>
            </a:r>
            <a:r>
              <a:rPr lang="ru-RU" altLang="ru-RU" sz="1800">
                <a:latin typeface="Arial" panose="020B0604020202020204" pitchFamily="34" charset="0"/>
                <a:ea typeface="ＭＳ Ｐゴシック" panose="020B0600070205080204" pitchFamily="34" charset="-128"/>
                <a:cs typeface="Arial" panose="020B0604020202020204" pitchFamily="34" charset="0"/>
              </a:rPr>
              <a:t>ПВА</a:t>
            </a:r>
            <a:r>
              <a:rPr lang="en-US" altLang="ru-RU" sz="1800">
                <a:latin typeface="Arial" panose="020B0604020202020204" pitchFamily="34" charset="0"/>
                <a:ea typeface="ＭＳ Ｐゴシック" panose="020B0600070205080204" pitchFamily="34" charset="-128"/>
                <a:cs typeface="Arial" panose="020B0604020202020204" pitchFamily="34" charset="0"/>
              </a:rPr>
              <a:t> .</a:t>
            </a:r>
            <a:br>
              <a:rPr lang="ru-RU" altLang="ru-RU" sz="1800">
                <a:ea typeface="ＭＳ Ｐゴシック" panose="020B0600070205080204" pitchFamily="34" charset="-128"/>
                <a:cs typeface="Arial" panose="020B0604020202020204" pitchFamily="34" charset="0"/>
              </a:rPr>
            </a:br>
            <a:br>
              <a:rPr lang="en-US" altLang="ru-RU" sz="1800" i="1">
                <a:latin typeface="Arial" panose="020B0604020202020204" pitchFamily="34" charset="0"/>
                <a:ea typeface="ＭＳ Ｐゴシック" panose="020B0600070205080204" pitchFamily="34" charset="-128"/>
                <a:cs typeface="Arial" panose="020B0604020202020204" pitchFamily="34" charset="0"/>
              </a:rPr>
            </a:br>
            <a:endParaRPr lang="ru-RU" altLang="ru-RU" sz="1800">
              <a:latin typeface="Arial" panose="020B0604020202020204" pitchFamily="34" charset="0"/>
              <a:ea typeface="ＭＳ Ｐゴシック" panose="020B0600070205080204" pitchFamily="34" charset="-128"/>
              <a:cs typeface="Arial" panose="020B0604020202020204" pitchFamily="34" charset="0"/>
            </a:endParaRPr>
          </a:p>
        </p:txBody>
      </p:sp>
      <p:sp>
        <p:nvSpPr>
          <p:cNvPr id="13315" name="Номер слайда 7">
            <a:extLst>
              <a:ext uri="{FF2B5EF4-FFF2-40B4-BE49-F238E27FC236}">
                <a16:creationId xmlns:a16="http://schemas.microsoft.com/office/drawing/2014/main" id="{7DA11BBA-9050-9540-85F1-699B1987BE6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D90C5F5-8EF3-3E46-A7FB-215FEFD84592}" type="slidenum">
              <a:rPr lang="ru-RU" altLang="ru-RU">
                <a:solidFill>
                  <a:srgbClr val="898989"/>
                </a:solidFill>
                <a:latin typeface="Calibri" panose="020F0502020204030204" pitchFamily="34" charset="0"/>
                <a:ea typeface="ＭＳ Ｐゴシック" panose="020B0600070205080204" pitchFamily="34" charset="-128"/>
              </a:rPr>
              <a:pPr eaLnBrk="1" hangingPunct="1"/>
              <a:t>37</a:t>
            </a:fld>
            <a:endParaRPr lang="ru-RU" altLang="ru-RU">
              <a:solidFill>
                <a:srgbClr val="898989"/>
              </a:solidFill>
              <a:latin typeface="Calibri" panose="020F0502020204030204" pitchFamily="34" charset="0"/>
              <a:ea typeface="ＭＳ Ｐゴシック" panose="020B0600070205080204" pitchFamily="34" charset="-128"/>
            </a:endParaRPr>
          </a:p>
        </p:txBody>
      </p:sp>
      <p:graphicFrame>
        <p:nvGraphicFramePr>
          <p:cNvPr id="13316" name="Object 11">
            <a:extLst>
              <a:ext uri="{FF2B5EF4-FFF2-40B4-BE49-F238E27FC236}">
                <a16:creationId xmlns:a16="http://schemas.microsoft.com/office/drawing/2014/main" id="{CD8958E3-4327-964C-A412-A20FB6BF6C06}"/>
              </a:ext>
            </a:extLst>
          </p:cNvPr>
          <p:cNvGraphicFramePr>
            <a:graphicFrameLocks noChangeAspect="1"/>
          </p:cNvGraphicFramePr>
          <p:nvPr/>
        </p:nvGraphicFramePr>
        <p:xfrm>
          <a:off x="2495551" y="981076"/>
          <a:ext cx="180975" cy="161925"/>
        </p:xfrm>
        <a:graphic>
          <a:graphicData uri="http://schemas.openxmlformats.org/presentationml/2006/ole">
            <mc:AlternateContent xmlns:mc="http://schemas.openxmlformats.org/markup-compatibility/2006">
              <mc:Choice xmlns:v="urn:schemas-microsoft-com:vml" Requires="v">
                <p:oleObj spid="_x0000_s40964" name="Equation" r:id="rId3" imgW="3505200" imgH="3213100" progId="Equation.3">
                  <p:embed/>
                </p:oleObj>
              </mc:Choice>
              <mc:Fallback>
                <p:oleObj name="Equation" r:id="rId3" imgW="3505200" imgH="3213100" progId="Equation.3">
                  <p:embed/>
                  <p:pic>
                    <p:nvPicPr>
                      <p:cNvPr id="13316" name="Object 11">
                        <a:extLst>
                          <a:ext uri="{FF2B5EF4-FFF2-40B4-BE49-F238E27FC236}">
                            <a16:creationId xmlns:a16="http://schemas.microsoft.com/office/drawing/2014/main" id="{CD8958E3-4327-964C-A412-A20FB6BF6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981076"/>
                        <a:ext cx="18097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10">
            <a:extLst>
              <a:ext uri="{FF2B5EF4-FFF2-40B4-BE49-F238E27FC236}">
                <a16:creationId xmlns:a16="http://schemas.microsoft.com/office/drawing/2014/main" id="{A2AD77EC-FEAA-E741-BA5E-D11DC853BE50}"/>
              </a:ext>
            </a:extLst>
          </p:cNvPr>
          <p:cNvGraphicFramePr>
            <a:graphicFrameLocks noChangeAspect="1"/>
          </p:cNvGraphicFramePr>
          <p:nvPr/>
        </p:nvGraphicFramePr>
        <p:xfrm>
          <a:off x="3792539" y="1052514"/>
          <a:ext cx="180975" cy="200025"/>
        </p:xfrm>
        <a:graphic>
          <a:graphicData uri="http://schemas.openxmlformats.org/presentationml/2006/ole">
            <mc:AlternateContent xmlns:mc="http://schemas.openxmlformats.org/markup-compatibility/2006">
              <mc:Choice xmlns:v="urn:schemas-microsoft-com:vml" Requires="v">
                <p:oleObj spid="_x0000_s40965" name="Equation" r:id="rId5" imgW="3505200" imgH="3797300" progId="Equation.3">
                  <p:embed/>
                </p:oleObj>
              </mc:Choice>
              <mc:Fallback>
                <p:oleObj name="Equation" r:id="rId5" imgW="3505200" imgH="3797300" progId="Equation.3">
                  <p:embed/>
                  <p:pic>
                    <p:nvPicPr>
                      <p:cNvPr id="13317" name="Object 10">
                        <a:extLst>
                          <a:ext uri="{FF2B5EF4-FFF2-40B4-BE49-F238E27FC236}">
                            <a16:creationId xmlns:a16="http://schemas.microsoft.com/office/drawing/2014/main" id="{A2AD77EC-FEAA-E741-BA5E-D11DC853BE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539" y="1052514"/>
                        <a:ext cx="180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8" name="Заголовок 1">
            <a:extLst>
              <a:ext uri="{FF2B5EF4-FFF2-40B4-BE49-F238E27FC236}">
                <a16:creationId xmlns:a16="http://schemas.microsoft.com/office/drawing/2014/main" id="{32C0E866-0A7D-AE41-BA3A-CFFA9DC16898}"/>
              </a:ext>
            </a:extLst>
          </p:cNvPr>
          <p:cNvSpPr txBox="1">
            <a:spLocks/>
          </p:cNvSpPr>
          <p:nvPr/>
        </p:nvSpPr>
        <p:spPr bwMode="auto">
          <a:xfrm>
            <a:off x="1666876" y="5072064"/>
            <a:ext cx="8715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ea typeface="ＭＳ Ｐゴシック" panose="020B0600070205080204" pitchFamily="34" charset="-128"/>
              </a:rPr>
              <a:t>Видно, что этот метод работает не очень хорошо, но он может быть использован в сочетании с другими методами.</a:t>
            </a:r>
          </a:p>
        </p:txBody>
      </p:sp>
      <p:graphicFrame>
        <p:nvGraphicFramePr>
          <p:cNvPr id="5" name="Таблица 4">
            <a:extLst>
              <a:ext uri="{FF2B5EF4-FFF2-40B4-BE49-F238E27FC236}">
                <a16:creationId xmlns:a16="http://schemas.microsoft.com/office/drawing/2014/main" id="{CB5DF8C4-B43B-9D4D-9DB2-17DFB5EC39F9}"/>
              </a:ext>
            </a:extLst>
          </p:cNvPr>
          <p:cNvGraphicFramePr>
            <a:graphicFrameLocks noGrp="1"/>
          </p:cNvGraphicFramePr>
          <p:nvPr/>
        </p:nvGraphicFramePr>
        <p:xfrm>
          <a:off x="1992313" y="836613"/>
          <a:ext cx="8496300" cy="4038600"/>
        </p:xfrm>
        <a:graphic>
          <a:graphicData uri="http://schemas.openxmlformats.org/drawingml/2006/table">
            <a:tbl>
              <a:tblPr/>
              <a:tblGrid>
                <a:gridCol w="1212850">
                  <a:extLst>
                    <a:ext uri="{9D8B030D-6E8A-4147-A177-3AD203B41FA5}">
                      <a16:colId xmlns:a16="http://schemas.microsoft.com/office/drawing/2014/main" val="20000"/>
                    </a:ext>
                  </a:extLst>
                </a:gridCol>
                <a:gridCol w="1214437">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gridCol w="1214438">
                  <a:extLst>
                    <a:ext uri="{9D8B030D-6E8A-4147-A177-3AD203B41FA5}">
                      <a16:colId xmlns:a16="http://schemas.microsoft.com/office/drawing/2014/main" val="20003"/>
                    </a:ext>
                  </a:extLst>
                </a:gridCol>
                <a:gridCol w="1214437">
                  <a:extLst>
                    <a:ext uri="{9D8B030D-6E8A-4147-A177-3AD203B41FA5}">
                      <a16:colId xmlns:a16="http://schemas.microsoft.com/office/drawing/2014/main" val="20004"/>
                    </a:ext>
                  </a:extLst>
                </a:gridCol>
                <a:gridCol w="1212850">
                  <a:extLst>
                    <a:ext uri="{9D8B030D-6E8A-4147-A177-3AD203B41FA5}">
                      <a16:colId xmlns:a16="http://schemas.microsoft.com/office/drawing/2014/main" val="20005"/>
                    </a:ext>
                  </a:extLst>
                </a:gridCol>
                <a:gridCol w="1214438">
                  <a:extLst>
                    <a:ext uri="{9D8B030D-6E8A-4147-A177-3AD203B41FA5}">
                      <a16:colId xmlns:a16="http://schemas.microsoft.com/office/drawing/2014/main" val="20006"/>
                    </a:ext>
                  </a:extLst>
                </a:gridCol>
              </a:tblGrid>
              <a:tr h="336550">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800" b="0" i="0" u="none" strike="noStrike" cap="none" normalizeH="0" baseline="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800" b="0" i="0" u="none" strike="noStrike" cap="none" normalizeH="0" baseline="0">
                        <a:ln>
                          <a:noFill/>
                        </a:ln>
                        <a:solidFill>
                          <a:schemeClr val="tx1"/>
                        </a:solidFill>
                        <a:effectLst/>
                        <a:latin typeface="Times New Roman" pitchFamily="18"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 изображения</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33655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2</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3</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4</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0,00306</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0,03965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0,00525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0,00603</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550">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0,03307</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0,10544</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0,01854</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0,02475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6550">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0,00580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0,00482</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0,00468</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6550">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2</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0,00030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0,00005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6550">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0,05735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0,00397</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6550">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0,00211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0,00050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6550">
                <a:tc row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3</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0,00050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0,00335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0,01936</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0,00215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6550">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0,00061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0,00183</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6550">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0,1</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0,00009</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0,00397</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0,00012</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6550">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0,00005</a:t>
                      </a:r>
                      <a:endParaRPr kumimoji="0" lang="ru-RU" sz="1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aphicFrame>
        <p:nvGraphicFramePr>
          <p:cNvPr id="13412" name="Объект 9">
            <a:extLst>
              <a:ext uri="{FF2B5EF4-FFF2-40B4-BE49-F238E27FC236}">
                <a16:creationId xmlns:a16="http://schemas.microsoft.com/office/drawing/2014/main" id="{9BA1490A-8669-4A4E-A40E-8D44B1A1FAD8}"/>
              </a:ext>
            </a:extLst>
          </p:cNvPr>
          <p:cNvGraphicFramePr>
            <a:graphicFrameLocks noChangeAspect="1"/>
          </p:cNvGraphicFramePr>
          <p:nvPr/>
        </p:nvGraphicFramePr>
        <p:xfrm>
          <a:off x="6240464" y="457201"/>
          <a:ext cx="287337" cy="403225"/>
        </p:xfrm>
        <a:graphic>
          <a:graphicData uri="http://schemas.openxmlformats.org/presentationml/2006/ole">
            <mc:AlternateContent xmlns:mc="http://schemas.openxmlformats.org/markup-compatibility/2006">
              <mc:Choice xmlns:v="urn:schemas-microsoft-com:vml" Requires="v">
                <p:oleObj spid="_x0000_s40966" name="Equation" r:id="rId7" imgW="3505200" imgH="4686300" progId="Equation.DSMT4">
                  <p:embed/>
                </p:oleObj>
              </mc:Choice>
              <mc:Fallback>
                <p:oleObj name="Equation" r:id="rId7" imgW="3505200" imgH="4686300" progId="Equation.DSMT4">
                  <p:embed/>
                  <p:pic>
                    <p:nvPicPr>
                      <p:cNvPr id="13412" name="Объект 9">
                        <a:extLst>
                          <a:ext uri="{FF2B5EF4-FFF2-40B4-BE49-F238E27FC236}">
                            <a16:creationId xmlns:a16="http://schemas.microsoft.com/office/drawing/2014/main" id="{9BA1490A-8669-4A4E-A40E-8D44B1A1FA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0464" y="457201"/>
                        <a:ext cx="2873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413" name="Rectangle 88">
            <a:extLst>
              <a:ext uri="{FF2B5EF4-FFF2-40B4-BE49-F238E27FC236}">
                <a16:creationId xmlns:a16="http://schemas.microsoft.com/office/drawing/2014/main" id="{7D3DDE51-8FDC-1A47-ADF9-ADD967A2D46B}"/>
              </a:ext>
            </a:extLst>
          </p:cNvPr>
          <p:cNvSpPr>
            <a:spLocks noChangeArrowheads="1"/>
          </p:cNvSpPr>
          <p:nvPr/>
        </p:nvSpPr>
        <p:spPr bwMode="auto">
          <a:xfrm>
            <a:off x="1666875" y="503238"/>
            <a:ext cx="8821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a:cs typeface="Times New Roman" panose="02020603050405020304" pitchFamily="18" charset="0"/>
              </a:rPr>
              <a:t> Экспериментальные результаты расчета</a:t>
            </a:r>
            <a:r>
              <a:rPr lang="ru-RU" altLang="ru-RU"/>
              <a:t>       </a:t>
            </a:r>
            <a:r>
              <a:rPr lang="ru-RU" altLang="ru-RU">
                <a:cs typeface="Times New Roman" panose="02020603050405020304" pitchFamily="18" charset="0"/>
              </a:rPr>
              <a:t>по методу ПВА ля метода СГ-ШПС</a:t>
            </a:r>
            <a:r>
              <a:rPr lang="ru-RU" altLang="ru-RU"/>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Заголовок 1">
            <a:extLst>
              <a:ext uri="{FF2B5EF4-FFF2-40B4-BE49-F238E27FC236}">
                <a16:creationId xmlns:a16="http://schemas.microsoft.com/office/drawing/2014/main" id="{BC34AC19-455D-A74F-81C6-A019D519592B}"/>
              </a:ext>
            </a:extLst>
          </p:cNvPr>
          <p:cNvSpPr>
            <a:spLocks noGrp="1"/>
          </p:cNvSpPr>
          <p:nvPr>
            <p:ph type="title"/>
          </p:nvPr>
        </p:nvSpPr>
        <p:spPr>
          <a:xfrm>
            <a:off x="1695451" y="476250"/>
            <a:ext cx="8715375" cy="571500"/>
          </a:xfrm>
        </p:spPr>
        <p:txBody>
          <a:bodyPr>
            <a:normAutofit fontScale="90000"/>
          </a:bodyPr>
          <a:lstStyle/>
          <a:p>
            <a:r>
              <a:rPr lang="en-US" altLang="ru-RU" sz="1800">
                <a:latin typeface="Arial" panose="020B0604020202020204" pitchFamily="34" charset="0"/>
                <a:ea typeface="ＭＳ Ｐゴシック" panose="020B0600070205080204" pitchFamily="34" charset="-128"/>
                <a:cs typeface="Arial" panose="020B0604020202020204" pitchFamily="34" charset="0"/>
              </a:rPr>
              <a:t>5. </a:t>
            </a:r>
            <a:r>
              <a:rPr lang="ru-RU" altLang="ru-RU" sz="1800">
                <a:latin typeface="Arial" panose="020B0604020202020204" pitchFamily="34" charset="0"/>
                <a:ea typeface="ＭＳ Ｐゴシック" panose="020B0600070205080204" pitchFamily="34" charset="-128"/>
                <a:cs typeface="Arial" panose="020B0604020202020204" pitchFamily="34" charset="0"/>
              </a:rPr>
              <a:t>Метод, основанный на подсчете нулей в гистограмме</a:t>
            </a:r>
            <a:br>
              <a:rPr lang="en-US" altLang="ru-RU" sz="1800">
                <a:latin typeface="Arial" panose="020B0604020202020204" pitchFamily="34" charset="0"/>
                <a:ea typeface="ＭＳ Ｐゴシック" panose="020B0600070205080204" pitchFamily="34" charset="-128"/>
                <a:cs typeface="Arial" panose="020B0604020202020204" pitchFamily="34" charset="0"/>
              </a:rPr>
            </a:br>
            <a:r>
              <a:rPr lang="en-US" altLang="ru-RU" sz="1800" i="1">
                <a:ea typeface="ＭＳ Ｐゴシック" panose="020B0600070205080204" pitchFamily="34" charset="-128"/>
                <a:cs typeface="Arial" panose="020B0604020202020204" pitchFamily="34" charset="0"/>
              </a:rPr>
              <a:t> </a:t>
            </a:r>
            <a:r>
              <a:rPr lang="ru-RU" altLang="ru-RU" sz="1800" i="1">
                <a:ea typeface="ＭＳ Ｐゴシック" panose="020B0600070205080204" pitchFamily="34" charset="-128"/>
                <a:cs typeface="Arial" panose="020B0604020202020204" pitchFamily="34" charset="0"/>
              </a:rPr>
              <a:t>Количество нулей в гистограмме СО всегда меньше, чем в ПО</a:t>
            </a:r>
            <a:br>
              <a:rPr lang="ru-RU" altLang="ru-RU" sz="1800" i="1">
                <a:ea typeface="ＭＳ Ｐゴシック" panose="020B0600070205080204" pitchFamily="34" charset="-128"/>
                <a:cs typeface="Arial" panose="020B0604020202020204" pitchFamily="34" charset="0"/>
              </a:rPr>
            </a:br>
            <a:br>
              <a:rPr lang="ru-RU" altLang="ru-RU" sz="1800" i="1">
                <a:latin typeface="Arial" panose="020B0604020202020204" pitchFamily="34" charset="0"/>
                <a:ea typeface="ＭＳ Ｐゴシック" panose="020B0600070205080204" pitchFamily="34" charset="-128"/>
                <a:cs typeface="Arial" panose="020B0604020202020204" pitchFamily="34" charset="0"/>
              </a:rPr>
            </a:br>
            <a:endParaRPr lang="ru-RU" altLang="ru-RU" sz="1800" i="1">
              <a:latin typeface="Arial" panose="020B0604020202020204" pitchFamily="34" charset="0"/>
              <a:ea typeface="ＭＳ Ｐゴシック" panose="020B0600070205080204" pitchFamily="34" charset="-128"/>
              <a:cs typeface="Arial" panose="020B0604020202020204" pitchFamily="34" charset="0"/>
            </a:endParaRPr>
          </a:p>
        </p:txBody>
      </p:sp>
      <p:sp>
        <p:nvSpPr>
          <p:cNvPr id="14339" name="Номер слайда 7">
            <a:extLst>
              <a:ext uri="{FF2B5EF4-FFF2-40B4-BE49-F238E27FC236}">
                <a16:creationId xmlns:a16="http://schemas.microsoft.com/office/drawing/2014/main" id="{CF22FF0E-AF92-6745-9F0F-FF8CB9E0564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FB5D85-D46F-4244-AC7B-4326B13BDE7E}" type="slidenum">
              <a:rPr lang="ru-RU" altLang="ru-RU">
                <a:solidFill>
                  <a:srgbClr val="898989"/>
                </a:solidFill>
                <a:latin typeface="Calibri" panose="020F0502020204030204" pitchFamily="34" charset="0"/>
                <a:ea typeface="ＭＳ Ｐゴシック" panose="020B0600070205080204" pitchFamily="34" charset="-128"/>
              </a:rPr>
              <a:pPr eaLnBrk="1" hangingPunct="1"/>
              <a:t>38</a:t>
            </a:fld>
            <a:endParaRPr lang="ru-RU" altLang="ru-RU">
              <a:solidFill>
                <a:srgbClr val="898989"/>
              </a:solidFill>
              <a:latin typeface="Calibri" panose="020F0502020204030204" pitchFamily="34" charset="0"/>
              <a:ea typeface="ＭＳ Ｐゴシック" panose="020B0600070205080204" pitchFamily="34" charset="-128"/>
            </a:endParaRPr>
          </a:p>
        </p:txBody>
      </p:sp>
      <p:graphicFrame>
        <p:nvGraphicFramePr>
          <p:cNvPr id="14340" name="Object 11">
            <a:extLst>
              <a:ext uri="{FF2B5EF4-FFF2-40B4-BE49-F238E27FC236}">
                <a16:creationId xmlns:a16="http://schemas.microsoft.com/office/drawing/2014/main" id="{F46A01EF-3FAE-F54F-9AAB-42C394AF9420}"/>
              </a:ext>
            </a:extLst>
          </p:cNvPr>
          <p:cNvGraphicFramePr>
            <a:graphicFrameLocks noChangeAspect="1"/>
          </p:cNvGraphicFramePr>
          <p:nvPr/>
        </p:nvGraphicFramePr>
        <p:xfrm>
          <a:off x="2495551" y="1628776"/>
          <a:ext cx="180975" cy="161925"/>
        </p:xfrm>
        <a:graphic>
          <a:graphicData uri="http://schemas.openxmlformats.org/presentationml/2006/ole">
            <mc:AlternateContent xmlns:mc="http://schemas.openxmlformats.org/markup-compatibility/2006">
              <mc:Choice xmlns:v="urn:schemas-microsoft-com:vml" Requires="v">
                <p:oleObj spid="_x0000_s41987" name="Equation" r:id="rId3" imgW="3505200" imgH="3213100" progId="Equation.3">
                  <p:embed/>
                </p:oleObj>
              </mc:Choice>
              <mc:Fallback>
                <p:oleObj name="Equation" r:id="rId3" imgW="3505200" imgH="3213100" progId="Equation.3">
                  <p:embed/>
                  <p:pic>
                    <p:nvPicPr>
                      <p:cNvPr id="14340" name="Object 11">
                        <a:extLst>
                          <a:ext uri="{FF2B5EF4-FFF2-40B4-BE49-F238E27FC236}">
                            <a16:creationId xmlns:a16="http://schemas.microsoft.com/office/drawing/2014/main" id="{F46A01EF-3FAE-F54F-9AAB-42C394AF9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18097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1" name="Object 10">
            <a:extLst>
              <a:ext uri="{FF2B5EF4-FFF2-40B4-BE49-F238E27FC236}">
                <a16:creationId xmlns:a16="http://schemas.microsoft.com/office/drawing/2014/main" id="{6B00EB51-B72D-CE44-B127-4B1E13F28543}"/>
              </a:ext>
            </a:extLst>
          </p:cNvPr>
          <p:cNvGraphicFramePr>
            <a:graphicFrameLocks noChangeAspect="1"/>
          </p:cNvGraphicFramePr>
          <p:nvPr/>
        </p:nvGraphicFramePr>
        <p:xfrm>
          <a:off x="3575051" y="1628776"/>
          <a:ext cx="180975" cy="200025"/>
        </p:xfrm>
        <a:graphic>
          <a:graphicData uri="http://schemas.openxmlformats.org/presentationml/2006/ole">
            <mc:AlternateContent xmlns:mc="http://schemas.openxmlformats.org/markup-compatibility/2006">
              <mc:Choice xmlns:v="urn:schemas-microsoft-com:vml" Requires="v">
                <p:oleObj spid="_x0000_s41988" name="Equation" r:id="rId5" imgW="3505200" imgH="3797300" progId="Equation.3">
                  <p:embed/>
                </p:oleObj>
              </mc:Choice>
              <mc:Fallback>
                <p:oleObj name="Equation" r:id="rId5" imgW="3505200" imgH="3797300" progId="Equation.3">
                  <p:embed/>
                  <p:pic>
                    <p:nvPicPr>
                      <p:cNvPr id="14341" name="Object 10">
                        <a:extLst>
                          <a:ext uri="{FF2B5EF4-FFF2-40B4-BE49-F238E27FC236}">
                            <a16:creationId xmlns:a16="http://schemas.microsoft.com/office/drawing/2014/main" id="{6B00EB51-B72D-CE44-B127-4B1E13F28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051" y="1628776"/>
                        <a:ext cx="180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2" name="Заголовок 1">
            <a:extLst>
              <a:ext uri="{FF2B5EF4-FFF2-40B4-BE49-F238E27FC236}">
                <a16:creationId xmlns:a16="http://schemas.microsoft.com/office/drawing/2014/main" id="{25CD6428-957B-834B-B3C7-21899EC61965}"/>
              </a:ext>
            </a:extLst>
          </p:cNvPr>
          <p:cNvSpPr txBox="1">
            <a:spLocks/>
          </p:cNvSpPr>
          <p:nvPr/>
        </p:nvSpPr>
        <p:spPr bwMode="auto">
          <a:xfrm>
            <a:off x="1666876" y="5429251"/>
            <a:ext cx="8715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a:ea typeface="ＭＳ Ｐゴシック" panose="020B0600070205080204" pitchFamily="34" charset="-128"/>
              </a:rPr>
              <a:t>Видно, что метод работает, однако не для всех изображений. Лучшие результаты при </a:t>
            </a:r>
            <a:r>
              <a:rPr lang="en-US" altLang="ru-RU">
                <a:ea typeface="ＭＳ Ｐゴシック" panose="020B0600070205080204" pitchFamily="34" charset="-128"/>
              </a:rPr>
              <a:t> P=0.5.</a:t>
            </a:r>
            <a:endParaRPr lang="ru-RU" altLang="ru-RU">
              <a:ea typeface="ＭＳ Ｐゴシック" panose="020B0600070205080204" pitchFamily="34" charset="-128"/>
            </a:endParaRPr>
          </a:p>
        </p:txBody>
      </p:sp>
      <p:graphicFrame>
        <p:nvGraphicFramePr>
          <p:cNvPr id="2" name="Таблица 1">
            <a:extLst>
              <a:ext uri="{FF2B5EF4-FFF2-40B4-BE49-F238E27FC236}">
                <a16:creationId xmlns:a16="http://schemas.microsoft.com/office/drawing/2014/main" id="{61175FDA-4257-6C43-8CC5-91D4E4878846}"/>
              </a:ext>
            </a:extLst>
          </p:cNvPr>
          <p:cNvGraphicFramePr>
            <a:graphicFrameLocks noGrp="1"/>
          </p:cNvGraphicFramePr>
          <p:nvPr/>
        </p:nvGraphicFramePr>
        <p:xfrm>
          <a:off x="1919288" y="1341439"/>
          <a:ext cx="8462962" cy="3959225"/>
        </p:xfrm>
        <a:graphic>
          <a:graphicData uri="http://schemas.openxmlformats.org/drawingml/2006/table">
            <a:tbl>
              <a:tblPr firstRow="1" firstCol="1" bandRow="1">
                <a:tableStyleId>{5940675A-B579-460E-94D1-54222C63F5DA}</a:tableStyleId>
              </a:tblPr>
              <a:tblGrid>
                <a:gridCol w="1208995">
                  <a:extLst>
                    <a:ext uri="{9D8B030D-6E8A-4147-A177-3AD203B41FA5}">
                      <a16:colId xmlns:a16="http://schemas.microsoft.com/office/drawing/2014/main" val="20000"/>
                    </a:ext>
                  </a:extLst>
                </a:gridCol>
                <a:gridCol w="1208995">
                  <a:extLst>
                    <a:ext uri="{9D8B030D-6E8A-4147-A177-3AD203B41FA5}">
                      <a16:colId xmlns:a16="http://schemas.microsoft.com/office/drawing/2014/main" val="20001"/>
                    </a:ext>
                  </a:extLst>
                </a:gridCol>
                <a:gridCol w="1208995">
                  <a:extLst>
                    <a:ext uri="{9D8B030D-6E8A-4147-A177-3AD203B41FA5}">
                      <a16:colId xmlns:a16="http://schemas.microsoft.com/office/drawing/2014/main" val="20002"/>
                    </a:ext>
                  </a:extLst>
                </a:gridCol>
                <a:gridCol w="1208995">
                  <a:extLst>
                    <a:ext uri="{9D8B030D-6E8A-4147-A177-3AD203B41FA5}">
                      <a16:colId xmlns:a16="http://schemas.microsoft.com/office/drawing/2014/main" val="20003"/>
                    </a:ext>
                  </a:extLst>
                </a:gridCol>
                <a:gridCol w="1208995">
                  <a:extLst>
                    <a:ext uri="{9D8B030D-6E8A-4147-A177-3AD203B41FA5}">
                      <a16:colId xmlns:a16="http://schemas.microsoft.com/office/drawing/2014/main" val="20004"/>
                    </a:ext>
                  </a:extLst>
                </a:gridCol>
                <a:gridCol w="1208995">
                  <a:extLst>
                    <a:ext uri="{9D8B030D-6E8A-4147-A177-3AD203B41FA5}">
                      <a16:colId xmlns:a16="http://schemas.microsoft.com/office/drawing/2014/main" val="20005"/>
                    </a:ext>
                  </a:extLst>
                </a:gridCol>
                <a:gridCol w="1208995">
                  <a:extLst>
                    <a:ext uri="{9D8B030D-6E8A-4147-A177-3AD203B41FA5}">
                      <a16:colId xmlns:a16="http://schemas.microsoft.com/office/drawing/2014/main" val="20006"/>
                    </a:ext>
                  </a:extLst>
                </a:gridCol>
              </a:tblGrid>
              <a:tr h="329935">
                <a:tc rowSpan="2">
                  <a:txBody>
                    <a:bodyPr/>
                    <a:lstStyle/>
                    <a:p>
                      <a:pPr algn="ctr">
                        <a:lnSpc>
                          <a:spcPct val="115000"/>
                        </a:lnSpc>
                        <a:spcAft>
                          <a:spcPts val="0"/>
                        </a:spcAft>
                      </a:pPr>
                      <a:endParaRPr lang="ru-RU" sz="1800" dirty="0">
                        <a:effectLst/>
                        <a:latin typeface="Times New Roman"/>
                        <a:ea typeface="Times New Roman"/>
                        <a:cs typeface="Times New Roman"/>
                      </a:endParaRPr>
                    </a:p>
                  </a:txBody>
                  <a:tcPr marL="68582" marR="68582" marT="0" marB="0" anchor="ctr"/>
                </a:tc>
                <a:tc rowSpan="2">
                  <a:txBody>
                    <a:bodyPr/>
                    <a:lstStyle/>
                    <a:p>
                      <a:pPr algn="ctr">
                        <a:lnSpc>
                          <a:spcPct val="115000"/>
                        </a:lnSpc>
                        <a:spcAft>
                          <a:spcPts val="0"/>
                        </a:spcAft>
                      </a:pPr>
                      <a:endParaRPr lang="ru-RU" sz="1800" dirty="0">
                        <a:effectLst/>
                        <a:latin typeface="Times New Roman"/>
                        <a:ea typeface="Times New Roman"/>
                        <a:cs typeface="Times New Roman"/>
                      </a:endParaRPr>
                    </a:p>
                  </a:txBody>
                  <a:tcPr marL="68582" marR="68582" marT="0" marB="0" anchor="ctr"/>
                </a:tc>
                <a:tc gridSpan="5">
                  <a:txBody>
                    <a:bodyPr/>
                    <a:lstStyle/>
                    <a:p>
                      <a:pPr algn="ctr">
                        <a:lnSpc>
                          <a:spcPct val="115000"/>
                        </a:lnSpc>
                        <a:spcAft>
                          <a:spcPts val="0"/>
                        </a:spcAft>
                      </a:pPr>
                      <a:r>
                        <a:rPr lang="ru-RU" sz="1800" dirty="0">
                          <a:effectLst/>
                        </a:rPr>
                        <a:t>№ изображения</a:t>
                      </a:r>
                      <a:endParaRPr lang="ru-RU" sz="1800" dirty="0">
                        <a:effectLst/>
                        <a:latin typeface="Calibri"/>
                        <a:ea typeface="Times New Roman"/>
                        <a:cs typeface="Times New Roman"/>
                      </a:endParaRPr>
                    </a:p>
                  </a:txBody>
                  <a:tcPr marL="68582" marR="68582" marT="0" marB="0" anchor="ct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329935">
                <a:tc vMerge="1">
                  <a:txBody>
                    <a:bodyPr/>
                    <a:lstStyle/>
                    <a:p>
                      <a:endParaRPr lang="ru-RU"/>
                    </a:p>
                  </a:txBody>
                  <a:tcPr/>
                </a:tc>
                <a:tc vMerge="1">
                  <a:txBody>
                    <a:bodyPr/>
                    <a:lstStyle/>
                    <a:p>
                      <a:endParaRPr lang="ru-RU"/>
                    </a:p>
                  </a:txBody>
                  <a:tcPr/>
                </a:tc>
                <a:tc>
                  <a:txBody>
                    <a:bodyPr/>
                    <a:lstStyle/>
                    <a:p>
                      <a:pPr algn="ctr">
                        <a:lnSpc>
                          <a:spcPct val="115000"/>
                        </a:lnSpc>
                        <a:spcAft>
                          <a:spcPts val="0"/>
                        </a:spcAft>
                      </a:pPr>
                      <a:r>
                        <a:rPr lang="ru-RU" sz="1800">
                          <a:effectLst/>
                        </a:rPr>
                        <a:t>1</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2</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3</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4</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5</a:t>
                      </a:r>
                      <a:endParaRPr lang="ru-RU" sz="1800">
                        <a:effectLst/>
                        <a:latin typeface="Calibri"/>
                        <a:ea typeface="Times New Roman"/>
                        <a:cs typeface="Times New Roman"/>
                      </a:endParaRPr>
                    </a:p>
                  </a:txBody>
                  <a:tcPr marL="68582" marR="68582" marT="0" marB="0" anchor="ctr"/>
                </a:tc>
                <a:extLst>
                  <a:ext uri="{0D108BD9-81ED-4DB2-BD59-A6C34878D82A}">
                    <a16:rowId xmlns:a16="http://schemas.microsoft.com/office/drawing/2014/main" val="10001"/>
                  </a:ext>
                </a:extLst>
              </a:tr>
              <a:tr h="329935">
                <a:tc rowSpan="3">
                  <a:txBody>
                    <a:bodyPr/>
                    <a:lstStyle/>
                    <a:p>
                      <a:pPr algn="ctr">
                        <a:lnSpc>
                          <a:spcPct val="115000"/>
                        </a:lnSpc>
                        <a:spcAft>
                          <a:spcPts val="0"/>
                        </a:spcAft>
                      </a:pPr>
                      <a:r>
                        <a:rPr lang="ru-RU" sz="1800" dirty="0">
                          <a:effectLst/>
                        </a:rPr>
                        <a:t>1</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dirty="0">
                          <a:effectLst/>
                        </a:rPr>
                        <a:t>1</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165</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95</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154</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138</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161</a:t>
                      </a:r>
                      <a:endParaRPr lang="ru-RU" sz="1800">
                        <a:effectLst/>
                        <a:latin typeface="Calibri"/>
                        <a:ea typeface="Times New Roman"/>
                        <a:cs typeface="Times New Roman"/>
                      </a:endParaRPr>
                    </a:p>
                  </a:txBody>
                  <a:tcPr marL="68582" marR="68582" marT="0" marB="0" anchor="ctr"/>
                </a:tc>
                <a:extLst>
                  <a:ext uri="{0D108BD9-81ED-4DB2-BD59-A6C34878D82A}">
                    <a16:rowId xmlns:a16="http://schemas.microsoft.com/office/drawing/2014/main" val="10002"/>
                  </a:ext>
                </a:extLst>
              </a:tr>
              <a:tr h="329935">
                <a:tc vMerge="1">
                  <a:txBody>
                    <a:bodyPr/>
                    <a:lstStyle/>
                    <a:p>
                      <a:endParaRPr lang="ru-RU"/>
                    </a:p>
                  </a:txBody>
                  <a:tcPr/>
                </a:tc>
                <a:tc>
                  <a:txBody>
                    <a:bodyPr/>
                    <a:lstStyle/>
                    <a:p>
                      <a:pPr algn="ctr">
                        <a:lnSpc>
                          <a:spcPct val="115000"/>
                        </a:lnSpc>
                        <a:spcAft>
                          <a:spcPts val="0"/>
                        </a:spcAft>
                      </a:pPr>
                      <a:r>
                        <a:rPr lang="ru-RU" sz="1800" dirty="0">
                          <a:effectLst/>
                        </a:rPr>
                        <a:t>0,5</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dirty="0">
                          <a:effectLst/>
                        </a:rPr>
                        <a:t>139</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5</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128</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93</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127</a:t>
                      </a:r>
                      <a:endParaRPr lang="ru-RU" sz="1800">
                        <a:effectLst/>
                        <a:latin typeface="Calibri"/>
                        <a:ea typeface="Times New Roman"/>
                        <a:cs typeface="Times New Roman"/>
                      </a:endParaRPr>
                    </a:p>
                  </a:txBody>
                  <a:tcPr marL="68582" marR="68582" marT="0" marB="0" anchor="ctr"/>
                </a:tc>
                <a:extLst>
                  <a:ext uri="{0D108BD9-81ED-4DB2-BD59-A6C34878D82A}">
                    <a16:rowId xmlns:a16="http://schemas.microsoft.com/office/drawing/2014/main" val="10003"/>
                  </a:ext>
                </a:extLst>
              </a:tr>
              <a:tr h="329935">
                <a:tc vMerge="1">
                  <a:txBody>
                    <a:bodyPr/>
                    <a:lstStyle/>
                    <a:p>
                      <a:endParaRPr lang="ru-RU"/>
                    </a:p>
                  </a:txBody>
                  <a:tcPr/>
                </a:tc>
                <a:tc>
                  <a:txBody>
                    <a:bodyPr/>
                    <a:lstStyle/>
                    <a:p>
                      <a:pPr algn="ctr">
                        <a:lnSpc>
                          <a:spcPct val="115000"/>
                        </a:lnSpc>
                        <a:spcAft>
                          <a:spcPts val="0"/>
                        </a:spcAft>
                      </a:pPr>
                      <a:r>
                        <a:rPr lang="ru-RU" sz="1800">
                          <a:effectLst/>
                        </a:rPr>
                        <a:t>0,1</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dirty="0">
                          <a:effectLst/>
                        </a:rPr>
                        <a:t>141</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6</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134</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100</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131</a:t>
                      </a:r>
                      <a:endParaRPr lang="ru-RU" sz="1800">
                        <a:effectLst/>
                        <a:latin typeface="Calibri"/>
                        <a:ea typeface="Times New Roman"/>
                        <a:cs typeface="Times New Roman"/>
                      </a:endParaRPr>
                    </a:p>
                  </a:txBody>
                  <a:tcPr marL="68582" marR="68582" marT="0" marB="0" anchor="ctr"/>
                </a:tc>
                <a:extLst>
                  <a:ext uri="{0D108BD9-81ED-4DB2-BD59-A6C34878D82A}">
                    <a16:rowId xmlns:a16="http://schemas.microsoft.com/office/drawing/2014/main" val="10004"/>
                  </a:ext>
                </a:extLst>
              </a:tr>
              <a:tr h="329935">
                <a:tc rowSpan="3">
                  <a:txBody>
                    <a:bodyPr/>
                    <a:lstStyle/>
                    <a:p>
                      <a:pPr algn="ctr">
                        <a:lnSpc>
                          <a:spcPct val="115000"/>
                        </a:lnSpc>
                        <a:spcAft>
                          <a:spcPts val="0"/>
                        </a:spcAft>
                      </a:pPr>
                      <a:r>
                        <a:rPr lang="ru-RU" sz="1800">
                          <a:effectLst/>
                        </a:rPr>
                        <a:t>2</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153</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dirty="0">
                          <a:effectLst/>
                        </a:rPr>
                        <a:t>68</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133</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131</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157</a:t>
                      </a:r>
                      <a:endParaRPr lang="ru-RU" sz="1800">
                        <a:effectLst/>
                        <a:latin typeface="Calibri"/>
                        <a:ea typeface="Times New Roman"/>
                        <a:cs typeface="Times New Roman"/>
                      </a:endParaRPr>
                    </a:p>
                  </a:txBody>
                  <a:tcPr marL="68582" marR="68582" marT="0" marB="0" anchor="ctr"/>
                </a:tc>
                <a:extLst>
                  <a:ext uri="{0D108BD9-81ED-4DB2-BD59-A6C34878D82A}">
                    <a16:rowId xmlns:a16="http://schemas.microsoft.com/office/drawing/2014/main" val="10005"/>
                  </a:ext>
                </a:extLst>
              </a:tr>
              <a:tr h="329935">
                <a:tc vMerge="1">
                  <a:txBody>
                    <a:bodyPr/>
                    <a:lstStyle/>
                    <a:p>
                      <a:endParaRPr lang="ru-RU"/>
                    </a:p>
                  </a:txBody>
                  <a:tcPr/>
                </a:tc>
                <a:tc>
                  <a:txBody>
                    <a:bodyPr/>
                    <a:lstStyle/>
                    <a:p>
                      <a:pPr algn="ctr">
                        <a:lnSpc>
                          <a:spcPct val="115000"/>
                        </a:lnSpc>
                        <a:spcAft>
                          <a:spcPts val="0"/>
                        </a:spcAft>
                      </a:pPr>
                      <a:r>
                        <a:rPr lang="ru-RU" sz="1800">
                          <a:effectLst/>
                        </a:rPr>
                        <a:t>0,5</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134</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dirty="0">
                          <a:effectLst/>
                        </a:rPr>
                        <a:t>36</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dirty="0">
                          <a:effectLst/>
                        </a:rPr>
                        <a:t>120</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109</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130</a:t>
                      </a:r>
                      <a:endParaRPr lang="ru-RU" sz="1800">
                        <a:effectLst/>
                        <a:latin typeface="Calibri"/>
                        <a:ea typeface="Times New Roman"/>
                        <a:cs typeface="Times New Roman"/>
                      </a:endParaRPr>
                    </a:p>
                  </a:txBody>
                  <a:tcPr marL="68582" marR="68582" marT="0" marB="0" anchor="ctr"/>
                </a:tc>
                <a:extLst>
                  <a:ext uri="{0D108BD9-81ED-4DB2-BD59-A6C34878D82A}">
                    <a16:rowId xmlns:a16="http://schemas.microsoft.com/office/drawing/2014/main" val="10006"/>
                  </a:ext>
                </a:extLst>
              </a:tr>
              <a:tr h="329935">
                <a:tc vMerge="1">
                  <a:txBody>
                    <a:bodyPr/>
                    <a:lstStyle/>
                    <a:p>
                      <a:endParaRPr lang="ru-RU"/>
                    </a:p>
                  </a:txBody>
                  <a:tcPr/>
                </a:tc>
                <a:tc>
                  <a:txBody>
                    <a:bodyPr/>
                    <a:lstStyle/>
                    <a:p>
                      <a:pPr algn="ctr">
                        <a:lnSpc>
                          <a:spcPct val="115000"/>
                        </a:lnSpc>
                        <a:spcAft>
                          <a:spcPts val="0"/>
                        </a:spcAft>
                      </a:pPr>
                      <a:r>
                        <a:rPr lang="ru-RU" sz="1800">
                          <a:effectLst/>
                        </a:rPr>
                        <a:t>0,1</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138</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36</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dirty="0">
                          <a:effectLst/>
                        </a:rPr>
                        <a:t>127</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120</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136</a:t>
                      </a:r>
                      <a:endParaRPr lang="ru-RU" sz="1800">
                        <a:effectLst/>
                        <a:latin typeface="Calibri"/>
                        <a:ea typeface="Times New Roman"/>
                        <a:cs typeface="Times New Roman"/>
                      </a:endParaRPr>
                    </a:p>
                  </a:txBody>
                  <a:tcPr marL="68582" marR="68582" marT="0" marB="0" anchor="ctr"/>
                </a:tc>
                <a:extLst>
                  <a:ext uri="{0D108BD9-81ED-4DB2-BD59-A6C34878D82A}">
                    <a16:rowId xmlns:a16="http://schemas.microsoft.com/office/drawing/2014/main" val="10007"/>
                  </a:ext>
                </a:extLst>
              </a:tr>
              <a:tr h="329935">
                <a:tc rowSpan="3">
                  <a:txBody>
                    <a:bodyPr/>
                    <a:lstStyle/>
                    <a:p>
                      <a:pPr algn="ctr">
                        <a:lnSpc>
                          <a:spcPct val="115000"/>
                        </a:lnSpc>
                        <a:spcAft>
                          <a:spcPts val="0"/>
                        </a:spcAft>
                      </a:pPr>
                      <a:r>
                        <a:rPr lang="ru-RU" sz="1800">
                          <a:effectLst/>
                        </a:rPr>
                        <a:t>3</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165</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95</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dirty="0">
                          <a:effectLst/>
                        </a:rPr>
                        <a:t>154</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dirty="0">
                          <a:effectLst/>
                        </a:rPr>
                        <a:t>138</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161</a:t>
                      </a:r>
                      <a:endParaRPr lang="ru-RU" sz="1800">
                        <a:effectLst/>
                        <a:latin typeface="Calibri"/>
                        <a:ea typeface="Times New Roman"/>
                        <a:cs typeface="Times New Roman"/>
                      </a:endParaRPr>
                    </a:p>
                  </a:txBody>
                  <a:tcPr marL="68582" marR="68582" marT="0" marB="0" anchor="ctr"/>
                </a:tc>
                <a:extLst>
                  <a:ext uri="{0D108BD9-81ED-4DB2-BD59-A6C34878D82A}">
                    <a16:rowId xmlns:a16="http://schemas.microsoft.com/office/drawing/2014/main" val="10008"/>
                  </a:ext>
                </a:extLst>
              </a:tr>
              <a:tr h="329935">
                <a:tc vMerge="1">
                  <a:txBody>
                    <a:bodyPr/>
                    <a:lstStyle/>
                    <a:p>
                      <a:endParaRPr lang="ru-RU"/>
                    </a:p>
                  </a:txBody>
                  <a:tcPr/>
                </a:tc>
                <a:tc>
                  <a:txBody>
                    <a:bodyPr/>
                    <a:lstStyle/>
                    <a:p>
                      <a:pPr algn="ctr">
                        <a:lnSpc>
                          <a:spcPct val="115000"/>
                        </a:lnSpc>
                        <a:spcAft>
                          <a:spcPts val="0"/>
                        </a:spcAft>
                      </a:pPr>
                      <a:r>
                        <a:rPr lang="ru-RU" sz="1800">
                          <a:effectLst/>
                        </a:rPr>
                        <a:t>0,5</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139</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5</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127</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dirty="0">
                          <a:effectLst/>
                        </a:rPr>
                        <a:t>93</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127</a:t>
                      </a:r>
                      <a:endParaRPr lang="ru-RU" sz="1800">
                        <a:effectLst/>
                        <a:latin typeface="Calibri"/>
                        <a:ea typeface="Times New Roman"/>
                        <a:cs typeface="Times New Roman"/>
                      </a:endParaRPr>
                    </a:p>
                  </a:txBody>
                  <a:tcPr marL="68582" marR="68582" marT="0" marB="0" anchor="ctr"/>
                </a:tc>
                <a:extLst>
                  <a:ext uri="{0D108BD9-81ED-4DB2-BD59-A6C34878D82A}">
                    <a16:rowId xmlns:a16="http://schemas.microsoft.com/office/drawing/2014/main" val="10009"/>
                  </a:ext>
                </a:extLst>
              </a:tr>
              <a:tr h="329935">
                <a:tc vMerge="1">
                  <a:txBody>
                    <a:bodyPr/>
                    <a:lstStyle/>
                    <a:p>
                      <a:endParaRPr lang="ru-RU"/>
                    </a:p>
                  </a:txBody>
                  <a:tcPr/>
                </a:tc>
                <a:tc>
                  <a:txBody>
                    <a:bodyPr/>
                    <a:lstStyle/>
                    <a:p>
                      <a:pPr algn="ctr">
                        <a:lnSpc>
                          <a:spcPct val="115000"/>
                        </a:lnSpc>
                        <a:spcAft>
                          <a:spcPts val="0"/>
                        </a:spcAft>
                      </a:pPr>
                      <a:r>
                        <a:rPr lang="ru-RU" sz="1800">
                          <a:effectLst/>
                        </a:rPr>
                        <a:t>0,1</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140</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5</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132</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95</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132</a:t>
                      </a:r>
                      <a:endParaRPr lang="ru-RU" sz="1800">
                        <a:effectLst/>
                        <a:latin typeface="Calibri"/>
                        <a:ea typeface="Times New Roman"/>
                        <a:cs typeface="Times New Roman"/>
                      </a:endParaRPr>
                    </a:p>
                  </a:txBody>
                  <a:tcPr marL="68582" marR="68582" marT="0" marB="0" anchor="ctr"/>
                </a:tc>
                <a:extLst>
                  <a:ext uri="{0D108BD9-81ED-4DB2-BD59-A6C34878D82A}">
                    <a16:rowId xmlns:a16="http://schemas.microsoft.com/office/drawing/2014/main" val="10010"/>
                  </a:ext>
                </a:extLst>
              </a:tr>
              <a:tr h="329935">
                <a:tc gridSpan="2">
                  <a:txBody>
                    <a:bodyPr/>
                    <a:lstStyle/>
                    <a:p>
                      <a:pPr algn="ctr">
                        <a:lnSpc>
                          <a:spcPct val="115000"/>
                        </a:lnSpc>
                        <a:spcAft>
                          <a:spcPts val="0"/>
                        </a:spcAft>
                      </a:pPr>
                      <a:r>
                        <a:rPr lang="ru-RU" sz="1800">
                          <a:effectLst/>
                        </a:rPr>
                        <a:t>0</a:t>
                      </a:r>
                      <a:endParaRPr lang="ru-RU" sz="1800">
                        <a:effectLst/>
                        <a:latin typeface="Calibri"/>
                        <a:ea typeface="Times New Roman"/>
                        <a:cs typeface="Times New Roman"/>
                      </a:endParaRPr>
                    </a:p>
                  </a:txBody>
                  <a:tcPr marL="68582" marR="68582" marT="0" marB="0" anchor="ctr"/>
                </a:tc>
                <a:tc hMerge="1">
                  <a:txBody>
                    <a:bodyPr/>
                    <a:lstStyle/>
                    <a:p>
                      <a:endParaRPr lang="ru-RU"/>
                    </a:p>
                  </a:txBody>
                  <a:tcPr/>
                </a:tc>
                <a:tc>
                  <a:txBody>
                    <a:bodyPr/>
                    <a:lstStyle/>
                    <a:p>
                      <a:pPr algn="ctr">
                        <a:lnSpc>
                          <a:spcPct val="115000"/>
                        </a:lnSpc>
                        <a:spcAft>
                          <a:spcPts val="0"/>
                        </a:spcAft>
                      </a:pPr>
                      <a:r>
                        <a:rPr lang="ru-RU" sz="1800" dirty="0">
                          <a:effectLst/>
                        </a:rPr>
                        <a:t>201</a:t>
                      </a:r>
                      <a:endParaRPr lang="ru-RU" sz="1800" dirty="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162</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193</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a:effectLst/>
                        </a:rPr>
                        <a:t>174</a:t>
                      </a:r>
                      <a:endParaRPr lang="ru-RU" sz="1800">
                        <a:effectLst/>
                        <a:latin typeface="Calibri"/>
                        <a:ea typeface="Times New Roman"/>
                        <a:cs typeface="Times New Roman"/>
                      </a:endParaRPr>
                    </a:p>
                  </a:txBody>
                  <a:tcPr marL="68582" marR="68582" marT="0" marB="0" anchor="ctr"/>
                </a:tc>
                <a:tc>
                  <a:txBody>
                    <a:bodyPr/>
                    <a:lstStyle/>
                    <a:p>
                      <a:pPr algn="ctr">
                        <a:lnSpc>
                          <a:spcPct val="115000"/>
                        </a:lnSpc>
                        <a:spcAft>
                          <a:spcPts val="0"/>
                        </a:spcAft>
                      </a:pPr>
                      <a:r>
                        <a:rPr lang="ru-RU" sz="1800" dirty="0">
                          <a:effectLst/>
                        </a:rPr>
                        <a:t>200</a:t>
                      </a:r>
                      <a:endParaRPr lang="ru-RU" sz="1800" dirty="0">
                        <a:effectLst/>
                        <a:latin typeface="Calibri"/>
                        <a:ea typeface="Times New Roman"/>
                        <a:cs typeface="Times New Roman"/>
                      </a:endParaRPr>
                    </a:p>
                  </a:txBody>
                  <a:tcPr marL="68582" marR="68582" marT="0" marB="0" anchor="ctr"/>
                </a:tc>
                <a:extLst>
                  <a:ext uri="{0D108BD9-81ED-4DB2-BD59-A6C34878D82A}">
                    <a16:rowId xmlns:a16="http://schemas.microsoft.com/office/drawing/2014/main" val="10011"/>
                  </a:ext>
                </a:extLst>
              </a:tr>
            </a:tbl>
          </a:graphicData>
        </a:graphic>
      </p:graphicFrame>
      <p:sp>
        <p:nvSpPr>
          <p:cNvPr id="14436" name="Прямоугольник 4">
            <a:extLst>
              <a:ext uri="{FF2B5EF4-FFF2-40B4-BE49-F238E27FC236}">
                <a16:creationId xmlns:a16="http://schemas.microsoft.com/office/drawing/2014/main" id="{E53E7F4F-50D7-044C-8B3C-CC231E8D1693}"/>
              </a:ext>
            </a:extLst>
          </p:cNvPr>
          <p:cNvSpPr>
            <a:spLocks noChangeArrowheads="1"/>
          </p:cNvSpPr>
          <p:nvPr/>
        </p:nvSpPr>
        <p:spPr bwMode="auto">
          <a:xfrm>
            <a:off x="1481137" y="882651"/>
            <a:ext cx="92154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sz="1600"/>
              <a:t>Результаты подсчета количества нулей гистограммы для 5 различных изображений</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a:extLst>
              <a:ext uri="{FF2B5EF4-FFF2-40B4-BE49-F238E27FC236}">
                <a16:creationId xmlns:a16="http://schemas.microsoft.com/office/drawing/2014/main" id="{035107F3-8EB4-864B-B387-35BC031313B7}"/>
              </a:ext>
            </a:extLst>
          </p:cNvPr>
          <p:cNvSpPr>
            <a:spLocks noGrp="1"/>
          </p:cNvSpPr>
          <p:nvPr>
            <p:ph type="title"/>
          </p:nvPr>
        </p:nvSpPr>
        <p:spPr>
          <a:xfrm>
            <a:off x="1738314" y="214313"/>
            <a:ext cx="8715375" cy="6500812"/>
          </a:xfrm>
        </p:spPr>
        <p:txBody>
          <a:bodyPr/>
          <a:lstStyle/>
          <a:p>
            <a:pPr algn="l" eaLnBrk="1" hangingPunct="1"/>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6. По статистике суммы квадратов разностей яркостей соседних пикселей</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(21)</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ru-RU" altLang="ru-RU" sz="1800">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N</a:t>
            </a:r>
            <a:r>
              <a:rPr lang="ru-RU" altLang="ru-RU" sz="1800" i="1" baseline="-25000">
                <a:latin typeface="Arial" panose="020B0604020202020204" pitchFamily="34" charset="0"/>
                <a:cs typeface="Arial" panose="020B0604020202020204" pitchFamily="34" charset="0"/>
              </a:rPr>
              <a:t>0</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общее число пикселей изображения.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Метод обнаружения СГС-ШПС:</a:t>
            </a:r>
            <a:br>
              <a:rPr lang="ru-RU" altLang="ru-RU" sz="1800" i="1">
                <a:latin typeface="Arial" panose="020B0604020202020204" pitchFamily="34" charset="0"/>
                <a:cs typeface="Arial" panose="020B0604020202020204" pitchFamily="34" charset="0"/>
              </a:rPr>
            </a:br>
            <a:r>
              <a:rPr lang="el-GR" altLang="ru-RU" sz="1800" i="1">
                <a:latin typeface="Arial" panose="020B0604020202020204" pitchFamily="34" charset="0"/>
                <a:cs typeface="Arial" panose="020B0604020202020204" pitchFamily="34" charset="0"/>
              </a:rPr>
              <a:t>Γ</a:t>
            </a:r>
            <a:r>
              <a:rPr lang="en-US" altLang="ru-RU" sz="1800" i="1">
                <a:latin typeface="Arial" panose="020B0604020202020204" pitchFamily="34" charset="0"/>
                <a:cs typeface="Arial" panose="020B0604020202020204" pitchFamily="34" charset="0"/>
              </a:rPr>
              <a:t> &gt; </a:t>
            </a:r>
            <a:r>
              <a:rPr lang="el-GR" altLang="ru-RU" sz="1800" i="1">
                <a:latin typeface="Arial" panose="020B0604020202020204" pitchFamily="34" charset="0"/>
                <a:cs typeface="Arial" panose="020B0604020202020204" pitchFamily="34" charset="0"/>
              </a:rPr>
              <a:t>γ</a:t>
            </a:r>
            <a:r>
              <a:rPr lang="en-US" altLang="ru-RU" sz="1800" i="1"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=&gt; </a:t>
            </a:r>
            <a:r>
              <a:rPr lang="ru-RU" altLang="ru-RU" sz="1800">
                <a:latin typeface="Arial" panose="020B0604020202020204" pitchFamily="34" charset="0"/>
                <a:cs typeface="Arial" panose="020B0604020202020204" pitchFamily="34" charset="0"/>
              </a:rPr>
              <a:t>СГС присутствует,</a:t>
            </a:r>
            <a:br>
              <a:rPr lang="ru-RU" altLang="ru-RU" sz="1800" i="1">
                <a:latin typeface="Arial" panose="020B0604020202020204" pitchFamily="34" charset="0"/>
                <a:cs typeface="Arial" panose="020B0604020202020204" pitchFamily="34" charset="0"/>
              </a:rPr>
            </a:br>
            <a:r>
              <a:rPr lang="el-GR" altLang="ru-RU" sz="1800" i="1">
                <a:latin typeface="Arial" panose="020B0604020202020204" pitchFamily="34" charset="0"/>
                <a:cs typeface="Arial" panose="020B0604020202020204" pitchFamily="34" charset="0"/>
              </a:rPr>
              <a:t>Γ</a:t>
            </a:r>
            <a:r>
              <a:rPr lang="en-US" altLang="ru-RU" sz="1800" i="1">
                <a:latin typeface="Arial" panose="020B0604020202020204" pitchFamily="34" charset="0"/>
                <a:cs typeface="Arial" panose="020B0604020202020204" pitchFamily="34" charset="0"/>
              </a:rPr>
              <a:t> ≤ </a:t>
            </a:r>
            <a:r>
              <a:rPr lang="el-GR" altLang="ru-RU" sz="1800" i="1">
                <a:latin typeface="Arial" panose="020B0604020202020204" pitchFamily="34" charset="0"/>
                <a:cs typeface="Arial" panose="020B0604020202020204" pitchFamily="34" charset="0"/>
              </a:rPr>
              <a:t>γ</a:t>
            </a:r>
            <a:r>
              <a:rPr lang="en-US" altLang="ru-RU" sz="1800" i="1"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=&gt; </a:t>
            </a:r>
            <a:r>
              <a:rPr lang="ru-RU" altLang="ru-RU" sz="1800">
                <a:latin typeface="Arial" panose="020B0604020202020204" pitchFamily="34" charset="0"/>
                <a:cs typeface="Arial" panose="020B0604020202020204" pitchFamily="34" charset="0"/>
              </a:rPr>
              <a:t>СГС отсутствует.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(22)</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Действительно, для ПО: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(23)</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r>
              <a:rPr lang="en-US" altLang="ru-RU" sz="1800" i="1">
                <a:latin typeface="Arial" panose="020B0604020202020204" pitchFamily="34" charset="0"/>
                <a:cs typeface="Arial" panose="020B0604020202020204" pitchFamily="34" charset="0"/>
              </a:rPr>
              <a:t>R</a:t>
            </a:r>
            <a:r>
              <a:rPr lang="en-US" altLang="ru-RU" sz="1800" i="1" baseline="-25000">
                <a:latin typeface="Arial" panose="020B0604020202020204" pitchFamily="34" charset="0"/>
                <a:cs typeface="Arial" panose="020B0604020202020204" pitchFamily="34" charset="0"/>
              </a:rPr>
              <a:t>c</a:t>
            </a:r>
            <a:r>
              <a:rPr lang="en-US" altLang="ru-RU" sz="1800" i="1">
                <a:latin typeface="Arial" panose="020B0604020202020204" pitchFamily="34" charset="0"/>
                <a:cs typeface="Arial" panose="020B0604020202020204" pitchFamily="34" charset="0"/>
              </a:rPr>
              <a:t>(n,n+1)</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нормированный коэффициент корреляции между яркостями соседних пикселей.</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graphicFrame>
        <p:nvGraphicFramePr>
          <p:cNvPr id="15363" name="Object 5">
            <a:extLst>
              <a:ext uri="{FF2B5EF4-FFF2-40B4-BE49-F238E27FC236}">
                <a16:creationId xmlns:a16="http://schemas.microsoft.com/office/drawing/2014/main" id="{4E434CF8-7162-D944-ACC3-EBA7293FEAA5}"/>
              </a:ext>
            </a:extLst>
          </p:cNvPr>
          <p:cNvGraphicFramePr>
            <a:graphicFrameLocks noChangeAspect="1"/>
          </p:cNvGraphicFramePr>
          <p:nvPr/>
        </p:nvGraphicFramePr>
        <p:xfrm>
          <a:off x="1881188" y="1004888"/>
          <a:ext cx="3886200" cy="781050"/>
        </p:xfrm>
        <a:graphic>
          <a:graphicData uri="http://schemas.openxmlformats.org/presentationml/2006/ole">
            <mc:AlternateContent xmlns:mc="http://schemas.openxmlformats.org/markup-compatibility/2006">
              <mc:Choice xmlns:v="urn:schemas-microsoft-com:vml" Requires="v">
                <p:oleObj spid="_x0000_s43012" name="Equation" r:id="rId3" imgW="59690000" imgH="12001500" progId="Equation.DSMT4">
                  <p:embed/>
                </p:oleObj>
              </mc:Choice>
              <mc:Fallback>
                <p:oleObj name="Equation" r:id="rId3" imgW="59690000" imgH="12001500" progId="Equation.DSMT4">
                  <p:embed/>
                  <p:pic>
                    <p:nvPicPr>
                      <p:cNvPr id="15363" name="Object 5">
                        <a:extLst>
                          <a:ext uri="{FF2B5EF4-FFF2-40B4-BE49-F238E27FC236}">
                            <a16:creationId xmlns:a16="http://schemas.microsoft.com/office/drawing/2014/main" id="{4E434CF8-7162-D944-ACC3-EBA7293FE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1004888"/>
                        <a:ext cx="38862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4" name="Object 11">
            <a:extLst>
              <a:ext uri="{FF2B5EF4-FFF2-40B4-BE49-F238E27FC236}">
                <a16:creationId xmlns:a16="http://schemas.microsoft.com/office/drawing/2014/main" id="{DB37231D-476D-CB48-B579-5C5C9CD6E10D}"/>
              </a:ext>
            </a:extLst>
          </p:cNvPr>
          <p:cNvGraphicFramePr>
            <a:graphicFrameLocks noChangeAspect="1"/>
          </p:cNvGraphicFramePr>
          <p:nvPr/>
        </p:nvGraphicFramePr>
        <p:xfrm>
          <a:off x="1952625" y="4329113"/>
          <a:ext cx="7486650" cy="742950"/>
        </p:xfrm>
        <a:graphic>
          <a:graphicData uri="http://schemas.openxmlformats.org/presentationml/2006/ole">
            <mc:AlternateContent xmlns:mc="http://schemas.openxmlformats.org/markup-compatibility/2006">
              <mc:Choice xmlns:v="urn:schemas-microsoft-com:vml" Requires="v">
                <p:oleObj spid="_x0000_s43013" name="Equation" r:id="rId5" imgW="114985800" imgH="11404600" progId="Equation.DSMT4">
                  <p:embed/>
                </p:oleObj>
              </mc:Choice>
              <mc:Fallback>
                <p:oleObj name="Equation" r:id="rId5" imgW="114985800" imgH="11404600" progId="Equation.DSMT4">
                  <p:embed/>
                  <p:pic>
                    <p:nvPicPr>
                      <p:cNvPr id="15364" name="Object 11">
                        <a:extLst>
                          <a:ext uri="{FF2B5EF4-FFF2-40B4-BE49-F238E27FC236}">
                            <a16:creationId xmlns:a16="http://schemas.microsoft.com/office/drawing/2014/main" id="{DB37231D-476D-CB48-B579-5C5C9CD6E1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25" y="4329113"/>
                        <a:ext cx="74866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Номер слайда 7">
            <a:extLst>
              <a:ext uri="{FF2B5EF4-FFF2-40B4-BE49-F238E27FC236}">
                <a16:creationId xmlns:a16="http://schemas.microsoft.com/office/drawing/2014/main" id="{CC66F570-4E42-C34A-ABED-4412D26591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9DC36C2-05FF-F641-9117-6ADE2B5870CF}" type="slidenum">
              <a:rPr lang="ru-RU" altLang="ru-RU">
                <a:solidFill>
                  <a:srgbClr val="898989"/>
                </a:solidFill>
                <a:latin typeface="Calibri" panose="020F0502020204030204" pitchFamily="34" charset="0"/>
              </a:rPr>
              <a:pPr eaLnBrk="1" hangingPunct="1"/>
              <a:t>39</a:t>
            </a:fld>
            <a:endParaRPr lang="ru-RU" altLang="ru-RU">
              <a:solidFill>
                <a:srgbClr val="898989"/>
              </a:solidFill>
              <a:latin typeface="Calibri" panose="020F0502020204030204" pitchFamily="34" charset="0"/>
            </a:endParaRPr>
          </a:p>
        </p:txBody>
      </p:sp>
      <p:graphicFrame>
        <p:nvGraphicFramePr>
          <p:cNvPr id="15366" name="Object 8">
            <a:extLst>
              <a:ext uri="{FF2B5EF4-FFF2-40B4-BE49-F238E27FC236}">
                <a16:creationId xmlns:a16="http://schemas.microsoft.com/office/drawing/2014/main" id="{40EC51F8-F97C-624E-8322-D0655DF4E319}"/>
              </a:ext>
            </a:extLst>
          </p:cNvPr>
          <p:cNvGraphicFramePr>
            <a:graphicFrameLocks noChangeAspect="1"/>
          </p:cNvGraphicFramePr>
          <p:nvPr/>
        </p:nvGraphicFramePr>
        <p:xfrm>
          <a:off x="2309813" y="1862138"/>
          <a:ext cx="2000250" cy="781050"/>
        </p:xfrm>
        <a:graphic>
          <a:graphicData uri="http://schemas.openxmlformats.org/presentationml/2006/ole">
            <mc:AlternateContent xmlns:mc="http://schemas.openxmlformats.org/markup-compatibility/2006">
              <mc:Choice xmlns:v="urn:schemas-microsoft-com:vml" Requires="v">
                <p:oleObj spid="_x0000_s43014" name="Equation" r:id="rId7" imgW="30721300" imgH="12001500" progId="Equation.DSMT4">
                  <p:embed/>
                </p:oleObj>
              </mc:Choice>
              <mc:Fallback>
                <p:oleObj name="Equation" r:id="rId7" imgW="30721300" imgH="12001500" progId="Equation.DSMT4">
                  <p:embed/>
                  <p:pic>
                    <p:nvPicPr>
                      <p:cNvPr id="15366" name="Object 8">
                        <a:extLst>
                          <a:ext uri="{FF2B5EF4-FFF2-40B4-BE49-F238E27FC236}">
                            <a16:creationId xmlns:a16="http://schemas.microsoft.com/office/drawing/2014/main" id="{40EC51F8-F97C-624E-8322-D0655DF4E3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9813" y="1862138"/>
                        <a:ext cx="200025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a:extLst>
              <a:ext uri="{FF2B5EF4-FFF2-40B4-BE49-F238E27FC236}">
                <a16:creationId xmlns:a16="http://schemas.microsoft.com/office/drawing/2014/main" id="{3744D8C2-6868-8C43-A0FF-3BAA53CC02BA}"/>
              </a:ext>
            </a:extLst>
          </p:cNvPr>
          <p:cNvSpPr>
            <a:spLocks noGrp="1"/>
          </p:cNvSpPr>
          <p:nvPr>
            <p:ph type="title"/>
          </p:nvPr>
        </p:nvSpPr>
        <p:spPr>
          <a:xfrm>
            <a:off x="1738314" y="274639"/>
            <a:ext cx="8715375" cy="6440487"/>
          </a:xfrm>
        </p:spPr>
        <p:txBody>
          <a:bodyPr/>
          <a:lstStyle/>
          <a:p>
            <a:pPr algn="l" eaLnBrk="1" hangingPunct="1"/>
            <a:r>
              <a:rPr lang="ru-RU" altLang="ru-RU" sz="2400" b="1">
                <a:latin typeface="Arial" panose="020B0604020202020204" pitchFamily="34" charset="0"/>
                <a:cs typeface="Arial" panose="020B0604020202020204" pitchFamily="34" charset="0"/>
              </a:rPr>
              <a:t>Часть I. Стегосистемы.</a:t>
            </a:r>
            <a:br>
              <a:rPr lang="ru-RU" altLang="ru-RU" sz="2400" b="1">
                <a:latin typeface="Arial" panose="020B0604020202020204" pitchFamily="34" charset="0"/>
                <a:cs typeface="Arial" panose="020B0604020202020204" pitchFamily="34" charset="0"/>
              </a:rPr>
            </a:br>
            <a:br>
              <a:rPr lang="ru-RU" altLang="ru-RU" sz="2400" b="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Отличие стеганографии (СГ) от криптографии (КР):</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КР делает невозможным понимание содержание сообщения, сохраняя при этом возможность обнаружить факт ее использования (шумоподобные сигналы).</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СГ утаивает сам факт погружения дополнительной информации в "невинное" сообщение.</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Цели использования СГ:</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Альтернатива криптографии при ее запрещении или ограничении уровня стойкости.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Скрытие пользователей нуждающихся в хранении и передаче секретной информации.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3. Передача секретной информации через транзитных пользователей.</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4. Передача секретных сигналов и команд определенным пользователям сети интернет.</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5. Отслеживание распространителей информации.</a:t>
            </a:r>
            <a:endParaRPr lang="ru-RU" altLang="ru-RU" sz="160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576FAAA1-7936-924A-9606-7CE1CEDCECA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6E1117B-7EC5-3F4F-B692-6540DF36D5CF}" type="slidenum">
              <a:rPr lang="ru-RU" altLang="ru-RU">
                <a:solidFill>
                  <a:srgbClr val="898989"/>
                </a:solidFill>
                <a:latin typeface="Calibri" panose="020F0502020204030204" pitchFamily="34" charset="0"/>
              </a:rPr>
              <a:pPr eaLnBrk="1" hangingPunct="1"/>
              <a:t>4</a:t>
            </a:fld>
            <a:endParaRPr lang="ru-RU" altLang="ru-RU">
              <a:solidFill>
                <a:srgbClr val="898989"/>
              </a:solidFill>
              <a:latin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a:extLst>
              <a:ext uri="{FF2B5EF4-FFF2-40B4-BE49-F238E27FC236}">
                <a16:creationId xmlns:a16="http://schemas.microsoft.com/office/drawing/2014/main" id="{3A7B02E4-8D50-FB4E-941D-CF24B95DA353}"/>
              </a:ext>
            </a:extLst>
          </p:cNvPr>
          <p:cNvSpPr>
            <a:spLocks noGrp="1"/>
          </p:cNvSpPr>
          <p:nvPr>
            <p:ph type="title"/>
          </p:nvPr>
        </p:nvSpPr>
        <p:spPr>
          <a:xfrm>
            <a:off x="1666875" y="214313"/>
            <a:ext cx="8929688" cy="6500812"/>
          </a:xfrm>
        </p:spPr>
        <p:txBody>
          <a:bodyPr/>
          <a:lstStyle/>
          <a:p>
            <a:pPr algn="l" eaLnBrk="1" hangingPunct="1"/>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 </a:t>
            </a:r>
            <a:r>
              <a:rPr lang="ru-RU" altLang="ru-RU" sz="1800">
                <a:latin typeface="Arial" panose="020B0604020202020204" pitchFamily="34" charset="0"/>
                <a:cs typeface="Arial" panose="020B0604020202020204" pitchFamily="34" charset="0"/>
              </a:rPr>
              <a:t>Вложение ШПС-СГС по правилу (1) не обеспечит секретности, если 	при атаке известна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 поскольку тогда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Для секретной ШПС-СГС выполняется вложение по модифицированному правилу</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(24)</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Тогда 				     (это можно легко проверить).</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(25)</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После преобразования (25) получим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Поскольку</a:t>
            </a:r>
            <a:r>
              <a:rPr lang="ru-RU" altLang="ru-RU" sz="1800" i="1">
                <a:latin typeface="Arial" panose="020B0604020202020204" pitchFamily="34" charset="0"/>
                <a:cs typeface="Arial" panose="020B0604020202020204" pitchFamily="34" charset="0"/>
              </a:rPr>
              <a:t> </a:t>
            </a:r>
            <a:r>
              <a:rPr lang="el-GR" altLang="ru-RU" sz="1800" i="1">
                <a:latin typeface="Arial" panose="020B0604020202020204" pitchFamily="34" charset="0"/>
                <a:cs typeface="Arial" panose="020B0604020202020204" pitchFamily="34" charset="0"/>
              </a:rPr>
              <a:t>β</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&lt; 1</a:t>
            </a:r>
            <a:r>
              <a:rPr lang="ru-RU" altLang="ru-RU" sz="1800">
                <a:latin typeface="Arial" panose="020B0604020202020204" pitchFamily="34" charset="0"/>
                <a:cs typeface="Arial" panose="020B0604020202020204" pitchFamily="34" charset="0"/>
              </a:rPr>
              <a:t>, то                         , причем эта разница тем больше, чем больше                 	     , что и обуславливает возможность обнаружения ШПС-СГС.			</a:t>
            </a: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graphicFrame>
        <p:nvGraphicFramePr>
          <p:cNvPr id="16387" name="Object 11">
            <a:extLst>
              <a:ext uri="{FF2B5EF4-FFF2-40B4-BE49-F238E27FC236}">
                <a16:creationId xmlns:a16="http://schemas.microsoft.com/office/drawing/2014/main" id="{807B5773-B1EF-A249-A4CD-82EFCA7B5AD4}"/>
              </a:ext>
            </a:extLst>
          </p:cNvPr>
          <p:cNvGraphicFramePr>
            <a:graphicFrameLocks noChangeAspect="1"/>
          </p:cNvGraphicFramePr>
          <p:nvPr/>
        </p:nvGraphicFramePr>
        <p:xfrm>
          <a:off x="1814513" y="3643313"/>
          <a:ext cx="4495800" cy="742950"/>
        </p:xfrm>
        <a:graphic>
          <a:graphicData uri="http://schemas.openxmlformats.org/presentationml/2006/ole">
            <mc:AlternateContent xmlns:mc="http://schemas.openxmlformats.org/markup-compatibility/2006">
              <mc:Choice xmlns:v="urn:schemas-microsoft-com:vml" Requires="v">
                <p:oleObj spid="_x0000_s44043" name="Equation" r:id="rId3" imgW="69049900" imgH="11404600" progId="Equation.DSMT4">
                  <p:embed/>
                </p:oleObj>
              </mc:Choice>
              <mc:Fallback>
                <p:oleObj name="Equation" r:id="rId3" imgW="69049900" imgH="11404600" progId="Equation.DSMT4">
                  <p:embed/>
                  <p:pic>
                    <p:nvPicPr>
                      <p:cNvPr id="16387" name="Object 11">
                        <a:extLst>
                          <a:ext uri="{FF2B5EF4-FFF2-40B4-BE49-F238E27FC236}">
                            <a16:creationId xmlns:a16="http://schemas.microsoft.com/office/drawing/2014/main" id="{807B5773-B1EF-A249-A4CD-82EFCA7B5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513" y="3643313"/>
                        <a:ext cx="44958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Номер слайда 7">
            <a:extLst>
              <a:ext uri="{FF2B5EF4-FFF2-40B4-BE49-F238E27FC236}">
                <a16:creationId xmlns:a16="http://schemas.microsoft.com/office/drawing/2014/main" id="{573DFB30-2E45-4E42-9413-131496827E6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CA3784C-88C2-FE45-80CB-F5017A2C0F95}" type="slidenum">
              <a:rPr lang="ru-RU" altLang="ru-RU">
                <a:solidFill>
                  <a:srgbClr val="898989"/>
                </a:solidFill>
                <a:latin typeface="Calibri" panose="020F0502020204030204" pitchFamily="34" charset="0"/>
              </a:rPr>
              <a:pPr eaLnBrk="1" hangingPunct="1"/>
              <a:t>40</a:t>
            </a:fld>
            <a:endParaRPr lang="ru-RU" altLang="ru-RU">
              <a:solidFill>
                <a:srgbClr val="898989"/>
              </a:solidFill>
              <a:latin typeface="Calibri" panose="020F0502020204030204" pitchFamily="34" charset="0"/>
            </a:endParaRPr>
          </a:p>
        </p:txBody>
      </p:sp>
      <p:graphicFrame>
        <p:nvGraphicFramePr>
          <p:cNvPr id="16389" name="Object 8">
            <a:extLst>
              <a:ext uri="{FF2B5EF4-FFF2-40B4-BE49-F238E27FC236}">
                <a16:creationId xmlns:a16="http://schemas.microsoft.com/office/drawing/2014/main" id="{AF894B97-EA31-2B44-9FE2-38BA2189A8D1}"/>
              </a:ext>
            </a:extLst>
          </p:cNvPr>
          <p:cNvGraphicFramePr>
            <a:graphicFrameLocks noChangeAspect="1"/>
          </p:cNvGraphicFramePr>
          <p:nvPr/>
        </p:nvGraphicFramePr>
        <p:xfrm>
          <a:off x="4810125" y="528638"/>
          <a:ext cx="1714500" cy="400050"/>
        </p:xfrm>
        <a:graphic>
          <a:graphicData uri="http://schemas.openxmlformats.org/presentationml/2006/ole">
            <mc:AlternateContent xmlns:mc="http://schemas.openxmlformats.org/markup-compatibility/2006">
              <mc:Choice xmlns:v="urn:schemas-microsoft-com:vml" Requires="v">
                <p:oleObj spid="_x0000_s44044" name="Equation" r:id="rId5" imgW="26327100" imgH="6146800" progId="Equation.DSMT4">
                  <p:embed/>
                </p:oleObj>
              </mc:Choice>
              <mc:Fallback>
                <p:oleObj name="Equation" r:id="rId5" imgW="26327100" imgH="6146800" progId="Equation.DSMT4">
                  <p:embed/>
                  <p:pic>
                    <p:nvPicPr>
                      <p:cNvPr id="16389" name="Object 8">
                        <a:extLst>
                          <a:ext uri="{FF2B5EF4-FFF2-40B4-BE49-F238E27FC236}">
                            <a16:creationId xmlns:a16="http://schemas.microsoft.com/office/drawing/2014/main" id="{AF894B97-EA31-2B44-9FE2-38BA2189A8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125" y="528638"/>
                        <a:ext cx="1714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0" name="Object 4">
            <a:extLst>
              <a:ext uri="{FF2B5EF4-FFF2-40B4-BE49-F238E27FC236}">
                <a16:creationId xmlns:a16="http://schemas.microsoft.com/office/drawing/2014/main" id="{03684B08-7085-4249-AE95-90580627D64F}"/>
              </a:ext>
            </a:extLst>
          </p:cNvPr>
          <p:cNvGraphicFramePr>
            <a:graphicFrameLocks noChangeAspect="1"/>
          </p:cNvGraphicFramePr>
          <p:nvPr/>
        </p:nvGraphicFramePr>
        <p:xfrm>
          <a:off x="1809750" y="1000125"/>
          <a:ext cx="3752850" cy="400050"/>
        </p:xfrm>
        <a:graphic>
          <a:graphicData uri="http://schemas.openxmlformats.org/presentationml/2006/ole">
            <mc:AlternateContent xmlns:mc="http://schemas.openxmlformats.org/markup-compatibility/2006">
              <mc:Choice xmlns:v="urn:schemas-microsoft-com:vml" Requires="v">
                <p:oleObj spid="_x0000_s44045" name="Equation" r:id="rId7" imgW="57632600" imgH="6146800" progId="Equation.DSMT4">
                  <p:embed/>
                </p:oleObj>
              </mc:Choice>
              <mc:Fallback>
                <p:oleObj name="Equation" r:id="rId7" imgW="57632600" imgH="6146800" progId="Equation.DSMT4">
                  <p:embed/>
                  <p:pic>
                    <p:nvPicPr>
                      <p:cNvPr id="16390" name="Object 4">
                        <a:extLst>
                          <a:ext uri="{FF2B5EF4-FFF2-40B4-BE49-F238E27FC236}">
                            <a16:creationId xmlns:a16="http://schemas.microsoft.com/office/drawing/2014/main" id="{03684B08-7085-4249-AE95-90580627D6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750" y="1000125"/>
                        <a:ext cx="3752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1" name="Object 3">
            <a:extLst>
              <a:ext uri="{FF2B5EF4-FFF2-40B4-BE49-F238E27FC236}">
                <a16:creationId xmlns:a16="http://schemas.microsoft.com/office/drawing/2014/main" id="{21359BE0-27DB-6948-B833-93D66DA829FA}"/>
              </a:ext>
            </a:extLst>
          </p:cNvPr>
          <p:cNvGraphicFramePr>
            <a:graphicFrameLocks noChangeAspect="1"/>
          </p:cNvGraphicFramePr>
          <p:nvPr/>
        </p:nvGraphicFramePr>
        <p:xfrm>
          <a:off x="1738313" y="1928813"/>
          <a:ext cx="4235450" cy="385762"/>
        </p:xfrm>
        <a:graphic>
          <a:graphicData uri="http://schemas.openxmlformats.org/presentationml/2006/ole">
            <mc:AlternateContent xmlns:mc="http://schemas.openxmlformats.org/markup-compatibility/2006">
              <mc:Choice xmlns:v="urn:schemas-microsoft-com:vml" Requires="v">
                <p:oleObj spid="_x0000_s44046" name="Equation" r:id="rId9" imgW="67589400" imgH="6146800" progId="Equation.DSMT4">
                  <p:embed/>
                </p:oleObj>
              </mc:Choice>
              <mc:Fallback>
                <p:oleObj name="Equation" r:id="rId9" imgW="67589400" imgH="6146800" progId="Equation.DSMT4">
                  <p:embed/>
                  <p:pic>
                    <p:nvPicPr>
                      <p:cNvPr id="16391" name="Object 3">
                        <a:extLst>
                          <a:ext uri="{FF2B5EF4-FFF2-40B4-BE49-F238E27FC236}">
                            <a16:creationId xmlns:a16="http://schemas.microsoft.com/office/drawing/2014/main" id="{21359BE0-27DB-6948-B833-93D66DA829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8313" y="1928813"/>
                        <a:ext cx="423545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2" name="Object 6">
            <a:extLst>
              <a:ext uri="{FF2B5EF4-FFF2-40B4-BE49-F238E27FC236}">
                <a16:creationId xmlns:a16="http://schemas.microsoft.com/office/drawing/2014/main" id="{3745CA92-C9D6-AF4F-BA8A-97BA37391845}"/>
              </a:ext>
            </a:extLst>
          </p:cNvPr>
          <p:cNvGraphicFramePr>
            <a:graphicFrameLocks noChangeAspect="1"/>
          </p:cNvGraphicFramePr>
          <p:nvPr/>
        </p:nvGraphicFramePr>
        <p:xfrm>
          <a:off x="2238376" y="2286000"/>
          <a:ext cx="1376363" cy="827088"/>
        </p:xfrm>
        <a:graphic>
          <a:graphicData uri="http://schemas.openxmlformats.org/presentationml/2006/ole">
            <mc:AlternateContent xmlns:mc="http://schemas.openxmlformats.org/markup-compatibility/2006">
              <mc:Choice xmlns:v="urn:schemas-microsoft-com:vml" Requires="v">
                <p:oleObj spid="_x0000_s44047" name="Equation" r:id="rId11" imgW="21945600" imgH="13169900" progId="Equation.DSMT4">
                  <p:embed/>
                </p:oleObj>
              </mc:Choice>
              <mc:Fallback>
                <p:oleObj name="Equation" r:id="rId11" imgW="21945600" imgH="13169900" progId="Equation.DSMT4">
                  <p:embed/>
                  <p:pic>
                    <p:nvPicPr>
                      <p:cNvPr id="16392" name="Object 6">
                        <a:extLst>
                          <a:ext uri="{FF2B5EF4-FFF2-40B4-BE49-F238E27FC236}">
                            <a16:creationId xmlns:a16="http://schemas.microsoft.com/office/drawing/2014/main" id="{3745CA92-C9D6-AF4F-BA8A-97BA373918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38376" y="2286000"/>
                        <a:ext cx="1376363" cy="82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3" name="Object 7">
            <a:extLst>
              <a:ext uri="{FF2B5EF4-FFF2-40B4-BE49-F238E27FC236}">
                <a16:creationId xmlns:a16="http://schemas.microsoft.com/office/drawing/2014/main" id="{59FF14C8-0324-9246-9841-46A3FFF2C299}"/>
              </a:ext>
            </a:extLst>
          </p:cNvPr>
          <p:cNvGraphicFramePr>
            <a:graphicFrameLocks noChangeAspect="1"/>
          </p:cNvGraphicFramePr>
          <p:nvPr/>
        </p:nvGraphicFramePr>
        <p:xfrm>
          <a:off x="2466975" y="3286125"/>
          <a:ext cx="3200400" cy="400050"/>
        </p:xfrm>
        <a:graphic>
          <a:graphicData uri="http://schemas.openxmlformats.org/presentationml/2006/ole">
            <mc:AlternateContent xmlns:mc="http://schemas.openxmlformats.org/markup-compatibility/2006">
              <mc:Choice xmlns:v="urn:schemas-microsoft-com:vml" Requires="v">
                <p:oleObj spid="_x0000_s44048" name="Equation" r:id="rId13" imgW="49149000" imgH="6146800" progId="Equation.DSMT4">
                  <p:embed/>
                </p:oleObj>
              </mc:Choice>
              <mc:Fallback>
                <p:oleObj name="Equation" r:id="rId13" imgW="49149000" imgH="6146800" progId="Equation.DSMT4">
                  <p:embed/>
                  <p:pic>
                    <p:nvPicPr>
                      <p:cNvPr id="16393" name="Object 7">
                        <a:extLst>
                          <a:ext uri="{FF2B5EF4-FFF2-40B4-BE49-F238E27FC236}">
                            <a16:creationId xmlns:a16="http://schemas.microsoft.com/office/drawing/2014/main" id="{59FF14C8-0324-9246-9841-46A3FFF2C29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6975" y="3286125"/>
                        <a:ext cx="3200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4" name="Object 10">
            <a:extLst>
              <a:ext uri="{FF2B5EF4-FFF2-40B4-BE49-F238E27FC236}">
                <a16:creationId xmlns:a16="http://schemas.microsoft.com/office/drawing/2014/main" id="{E27C222A-5756-9B48-B805-847C9586B974}"/>
              </a:ext>
            </a:extLst>
          </p:cNvPr>
          <p:cNvGraphicFramePr>
            <a:graphicFrameLocks noChangeAspect="1"/>
          </p:cNvGraphicFramePr>
          <p:nvPr/>
        </p:nvGraphicFramePr>
        <p:xfrm>
          <a:off x="1890713" y="4286250"/>
          <a:ext cx="7277100" cy="742950"/>
        </p:xfrm>
        <a:graphic>
          <a:graphicData uri="http://schemas.openxmlformats.org/presentationml/2006/ole">
            <mc:AlternateContent xmlns:mc="http://schemas.openxmlformats.org/markup-compatibility/2006">
              <mc:Choice xmlns:v="urn:schemas-microsoft-com:vml" Requires="v">
                <p:oleObj spid="_x0000_s44049" name="Equation" r:id="rId15" imgW="111760000" imgH="11404600" progId="Equation.DSMT4">
                  <p:embed/>
                </p:oleObj>
              </mc:Choice>
              <mc:Fallback>
                <p:oleObj name="Equation" r:id="rId15" imgW="111760000" imgH="11404600" progId="Equation.DSMT4">
                  <p:embed/>
                  <p:pic>
                    <p:nvPicPr>
                      <p:cNvPr id="16394" name="Object 10">
                        <a:extLst>
                          <a:ext uri="{FF2B5EF4-FFF2-40B4-BE49-F238E27FC236}">
                            <a16:creationId xmlns:a16="http://schemas.microsoft.com/office/drawing/2014/main" id="{E27C222A-5756-9B48-B805-847C9586B97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90713" y="4286250"/>
                        <a:ext cx="72771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5" name="Object 9">
            <a:extLst>
              <a:ext uri="{FF2B5EF4-FFF2-40B4-BE49-F238E27FC236}">
                <a16:creationId xmlns:a16="http://schemas.microsoft.com/office/drawing/2014/main" id="{A991AF97-272F-3D40-93C1-CC670718C8AB}"/>
              </a:ext>
            </a:extLst>
          </p:cNvPr>
          <p:cNvGraphicFramePr>
            <a:graphicFrameLocks noChangeAspect="1"/>
          </p:cNvGraphicFramePr>
          <p:nvPr/>
        </p:nvGraphicFramePr>
        <p:xfrm>
          <a:off x="1814513" y="5286375"/>
          <a:ext cx="2781300" cy="419100"/>
        </p:xfrm>
        <a:graphic>
          <a:graphicData uri="http://schemas.openxmlformats.org/presentationml/2006/ole">
            <mc:AlternateContent xmlns:mc="http://schemas.openxmlformats.org/markup-compatibility/2006">
              <mc:Choice xmlns:v="urn:schemas-microsoft-com:vml" Requires="v">
                <p:oleObj spid="_x0000_s44050" name="Equation" r:id="rId17" imgW="42710100" imgH="6438900" progId="Equation.DSMT4">
                  <p:embed/>
                </p:oleObj>
              </mc:Choice>
              <mc:Fallback>
                <p:oleObj name="Equation" r:id="rId17" imgW="42710100" imgH="6438900" progId="Equation.DSMT4">
                  <p:embed/>
                  <p:pic>
                    <p:nvPicPr>
                      <p:cNvPr id="16395" name="Object 9">
                        <a:extLst>
                          <a:ext uri="{FF2B5EF4-FFF2-40B4-BE49-F238E27FC236}">
                            <a16:creationId xmlns:a16="http://schemas.microsoft.com/office/drawing/2014/main" id="{A991AF97-272F-3D40-93C1-CC670718C8A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14513" y="5286375"/>
                        <a:ext cx="27813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6" name="Object 12">
            <a:extLst>
              <a:ext uri="{FF2B5EF4-FFF2-40B4-BE49-F238E27FC236}">
                <a16:creationId xmlns:a16="http://schemas.microsoft.com/office/drawing/2014/main" id="{96B7FF6D-FDC6-1740-A616-40E40084EF46}"/>
              </a:ext>
            </a:extLst>
          </p:cNvPr>
          <p:cNvGraphicFramePr>
            <a:graphicFrameLocks noChangeAspect="1"/>
          </p:cNvGraphicFramePr>
          <p:nvPr/>
        </p:nvGraphicFramePr>
        <p:xfrm>
          <a:off x="3881438" y="5743575"/>
          <a:ext cx="1562100" cy="400050"/>
        </p:xfrm>
        <a:graphic>
          <a:graphicData uri="http://schemas.openxmlformats.org/presentationml/2006/ole">
            <mc:AlternateContent xmlns:mc="http://schemas.openxmlformats.org/markup-compatibility/2006">
              <mc:Choice xmlns:v="urn:schemas-microsoft-com:vml" Requires="v">
                <p:oleObj spid="_x0000_s44051" name="Equation" r:id="rId19" imgW="23990300" imgH="6146800" progId="Equation.DSMT4">
                  <p:embed/>
                </p:oleObj>
              </mc:Choice>
              <mc:Fallback>
                <p:oleObj name="Equation" r:id="rId19" imgW="23990300" imgH="6146800" progId="Equation.DSMT4">
                  <p:embed/>
                  <p:pic>
                    <p:nvPicPr>
                      <p:cNvPr id="16396" name="Object 12">
                        <a:extLst>
                          <a:ext uri="{FF2B5EF4-FFF2-40B4-BE49-F238E27FC236}">
                            <a16:creationId xmlns:a16="http://schemas.microsoft.com/office/drawing/2014/main" id="{96B7FF6D-FDC6-1740-A616-40E40084EF4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81438" y="5743575"/>
                        <a:ext cx="1562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7" name="Object 14">
            <a:extLst>
              <a:ext uri="{FF2B5EF4-FFF2-40B4-BE49-F238E27FC236}">
                <a16:creationId xmlns:a16="http://schemas.microsoft.com/office/drawing/2014/main" id="{E734ECC4-C582-3E4C-9E85-9946E36E5F69}"/>
              </a:ext>
            </a:extLst>
          </p:cNvPr>
          <p:cNvGraphicFramePr>
            <a:graphicFrameLocks noChangeAspect="1"/>
          </p:cNvGraphicFramePr>
          <p:nvPr/>
        </p:nvGraphicFramePr>
        <p:xfrm>
          <a:off x="1804988" y="6067425"/>
          <a:ext cx="1219200" cy="361950"/>
        </p:xfrm>
        <a:graphic>
          <a:graphicData uri="http://schemas.openxmlformats.org/presentationml/2006/ole">
            <mc:AlternateContent xmlns:mc="http://schemas.openxmlformats.org/markup-compatibility/2006">
              <mc:Choice xmlns:v="urn:schemas-microsoft-com:vml" Requires="v">
                <p:oleObj spid="_x0000_s44052" name="Equation" r:id="rId21" imgW="18719800" imgH="5562600" progId="Equation.DSMT4">
                  <p:embed/>
                </p:oleObj>
              </mc:Choice>
              <mc:Fallback>
                <p:oleObj name="Equation" r:id="rId21" imgW="18719800" imgH="5562600" progId="Equation.DSMT4">
                  <p:embed/>
                  <p:pic>
                    <p:nvPicPr>
                      <p:cNvPr id="16397" name="Object 14">
                        <a:extLst>
                          <a:ext uri="{FF2B5EF4-FFF2-40B4-BE49-F238E27FC236}">
                            <a16:creationId xmlns:a16="http://schemas.microsoft.com/office/drawing/2014/main" id="{E734ECC4-C582-3E4C-9E85-9946E36E5F6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04988" y="6067425"/>
                        <a:ext cx="12192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a:extLst>
              <a:ext uri="{FF2B5EF4-FFF2-40B4-BE49-F238E27FC236}">
                <a16:creationId xmlns:a16="http://schemas.microsoft.com/office/drawing/2014/main" id="{F41FEAEB-49B3-C945-96AE-D4C270EFA311}"/>
              </a:ext>
            </a:extLst>
          </p:cNvPr>
          <p:cNvSpPr>
            <a:spLocks noGrp="1"/>
          </p:cNvSpPr>
          <p:nvPr>
            <p:ph type="title"/>
          </p:nvPr>
        </p:nvSpPr>
        <p:spPr>
          <a:xfrm>
            <a:off x="1666875" y="142875"/>
            <a:ext cx="8858250" cy="6572250"/>
          </a:xfrm>
        </p:spPr>
        <p:txBody>
          <a:bodyPr/>
          <a:lstStyle/>
          <a:p>
            <a:pPr algn="l" eaLnBrk="1" hangingPunct="1"/>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Проверим обнаруживаемость СГС-ШПС для 20 различных изображений размером ~ 300х200 с градациями серого при </a:t>
            </a:r>
            <a:r>
              <a:rPr lang="el-GR" altLang="ru-RU" sz="1800" i="1">
                <a:latin typeface="Arial" panose="020B0604020202020204" pitchFamily="34" charset="0"/>
                <a:cs typeface="Arial" panose="020B0604020202020204" pitchFamily="34" charset="0"/>
              </a:rPr>
              <a:t>α</a:t>
            </a:r>
            <a:r>
              <a:rPr lang="ru-RU" altLang="ru-RU" sz="1800" i="1">
                <a:latin typeface="Arial" panose="020B0604020202020204" pitchFamily="34" charset="0"/>
                <a:cs typeface="Arial" panose="020B0604020202020204" pitchFamily="34" charset="0"/>
              </a:rPr>
              <a:t> = 1</a:t>
            </a:r>
            <a:r>
              <a:rPr lang="ru-RU"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E9A42915-90AE-F346-9745-E6F158F0CC2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ECB35CE-73A1-4E47-90EF-C64FC784DD71}" type="slidenum">
              <a:rPr lang="ru-RU" altLang="ru-RU">
                <a:solidFill>
                  <a:srgbClr val="898989"/>
                </a:solidFill>
                <a:latin typeface="Calibri" panose="020F0502020204030204" pitchFamily="34" charset="0"/>
              </a:rPr>
              <a:pPr eaLnBrk="1" hangingPunct="1"/>
              <a:t>41</a:t>
            </a:fld>
            <a:endParaRPr lang="ru-RU" altLang="ru-RU">
              <a:solidFill>
                <a:srgbClr val="898989"/>
              </a:solidFill>
              <a:latin typeface="Calibri" panose="020F0502020204030204" pitchFamily="34" charset="0"/>
            </a:endParaRPr>
          </a:p>
        </p:txBody>
      </p:sp>
      <p:graphicFrame>
        <p:nvGraphicFramePr>
          <p:cNvPr id="5" name="Таблица 4">
            <a:extLst>
              <a:ext uri="{FF2B5EF4-FFF2-40B4-BE49-F238E27FC236}">
                <a16:creationId xmlns:a16="http://schemas.microsoft.com/office/drawing/2014/main" id="{55107005-782F-E74B-9383-A46EB85D67FE}"/>
              </a:ext>
            </a:extLst>
          </p:cNvPr>
          <p:cNvGraphicFramePr>
            <a:graphicFrameLocks noGrp="1"/>
          </p:cNvGraphicFramePr>
          <p:nvPr/>
        </p:nvGraphicFramePr>
        <p:xfrm>
          <a:off x="1809751" y="973138"/>
          <a:ext cx="7286625" cy="5211762"/>
        </p:xfrm>
        <a:graphic>
          <a:graphicData uri="http://schemas.openxmlformats.org/drawingml/2006/table">
            <a:tbl>
              <a:tblPr firstRow="1" bandRow="1">
                <a:tableStyleId>{5C22544A-7EE6-4342-B048-85BDC9FD1C3A}</a:tableStyleId>
              </a:tblPr>
              <a:tblGrid>
                <a:gridCol w="551088">
                  <a:extLst>
                    <a:ext uri="{9D8B030D-6E8A-4147-A177-3AD203B41FA5}">
                      <a16:colId xmlns:a16="http://schemas.microsoft.com/office/drawing/2014/main" val="20000"/>
                    </a:ext>
                  </a:extLst>
                </a:gridCol>
                <a:gridCol w="1721084">
                  <a:extLst>
                    <a:ext uri="{9D8B030D-6E8A-4147-A177-3AD203B41FA5}">
                      <a16:colId xmlns:a16="http://schemas.microsoft.com/office/drawing/2014/main" val="20001"/>
                    </a:ext>
                  </a:extLst>
                </a:gridCol>
                <a:gridCol w="2189026">
                  <a:extLst>
                    <a:ext uri="{9D8B030D-6E8A-4147-A177-3AD203B41FA5}">
                      <a16:colId xmlns:a16="http://schemas.microsoft.com/office/drawing/2014/main" val="20002"/>
                    </a:ext>
                  </a:extLst>
                </a:gridCol>
                <a:gridCol w="2825427">
                  <a:extLst>
                    <a:ext uri="{9D8B030D-6E8A-4147-A177-3AD203B41FA5}">
                      <a16:colId xmlns:a16="http://schemas.microsoft.com/office/drawing/2014/main" val="20003"/>
                    </a:ext>
                  </a:extLst>
                </a:gridCol>
              </a:tblGrid>
              <a:tr h="335237">
                <a:tc>
                  <a:txBody>
                    <a:bodyPr/>
                    <a:lstStyle/>
                    <a:p>
                      <a:pPr algn="ctr"/>
                      <a:r>
                        <a:rPr lang="ru-RU" sz="1600" b="0" i="0" dirty="0">
                          <a:latin typeface="Arial" pitchFamily="34" charset="0"/>
                          <a:cs typeface="Arial" pitchFamily="34" charset="0"/>
                        </a:rPr>
                        <a:t>№</a:t>
                      </a:r>
                    </a:p>
                  </a:txBody>
                  <a:tcPr marT="45705" marB="45705" anchor="ctr"/>
                </a:tc>
                <a:tc>
                  <a:txBody>
                    <a:bodyPr/>
                    <a:lstStyle/>
                    <a:p>
                      <a:pPr algn="ctr"/>
                      <a:r>
                        <a:rPr lang="ru-RU" sz="1600" b="0" i="0" baseline="0" dirty="0">
                          <a:latin typeface="Arial" pitchFamily="34" charset="0"/>
                          <a:cs typeface="Arial" pitchFamily="34" charset="0"/>
                        </a:rPr>
                        <a:t>Изображение</a:t>
                      </a:r>
                      <a:endParaRPr lang="ru-RU" sz="1600" b="0" i="0" dirty="0">
                        <a:latin typeface="Arial" pitchFamily="34" charset="0"/>
                        <a:cs typeface="Arial" pitchFamily="34" charset="0"/>
                      </a:endParaRPr>
                    </a:p>
                  </a:txBody>
                  <a:tcPr marT="45705" marB="45705" anchor="ctr"/>
                </a:tc>
                <a:tc>
                  <a:txBody>
                    <a:bodyPr/>
                    <a:lstStyle/>
                    <a:p>
                      <a:pPr algn="ctr"/>
                      <a:r>
                        <a:rPr lang="ru-RU" sz="1600" b="0" i="0" dirty="0">
                          <a:latin typeface="Arial" pitchFamily="34" charset="0"/>
                          <a:cs typeface="Arial" pitchFamily="34" charset="0"/>
                        </a:rPr>
                        <a:t>Значение </a:t>
                      </a:r>
                      <a:r>
                        <a:rPr lang="el-GR" sz="1600" b="0" i="1" dirty="0">
                          <a:latin typeface="Arial" pitchFamily="34" charset="0"/>
                          <a:cs typeface="Arial" pitchFamily="34" charset="0"/>
                        </a:rPr>
                        <a:t>Γ</a:t>
                      </a:r>
                      <a:r>
                        <a:rPr lang="ru-RU" sz="1600" b="0" i="0" dirty="0">
                          <a:latin typeface="Arial" pitchFamily="34" charset="0"/>
                          <a:cs typeface="Arial" pitchFamily="34" charset="0"/>
                        </a:rPr>
                        <a:t> для ПС</a:t>
                      </a:r>
                    </a:p>
                  </a:txBody>
                  <a:tcPr marT="45705" marB="45705" anchor="ctr"/>
                </a:tc>
                <a:tc>
                  <a:txBody>
                    <a:bodyPr/>
                    <a:lstStyle/>
                    <a:p>
                      <a:pPr algn="ctr"/>
                      <a:r>
                        <a:rPr lang="ru-RU" sz="1600" b="0" i="0" dirty="0">
                          <a:latin typeface="Arial" pitchFamily="34" charset="0"/>
                          <a:cs typeface="Arial" pitchFamily="34" charset="0"/>
                        </a:rPr>
                        <a:t>Значение </a:t>
                      </a:r>
                      <a:r>
                        <a:rPr lang="el-GR" sz="1600" b="0" i="1" dirty="0">
                          <a:latin typeface="Arial" pitchFamily="34" charset="0"/>
                          <a:cs typeface="Arial" pitchFamily="34" charset="0"/>
                        </a:rPr>
                        <a:t>Γ</a:t>
                      </a:r>
                      <a:r>
                        <a:rPr lang="en-US" sz="1600" b="0" i="1" dirty="0">
                          <a:latin typeface="Arial" pitchFamily="34" charset="0"/>
                          <a:cs typeface="Arial" pitchFamily="34" charset="0"/>
                        </a:rPr>
                        <a:t>`</a:t>
                      </a:r>
                      <a:r>
                        <a:rPr lang="ru-RU" sz="1600" b="0" i="0" dirty="0">
                          <a:latin typeface="Arial" pitchFamily="34" charset="0"/>
                          <a:cs typeface="Arial" pitchFamily="34" charset="0"/>
                        </a:rPr>
                        <a:t> для СГС-ШПС</a:t>
                      </a:r>
                    </a:p>
                  </a:txBody>
                  <a:tcPr marT="45705" marB="45705" anchor="ctr"/>
                </a:tc>
                <a:extLst>
                  <a:ext uri="{0D108BD9-81ED-4DB2-BD59-A6C34878D82A}">
                    <a16:rowId xmlns:a16="http://schemas.microsoft.com/office/drawing/2014/main" val="10000"/>
                  </a:ext>
                </a:extLst>
              </a:tr>
              <a:tr h="243826">
                <a:tc>
                  <a:txBody>
                    <a:bodyPr/>
                    <a:lstStyle/>
                    <a:p>
                      <a:pPr algn="ctr">
                        <a:spcAft>
                          <a:spcPts val="0"/>
                        </a:spcAft>
                      </a:pPr>
                      <a:r>
                        <a:rPr lang="ru-RU" sz="1600" dirty="0">
                          <a:latin typeface="Arial" pitchFamily="34" charset="0"/>
                          <a:ea typeface="Times New Roman"/>
                          <a:cs typeface="Arial" pitchFamily="34" charset="0"/>
                        </a:rPr>
                        <a:t>1</a:t>
                      </a:r>
                    </a:p>
                  </a:txBody>
                  <a:tcPr marL="68580" marR="68580" marT="0" marB="0" anchor="ctr"/>
                </a:tc>
                <a:tc>
                  <a:txBody>
                    <a:bodyPr/>
                    <a:lstStyle/>
                    <a:p>
                      <a:pPr algn="ctr">
                        <a:spcAft>
                          <a:spcPts val="0"/>
                        </a:spcAft>
                      </a:pPr>
                      <a:r>
                        <a:rPr lang="ru-RU" sz="1600" dirty="0">
                          <a:latin typeface="Arial" pitchFamily="34" charset="0"/>
                          <a:ea typeface="Times New Roman"/>
                          <a:cs typeface="Arial" pitchFamily="34" charset="0"/>
                        </a:rPr>
                        <a:t>17</a:t>
                      </a:r>
                    </a:p>
                  </a:txBody>
                  <a:tcPr marL="68580" marR="68580" marT="0" marB="0" anchor="ctr"/>
                </a:tc>
                <a:tc>
                  <a:txBody>
                    <a:bodyPr/>
                    <a:lstStyle/>
                    <a:p>
                      <a:pPr algn="ctr">
                        <a:spcAft>
                          <a:spcPts val="0"/>
                        </a:spcAft>
                      </a:pPr>
                      <a:r>
                        <a:rPr lang="ru-RU" sz="1600" dirty="0">
                          <a:latin typeface="Times New Roman"/>
                          <a:ea typeface="Times New Roman"/>
                        </a:rPr>
                        <a:t>447 </a:t>
                      </a:r>
                      <a:r>
                        <a:rPr lang="ru-RU" sz="1600" b="1" dirty="0">
                          <a:latin typeface="Times New Roman"/>
                          <a:ea typeface="Times New Roman"/>
                        </a:rPr>
                        <a:t>01720</a:t>
                      </a:r>
                      <a:endParaRPr lang="ru-RU" sz="1600" dirty="0">
                        <a:latin typeface="Times New Roman"/>
                        <a:ea typeface="Times New Roman"/>
                      </a:endParaRPr>
                    </a:p>
                  </a:txBody>
                  <a:tcPr marL="68580" marR="68580" marT="0" marB="0" anchor="ctr"/>
                </a:tc>
                <a:tc>
                  <a:txBody>
                    <a:bodyPr/>
                    <a:lstStyle/>
                    <a:p>
                      <a:pPr algn="ctr">
                        <a:spcAft>
                          <a:spcPts val="0"/>
                        </a:spcAft>
                      </a:pPr>
                      <a:r>
                        <a:rPr lang="ru-RU" sz="1600">
                          <a:latin typeface="Times New Roman"/>
                          <a:ea typeface="Times New Roman"/>
                        </a:rPr>
                        <a:t>447 </a:t>
                      </a:r>
                      <a:r>
                        <a:rPr lang="ru-RU" sz="1600" b="1">
                          <a:latin typeface="Times New Roman"/>
                          <a:ea typeface="Times New Roman"/>
                        </a:rPr>
                        <a:t>20436</a:t>
                      </a:r>
                      <a:endParaRPr lang="ru-RU" sz="1600">
                        <a:latin typeface="Times New Roman"/>
                        <a:ea typeface="Times New Roman"/>
                      </a:endParaRPr>
                    </a:p>
                  </a:txBody>
                  <a:tcPr marL="68580" marR="68580" marT="0" marB="0" anchor="ctr"/>
                </a:tc>
                <a:extLst>
                  <a:ext uri="{0D108BD9-81ED-4DB2-BD59-A6C34878D82A}">
                    <a16:rowId xmlns:a16="http://schemas.microsoft.com/office/drawing/2014/main" val="10001"/>
                  </a:ext>
                </a:extLst>
              </a:tr>
              <a:tr h="243826">
                <a:tc>
                  <a:txBody>
                    <a:bodyPr/>
                    <a:lstStyle/>
                    <a:p>
                      <a:pPr algn="ctr">
                        <a:spcAft>
                          <a:spcPts val="0"/>
                        </a:spcAft>
                      </a:pPr>
                      <a:r>
                        <a:rPr lang="ru-RU" sz="1600">
                          <a:latin typeface="Arial" pitchFamily="34" charset="0"/>
                          <a:ea typeface="Times New Roman"/>
                          <a:cs typeface="Arial" pitchFamily="34" charset="0"/>
                        </a:rPr>
                        <a:t>2</a:t>
                      </a:r>
                    </a:p>
                  </a:txBody>
                  <a:tcPr marL="68580" marR="68580" marT="0" marB="0" anchor="ctr"/>
                </a:tc>
                <a:tc>
                  <a:txBody>
                    <a:bodyPr/>
                    <a:lstStyle/>
                    <a:p>
                      <a:pPr algn="ctr">
                        <a:spcAft>
                          <a:spcPts val="0"/>
                        </a:spcAft>
                      </a:pPr>
                      <a:r>
                        <a:rPr lang="ru-RU" sz="1600" dirty="0">
                          <a:latin typeface="Arial" pitchFamily="34" charset="0"/>
                          <a:ea typeface="Times New Roman"/>
                          <a:cs typeface="Arial" pitchFamily="34" charset="0"/>
                        </a:rPr>
                        <a:t>20</a:t>
                      </a:r>
                    </a:p>
                  </a:txBody>
                  <a:tcPr marL="68580" marR="68580" marT="0" marB="0" anchor="ctr"/>
                </a:tc>
                <a:tc>
                  <a:txBody>
                    <a:bodyPr/>
                    <a:lstStyle/>
                    <a:p>
                      <a:pPr algn="ctr">
                        <a:spcAft>
                          <a:spcPts val="0"/>
                        </a:spcAft>
                      </a:pPr>
                      <a:r>
                        <a:rPr lang="ru-RU" sz="1600" dirty="0">
                          <a:latin typeface="Times New Roman"/>
                          <a:ea typeface="Times New Roman"/>
                        </a:rPr>
                        <a:t>706 </a:t>
                      </a:r>
                      <a:r>
                        <a:rPr lang="ru-RU" sz="1600" b="1" dirty="0">
                          <a:latin typeface="Times New Roman"/>
                          <a:ea typeface="Times New Roman"/>
                        </a:rPr>
                        <a:t>15072</a:t>
                      </a:r>
                      <a:endParaRPr lang="ru-RU" sz="1600" dirty="0">
                        <a:latin typeface="Times New Roman"/>
                        <a:ea typeface="Times New Roman"/>
                      </a:endParaRPr>
                    </a:p>
                  </a:txBody>
                  <a:tcPr marL="68580" marR="68580" marT="0" marB="0" anchor="ctr"/>
                </a:tc>
                <a:tc>
                  <a:txBody>
                    <a:bodyPr/>
                    <a:lstStyle/>
                    <a:p>
                      <a:pPr algn="ctr">
                        <a:spcAft>
                          <a:spcPts val="0"/>
                        </a:spcAft>
                      </a:pPr>
                      <a:r>
                        <a:rPr lang="ru-RU" sz="1600">
                          <a:latin typeface="Times New Roman"/>
                          <a:ea typeface="Times New Roman"/>
                        </a:rPr>
                        <a:t>706 </a:t>
                      </a:r>
                      <a:r>
                        <a:rPr lang="ru-RU" sz="1600" b="1">
                          <a:latin typeface="Times New Roman"/>
                          <a:ea typeface="Times New Roman"/>
                        </a:rPr>
                        <a:t>82968</a:t>
                      </a:r>
                      <a:endParaRPr lang="ru-RU" sz="1600">
                        <a:latin typeface="Times New Roman"/>
                        <a:ea typeface="Times New Roman"/>
                      </a:endParaRPr>
                    </a:p>
                  </a:txBody>
                  <a:tcPr marL="68580" marR="68580" marT="0" marB="0" anchor="ctr"/>
                </a:tc>
                <a:extLst>
                  <a:ext uri="{0D108BD9-81ED-4DB2-BD59-A6C34878D82A}">
                    <a16:rowId xmlns:a16="http://schemas.microsoft.com/office/drawing/2014/main" val="10002"/>
                  </a:ext>
                </a:extLst>
              </a:tr>
              <a:tr h="243826">
                <a:tc>
                  <a:txBody>
                    <a:bodyPr/>
                    <a:lstStyle/>
                    <a:p>
                      <a:pPr algn="ctr">
                        <a:spcAft>
                          <a:spcPts val="0"/>
                        </a:spcAft>
                      </a:pPr>
                      <a:r>
                        <a:rPr lang="ru-RU" sz="1600">
                          <a:latin typeface="Arial" pitchFamily="34" charset="0"/>
                          <a:ea typeface="Times New Roman"/>
                          <a:cs typeface="Arial" pitchFamily="34" charset="0"/>
                        </a:rPr>
                        <a:t>3</a:t>
                      </a:r>
                    </a:p>
                  </a:txBody>
                  <a:tcPr marL="68580" marR="68580" marT="0" marB="0" anchor="ctr"/>
                </a:tc>
                <a:tc>
                  <a:txBody>
                    <a:bodyPr/>
                    <a:lstStyle/>
                    <a:p>
                      <a:pPr algn="ctr">
                        <a:spcAft>
                          <a:spcPts val="0"/>
                        </a:spcAft>
                      </a:pPr>
                      <a:r>
                        <a:rPr lang="ru-RU" sz="1600" dirty="0">
                          <a:latin typeface="Arial" pitchFamily="34" charset="0"/>
                          <a:ea typeface="Times New Roman"/>
                          <a:cs typeface="Arial" pitchFamily="34" charset="0"/>
                        </a:rPr>
                        <a:t>24</a:t>
                      </a:r>
                    </a:p>
                  </a:txBody>
                  <a:tcPr marL="68580" marR="68580" marT="0" marB="0" anchor="ctr"/>
                </a:tc>
                <a:tc>
                  <a:txBody>
                    <a:bodyPr/>
                    <a:lstStyle/>
                    <a:p>
                      <a:pPr algn="ctr">
                        <a:spcAft>
                          <a:spcPts val="0"/>
                        </a:spcAft>
                      </a:pPr>
                      <a:r>
                        <a:rPr lang="ru-RU" sz="1600" dirty="0">
                          <a:latin typeface="Times New Roman"/>
                          <a:ea typeface="Times New Roman"/>
                        </a:rPr>
                        <a:t>73 </a:t>
                      </a:r>
                      <a:r>
                        <a:rPr lang="ru-RU" sz="1600" b="1" dirty="0">
                          <a:latin typeface="Times New Roman"/>
                          <a:ea typeface="Times New Roman"/>
                        </a:rPr>
                        <a:t>34841</a:t>
                      </a:r>
                      <a:endParaRPr lang="ru-RU" sz="1600" dirty="0">
                        <a:latin typeface="Times New Roman"/>
                        <a:ea typeface="Times New Roman"/>
                      </a:endParaRPr>
                    </a:p>
                  </a:txBody>
                  <a:tcPr marL="68580" marR="68580" marT="0" marB="0" anchor="ctr"/>
                </a:tc>
                <a:tc>
                  <a:txBody>
                    <a:bodyPr/>
                    <a:lstStyle/>
                    <a:p>
                      <a:pPr algn="ctr">
                        <a:spcAft>
                          <a:spcPts val="0"/>
                        </a:spcAft>
                      </a:pPr>
                      <a:r>
                        <a:rPr lang="ru-RU" sz="1600">
                          <a:latin typeface="Times New Roman"/>
                          <a:ea typeface="Times New Roman"/>
                        </a:rPr>
                        <a:t>73 </a:t>
                      </a:r>
                      <a:r>
                        <a:rPr lang="ru-RU" sz="1600" b="1">
                          <a:latin typeface="Times New Roman"/>
                          <a:ea typeface="Times New Roman"/>
                        </a:rPr>
                        <a:t>30683</a:t>
                      </a:r>
                      <a:endParaRPr lang="ru-RU" sz="1600">
                        <a:latin typeface="Times New Roman"/>
                        <a:ea typeface="Times New Roman"/>
                      </a:endParaRPr>
                    </a:p>
                  </a:txBody>
                  <a:tcPr marL="68580" marR="68580" marT="0" marB="0" anchor="ctr"/>
                </a:tc>
                <a:extLst>
                  <a:ext uri="{0D108BD9-81ED-4DB2-BD59-A6C34878D82A}">
                    <a16:rowId xmlns:a16="http://schemas.microsoft.com/office/drawing/2014/main" val="10003"/>
                  </a:ext>
                </a:extLst>
              </a:tr>
              <a:tr h="243826">
                <a:tc>
                  <a:txBody>
                    <a:bodyPr/>
                    <a:lstStyle/>
                    <a:p>
                      <a:pPr algn="ctr">
                        <a:spcAft>
                          <a:spcPts val="0"/>
                        </a:spcAft>
                      </a:pPr>
                      <a:r>
                        <a:rPr lang="ru-RU" sz="1600">
                          <a:latin typeface="Arial" pitchFamily="34" charset="0"/>
                          <a:ea typeface="Times New Roman"/>
                          <a:cs typeface="Arial" pitchFamily="34" charset="0"/>
                        </a:rPr>
                        <a:t>4</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25</a:t>
                      </a:r>
                    </a:p>
                  </a:txBody>
                  <a:tcPr marL="68580" marR="68580" marT="0" marB="0" anchor="ctr"/>
                </a:tc>
                <a:tc>
                  <a:txBody>
                    <a:bodyPr/>
                    <a:lstStyle/>
                    <a:p>
                      <a:pPr algn="ctr">
                        <a:spcAft>
                          <a:spcPts val="0"/>
                        </a:spcAft>
                      </a:pPr>
                      <a:r>
                        <a:rPr lang="ru-RU" sz="1600" dirty="0">
                          <a:latin typeface="Times New Roman"/>
                          <a:ea typeface="Times New Roman"/>
                        </a:rPr>
                        <a:t>73 </a:t>
                      </a:r>
                      <a:r>
                        <a:rPr lang="ru-RU" sz="1600" b="1" dirty="0">
                          <a:latin typeface="Times New Roman"/>
                          <a:ea typeface="Times New Roman"/>
                        </a:rPr>
                        <a:t>74376</a:t>
                      </a:r>
                      <a:endParaRPr lang="ru-RU" sz="1600" dirty="0">
                        <a:latin typeface="Times New Roman"/>
                        <a:ea typeface="Times New Roman"/>
                      </a:endParaRPr>
                    </a:p>
                  </a:txBody>
                  <a:tcPr marL="68580" marR="68580" marT="0" marB="0" anchor="ctr"/>
                </a:tc>
                <a:tc>
                  <a:txBody>
                    <a:bodyPr/>
                    <a:lstStyle/>
                    <a:p>
                      <a:pPr algn="ctr">
                        <a:spcAft>
                          <a:spcPts val="0"/>
                        </a:spcAft>
                      </a:pPr>
                      <a:r>
                        <a:rPr lang="ru-RU" sz="1600">
                          <a:latin typeface="Times New Roman"/>
                          <a:ea typeface="Times New Roman"/>
                        </a:rPr>
                        <a:t>74 </a:t>
                      </a:r>
                      <a:r>
                        <a:rPr lang="ru-RU" sz="1600" b="1">
                          <a:latin typeface="Times New Roman"/>
                          <a:ea typeface="Times New Roman"/>
                        </a:rPr>
                        <a:t>12018</a:t>
                      </a:r>
                      <a:endParaRPr lang="ru-RU" sz="1600">
                        <a:latin typeface="Times New Roman"/>
                        <a:ea typeface="Times New Roman"/>
                      </a:endParaRPr>
                    </a:p>
                  </a:txBody>
                  <a:tcPr marL="68580" marR="68580" marT="0" marB="0" anchor="ctr"/>
                </a:tc>
                <a:extLst>
                  <a:ext uri="{0D108BD9-81ED-4DB2-BD59-A6C34878D82A}">
                    <a16:rowId xmlns:a16="http://schemas.microsoft.com/office/drawing/2014/main" val="10004"/>
                  </a:ext>
                </a:extLst>
              </a:tr>
              <a:tr h="243826">
                <a:tc>
                  <a:txBody>
                    <a:bodyPr/>
                    <a:lstStyle/>
                    <a:p>
                      <a:pPr algn="ctr">
                        <a:spcAft>
                          <a:spcPts val="0"/>
                        </a:spcAft>
                      </a:pPr>
                      <a:r>
                        <a:rPr lang="ru-RU" sz="1600">
                          <a:latin typeface="Arial" pitchFamily="34" charset="0"/>
                          <a:ea typeface="Times New Roman"/>
                          <a:cs typeface="Arial" pitchFamily="34" charset="0"/>
                        </a:rPr>
                        <a:t>5</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27</a:t>
                      </a:r>
                    </a:p>
                  </a:txBody>
                  <a:tcPr marL="68580" marR="68580" marT="0" marB="0" anchor="ctr"/>
                </a:tc>
                <a:tc>
                  <a:txBody>
                    <a:bodyPr/>
                    <a:lstStyle/>
                    <a:p>
                      <a:pPr algn="ctr">
                        <a:spcAft>
                          <a:spcPts val="0"/>
                        </a:spcAft>
                      </a:pPr>
                      <a:r>
                        <a:rPr lang="ru-RU" sz="1600" dirty="0">
                          <a:latin typeface="Times New Roman"/>
                          <a:ea typeface="Times New Roman"/>
                        </a:rPr>
                        <a:t>428 </a:t>
                      </a:r>
                      <a:r>
                        <a:rPr lang="ru-RU" sz="1600" b="1" dirty="0">
                          <a:latin typeface="Times New Roman"/>
                          <a:ea typeface="Times New Roman"/>
                        </a:rPr>
                        <a:t>02232</a:t>
                      </a:r>
                      <a:endParaRPr lang="ru-RU" sz="1600" dirty="0">
                        <a:latin typeface="Times New Roman"/>
                        <a:ea typeface="Times New Roman"/>
                      </a:endParaRPr>
                    </a:p>
                  </a:txBody>
                  <a:tcPr marL="68580" marR="68580" marT="0" marB="0" anchor="ctr"/>
                </a:tc>
                <a:tc>
                  <a:txBody>
                    <a:bodyPr/>
                    <a:lstStyle/>
                    <a:p>
                      <a:pPr algn="ctr">
                        <a:spcAft>
                          <a:spcPts val="0"/>
                        </a:spcAft>
                      </a:pPr>
                      <a:r>
                        <a:rPr lang="ru-RU" sz="1600">
                          <a:latin typeface="Times New Roman"/>
                          <a:ea typeface="Times New Roman"/>
                        </a:rPr>
                        <a:t>428 </a:t>
                      </a:r>
                      <a:r>
                        <a:rPr lang="ru-RU" sz="1600" b="1">
                          <a:latin typeface="Times New Roman"/>
                          <a:ea typeface="Times New Roman"/>
                        </a:rPr>
                        <a:t>67656</a:t>
                      </a:r>
                      <a:endParaRPr lang="ru-RU" sz="1600">
                        <a:latin typeface="Times New Roman"/>
                        <a:ea typeface="Times New Roman"/>
                      </a:endParaRPr>
                    </a:p>
                  </a:txBody>
                  <a:tcPr marL="68580" marR="68580" marT="0" marB="0" anchor="ctr"/>
                </a:tc>
                <a:extLst>
                  <a:ext uri="{0D108BD9-81ED-4DB2-BD59-A6C34878D82A}">
                    <a16:rowId xmlns:a16="http://schemas.microsoft.com/office/drawing/2014/main" val="10005"/>
                  </a:ext>
                </a:extLst>
              </a:tr>
              <a:tr h="243826">
                <a:tc>
                  <a:txBody>
                    <a:bodyPr/>
                    <a:lstStyle/>
                    <a:p>
                      <a:pPr algn="ctr">
                        <a:spcAft>
                          <a:spcPts val="0"/>
                        </a:spcAft>
                      </a:pPr>
                      <a:r>
                        <a:rPr lang="ru-RU" sz="1600">
                          <a:latin typeface="Arial" pitchFamily="34" charset="0"/>
                          <a:ea typeface="Times New Roman"/>
                          <a:cs typeface="Arial" pitchFamily="34" charset="0"/>
                        </a:rPr>
                        <a:t>6</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29</a:t>
                      </a:r>
                    </a:p>
                  </a:txBody>
                  <a:tcPr marL="68580" marR="68580" marT="0" marB="0" anchor="ctr"/>
                </a:tc>
                <a:tc>
                  <a:txBody>
                    <a:bodyPr/>
                    <a:lstStyle/>
                    <a:p>
                      <a:pPr algn="ctr">
                        <a:spcAft>
                          <a:spcPts val="0"/>
                        </a:spcAft>
                      </a:pPr>
                      <a:r>
                        <a:rPr lang="ru-RU" sz="1600">
                          <a:latin typeface="Times New Roman"/>
                          <a:ea typeface="Times New Roman"/>
                        </a:rPr>
                        <a:t>235 </a:t>
                      </a:r>
                      <a:r>
                        <a:rPr lang="ru-RU" sz="1600" b="1">
                          <a:latin typeface="Times New Roman"/>
                          <a:ea typeface="Times New Roman"/>
                        </a:rPr>
                        <a:t>21896</a:t>
                      </a:r>
                      <a:endParaRPr lang="ru-RU" sz="1600">
                        <a:latin typeface="Times New Roman"/>
                        <a:ea typeface="Times New Roman"/>
                      </a:endParaRPr>
                    </a:p>
                  </a:txBody>
                  <a:tcPr marL="68580" marR="68580" marT="0" marB="0" anchor="ctr"/>
                </a:tc>
                <a:tc>
                  <a:txBody>
                    <a:bodyPr/>
                    <a:lstStyle/>
                    <a:p>
                      <a:pPr algn="ctr">
                        <a:spcAft>
                          <a:spcPts val="0"/>
                        </a:spcAft>
                      </a:pPr>
                      <a:r>
                        <a:rPr lang="ru-RU" sz="1600">
                          <a:latin typeface="Times New Roman"/>
                          <a:ea typeface="Times New Roman"/>
                        </a:rPr>
                        <a:t>235 </a:t>
                      </a:r>
                      <a:r>
                        <a:rPr lang="ru-RU" sz="1600" b="1">
                          <a:latin typeface="Times New Roman"/>
                          <a:ea typeface="Times New Roman"/>
                        </a:rPr>
                        <a:t>48856</a:t>
                      </a:r>
                      <a:endParaRPr lang="ru-RU" sz="1600">
                        <a:latin typeface="Times New Roman"/>
                        <a:ea typeface="Times New Roman"/>
                      </a:endParaRPr>
                    </a:p>
                  </a:txBody>
                  <a:tcPr marL="68580" marR="68580" marT="0" marB="0" anchor="ctr"/>
                </a:tc>
                <a:extLst>
                  <a:ext uri="{0D108BD9-81ED-4DB2-BD59-A6C34878D82A}">
                    <a16:rowId xmlns:a16="http://schemas.microsoft.com/office/drawing/2014/main" val="10006"/>
                  </a:ext>
                </a:extLst>
              </a:tr>
              <a:tr h="243826">
                <a:tc>
                  <a:txBody>
                    <a:bodyPr/>
                    <a:lstStyle/>
                    <a:p>
                      <a:pPr algn="ctr">
                        <a:spcAft>
                          <a:spcPts val="0"/>
                        </a:spcAft>
                      </a:pPr>
                      <a:r>
                        <a:rPr lang="ru-RU" sz="1600">
                          <a:latin typeface="Arial" pitchFamily="34" charset="0"/>
                          <a:ea typeface="Times New Roman"/>
                          <a:cs typeface="Arial" pitchFamily="34" charset="0"/>
                        </a:rPr>
                        <a:t>7</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32</a:t>
                      </a:r>
                    </a:p>
                  </a:txBody>
                  <a:tcPr marL="68580" marR="68580" marT="0" marB="0" anchor="ctr"/>
                </a:tc>
                <a:tc>
                  <a:txBody>
                    <a:bodyPr/>
                    <a:lstStyle/>
                    <a:p>
                      <a:pPr algn="ctr">
                        <a:spcAft>
                          <a:spcPts val="0"/>
                        </a:spcAft>
                      </a:pPr>
                      <a:r>
                        <a:rPr lang="ru-RU" sz="1600">
                          <a:latin typeface="Times New Roman"/>
                          <a:ea typeface="Times New Roman"/>
                        </a:rPr>
                        <a:t>822 </a:t>
                      </a:r>
                      <a:r>
                        <a:rPr lang="ru-RU" sz="1600" b="1">
                          <a:latin typeface="Times New Roman"/>
                          <a:ea typeface="Times New Roman"/>
                        </a:rPr>
                        <a:t>25568</a:t>
                      </a:r>
                      <a:endParaRPr lang="ru-RU" sz="1600">
                        <a:latin typeface="Times New Roman"/>
                        <a:ea typeface="Times New Roman"/>
                      </a:endParaRPr>
                    </a:p>
                  </a:txBody>
                  <a:tcPr marL="68580" marR="68580" marT="0" marB="0" anchor="ctr"/>
                </a:tc>
                <a:tc>
                  <a:txBody>
                    <a:bodyPr/>
                    <a:lstStyle/>
                    <a:p>
                      <a:pPr algn="ctr">
                        <a:spcAft>
                          <a:spcPts val="0"/>
                        </a:spcAft>
                      </a:pPr>
                      <a:r>
                        <a:rPr lang="ru-RU" sz="1600" dirty="0">
                          <a:latin typeface="Times New Roman"/>
                          <a:ea typeface="Times New Roman"/>
                        </a:rPr>
                        <a:t>823 </a:t>
                      </a:r>
                      <a:r>
                        <a:rPr lang="ru-RU" sz="1600" b="1" dirty="0">
                          <a:latin typeface="Times New Roman"/>
                          <a:ea typeface="Times New Roman"/>
                        </a:rPr>
                        <a:t>40832</a:t>
                      </a:r>
                      <a:endParaRPr lang="ru-RU" sz="1600" dirty="0">
                        <a:latin typeface="Times New Roman"/>
                        <a:ea typeface="Times New Roman"/>
                      </a:endParaRPr>
                    </a:p>
                  </a:txBody>
                  <a:tcPr marL="68580" marR="68580" marT="0" marB="0" anchor="ctr"/>
                </a:tc>
                <a:extLst>
                  <a:ext uri="{0D108BD9-81ED-4DB2-BD59-A6C34878D82A}">
                    <a16:rowId xmlns:a16="http://schemas.microsoft.com/office/drawing/2014/main" val="10007"/>
                  </a:ext>
                </a:extLst>
              </a:tr>
              <a:tr h="243826">
                <a:tc>
                  <a:txBody>
                    <a:bodyPr/>
                    <a:lstStyle/>
                    <a:p>
                      <a:pPr algn="ctr">
                        <a:spcAft>
                          <a:spcPts val="0"/>
                        </a:spcAft>
                      </a:pPr>
                      <a:r>
                        <a:rPr lang="ru-RU" sz="1600" dirty="0">
                          <a:latin typeface="Arial" pitchFamily="34" charset="0"/>
                          <a:ea typeface="Times New Roman"/>
                          <a:cs typeface="Arial" pitchFamily="34" charset="0"/>
                        </a:rPr>
                        <a:t>8</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35</a:t>
                      </a:r>
                    </a:p>
                  </a:txBody>
                  <a:tcPr marL="68580" marR="68580" marT="0" marB="0" anchor="ctr"/>
                </a:tc>
                <a:tc>
                  <a:txBody>
                    <a:bodyPr/>
                    <a:lstStyle/>
                    <a:p>
                      <a:pPr algn="ctr">
                        <a:spcAft>
                          <a:spcPts val="0"/>
                        </a:spcAft>
                      </a:pPr>
                      <a:r>
                        <a:rPr lang="ru-RU" sz="1600">
                          <a:latin typeface="Times New Roman"/>
                          <a:ea typeface="Times New Roman"/>
                        </a:rPr>
                        <a:t>628 </a:t>
                      </a:r>
                      <a:r>
                        <a:rPr lang="ru-RU" sz="1600" b="1">
                          <a:latin typeface="Times New Roman"/>
                          <a:ea typeface="Times New Roman"/>
                        </a:rPr>
                        <a:t>16864</a:t>
                      </a:r>
                      <a:endParaRPr lang="ru-RU" sz="1600">
                        <a:latin typeface="Times New Roman"/>
                        <a:ea typeface="Times New Roman"/>
                      </a:endParaRPr>
                    </a:p>
                  </a:txBody>
                  <a:tcPr marL="68580" marR="68580" marT="0" marB="0" anchor="ctr"/>
                </a:tc>
                <a:tc>
                  <a:txBody>
                    <a:bodyPr/>
                    <a:lstStyle/>
                    <a:p>
                      <a:pPr algn="ctr">
                        <a:spcAft>
                          <a:spcPts val="0"/>
                        </a:spcAft>
                      </a:pPr>
                      <a:r>
                        <a:rPr lang="ru-RU" sz="1600">
                          <a:latin typeface="Times New Roman"/>
                          <a:ea typeface="Times New Roman"/>
                        </a:rPr>
                        <a:t>628 </a:t>
                      </a:r>
                      <a:r>
                        <a:rPr lang="ru-RU" sz="1600" b="1">
                          <a:latin typeface="Times New Roman"/>
                          <a:ea typeface="Times New Roman"/>
                        </a:rPr>
                        <a:t>25872</a:t>
                      </a:r>
                      <a:endParaRPr lang="ru-RU" sz="1600">
                        <a:latin typeface="Times New Roman"/>
                        <a:ea typeface="Times New Roman"/>
                      </a:endParaRPr>
                    </a:p>
                  </a:txBody>
                  <a:tcPr marL="68580" marR="68580" marT="0" marB="0" anchor="ctr"/>
                </a:tc>
                <a:extLst>
                  <a:ext uri="{0D108BD9-81ED-4DB2-BD59-A6C34878D82A}">
                    <a16:rowId xmlns:a16="http://schemas.microsoft.com/office/drawing/2014/main" val="10008"/>
                  </a:ext>
                </a:extLst>
              </a:tr>
              <a:tr h="243826">
                <a:tc>
                  <a:txBody>
                    <a:bodyPr/>
                    <a:lstStyle/>
                    <a:p>
                      <a:pPr algn="ctr">
                        <a:spcAft>
                          <a:spcPts val="0"/>
                        </a:spcAft>
                      </a:pPr>
                      <a:r>
                        <a:rPr lang="ru-RU" sz="1600">
                          <a:latin typeface="Arial" pitchFamily="34" charset="0"/>
                          <a:ea typeface="Times New Roman"/>
                          <a:cs typeface="Arial" pitchFamily="34" charset="0"/>
                        </a:rPr>
                        <a:t>9</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37</a:t>
                      </a:r>
                    </a:p>
                  </a:txBody>
                  <a:tcPr marL="68580" marR="68580" marT="0" marB="0" anchor="ctr"/>
                </a:tc>
                <a:tc>
                  <a:txBody>
                    <a:bodyPr/>
                    <a:lstStyle/>
                    <a:p>
                      <a:pPr algn="ctr">
                        <a:spcAft>
                          <a:spcPts val="0"/>
                        </a:spcAft>
                      </a:pPr>
                      <a:r>
                        <a:rPr lang="ru-RU" sz="1600">
                          <a:latin typeface="Times New Roman"/>
                          <a:ea typeface="Times New Roman"/>
                        </a:rPr>
                        <a:t>123 </a:t>
                      </a:r>
                      <a:r>
                        <a:rPr lang="ru-RU" sz="1600" b="1">
                          <a:latin typeface="Times New Roman"/>
                          <a:ea typeface="Times New Roman"/>
                        </a:rPr>
                        <a:t>20428</a:t>
                      </a:r>
                      <a:endParaRPr lang="ru-RU" sz="1600">
                        <a:latin typeface="Times New Roman"/>
                        <a:ea typeface="Times New Roman"/>
                      </a:endParaRPr>
                    </a:p>
                  </a:txBody>
                  <a:tcPr marL="68580" marR="68580" marT="0" marB="0" anchor="ctr"/>
                </a:tc>
                <a:tc>
                  <a:txBody>
                    <a:bodyPr/>
                    <a:lstStyle/>
                    <a:p>
                      <a:pPr algn="ctr">
                        <a:spcAft>
                          <a:spcPts val="0"/>
                        </a:spcAft>
                      </a:pPr>
                      <a:r>
                        <a:rPr lang="ru-RU" sz="1600" dirty="0">
                          <a:latin typeface="Times New Roman"/>
                          <a:ea typeface="Times New Roman"/>
                        </a:rPr>
                        <a:t>123 </a:t>
                      </a:r>
                      <a:r>
                        <a:rPr lang="ru-RU" sz="1600" b="1" dirty="0">
                          <a:latin typeface="Times New Roman"/>
                          <a:ea typeface="Times New Roman"/>
                        </a:rPr>
                        <a:t>74226</a:t>
                      </a:r>
                      <a:endParaRPr lang="ru-RU" sz="1600" dirty="0">
                        <a:latin typeface="Times New Roman"/>
                        <a:ea typeface="Times New Roman"/>
                      </a:endParaRPr>
                    </a:p>
                  </a:txBody>
                  <a:tcPr marL="68580" marR="68580" marT="0" marB="0" anchor="ctr"/>
                </a:tc>
                <a:extLst>
                  <a:ext uri="{0D108BD9-81ED-4DB2-BD59-A6C34878D82A}">
                    <a16:rowId xmlns:a16="http://schemas.microsoft.com/office/drawing/2014/main" val="10009"/>
                  </a:ext>
                </a:extLst>
              </a:tr>
              <a:tr h="243826">
                <a:tc>
                  <a:txBody>
                    <a:bodyPr/>
                    <a:lstStyle/>
                    <a:p>
                      <a:pPr algn="ctr">
                        <a:spcAft>
                          <a:spcPts val="0"/>
                        </a:spcAft>
                      </a:pPr>
                      <a:r>
                        <a:rPr lang="ru-RU" sz="1600">
                          <a:latin typeface="Arial" pitchFamily="34" charset="0"/>
                          <a:ea typeface="Times New Roman"/>
                          <a:cs typeface="Arial" pitchFamily="34" charset="0"/>
                        </a:rPr>
                        <a:t>10</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38</a:t>
                      </a:r>
                    </a:p>
                  </a:txBody>
                  <a:tcPr marL="68580" marR="68580" marT="0" marB="0" anchor="ctr"/>
                </a:tc>
                <a:tc>
                  <a:txBody>
                    <a:bodyPr/>
                    <a:lstStyle/>
                    <a:p>
                      <a:pPr algn="ctr">
                        <a:spcAft>
                          <a:spcPts val="0"/>
                        </a:spcAft>
                      </a:pPr>
                      <a:r>
                        <a:rPr lang="ru-RU" sz="1600">
                          <a:latin typeface="Times New Roman"/>
                          <a:ea typeface="Times New Roman"/>
                        </a:rPr>
                        <a:t>303 </a:t>
                      </a:r>
                      <a:r>
                        <a:rPr lang="ru-RU" sz="1600" b="1">
                          <a:latin typeface="Times New Roman"/>
                          <a:ea typeface="Times New Roman"/>
                        </a:rPr>
                        <a:t>16216</a:t>
                      </a:r>
                      <a:endParaRPr lang="ru-RU" sz="1600">
                        <a:latin typeface="Times New Roman"/>
                        <a:ea typeface="Times New Roman"/>
                      </a:endParaRPr>
                    </a:p>
                  </a:txBody>
                  <a:tcPr marL="68580" marR="68580" marT="0" marB="0" anchor="ctr"/>
                </a:tc>
                <a:tc>
                  <a:txBody>
                    <a:bodyPr/>
                    <a:lstStyle/>
                    <a:p>
                      <a:pPr algn="ctr">
                        <a:spcAft>
                          <a:spcPts val="0"/>
                        </a:spcAft>
                      </a:pPr>
                      <a:r>
                        <a:rPr lang="ru-RU" sz="1600" dirty="0">
                          <a:latin typeface="Times New Roman"/>
                          <a:ea typeface="Times New Roman"/>
                        </a:rPr>
                        <a:t>303 </a:t>
                      </a:r>
                      <a:r>
                        <a:rPr lang="ru-RU" sz="1600" b="1" dirty="0">
                          <a:latin typeface="Times New Roman"/>
                          <a:ea typeface="Times New Roman"/>
                        </a:rPr>
                        <a:t>88040</a:t>
                      </a:r>
                      <a:endParaRPr lang="ru-RU" sz="1600" dirty="0">
                        <a:latin typeface="Times New Roman"/>
                        <a:ea typeface="Times New Roman"/>
                      </a:endParaRPr>
                    </a:p>
                  </a:txBody>
                  <a:tcPr marL="68580" marR="68580" marT="0" marB="0" anchor="ctr"/>
                </a:tc>
                <a:extLst>
                  <a:ext uri="{0D108BD9-81ED-4DB2-BD59-A6C34878D82A}">
                    <a16:rowId xmlns:a16="http://schemas.microsoft.com/office/drawing/2014/main" val="10010"/>
                  </a:ext>
                </a:extLst>
              </a:tr>
              <a:tr h="243826">
                <a:tc>
                  <a:txBody>
                    <a:bodyPr/>
                    <a:lstStyle/>
                    <a:p>
                      <a:pPr algn="ctr">
                        <a:spcAft>
                          <a:spcPts val="0"/>
                        </a:spcAft>
                      </a:pPr>
                      <a:r>
                        <a:rPr lang="ru-RU" sz="1600">
                          <a:latin typeface="Arial" pitchFamily="34" charset="0"/>
                          <a:ea typeface="Times New Roman"/>
                          <a:cs typeface="Arial" pitchFamily="34" charset="0"/>
                        </a:rPr>
                        <a:t>11</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41</a:t>
                      </a:r>
                    </a:p>
                  </a:txBody>
                  <a:tcPr marL="68580" marR="68580" marT="0" marB="0" anchor="ctr"/>
                </a:tc>
                <a:tc>
                  <a:txBody>
                    <a:bodyPr/>
                    <a:lstStyle/>
                    <a:p>
                      <a:pPr algn="ctr">
                        <a:spcAft>
                          <a:spcPts val="0"/>
                        </a:spcAft>
                      </a:pPr>
                      <a:r>
                        <a:rPr lang="ru-RU" sz="1600">
                          <a:latin typeface="Times New Roman"/>
                          <a:ea typeface="Times New Roman"/>
                        </a:rPr>
                        <a:t>643 </a:t>
                      </a:r>
                      <a:r>
                        <a:rPr lang="ru-RU" sz="1600" b="1">
                          <a:latin typeface="Times New Roman"/>
                          <a:ea typeface="Times New Roman"/>
                        </a:rPr>
                        <a:t>62788</a:t>
                      </a:r>
                      <a:endParaRPr lang="ru-RU" sz="1600">
                        <a:latin typeface="Times New Roman"/>
                        <a:ea typeface="Times New Roman"/>
                      </a:endParaRPr>
                    </a:p>
                  </a:txBody>
                  <a:tcPr marL="68580" marR="68580" marT="0" marB="0" anchor="ctr"/>
                </a:tc>
                <a:tc>
                  <a:txBody>
                    <a:bodyPr/>
                    <a:lstStyle/>
                    <a:p>
                      <a:pPr algn="ctr">
                        <a:spcAft>
                          <a:spcPts val="0"/>
                        </a:spcAft>
                      </a:pPr>
                      <a:r>
                        <a:rPr lang="ru-RU" sz="1600">
                          <a:latin typeface="Times New Roman"/>
                          <a:ea typeface="Times New Roman"/>
                        </a:rPr>
                        <a:t>643 </a:t>
                      </a:r>
                      <a:r>
                        <a:rPr lang="ru-RU" sz="1600" b="1">
                          <a:latin typeface="Times New Roman"/>
                          <a:ea typeface="Times New Roman"/>
                        </a:rPr>
                        <a:t>89600</a:t>
                      </a:r>
                      <a:endParaRPr lang="ru-RU" sz="1600">
                        <a:latin typeface="Times New Roman"/>
                        <a:ea typeface="Times New Roman"/>
                      </a:endParaRPr>
                    </a:p>
                  </a:txBody>
                  <a:tcPr marL="68580" marR="68580" marT="0" marB="0" anchor="ctr"/>
                </a:tc>
                <a:extLst>
                  <a:ext uri="{0D108BD9-81ED-4DB2-BD59-A6C34878D82A}">
                    <a16:rowId xmlns:a16="http://schemas.microsoft.com/office/drawing/2014/main" val="10011"/>
                  </a:ext>
                </a:extLst>
              </a:tr>
              <a:tr h="243826">
                <a:tc>
                  <a:txBody>
                    <a:bodyPr/>
                    <a:lstStyle/>
                    <a:p>
                      <a:pPr algn="ctr">
                        <a:spcAft>
                          <a:spcPts val="0"/>
                        </a:spcAft>
                      </a:pPr>
                      <a:r>
                        <a:rPr lang="ru-RU" sz="1600">
                          <a:latin typeface="Arial" pitchFamily="34" charset="0"/>
                          <a:ea typeface="Times New Roman"/>
                          <a:cs typeface="Arial" pitchFamily="34" charset="0"/>
                        </a:rPr>
                        <a:t>12</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43</a:t>
                      </a:r>
                    </a:p>
                  </a:txBody>
                  <a:tcPr marL="68580" marR="68580" marT="0" marB="0" anchor="ctr"/>
                </a:tc>
                <a:tc>
                  <a:txBody>
                    <a:bodyPr/>
                    <a:lstStyle/>
                    <a:p>
                      <a:pPr algn="ctr">
                        <a:spcAft>
                          <a:spcPts val="0"/>
                        </a:spcAft>
                      </a:pPr>
                      <a:r>
                        <a:rPr lang="ru-RU" sz="1600">
                          <a:latin typeface="Times New Roman"/>
                          <a:ea typeface="Times New Roman"/>
                        </a:rPr>
                        <a:t>200 </a:t>
                      </a:r>
                      <a:r>
                        <a:rPr lang="ru-RU" sz="1600" b="1">
                          <a:latin typeface="Times New Roman"/>
                          <a:ea typeface="Times New Roman"/>
                        </a:rPr>
                        <a:t>28484</a:t>
                      </a:r>
                      <a:endParaRPr lang="ru-RU" sz="1600">
                        <a:latin typeface="Times New Roman"/>
                        <a:ea typeface="Times New Roman"/>
                      </a:endParaRPr>
                    </a:p>
                  </a:txBody>
                  <a:tcPr marL="68580" marR="68580" marT="0" marB="0" anchor="ctr"/>
                </a:tc>
                <a:tc>
                  <a:txBody>
                    <a:bodyPr/>
                    <a:lstStyle/>
                    <a:p>
                      <a:pPr algn="ctr">
                        <a:spcAft>
                          <a:spcPts val="0"/>
                        </a:spcAft>
                      </a:pPr>
                      <a:r>
                        <a:rPr lang="ru-RU" sz="1600" dirty="0">
                          <a:latin typeface="Times New Roman"/>
                          <a:ea typeface="Times New Roman"/>
                        </a:rPr>
                        <a:t>200 </a:t>
                      </a:r>
                      <a:r>
                        <a:rPr lang="ru-RU" sz="1600" b="1" dirty="0">
                          <a:latin typeface="Times New Roman"/>
                          <a:ea typeface="Times New Roman"/>
                        </a:rPr>
                        <a:t>27456</a:t>
                      </a:r>
                      <a:endParaRPr lang="ru-RU" sz="1600" dirty="0">
                        <a:latin typeface="Times New Roman"/>
                        <a:ea typeface="Times New Roman"/>
                      </a:endParaRPr>
                    </a:p>
                  </a:txBody>
                  <a:tcPr marL="68580" marR="68580" marT="0" marB="0" anchor="ctr"/>
                </a:tc>
                <a:extLst>
                  <a:ext uri="{0D108BD9-81ED-4DB2-BD59-A6C34878D82A}">
                    <a16:rowId xmlns:a16="http://schemas.microsoft.com/office/drawing/2014/main" val="10012"/>
                  </a:ext>
                </a:extLst>
              </a:tr>
              <a:tr h="243826">
                <a:tc>
                  <a:txBody>
                    <a:bodyPr/>
                    <a:lstStyle/>
                    <a:p>
                      <a:pPr algn="ctr">
                        <a:spcAft>
                          <a:spcPts val="0"/>
                        </a:spcAft>
                      </a:pPr>
                      <a:r>
                        <a:rPr lang="ru-RU" sz="1600">
                          <a:latin typeface="Arial" pitchFamily="34" charset="0"/>
                          <a:ea typeface="Times New Roman"/>
                          <a:cs typeface="Arial" pitchFamily="34" charset="0"/>
                        </a:rPr>
                        <a:t>13</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44</a:t>
                      </a:r>
                    </a:p>
                  </a:txBody>
                  <a:tcPr marL="68580" marR="68580" marT="0" marB="0" anchor="ctr"/>
                </a:tc>
                <a:tc>
                  <a:txBody>
                    <a:bodyPr/>
                    <a:lstStyle/>
                    <a:p>
                      <a:pPr algn="ctr">
                        <a:spcAft>
                          <a:spcPts val="0"/>
                        </a:spcAft>
                      </a:pPr>
                      <a:r>
                        <a:rPr lang="ru-RU" sz="1600">
                          <a:latin typeface="Times New Roman"/>
                          <a:ea typeface="Times New Roman"/>
                        </a:rPr>
                        <a:t>135 </a:t>
                      </a:r>
                      <a:r>
                        <a:rPr lang="ru-RU" sz="1600" b="1">
                          <a:latin typeface="Times New Roman"/>
                          <a:ea typeface="Times New Roman"/>
                        </a:rPr>
                        <a:t>42418</a:t>
                      </a:r>
                      <a:endParaRPr lang="ru-RU" sz="1600">
                        <a:latin typeface="Times New Roman"/>
                        <a:ea typeface="Times New Roman"/>
                      </a:endParaRPr>
                    </a:p>
                  </a:txBody>
                  <a:tcPr marL="68580" marR="68580" marT="0" marB="0" anchor="ctr"/>
                </a:tc>
                <a:tc>
                  <a:txBody>
                    <a:bodyPr/>
                    <a:lstStyle/>
                    <a:p>
                      <a:pPr algn="ctr">
                        <a:spcAft>
                          <a:spcPts val="0"/>
                        </a:spcAft>
                      </a:pPr>
                      <a:r>
                        <a:rPr lang="ru-RU" sz="1600" dirty="0">
                          <a:latin typeface="Times New Roman"/>
                          <a:ea typeface="Times New Roman"/>
                        </a:rPr>
                        <a:t>135 </a:t>
                      </a:r>
                      <a:r>
                        <a:rPr lang="ru-RU" sz="1600" b="1" dirty="0">
                          <a:latin typeface="Times New Roman"/>
                          <a:ea typeface="Times New Roman"/>
                        </a:rPr>
                        <a:t>94816</a:t>
                      </a:r>
                      <a:endParaRPr lang="ru-RU" sz="1600" dirty="0">
                        <a:latin typeface="Times New Roman"/>
                        <a:ea typeface="Times New Roman"/>
                      </a:endParaRPr>
                    </a:p>
                  </a:txBody>
                  <a:tcPr marL="68580" marR="68580" marT="0" marB="0" anchor="ctr"/>
                </a:tc>
                <a:extLst>
                  <a:ext uri="{0D108BD9-81ED-4DB2-BD59-A6C34878D82A}">
                    <a16:rowId xmlns:a16="http://schemas.microsoft.com/office/drawing/2014/main" val="10013"/>
                  </a:ext>
                </a:extLst>
              </a:tr>
              <a:tr h="243826">
                <a:tc>
                  <a:txBody>
                    <a:bodyPr/>
                    <a:lstStyle/>
                    <a:p>
                      <a:pPr algn="ctr">
                        <a:spcAft>
                          <a:spcPts val="0"/>
                        </a:spcAft>
                      </a:pPr>
                      <a:r>
                        <a:rPr lang="ru-RU" sz="1600">
                          <a:latin typeface="Arial" pitchFamily="34" charset="0"/>
                          <a:ea typeface="Times New Roman"/>
                          <a:cs typeface="Arial" pitchFamily="34" charset="0"/>
                        </a:rPr>
                        <a:t>14</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45</a:t>
                      </a:r>
                    </a:p>
                  </a:txBody>
                  <a:tcPr marL="68580" marR="68580" marT="0" marB="0" anchor="ctr"/>
                </a:tc>
                <a:tc>
                  <a:txBody>
                    <a:bodyPr/>
                    <a:lstStyle/>
                    <a:p>
                      <a:pPr algn="ctr">
                        <a:spcAft>
                          <a:spcPts val="0"/>
                        </a:spcAft>
                      </a:pPr>
                      <a:r>
                        <a:rPr lang="ru-RU" sz="1600">
                          <a:latin typeface="Times New Roman"/>
                          <a:ea typeface="Times New Roman"/>
                        </a:rPr>
                        <a:t>738 </a:t>
                      </a:r>
                      <a:r>
                        <a:rPr lang="ru-RU" sz="1600" b="1">
                          <a:latin typeface="Times New Roman"/>
                          <a:ea typeface="Times New Roman"/>
                        </a:rPr>
                        <a:t>28064</a:t>
                      </a:r>
                      <a:endParaRPr lang="ru-RU" sz="1600">
                        <a:latin typeface="Times New Roman"/>
                        <a:ea typeface="Times New Roman"/>
                      </a:endParaRPr>
                    </a:p>
                  </a:txBody>
                  <a:tcPr marL="68580" marR="68580" marT="0" marB="0" anchor="ctr"/>
                </a:tc>
                <a:tc>
                  <a:txBody>
                    <a:bodyPr/>
                    <a:lstStyle/>
                    <a:p>
                      <a:pPr algn="ctr">
                        <a:spcAft>
                          <a:spcPts val="0"/>
                        </a:spcAft>
                      </a:pPr>
                      <a:r>
                        <a:rPr lang="ru-RU" sz="1600" dirty="0">
                          <a:latin typeface="Times New Roman"/>
                          <a:ea typeface="Times New Roman"/>
                        </a:rPr>
                        <a:t>738 </a:t>
                      </a:r>
                      <a:r>
                        <a:rPr lang="ru-RU" sz="1600" b="1" dirty="0">
                          <a:latin typeface="Times New Roman"/>
                          <a:ea typeface="Times New Roman"/>
                        </a:rPr>
                        <a:t>52400</a:t>
                      </a:r>
                      <a:endParaRPr lang="ru-RU" sz="1600" dirty="0">
                        <a:latin typeface="Times New Roman"/>
                        <a:ea typeface="Times New Roman"/>
                      </a:endParaRPr>
                    </a:p>
                  </a:txBody>
                  <a:tcPr marL="68580" marR="68580" marT="0" marB="0" anchor="ctr"/>
                </a:tc>
                <a:extLst>
                  <a:ext uri="{0D108BD9-81ED-4DB2-BD59-A6C34878D82A}">
                    <a16:rowId xmlns:a16="http://schemas.microsoft.com/office/drawing/2014/main" val="10014"/>
                  </a:ext>
                </a:extLst>
              </a:tr>
              <a:tr h="243826">
                <a:tc>
                  <a:txBody>
                    <a:bodyPr/>
                    <a:lstStyle/>
                    <a:p>
                      <a:pPr algn="ctr">
                        <a:spcAft>
                          <a:spcPts val="0"/>
                        </a:spcAft>
                      </a:pPr>
                      <a:r>
                        <a:rPr lang="ru-RU" sz="1600">
                          <a:latin typeface="Arial" pitchFamily="34" charset="0"/>
                          <a:ea typeface="Times New Roman"/>
                          <a:cs typeface="Arial" pitchFamily="34" charset="0"/>
                        </a:rPr>
                        <a:t>15</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47</a:t>
                      </a:r>
                    </a:p>
                  </a:txBody>
                  <a:tcPr marL="68580" marR="68580" marT="0" marB="0" anchor="ctr"/>
                </a:tc>
                <a:tc>
                  <a:txBody>
                    <a:bodyPr/>
                    <a:lstStyle/>
                    <a:p>
                      <a:pPr algn="ctr">
                        <a:spcAft>
                          <a:spcPts val="0"/>
                        </a:spcAft>
                      </a:pPr>
                      <a:r>
                        <a:rPr lang="ru-RU" sz="1600">
                          <a:latin typeface="Times New Roman"/>
                          <a:ea typeface="Times New Roman"/>
                        </a:rPr>
                        <a:t>1012 </a:t>
                      </a:r>
                      <a:r>
                        <a:rPr lang="ru-RU" sz="1600" b="1">
                          <a:latin typeface="Times New Roman"/>
                          <a:ea typeface="Times New Roman"/>
                        </a:rPr>
                        <a:t>11280</a:t>
                      </a:r>
                      <a:endParaRPr lang="ru-RU" sz="1600">
                        <a:latin typeface="Times New Roman"/>
                        <a:ea typeface="Times New Roman"/>
                      </a:endParaRPr>
                    </a:p>
                  </a:txBody>
                  <a:tcPr marL="68580" marR="68580" marT="0" marB="0" anchor="ctr"/>
                </a:tc>
                <a:tc>
                  <a:txBody>
                    <a:bodyPr/>
                    <a:lstStyle/>
                    <a:p>
                      <a:pPr algn="ctr">
                        <a:spcAft>
                          <a:spcPts val="0"/>
                        </a:spcAft>
                      </a:pPr>
                      <a:r>
                        <a:rPr lang="ru-RU" sz="1600" dirty="0">
                          <a:latin typeface="Times New Roman"/>
                          <a:ea typeface="Times New Roman"/>
                        </a:rPr>
                        <a:t>1012 </a:t>
                      </a:r>
                      <a:r>
                        <a:rPr lang="ru-RU" sz="1600" b="1" dirty="0">
                          <a:latin typeface="Times New Roman"/>
                          <a:ea typeface="Times New Roman"/>
                        </a:rPr>
                        <a:t>68328</a:t>
                      </a:r>
                      <a:endParaRPr lang="ru-RU" sz="1600" dirty="0">
                        <a:latin typeface="Times New Roman"/>
                        <a:ea typeface="Times New Roman"/>
                      </a:endParaRPr>
                    </a:p>
                  </a:txBody>
                  <a:tcPr marL="68580" marR="68580" marT="0" marB="0" anchor="ctr"/>
                </a:tc>
                <a:extLst>
                  <a:ext uri="{0D108BD9-81ED-4DB2-BD59-A6C34878D82A}">
                    <a16:rowId xmlns:a16="http://schemas.microsoft.com/office/drawing/2014/main" val="10015"/>
                  </a:ext>
                </a:extLst>
              </a:tr>
              <a:tr h="243826">
                <a:tc>
                  <a:txBody>
                    <a:bodyPr/>
                    <a:lstStyle/>
                    <a:p>
                      <a:pPr algn="ctr">
                        <a:spcAft>
                          <a:spcPts val="0"/>
                        </a:spcAft>
                      </a:pPr>
                      <a:r>
                        <a:rPr lang="ru-RU" sz="1600">
                          <a:latin typeface="Arial" pitchFamily="34" charset="0"/>
                          <a:ea typeface="Times New Roman"/>
                          <a:cs typeface="Arial" pitchFamily="34" charset="0"/>
                        </a:rPr>
                        <a:t>16</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49</a:t>
                      </a:r>
                    </a:p>
                  </a:txBody>
                  <a:tcPr marL="68580" marR="68580" marT="0" marB="0" anchor="ctr"/>
                </a:tc>
                <a:tc>
                  <a:txBody>
                    <a:bodyPr/>
                    <a:lstStyle/>
                    <a:p>
                      <a:pPr algn="ctr">
                        <a:spcAft>
                          <a:spcPts val="0"/>
                        </a:spcAft>
                      </a:pPr>
                      <a:r>
                        <a:rPr lang="ru-RU" sz="1600">
                          <a:latin typeface="Times New Roman"/>
                          <a:ea typeface="Times New Roman"/>
                        </a:rPr>
                        <a:t>746 </a:t>
                      </a:r>
                      <a:r>
                        <a:rPr lang="ru-RU" sz="1600" b="1">
                          <a:latin typeface="Times New Roman"/>
                          <a:ea typeface="Times New Roman"/>
                        </a:rPr>
                        <a:t>53152</a:t>
                      </a:r>
                      <a:endParaRPr lang="ru-RU" sz="1600">
                        <a:latin typeface="Times New Roman"/>
                        <a:ea typeface="Times New Roman"/>
                      </a:endParaRPr>
                    </a:p>
                  </a:txBody>
                  <a:tcPr marL="68580" marR="68580" marT="0" marB="0" anchor="ctr"/>
                </a:tc>
                <a:tc>
                  <a:txBody>
                    <a:bodyPr/>
                    <a:lstStyle/>
                    <a:p>
                      <a:pPr algn="ctr">
                        <a:spcAft>
                          <a:spcPts val="0"/>
                        </a:spcAft>
                      </a:pPr>
                      <a:r>
                        <a:rPr lang="ru-RU" sz="1600">
                          <a:latin typeface="Times New Roman"/>
                          <a:ea typeface="Times New Roman"/>
                        </a:rPr>
                        <a:t>746 </a:t>
                      </a:r>
                      <a:r>
                        <a:rPr lang="ru-RU" sz="1600" b="1">
                          <a:latin typeface="Times New Roman"/>
                          <a:ea typeface="Times New Roman"/>
                        </a:rPr>
                        <a:t>84432</a:t>
                      </a:r>
                      <a:endParaRPr lang="ru-RU" sz="1600">
                        <a:latin typeface="Times New Roman"/>
                        <a:ea typeface="Times New Roman"/>
                      </a:endParaRPr>
                    </a:p>
                  </a:txBody>
                  <a:tcPr marL="68580" marR="68580" marT="0" marB="0" anchor="ctr"/>
                </a:tc>
                <a:extLst>
                  <a:ext uri="{0D108BD9-81ED-4DB2-BD59-A6C34878D82A}">
                    <a16:rowId xmlns:a16="http://schemas.microsoft.com/office/drawing/2014/main" val="10016"/>
                  </a:ext>
                </a:extLst>
              </a:tr>
              <a:tr h="243826">
                <a:tc>
                  <a:txBody>
                    <a:bodyPr/>
                    <a:lstStyle/>
                    <a:p>
                      <a:pPr algn="ctr">
                        <a:spcAft>
                          <a:spcPts val="0"/>
                        </a:spcAft>
                      </a:pPr>
                      <a:r>
                        <a:rPr lang="ru-RU" sz="1600">
                          <a:latin typeface="Arial" pitchFamily="34" charset="0"/>
                          <a:ea typeface="Times New Roman"/>
                          <a:cs typeface="Arial" pitchFamily="34" charset="0"/>
                        </a:rPr>
                        <a:t>17</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50</a:t>
                      </a:r>
                    </a:p>
                  </a:txBody>
                  <a:tcPr marL="68580" marR="68580" marT="0" marB="0" anchor="ctr"/>
                </a:tc>
                <a:tc>
                  <a:txBody>
                    <a:bodyPr/>
                    <a:lstStyle/>
                    <a:p>
                      <a:pPr algn="ctr">
                        <a:spcAft>
                          <a:spcPts val="0"/>
                        </a:spcAft>
                      </a:pPr>
                      <a:r>
                        <a:rPr lang="ru-RU" sz="1600">
                          <a:latin typeface="Times New Roman"/>
                          <a:ea typeface="Times New Roman"/>
                        </a:rPr>
                        <a:t>51 </a:t>
                      </a:r>
                      <a:r>
                        <a:rPr lang="ru-RU" sz="1600" b="1">
                          <a:latin typeface="Times New Roman"/>
                          <a:ea typeface="Times New Roman"/>
                        </a:rPr>
                        <a:t>07258</a:t>
                      </a:r>
                      <a:endParaRPr lang="ru-RU" sz="1600">
                        <a:latin typeface="Times New Roman"/>
                        <a:ea typeface="Times New Roman"/>
                      </a:endParaRPr>
                    </a:p>
                  </a:txBody>
                  <a:tcPr marL="68580" marR="68580" marT="0" marB="0" anchor="ctr"/>
                </a:tc>
                <a:tc>
                  <a:txBody>
                    <a:bodyPr/>
                    <a:lstStyle/>
                    <a:p>
                      <a:pPr algn="ctr">
                        <a:spcAft>
                          <a:spcPts val="0"/>
                        </a:spcAft>
                      </a:pPr>
                      <a:r>
                        <a:rPr lang="ru-RU" sz="1600">
                          <a:latin typeface="Times New Roman"/>
                          <a:ea typeface="Times New Roman"/>
                        </a:rPr>
                        <a:t>51 </a:t>
                      </a:r>
                      <a:r>
                        <a:rPr lang="ru-RU" sz="1600" b="1">
                          <a:latin typeface="Times New Roman"/>
                          <a:ea typeface="Times New Roman"/>
                        </a:rPr>
                        <a:t>53188</a:t>
                      </a:r>
                      <a:endParaRPr lang="ru-RU" sz="1600">
                        <a:latin typeface="Times New Roman"/>
                        <a:ea typeface="Times New Roman"/>
                      </a:endParaRPr>
                    </a:p>
                  </a:txBody>
                  <a:tcPr marL="68580" marR="68580" marT="0" marB="0" anchor="ctr"/>
                </a:tc>
                <a:extLst>
                  <a:ext uri="{0D108BD9-81ED-4DB2-BD59-A6C34878D82A}">
                    <a16:rowId xmlns:a16="http://schemas.microsoft.com/office/drawing/2014/main" val="10017"/>
                  </a:ext>
                </a:extLst>
              </a:tr>
              <a:tr h="243826">
                <a:tc>
                  <a:txBody>
                    <a:bodyPr/>
                    <a:lstStyle/>
                    <a:p>
                      <a:pPr algn="ctr">
                        <a:spcAft>
                          <a:spcPts val="0"/>
                        </a:spcAft>
                      </a:pPr>
                      <a:r>
                        <a:rPr lang="ru-RU" sz="1600">
                          <a:latin typeface="Arial" pitchFamily="34" charset="0"/>
                          <a:ea typeface="Times New Roman"/>
                          <a:cs typeface="Arial" pitchFamily="34" charset="0"/>
                        </a:rPr>
                        <a:t>18</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51</a:t>
                      </a:r>
                    </a:p>
                  </a:txBody>
                  <a:tcPr marL="68580" marR="68580" marT="0" marB="0" anchor="ctr"/>
                </a:tc>
                <a:tc>
                  <a:txBody>
                    <a:bodyPr/>
                    <a:lstStyle/>
                    <a:p>
                      <a:pPr algn="ctr">
                        <a:spcAft>
                          <a:spcPts val="0"/>
                        </a:spcAft>
                      </a:pPr>
                      <a:r>
                        <a:rPr lang="ru-RU" sz="1600">
                          <a:latin typeface="Times New Roman"/>
                          <a:ea typeface="Times New Roman"/>
                        </a:rPr>
                        <a:t>217 </a:t>
                      </a:r>
                      <a:r>
                        <a:rPr lang="ru-RU" sz="1600" b="1">
                          <a:latin typeface="Times New Roman"/>
                          <a:ea typeface="Times New Roman"/>
                        </a:rPr>
                        <a:t>11080</a:t>
                      </a:r>
                      <a:endParaRPr lang="ru-RU" sz="1600">
                        <a:latin typeface="Times New Roman"/>
                        <a:ea typeface="Times New Roman"/>
                      </a:endParaRPr>
                    </a:p>
                  </a:txBody>
                  <a:tcPr marL="68580" marR="68580" marT="0" marB="0" anchor="ctr"/>
                </a:tc>
                <a:tc>
                  <a:txBody>
                    <a:bodyPr/>
                    <a:lstStyle/>
                    <a:p>
                      <a:pPr algn="ctr">
                        <a:spcAft>
                          <a:spcPts val="0"/>
                        </a:spcAft>
                      </a:pPr>
                      <a:r>
                        <a:rPr lang="ru-RU" sz="1600" dirty="0">
                          <a:latin typeface="Times New Roman"/>
                          <a:ea typeface="Times New Roman"/>
                        </a:rPr>
                        <a:t>217 </a:t>
                      </a:r>
                      <a:r>
                        <a:rPr lang="ru-RU" sz="1600" b="1" dirty="0">
                          <a:latin typeface="Times New Roman"/>
                          <a:ea typeface="Times New Roman"/>
                        </a:rPr>
                        <a:t>88028</a:t>
                      </a:r>
                      <a:endParaRPr lang="ru-RU" sz="1600" dirty="0">
                        <a:latin typeface="Times New Roman"/>
                        <a:ea typeface="Times New Roman"/>
                      </a:endParaRPr>
                    </a:p>
                  </a:txBody>
                  <a:tcPr marL="68580" marR="68580" marT="0" marB="0" anchor="ctr"/>
                </a:tc>
                <a:extLst>
                  <a:ext uri="{0D108BD9-81ED-4DB2-BD59-A6C34878D82A}">
                    <a16:rowId xmlns:a16="http://schemas.microsoft.com/office/drawing/2014/main" val="10018"/>
                  </a:ext>
                </a:extLst>
              </a:tr>
              <a:tr h="243826">
                <a:tc>
                  <a:txBody>
                    <a:bodyPr/>
                    <a:lstStyle/>
                    <a:p>
                      <a:pPr algn="ctr">
                        <a:spcAft>
                          <a:spcPts val="0"/>
                        </a:spcAft>
                      </a:pPr>
                      <a:r>
                        <a:rPr lang="ru-RU" sz="1600" dirty="0">
                          <a:latin typeface="Arial" pitchFamily="34" charset="0"/>
                          <a:ea typeface="Times New Roman"/>
                          <a:cs typeface="Arial" pitchFamily="34" charset="0"/>
                        </a:rPr>
                        <a:t>19</a:t>
                      </a:r>
                    </a:p>
                  </a:txBody>
                  <a:tcPr marL="68580" marR="68580" marT="0" marB="0" anchor="ctr"/>
                </a:tc>
                <a:tc>
                  <a:txBody>
                    <a:bodyPr/>
                    <a:lstStyle/>
                    <a:p>
                      <a:pPr algn="ctr">
                        <a:spcAft>
                          <a:spcPts val="0"/>
                        </a:spcAft>
                      </a:pPr>
                      <a:r>
                        <a:rPr lang="ru-RU" sz="1600">
                          <a:latin typeface="Arial" pitchFamily="34" charset="0"/>
                          <a:ea typeface="Times New Roman"/>
                          <a:cs typeface="Arial" pitchFamily="34" charset="0"/>
                        </a:rPr>
                        <a:t>52</a:t>
                      </a:r>
                    </a:p>
                  </a:txBody>
                  <a:tcPr marL="68580" marR="68580" marT="0" marB="0" anchor="ctr"/>
                </a:tc>
                <a:tc>
                  <a:txBody>
                    <a:bodyPr/>
                    <a:lstStyle/>
                    <a:p>
                      <a:pPr algn="ctr">
                        <a:spcAft>
                          <a:spcPts val="0"/>
                        </a:spcAft>
                      </a:pPr>
                      <a:r>
                        <a:rPr lang="ru-RU" sz="1600">
                          <a:latin typeface="Times New Roman"/>
                          <a:ea typeface="Times New Roman"/>
                        </a:rPr>
                        <a:t>1036 </a:t>
                      </a:r>
                      <a:r>
                        <a:rPr lang="ru-RU" sz="1600" b="1">
                          <a:latin typeface="Times New Roman"/>
                          <a:ea typeface="Times New Roman"/>
                        </a:rPr>
                        <a:t>45688</a:t>
                      </a:r>
                      <a:endParaRPr lang="ru-RU" sz="1600">
                        <a:latin typeface="Times New Roman"/>
                        <a:ea typeface="Times New Roman"/>
                      </a:endParaRPr>
                    </a:p>
                  </a:txBody>
                  <a:tcPr marL="68580" marR="68580" marT="0" marB="0" anchor="ctr"/>
                </a:tc>
                <a:tc>
                  <a:txBody>
                    <a:bodyPr/>
                    <a:lstStyle/>
                    <a:p>
                      <a:pPr algn="ctr">
                        <a:spcAft>
                          <a:spcPts val="0"/>
                        </a:spcAft>
                      </a:pPr>
                      <a:r>
                        <a:rPr lang="ru-RU" sz="1600" dirty="0">
                          <a:latin typeface="Times New Roman"/>
                          <a:ea typeface="Times New Roman"/>
                        </a:rPr>
                        <a:t>1036 </a:t>
                      </a:r>
                      <a:r>
                        <a:rPr lang="ru-RU" sz="1600" b="1" dirty="0">
                          <a:latin typeface="Times New Roman"/>
                          <a:ea typeface="Times New Roman"/>
                        </a:rPr>
                        <a:t>95648</a:t>
                      </a:r>
                      <a:endParaRPr lang="ru-RU" sz="1600" dirty="0">
                        <a:latin typeface="Times New Roman"/>
                        <a:ea typeface="Times New Roman"/>
                      </a:endParaRPr>
                    </a:p>
                  </a:txBody>
                  <a:tcPr marL="68580" marR="68580" marT="0" marB="0" anchor="ctr"/>
                </a:tc>
                <a:extLst>
                  <a:ext uri="{0D108BD9-81ED-4DB2-BD59-A6C34878D82A}">
                    <a16:rowId xmlns:a16="http://schemas.microsoft.com/office/drawing/2014/main" val="10019"/>
                  </a:ext>
                </a:extLst>
              </a:tr>
              <a:tr h="243826">
                <a:tc>
                  <a:txBody>
                    <a:bodyPr/>
                    <a:lstStyle/>
                    <a:p>
                      <a:pPr algn="ctr">
                        <a:spcAft>
                          <a:spcPts val="0"/>
                        </a:spcAft>
                      </a:pPr>
                      <a:r>
                        <a:rPr lang="ru-RU" sz="1600" dirty="0">
                          <a:latin typeface="Arial" pitchFamily="34" charset="0"/>
                          <a:ea typeface="Times New Roman"/>
                          <a:cs typeface="Arial" pitchFamily="34" charset="0"/>
                        </a:rPr>
                        <a:t>20</a:t>
                      </a:r>
                    </a:p>
                  </a:txBody>
                  <a:tcPr marL="68580" marR="68580" marT="0" marB="0" anchor="ctr"/>
                </a:tc>
                <a:tc>
                  <a:txBody>
                    <a:bodyPr/>
                    <a:lstStyle/>
                    <a:p>
                      <a:pPr algn="ctr">
                        <a:spcAft>
                          <a:spcPts val="0"/>
                        </a:spcAft>
                      </a:pPr>
                      <a:r>
                        <a:rPr lang="ru-RU" sz="1600" dirty="0">
                          <a:latin typeface="Arial" pitchFamily="34" charset="0"/>
                          <a:ea typeface="Times New Roman"/>
                          <a:cs typeface="Arial" pitchFamily="34" charset="0"/>
                        </a:rPr>
                        <a:t>53</a:t>
                      </a:r>
                    </a:p>
                  </a:txBody>
                  <a:tcPr marL="68580" marR="68580" marT="0" marB="0" anchor="ctr"/>
                </a:tc>
                <a:tc>
                  <a:txBody>
                    <a:bodyPr/>
                    <a:lstStyle/>
                    <a:p>
                      <a:pPr algn="ctr">
                        <a:spcAft>
                          <a:spcPts val="0"/>
                        </a:spcAft>
                      </a:pPr>
                      <a:r>
                        <a:rPr lang="ru-RU" sz="1600" dirty="0">
                          <a:latin typeface="Times New Roman"/>
                          <a:ea typeface="Times New Roman"/>
                        </a:rPr>
                        <a:t>376 </a:t>
                      </a:r>
                      <a:r>
                        <a:rPr lang="ru-RU" sz="1600" b="1" dirty="0">
                          <a:latin typeface="Times New Roman"/>
                          <a:ea typeface="Times New Roman"/>
                        </a:rPr>
                        <a:t>28880</a:t>
                      </a:r>
                      <a:endParaRPr lang="ru-RU" sz="1600" dirty="0">
                        <a:latin typeface="Times New Roman"/>
                        <a:ea typeface="Times New Roman"/>
                      </a:endParaRPr>
                    </a:p>
                  </a:txBody>
                  <a:tcPr marL="68580" marR="68580" marT="0" marB="0" anchor="ctr"/>
                </a:tc>
                <a:tc>
                  <a:txBody>
                    <a:bodyPr/>
                    <a:lstStyle/>
                    <a:p>
                      <a:pPr algn="ctr">
                        <a:spcAft>
                          <a:spcPts val="0"/>
                        </a:spcAft>
                      </a:pPr>
                      <a:r>
                        <a:rPr lang="ru-RU" sz="1600" dirty="0">
                          <a:latin typeface="Times New Roman"/>
                          <a:ea typeface="Times New Roman"/>
                        </a:rPr>
                        <a:t>377 </a:t>
                      </a:r>
                      <a:r>
                        <a:rPr lang="ru-RU" sz="1600" b="1" dirty="0">
                          <a:latin typeface="Times New Roman"/>
                          <a:ea typeface="Times New Roman"/>
                        </a:rPr>
                        <a:t>21680</a:t>
                      </a:r>
                      <a:endParaRPr lang="ru-RU" sz="1600" dirty="0">
                        <a:latin typeface="Times New Roman"/>
                        <a:ea typeface="Times New Roman"/>
                      </a:endParaRPr>
                    </a:p>
                  </a:txBody>
                  <a:tcPr marL="68580" marR="68580" marT="0" marB="0" anchor="ctr"/>
                </a:tc>
                <a:extLst>
                  <a:ext uri="{0D108BD9-81ED-4DB2-BD59-A6C34878D82A}">
                    <a16:rowId xmlns:a16="http://schemas.microsoft.com/office/drawing/2014/main" val="1002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a:extLst>
              <a:ext uri="{FF2B5EF4-FFF2-40B4-BE49-F238E27FC236}">
                <a16:creationId xmlns:a16="http://schemas.microsoft.com/office/drawing/2014/main" id="{C2E8F09C-EF48-6342-9328-98F4831FBD21}"/>
              </a:ext>
            </a:extLst>
          </p:cNvPr>
          <p:cNvSpPr>
            <a:spLocks noGrp="1"/>
          </p:cNvSpPr>
          <p:nvPr>
            <p:ph type="title"/>
          </p:nvPr>
        </p:nvSpPr>
        <p:spPr>
          <a:xfrm>
            <a:off x="1738314" y="214313"/>
            <a:ext cx="8715375" cy="6500812"/>
          </a:xfrm>
        </p:spPr>
        <p:txBody>
          <a:bodyPr/>
          <a:lstStyle/>
          <a:p>
            <a:pPr algn="l" eaLnBrk="1" hangingPunct="1"/>
            <a:r>
              <a:rPr lang="ru-RU" altLang="ru-RU" sz="1800">
                <a:latin typeface="Arial" panose="020B0604020202020204" pitchFamily="34" charset="0"/>
                <a:cs typeface="Arial" panose="020B0604020202020204" pitchFamily="34" charset="0"/>
              </a:rPr>
              <a:t>Как видно из таблицы, типично изменяются последние пять цифр. Выберем для них порог </a:t>
            </a:r>
            <a:r>
              <a:rPr lang="el-GR" altLang="ru-RU" sz="1800" i="1">
                <a:latin typeface="Arial" panose="020B0604020202020204" pitchFamily="34" charset="0"/>
                <a:cs typeface="Arial" panose="020B0604020202020204" pitchFamily="34" charset="0"/>
              </a:rPr>
              <a:t>λ</a:t>
            </a:r>
            <a:r>
              <a:rPr lang="ru-RU" altLang="ru-RU" sz="1800" i="1"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 46000.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Тогда для выбранных ПС получаем: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верно определена СПС-ШПС в 30 случаях</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получены ложные обнаружения в 3-х</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случаях</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пропущена СГС-ШПС в 7 случаях.</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Из таблицы видно, что ПО и СГ различимы, но возникает проблема – как выбрать порог? Таким образом, данный подход применим в случае, когда необходимо различать, какой из двух образов ПО или СГ.</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 действительности имеются и более эффективные методы обнаружения СГС-ШПС (см. далее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слепой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стегоанализ).</a:t>
            </a:r>
          </a:p>
        </p:txBody>
      </p:sp>
      <p:sp>
        <p:nvSpPr>
          <p:cNvPr id="8" name="Номер слайда 7">
            <a:extLst>
              <a:ext uri="{FF2B5EF4-FFF2-40B4-BE49-F238E27FC236}">
                <a16:creationId xmlns:a16="http://schemas.microsoft.com/office/drawing/2014/main" id="{40492C47-0FAC-634B-A8DF-A074CE84C0F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5798A19-CC46-094D-B173-93E4872A1821}" type="slidenum">
              <a:rPr lang="ru-RU" altLang="ru-RU">
                <a:solidFill>
                  <a:srgbClr val="898989"/>
                </a:solidFill>
                <a:latin typeface="Calibri" panose="020F0502020204030204" pitchFamily="34" charset="0"/>
              </a:rPr>
              <a:pPr eaLnBrk="1" hangingPunct="1"/>
              <a:t>42</a:t>
            </a:fld>
            <a:endParaRPr lang="ru-RU" altLang="ru-RU">
              <a:solidFill>
                <a:srgbClr val="898989"/>
              </a:solidFill>
              <a:latin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Заголовок 1">
            <a:extLst>
              <a:ext uri="{FF2B5EF4-FFF2-40B4-BE49-F238E27FC236}">
                <a16:creationId xmlns:a16="http://schemas.microsoft.com/office/drawing/2014/main" id="{BD89AD14-2B25-A140-8BFF-10D9471B9BC6}"/>
              </a:ext>
            </a:extLst>
          </p:cNvPr>
          <p:cNvSpPr>
            <a:spLocks noGrp="1"/>
          </p:cNvSpPr>
          <p:nvPr>
            <p:ph type="ctrTitle"/>
          </p:nvPr>
        </p:nvSpPr>
        <p:spPr>
          <a:xfrm>
            <a:off x="2209800" y="2130426"/>
            <a:ext cx="7772400" cy="1470025"/>
          </a:xfrm>
        </p:spPr>
        <p:txBody>
          <a:bodyPr/>
          <a:lstStyle/>
          <a:p>
            <a:endParaRPr lang="ru-RU" altLang="ru-RU"/>
          </a:p>
        </p:txBody>
      </p:sp>
      <p:sp>
        <p:nvSpPr>
          <p:cNvPr id="3" name="Подзаголовок 2">
            <a:extLst>
              <a:ext uri="{FF2B5EF4-FFF2-40B4-BE49-F238E27FC236}">
                <a16:creationId xmlns:a16="http://schemas.microsoft.com/office/drawing/2014/main" id="{27F57B69-5158-9140-9C01-D89816EBAC05}"/>
              </a:ext>
            </a:extLst>
          </p:cNvPr>
          <p:cNvSpPr>
            <a:spLocks noGrp="1"/>
          </p:cNvSpPr>
          <p:nvPr>
            <p:ph type="subTitle" idx="1"/>
          </p:nvPr>
        </p:nvSpPr>
        <p:spPr/>
        <p:txBody>
          <a:bodyPr/>
          <a:lstStyle/>
          <a:p>
            <a:pPr>
              <a:buFont typeface="Arial" charset="0"/>
              <a:buNone/>
              <a:defRPr/>
            </a:pPr>
            <a:endParaRPr lang="ru-RU"/>
          </a:p>
        </p:txBody>
      </p:sp>
      <p:sp>
        <p:nvSpPr>
          <p:cNvPr id="4" name="Номер слайда 3">
            <a:extLst>
              <a:ext uri="{FF2B5EF4-FFF2-40B4-BE49-F238E27FC236}">
                <a16:creationId xmlns:a16="http://schemas.microsoft.com/office/drawing/2014/main" id="{01465D37-F597-4A41-9317-9EE3CDC4EF7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C27ED70-B0EA-A746-AE63-8E644914D244}" type="slidenum">
              <a:rPr lang="ru-RU" altLang="ru-RU">
                <a:solidFill>
                  <a:srgbClr val="898989"/>
                </a:solidFill>
                <a:latin typeface="Calibri" panose="020F0502020204030204" pitchFamily="34" charset="0"/>
              </a:rPr>
              <a:pPr eaLnBrk="1" hangingPunct="1"/>
              <a:t>43</a:t>
            </a:fld>
            <a:endParaRPr lang="ru-RU" altLang="ru-RU">
              <a:solidFill>
                <a:srgbClr val="898989"/>
              </a:solidFill>
              <a:latin typeface="Calibri" panose="020F0502020204030204" pitchFamily="34" charset="0"/>
            </a:endParaRPr>
          </a:p>
        </p:txBody>
      </p:sp>
      <p:pic>
        <p:nvPicPr>
          <p:cNvPr id="2053" name="Picture 2">
            <a:extLst>
              <a:ext uri="{FF2B5EF4-FFF2-40B4-BE49-F238E27FC236}">
                <a16:creationId xmlns:a16="http://schemas.microsoft.com/office/drawing/2014/main" id="{7569D426-89CD-8141-96C4-33603B9D7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9" y="1152525"/>
            <a:ext cx="7362825"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1">
            <a:extLst>
              <a:ext uri="{FF2B5EF4-FFF2-40B4-BE49-F238E27FC236}">
                <a16:creationId xmlns:a16="http://schemas.microsoft.com/office/drawing/2014/main" id="{C56BAF67-1E5A-AD4C-BD05-6958A4D0A662}"/>
              </a:ext>
            </a:extLst>
          </p:cNvPr>
          <p:cNvSpPr>
            <a:spLocks noGrp="1"/>
          </p:cNvSpPr>
          <p:nvPr>
            <p:ph type="title"/>
          </p:nvPr>
        </p:nvSpPr>
        <p:spPr/>
        <p:txBody>
          <a:bodyPr/>
          <a:lstStyle/>
          <a:p>
            <a:endParaRPr lang="ru-RU" altLang="ru-RU"/>
          </a:p>
        </p:txBody>
      </p:sp>
      <p:sp>
        <p:nvSpPr>
          <p:cNvPr id="3075" name="Объект 2">
            <a:extLst>
              <a:ext uri="{FF2B5EF4-FFF2-40B4-BE49-F238E27FC236}">
                <a16:creationId xmlns:a16="http://schemas.microsoft.com/office/drawing/2014/main" id="{88306D5E-A33E-9048-B3A4-456A148C5B90}"/>
              </a:ext>
            </a:extLst>
          </p:cNvPr>
          <p:cNvSpPr>
            <a:spLocks noGrp="1"/>
          </p:cNvSpPr>
          <p:nvPr>
            <p:ph idx="1"/>
          </p:nvPr>
        </p:nvSpPr>
        <p:spPr/>
        <p:txBody>
          <a:bodyPr/>
          <a:lstStyle/>
          <a:p>
            <a:endParaRPr lang="ru-RU" altLang="ru-RU"/>
          </a:p>
        </p:txBody>
      </p:sp>
      <p:sp>
        <p:nvSpPr>
          <p:cNvPr id="4" name="Номер слайда 3">
            <a:extLst>
              <a:ext uri="{FF2B5EF4-FFF2-40B4-BE49-F238E27FC236}">
                <a16:creationId xmlns:a16="http://schemas.microsoft.com/office/drawing/2014/main" id="{63EF1060-08C8-8C44-88A8-34B624ED7E7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F909752-31C8-9E46-9FBE-CFA079A31C3F}" type="slidenum">
              <a:rPr lang="ru-RU" altLang="ru-RU">
                <a:solidFill>
                  <a:srgbClr val="898989"/>
                </a:solidFill>
                <a:latin typeface="Calibri" panose="020F0502020204030204" pitchFamily="34" charset="0"/>
              </a:rPr>
              <a:pPr eaLnBrk="1" hangingPunct="1"/>
              <a:t>44</a:t>
            </a:fld>
            <a:endParaRPr lang="ru-RU" altLang="ru-RU">
              <a:solidFill>
                <a:srgbClr val="898989"/>
              </a:solidFill>
              <a:latin typeface="Calibri" panose="020F0502020204030204" pitchFamily="34" charset="0"/>
            </a:endParaRPr>
          </a:p>
        </p:txBody>
      </p:sp>
      <p:pic>
        <p:nvPicPr>
          <p:cNvPr id="3077" name="Picture 2">
            <a:extLst>
              <a:ext uri="{FF2B5EF4-FFF2-40B4-BE49-F238E27FC236}">
                <a16:creationId xmlns:a16="http://schemas.microsoft.com/office/drawing/2014/main" id="{75C8334E-8332-B042-BD53-2535A9BC2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789" y="1914525"/>
            <a:ext cx="721042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a:extLst>
              <a:ext uri="{FF2B5EF4-FFF2-40B4-BE49-F238E27FC236}">
                <a16:creationId xmlns:a16="http://schemas.microsoft.com/office/drawing/2014/main" id="{C5AE5205-9435-3649-A137-CAD48248A58A}"/>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Лекция </a:t>
            </a:r>
            <a:r>
              <a:rPr lang="en-US" altLang="ru-RU" sz="1800" b="1">
                <a:latin typeface="Arial" panose="020B0604020202020204" pitchFamily="34" charset="0"/>
                <a:cs typeface="Arial" panose="020B0604020202020204" pitchFamily="34" charset="0"/>
              </a:rPr>
              <a:t>4</a:t>
            </a:r>
            <a:r>
              <a:rPr lang="ru-RU" altLang="ru-RU" sz="1800" b="1">
                <a:latin typeface="Arial" panose="020B0604020202020204" pitchFamily="34" charset="0"/>
                <a:cs typeface="Arial" panose="020B0604020202020204" pitchFamily="34" charset="0"/>
              </a:rPr>
              <a:t>. Стегосистемы для других покрывающих сообщений. </a:t>
            </a:r>
            <a:br>
              <a:rPr lang="en-US"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4.1. </a:t>
            </a:r>
            <a:r>
              <a:rPr lang="ru-RU" altLang="ru-RU" sz="1800">
                <a:latin typeface="Arial" panose="020B0604020202020204" pitchFamily="34" charset="0"/>
                <a:cs typeface="Arial" panose="020B0604020202020204" pitchFamily="34" charset="0"/>
              </a:rPr>
              <a:t>Лингвистические СГС (Л-СГС)</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4.2. Графические СГС (Г-СГС)</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4.3. Интернет СГС (И-СГС)</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b="1">
                <a:latin typeface="Arial" panose="020B0604020202020204" pitchFamily="34" charset="0"/>
                <a:cs typeface="Arial" panose="020B0604020202020204" pitchFamily="34" charset="0"/>
              </a:rPr>
              <a:t> 4.1. </a:t>
            </a:r>
            <a:r>
              <a:rPr lang="ru-RU" altLang="ru-RU" sz="1800" b="1">
                <a:latin typeface="Arial" panose="020B0604020202020204" pitchFamily="34" charset="0"/>
                <a:cs typeface="Arial" panose="020B0604020202020204" pitchFamily="34" charset="0"/>
              </a:rPr>
              <a:t>Лингвистическая стегосистема.</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Определение: </a:t>
            </a:r>
            <a:r>
              <a:rPr lang="ru-RU" altLang="ru-RU" sz="1800">
                <a:latin typeface="Arial" panose="020B0604020202020204" pitchFamily="34" charset="0"/>
                <a:cs typeface="Arial" panose="020B0604020202020204" pitchFamily="34" charset="0"/>
              </a:rPr>
              <a:t>Скрытое вложение любых оцифрованных данных в файлы 		текстовых документов, использующих естественные языки.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Основные требования: </a:t>
            </a:r>
            <a:r>
              <a:rPr lang="ru-RU" altLang="ru-RU" sz="1800">
                <a:latin typeface="Arial" panose="020B0604020202020204" pitchFamily="34" charset="0"/>
                <a:cs typeface="Arial" panose="020B0604020202020204" pitchFamily="34" charset="0"/>
              </a:rPr>
              <a:t>Л-СГС не должна вызывать подозрений, т.е. вся структура языка (грамматика, синтаксис, семантика) должна сохраняться.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Два основных типа Л-СГС: </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 С заданным ПС (текстом).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 С выбираемым ПС.</a:t>
            </a:r>
          </a:p>
        </p:txBody>
      </p:sp>
      <p:sp>
        <p:nvSpPr>
          <p:cNvPr id="4" name="Номер слайда 3">
            <a:extLst>
              <a:ext uri="{FF2B5EF4-FFF2-40B4-BE49-F238E27FC236}">
                <a16:creationId xmlns:a16="http://schemas.microsoft.com/office/drawing/2014/main" id="{CF675F01-41FC-DB4C-9C8A-4675616A704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22444F7-EF7C-404A-83A0-DB1382E9AE77}" type="slidenum">
              <a:rPr lang="ru-RU" altLang="ru-RU">
                <a:solidFill>
                  <a:srgbClr val="898989"/>
                </a:solidFill>
                <a:latin typeface="Calibri" panose="020F0502020204030204" pitchFamily="34" charset="0"/>
              </a:rPr>
              <a:pPr eaLnBrk="1" hangingPunct="1"/>
              <a:t>45</a:t>
            </a:fld>
            <a:endParaRPr lang="ru-RU" altLang="ru-RU">
              <a:solidFill>
                <a:srgbClr val="898989"/>
              </a:solidFill>
              <a:latin typeface="Calibri" panose="020F05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a:extLst>
              <a:ext uri="{FF2B5EF4-FFF2-40B4-BE49-F238E27FC236}">
                <a16:creationId xmlns:a16="http://schemas.microsoft.com/office/drawing/2014/main" id="{9E164FA4-5178-9141-8D5E-139419D59BD8}"/>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Основной принцип построения Л-СГС 1</a:t>
            </a:r>
            <a:r>
              <a:rPr lang="ru-RU" altLang="ru-RU" sz="1800" b="1" baseline="30000">
                <a:latin typeface="Arial" panose="020B0604020202020204" pitchFamily="34" charset="0"/>
                <a:cs typeface="Arial" panose="020B0604020202020204" pitchFamily="34" charset="0"/>
              </a:rPr>
              <a:t>го</a:t>
            </a:r>
            <a:r>
              <a:rPr lang="ru-RU" altLang="ru-RU" sz="1800" b="1">
                <a:latin typeface="Arial" panose="020B0604020202020204" pitchFamily="34" charset="0"/>
                <a:cs typeface="Arial" panose="020B0604020202020204" pitchFamily="34" charset="0"/>
              </a:rPr>
              <a:t> типа.</a:t>
            </a:r>
            <a:br>
              <a:rPr lang="ru-RU" altLang="ru-RU" sz="1800" b="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Находить участки равномерно распределенные в некоторой области и заменять их другими по правилам вложения секретной информации.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Основной метод построения Л-СГС – использование абсолютных или относительных </a:t>
            </a:r>
            <a:r>
              <a:rPr lang="ru-RU" altLang="ru-RU" sz="1800" i="1">
                <a:latin typeface="Arial" panose="020B0604020202020204" pitchFamily="34" charset="0"/>
                <a:cs typeface="Arial" panose="020B0604020202020204" pitchFamily="34" charset="0"/>
              </a:rPr>
              <a:t>синонимов</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Определения:</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Абсолютный синоним – это слово или фраза, которые могут быть 	заменены другим словом или фразой в любом контексте без изменения 	его смысла.</a:t>
            </a:r>
            <a:br>
              <a:rPr lang="en-US"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Примеры наборов абсолютных односложных синонимов:</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взгляд – взор, годный пригодный, гостиница – отель, громадный – 	огромный, грусть – печаль, отличник – пятерочник, доля – часть, 	заглавие – заголовок, заграничный – зарубежный, зыбь – рябь, иссяк – 	истощился, показалось – почудилось, лгун – лжец, многократно – 	неоднократно, незаконный – противозаконный, и др.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Примеры синонимов на английском языке: </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sofa – settee, big – large, another – different, mind – opinion</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and so on.</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Примеры синонимов</a:t>
            </a:r>
            <a:r>
              <a:rPr lang="en-US" altLang="ru-RU" sz="1800" i="1">
                <a:latin typeface="Arial" panose="020B0604020202020204" pitchFamily="34" charset="0"/>
                <a:cs typeface="Arial" panose="020B0604020202020204" pitchFamily="34" charset="0"/>
              </a:rPr>
              <a:t> – </a:t>
            </a:r>
            <a:r>
              <a:rPr lang="ru-RU" altLang="ru-RU" sz="1800" i="1">
                <a:latin typeface="Arial" panose="020B0604020202020204" pitchFamily="34" charset="0"/>
                <a:cs typeface="Arial" panose="020B0604020202020204" pitchFamily="34" charset="0"/>
              </a:rPr>
              <a:t>фраз (в том числе и сокращения):</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Соединенные Штаты – США, бывший президент – экс-президент, 		центральная избирательная комиссия – ЦИК, и т.д.</a:t>
            </a:r>
          </a:p>
        </p:txBody>
      </p:sp>
      <p:sp>
        <p:nvSpPr>
          <p:cNvPr id="4" name="Номер слайда 3">
            <a:extLst>
              <a:ext uri="{FF2B5EF4-FFF2-40B4-BE49-F238E27FC236}">
                <a16:creationId xmlns:a16="http://schemas.microsoft.com/office/drawing/2014/main" id="{C12427C3-11B5-D748-B771-C16C1F8ABA5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855D02-7DF6-8347-B938-C09C08DCF8DA}" type="slidenum">
              <a:rPr lang="ru-RU" altLang="ru-RU">
                <a:solidFill>
                  <a:srgbClr val="898989"/>
                </a:solidFill>
                <a:latin typeface="Calibri" panose="020F0502020204030204" pitchFamily="34" charset="0"/>
              </a:rPr>
              <a:pPr eaLnBrk="1" hangingPunct="1"/>
              <a:t>46</a:t>
            </a:fld>
            <a:endParaRPr lang="ru-RU" altLang="ru-RU">
              <a:solidFill>
                <a:srgbClr val="898989"/>
              </a:solidFill>
              <a:latin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a:extLst>
              <a:ext uri="{FF2B5EF4-FFF2-40B4-BE49-F238E27FC236}">
                <a16:creationId xmlns:a16="http://schemas.microsoft.com/office/drawing/2014/main" id="{513F90AD-E602-CC48-B7CA-055B7E8B810D}"/>
              </a:ext>
            </a:extLst>
          </p:cNvPr>
          <p:cNvSpPr>
            <a:spLocks noGrp="1"/>
          </p:cNvSpPr>
          <p:nvPr>
            <p:ph type="title"/>
          </p:nvPr>
        </p:nvSpPr>
        <p:spPr>
          <a:xfrm>
            <a:off x="1666875" y="142875"/>
            <a:ext cx="8858250" cy="6572250"/>
          </a:xfrm>
        </p:spPr>
        <p:txBody>
          <a:bodyPr/>
          <a:lstStyle/>
          <a:p>
            <a:pPr algn="l" eaLnBrk="1" hangingPunct="1"/>
            <a:r>
              <a:rPr lang="ru-RU" altLang="ru-RU" sz="18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Относительные синонимы</a:t>
            </a:r>
            <a:r>
              <a:rPr lang="ru-RU" altLang="ru-RU" sz="1800">
                <a:latin typeface="Arial" panose="020B0604020202020204" pitchFamily="34" charset="0"/>
                <a:cs typeface="Arial" panose="020B0604020202020204" pitchFamily="34" charset="0"/>
              </a:rPr>
              <a:t> это слова или фразы, которые могут, 	заменить 	друг друга (или нет) в зависимости от контекста (окружения этих слов 	или фраз).</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Примеры относительных синонимов:</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дать ход (документу) – направить,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дать ход (от преследователей) – 	уехать.</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Примеры относительных синонимов на английском языке: </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real number – continuous number, real life ≠ continuous life.</a:t>
            </a:r>
            <a:br>
              <a:rPr lang="en-US" altLang="ru-RU" sz="1800" i="1">
                <a:latin typeface="Arial" panose="020B0604020202020204" pitchFamily="34" charset="0"/>
                <a:cs typeface="Arial" panose="020B0604020202020204" pitchFamily="34" charset="0"/>
              </a:rPr>
            </a:br>
            <a:br>
              <a:rPr lang="en-US"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Абсолютные и относительные синонимы для каждого языка собраны в специальные словари, например:</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 Словарь синонимов русского языка.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 </a:t>
            </a:r>
            <a:r>
              <a:rPr lang="en-US" altLang="ru-RU" sz="1800">
                <a:latin typeface="Arial" panose="020B0604020202020204" pitchFamily="34" charset="0"/>
                <a:cs typeface="Arial" panose="020B0604020202020204" pitchFamily="34" charset="0"/>
              </a:rPr>
              <a:t>Oxford Collocation Dictionary for Students of English. Oxford University 	Press. 2003.</a:t>
            </a: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3. Fellbaum Ch. WordNet: An electronic lexical database. MIT Press, 1998.</a:t>
            </a: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 </a:t>
            </a:r>
            <a:r>
              <a:rPr lang="ru-RU" altLang="ru-RU" sz="1800">
                <a:latin typeface="Arial" panose="020B0604020202020204" pitchFamily="34" charset="0"/>
                <a:cs typeface="Arial" panose="020B0604020202020204" pitchFamily="34" charset="0"/>
              </a:rPr>
              <a:t>Важное понятие </a:t>
            </a:r>
            <a:r>
              <a:rPr lang="en-US" altLang="ru-RU" sz="1800">
                <a:latin typeface="Arial" panose="020B0604020202020204" pitchFamily="34" charset="0"/>
                <a:cs typeface="Arial" panose="020B0604020202020204" pitchFamily="34" charset="0"/>
              </a:rPr>
              <a:t>“collocation” (</a:t>
            </a:r>
            <a:r>
              <a:rPr lang="ru-RU" altLang="ru-RU" sz="1800">
                <a:latin typeface="Arial" panose="020B0604020202020204" pitchFamily="34" charset="0"/>
                <a:cs typeface="Arial" panose="020B0604020202020204" pitchFamily="34" charset="0"/>
              </a:rPr>
              <a:t>взаиморасположение</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 это 	допустимое сочетание соседних слов.</a:t>
            </a: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4E1F4A6D-656A-9C45-BD53-1E9DC115094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346052-CC07-0D46-B777-39A7BD06A2AB}" type="slidenum">
              <a:rPr lang="ru-RU" altLang="ru-RU">
                <a:solidFill>
                  <a:srgbClr val="898989"/>
                </a:solidFill>
                <a:latin typeface="Calibri" panose="020F0502020204030204" pitchFamily="34" charset="0"/>
              </a:rPr>
              <a:pPr eaLnBrk="1" hangingPunct="1"/>
              <a:t>47</a:t>
            </a:fld>
            <a:endParaRPr lang="ru-RU" altLang="ru-RU">
              <a:solidFill>
                <a:srgbClr val="898989"/>
              </a:solidFill>
              <a:latin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a:extLst>
              <a:ext uri="{FF2B5EF4-FFF2-40B4-BE49-F238E27FC236}">
                <a16:creationId xmlns:a16="http://schemas.microsoft.com/office/drawing/2014/main" id="{F188D42A-287B-0045-80DD-25EFBA508E5F}"/>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Алгоритм вложения и извлечения секретной информации для Л-СГС.</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CDCEBC72-1FD1-D54D-8868-162B24AE5D8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CEC03E0-8086-7B47-A2BF-3FA01528D8BC}" type="slidenum">
              <a:rPr lang="ru-RU" altLang="ru-RU">
                <a:solidFill>
                  <a:srgbClr val="898989"/>
                </a:solidFill>
                <a:latin typeface="Calibri" panose="020F0502020204030204" pitchFamily="34" charset="0"/>
              </a:rPr>
              <a:pPr eaLnBrk="1" hangingPunct="1"/>
              <a:t>48</a:t>
            </a:fld>
            <a:endParaRPr lang="ru-RU" altLang="ru-RU">
              <a:solidFill>
                <a:srgbClr val="898989"/>
              </a:solidFill>
              <a:latin typeface="Calibri" panose="020F0502020204030204" pitchFamily="34" charset="0"/>
            </a:endParaRPr>
          </a:p>
        </p:txBody>
      </p:sp>
      <p:pic>
        <p:nvPicPr>
          <p:cNvPr id="7172" name="Picture 5">
            <a:extLst>
              <a:ext uri="{FF2B5EF4-FFF2-40B4-BE49-F238E27FC236}">
                <a16:creationId xmlns:a16="http://schemas.microsoft.com/office/drawing/2014/main" id="{B30625B4-8D5C-D340-8308-DAC305815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571626"/>
            <a:ext cx="8566150"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7CD5765D-6AEC-974F-B625-F3ABB1D89291}"/>
              </a:ext>
            </a:extLst>
          </p:cNvPr>
          <p:cNvSpPr>
            <a:spLocks noGrp="1"/>
          </p:cNvSpPr>
          <p:nvPr>
            <p:ph type="title"/>
          </p:nvPr>
        </p:nvSpPr>
        <p:spPr>
          <a:xfrm>
            <a:off x="1738314" y="142875"/>
            <a:ext cx="8715375" cy="6572250"/>
          </a:xfrm>
        </p:spPr>
        <p:txBody>
          <a:bodyPr/>
          <a:lstStyle/>
          <a:p>
            <a:pPr algn="l" eaLnBrk="1" hangingPunct="1"/>
            <a:r>
              <a:rPr lang="ru-RU" altLang="ru-RU" sz="1800" b="1">
                <a:latin typeface="Arial" panose="020B0604020202020204" pitchFamily="34" charset="0"/>
                <a:cs typeface="Arial" panose="020B0604020202020204" pitchFamily="34" charset="0"/>
              </a:rPr>
              <a:t>Метод вложения информации в группу синонимов.</a:t>
            </a: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Примеры:</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 00	 ------------------- → 0</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 01	 ------------------- → 1 </a:t>
            </a:r>
            <a:br>
              <a:rPr lang="ru-RU"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 10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 11 </a:t>
            </a:r>
            <a:br>
              <a:rPr lang="ru-RU"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(Возможны и более эффективные методы кодирования).</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7" name="Номер слайда 6">
            <a:extLst>
              <a:ext uri="{FF2B5EF4-FFF2-40B4-BE49-F238E27FC236}">
                <a16:creationId xmlns:a16="http://schemas.microsoft.com/office/drawing/2014/main" id="{5A087F35-F21A-B14C-AD45-CD0600F718F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CBFE779-547B-0543-970F-78E23C238B03}" type="slidenum">
              <a:rPr lang="ru-RU" altLang="ru-RU">
                <a:solidFill>
                  <a:srgbClr val="898989"/>
                </a:solidFill>
                <a:latin typeface="Calibri" panose="020F0502020204030204" pitchFamily="34" charset="0"/>
              </a:rPr>
              <a:pPr eaLnBrk="1" hangingPunct="1"/>
              <a:t>49</a:t>
            </a:fld>
            <a:endParaRPr lang="ru-RU" altLang="ru-RU">
              <a:solidFill>
                <a:srgbClr val="898989"/>
              </a:solidFill>
              <a:latin typeface="Calibri" panose="020F0502020204030204" pitchFamily="34" charset="0"/>
            </a:endParaRPr>
          </a:p>
        </p:txBody>
      </p:sp>
      <p:pic>
        <p:nvPicPr>
          <p:cNvPr id="8196" name="Picture 7">
            <a:extLst>
              <a:ext uri="{FF2B5EF4-FFF2-40B4-BE49-F238E27FC236}">
                <a16:creationId xmlns:a16="http://schemas.microsoft.com/office/drawing/2014/main" id="{934C2AF8-4BA1-0340-8469-C86275FF4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8" y="1214438"/>
            <a:ext cx="7924800"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a:extLst>
              <a:ext uri="{FF2B5EF4-FFF2-40B4-BE49-F238E27FC236}">
                <a16:creationId xmlns:a16="http://schemas.microsoft.com/office/drawing/2014/main" id="{74D3D6A4-59EF-7C40-9EA2-852E4AC5DB52}"/>
              </a:ext>
            </a:extLst>
          </p:cNvPr>
          <p:cNvSpPr>
            <a:spLocks noGrp="1"/>
          </p:cNvSpPr>
          <p:nvPr>
            <p:ph type="title"/>
          </p:nvPr>
        </p:nvSpPr>
        <p:spPr>
          <a:xfrm>
            <a:off x="1738314" y="274639"/>
            <a:ext cx="8715375" cy="6440487"/>
          </a:xfrm>
        </p:spPr>
        <p:txBody>
          <a:bodyPr/>
          <a:lstStyle/>
          <a:p>
            <a:pPr algn="l" eaLnBrk="1" hangingPunct="1"/>
            <a:r>
              <a:rPr lang="ru-RU" altLang="ru-RU" sz="1800" b="1">
                <a:latin typeface="Arial" panose="020B0604020202020204" pitchFamily="34" charset="0"/>
                <a:cs typeface="Arial" panose="020B0604020202020204" pitchFamily="34" charset="0"/>
              </a:rPr>
              <a:t>Основные атаки на СГ:</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обнаружение стегосигналов</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нахождение объема секретного вложения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чтение стегосообщения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удаление стегосигнала без значительного ухудшения качества ПО и даже при необнаружении СГ.</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 </a:t>
            </a:r>
            <a:r>
              <a:rPr lang="ru-RU" altLang="ru-RU" sz="1800">
                <a:latin typeface="Arial" panose="020B0604020202020204" pitchFamily="34" charset="0"/>
                <a:cs typeface="Arial" panose="020B0604020202020204" pitchFamily="34" charset="0"/>
              </a:rPr>
              <a:t>Случайное изменение положений стрелок в партии наручных часов, прибывшей на американскую таможню во время 2-ой Мировой Войны.</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Возможные преобразования стегосигналов:</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естественные преобразования (фильтрация, сжатие, масштабирование. передача по каналам с шумом);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преднамеренные (атаки).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Критерии эффективности СГ:</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вероятность пропуска стегосигнала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вероятность ложного обнаружения стегосигнала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вероятность ошибки бита при извлечении легитимными пользователями вложенного сообщения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качество ПО после вложения (отношение сигнал/шум или более сложные, в том числе экспертные, оценки)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скорость вложения (число бит вложенного сообщения на один отсчет ПО).</a:t>
            </a:r>
          </a:p>
        </p:txBody>
      </p:sp>
      <p:sp>
        <p:nvSpPr>
          <p:cNvPr id="4" name="Номер слайда 3">
            <a:extLst>
              <a:ext uri="{FF2B5EF4-FFF2-40B4-BE49-F238E27FC236}">
                <a16:creationId xmlns:a16="http://schemas.microsoft.com/office/drawing/2014/main" id="{24C3A7A8-05E5-474C-ABD6-83DE69BCC3F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6CD922-03E9-C24E-ABD6-748AE94AF3BF}" type="slidenum">
              <a:rPr lang="ru-RU" altLang="ru-RU">
                <a:solidFill>
                  <a:srgbClr val="898989"/>
                </a:solidFill>
                <a:latin typeface="Calibri" panose="020F0502020204030204" pitchFamily="34" charset="0"/>
              </a:rPr>
              <a:pPr eaLnBrk="1" hangingPunct="1"/>
              <a:t>5</a:t>
            </a:fld>
            <a:endParaRPr lang="ru-RU" altLang="ru-RU">
              <a:solidFill>
                <a:srgbClr val="898989"/>
              </a:solidFill>
              <a:latin typeface="Calibri" panose="020F050202020403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a:extLst>
              <a:ext uri="{FF2B5EF4-FFF2-40B4-BE49-F238E27FC236}">
                <a16:creationId xmlns:a16="http://schemas.microsoft.com/office/drawing/2014/main" id="{A1B7DDAA-7058-5542-A4A9-AA1CABDA1FED}"/>
              </a:ext>
            </a:extLst>
          </p:cNvPr>
          <p:cNvSpPr>
            <a:spLocks noGrp="1"/>
          </p:cNvSpPr>
          <p:nvPr>
            <p:ph type="title"/>
          </p:nvPr>
        </p:nvSpPr>
        <p:spPr>
          <a:xfrm>
            <a:off x="1738314" y="142875"/>
            <a:ext cx="8715375" cy="6572250"/>
          </a:xfrm>
        </p:spPr>
        <p:txBody>
          <a:bodyPr/>
          <a:lstStyle/>
          <a:p>
            <a:pPr algn="l" eaLnBrk="1" hangingPunct="1"/>
            <a:r>
              <a:rPr lang="ru-RU" altLang="ru-RU" sz="1800" b="1">
                <a:latin typeface="Arial" panose="020B0604020202020204" pitchFamily="34" charset="0"/>
                <a:cs typeface="Arial" panose="020B0604020202020204" pitchFamily="34" charset="0"/>
              </a:rPr>
              <a:t>Пример построения Л-СГС.</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Исходный текст.</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Пять </a:t>
            </a:r>
            <a:r>
              <a:rPr lang="ru-RU" altLang="ru-RU" sz="1800" u="sng">
                <a:latin typeface="Arial" panose="020B0604020202020204" pitchFamily="34" charset="0"/>
                <a:cs typeface="Arial" panose="020B0604020202020204" pitchFamily="34" charset="0"/>
              </a:rPr>
              <a:t>подземных толчков</a:t>
            </a: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зарегистрировано</a:t>
            </a:r>
            <a:r>
              <a:rPr lang="ru-RU" altLang="ru-RU" sz="1800">
                <a:latin typeface="Arial" panose="020B0604020202020204" pitchFamily="34" charset="0"/>
                <a:cs typeface="Arial" panose="020B0604020202020204" pitchFamily="34" charset="0"/>
              </a:rPr>
              <a:t>  </a:t>
            </a:r>
            <a:r>
              <a:rPr lang="ru-RU" altLang="ru-RU" sz="1800" u="sng">
                <a:latin typeface="Arial" panose="020B0604020202020204" pitchFamily="34" charset="0"/>
                <a:cs typeface="Arial" panose="020B0604020202020204" pitchFamily="34" charset="0"/>
              </a:rPr>
              <a:t>за сутки</a:t>
            </a:r>
            <a:r>
              <a:rPr lang="ru-RU" altLang="ru-RU" sz="1800">
                <a:latin typeface="Arial" panose="020B0604020202020204" pitchFamily="34" charset="0"/>
                <a:cs typeface="Arial" panose="020B0604020202020204" pitchFamily="34" charset="0"/>
              </a:rPr>
              <a:t> на юге </a:t>
            </a:r>
            <a:r>
              <a:rPr lang="ru-RU" altLang="ru-RU" sz="1800" i="1">
                <a:latin typeface="Arial" panose="020B0604020202020204" pitchFamily="34" charset="0"/>
                <a:cs typeface="Arial" panose="020B0604020202020204" pitchFamily="34" charset="0"/>
              </a:rPr>
              <a:t>республики Алтай.</a:t>
            </a: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Сила</a:t>
            </a:r>
            <a:r>
              <a:rPr lang="ru-RU" altLang="ru-RU" sz="1800">
                <a:latin typeface="Arial" panose="020B0604020202020204" pitchFamily="34" charset="0"/>
                <a:cs typeface="Arial" panose="020B0604020202020204" pitchFamily="34" charset="0"/>
              </a:rPr>
              <a:t> </a:t>
            </a:r>
            <a:r>
              <a:rPr lang="ru-RU" altLang="ru-RU" sz="1800" u="sng">
                <a:latin typeface="Arial" panose="020B0604020202020204" pitchFamily="34" charset="0"/>
                <a:cs typeface="Arial" panose="020B0604020202020204" pitchFamily="34" charset="0"/>
              </a:rPr>
              <a:t>землетрясений</a:t>
            </a: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составила</a:t>
            </a:r>
            <a:r>
              <a:rPr lang="ru-RU" altLang="ru-RU" sz="1800">
                <a:latin typeface="Arial" panose="020B0604020202020204" pitchFamily="34" charset="0"/>
                <a:cs typeface="Arial" panose="020B0604020202020204" pitchFamily="34" charset="0"/>
              </a:rPr>
              <a:t> от 2.2 до 3.1 балла по шкале Рихтера, </a:t>
            </a:r>
            <a:r>
              <a:rPr lang="ru-RU" altLang="ru-RU" sz="1800" i="1">
                <a:latin typeface="Arial" panose="020B0604020202020204" pitchFamily="34" charset="0"/>
                <a:cs typeface="Arial" panose="020B0604020202020204" pitchFamily="34" charset="0"/>
              </a:rPr>
              <a:t>сообщили</a:t>
            </a:r>
            <a:r>
              <a:rPr lang="ru-RU" altLang="ru-RU" sz="1800">
                <a:latin typeface="Arial" panose="020B0604020202020204" pitchFamily="34" charset="0"/>
                <a:cs typeface="Arial" panose="020B0604020202020204" pitchFamily="34" charset="0"/>
              </a:rPr>
              <a:t> на Алтайской </a:t>
            </a:r>
            <a:r>
              <a:rPr lang="ru-RU" altLang="ru-RU" sz="1800" u="sng">
                <a:latin typeface="Arial" panose="020B0604020202020204" pitchFamily="34" charset="0"/>
                <a:cs typeface="Arial" panose="020B0604020202020204" pitchFamily="34" charset="0"/>
              </a:rPr>
              <a:t>сейсмической станции</a:t>
            </a:r>
            <a:r>
              <a:rPr lang="ru-RU" altLang="ru-RU" sz="1800">
                <a:latin typeface="Arial" panose="020B0604020202020204" pitchFamily="34" charset="0"/>
                <a:cs typeface="Arial" panose="020B0604020202020204" pitchFamily="34" charset="0"/>
              </a:rPr>
              <a:t> сегодня </a:t>
            </a:r>
            <a:r>
              <a:rPr lang="ru-RU" altLang="ru-RU" sz="1800" i="1">
                <a:latin typeface="Arial" panose="020B0604020202020204" pitchFamily="34" charset="0"/>
                <a:cs typeface="Arial" panose="020B0604020202020204" pitchFamily="34" charset="0"/>
              </a:rPr>
              <a:t>после полуночи</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(Абсолютные синонимы подчеркнуты сплошной линией, а относительные – выделены курсивом).</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Группы абсолютных синонимов: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землетрясение (0) – подземные толчки (1),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за сутки (0) – за 24 часа (1),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сейсмическая станция (0) – сейсмостанция (1).</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Группы относительных синонимов: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зарегистрированный (00),</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зафиксированный (01),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отмеченный (10),</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замеченных (11),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Республика Алтай (0) – Алтай (1),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составила (0) – равнялась (1),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проинформировать (0) – сообщить (1),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после полудня (0) – во второй половине дня (1),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сила (00), амплитуда (01), мощь (10), мощность (11).</a:t>
            </a:r>
          </a:p>
        </p:txBody>
      </p:sp>
      <p:sp>
        <p:nvSpPr>
          <p:cNvPr id="7" name="Номер слайда 6">
            <a:extLst>
              <a:ext uri="{FF2B5EF4-FFF2-40B4-BE49-F238E27FC236}">
                <a16:creationId xmlns:a16="http://schemas.microsoft.com/office/drawing/2014/main" id="{4607ADBB-781E-4B42-8650-1196A3ADDFC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C961002-6278-124D-8AD2-8601375566B2}" type="slidenum">
              <a:rPr lang="ru-RU" altLang="ru-RU">
                <a:solidFill>
                  <a:srgbClr val="898989"/>
                </a:solidFill>
                <a:latin typeface="Calibri" panose="020F0502020204030204" pitchFamily="34" charset="0"/>
              </a:rPr>
              <a:pPr eaLnBrk="1" hangingPunct="1"/>
              <a:t>50</a:t>
            </a:fld>
            <a:endParaRPr lang="ru-RU" altLang="ru-RU">
              <a:solidFill>
                <a:srgbClr val="898989"/>
              </a:solidFill>
              <a:latin typeface="Calibri" panose="020F050202020403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a:extLst>
              <a:ext uri="{FF2B5EF4-FFF2-40B4-BE49-F238E27FC236}">
                <a16:creationId xmlns:a16="http://schemas.microsoft.com/office/drawing/2014/main" id="{2C99FE70-9530-774D-94B0-5AECF22C29F3}"/>
              </a:ext>
            </a:extLst>
          </p:cNvPr>
          <p:cNvSpPr>
            <a:spLocks noGrp="1"/>
          </p:cNvSpPr>
          <p:nvPr>
            <p:ph type="title"/>
          </p:nvPr>
        </p:nvSpPr>
        <p:spPr>
          <a:xfrm>
            <a:off x="1738314" y="274639"/>
            <a:ext cx="8715375" cy="6440487"/>
          </a:xfrm>
        </p:spPr>
        <p:txBody>
          <a:bodyPr/>
          <a:lstStyle/>
          <a:p>
            <a:pPr algn="l" eaLnBrk="1" hangingPunct="1"/>
            <a:r>
              <a:rPr lang="ru-RU" altLang="ru-RU" sz="1800">
                <a:latin typeface="Arial" panose="020B0604020202020204" pitchFamily="34" charset="0"/>
                <a:cs typeface="Arial" panose="020B0604020202020204" pitchFamily="34" charset="0"/>
              </a:rPr>
              <a:t>После проверки групп относительных синонимов на совместимость с их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окружением</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производится выбор замен по заданной информации.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Общее количество вложенных бит равно 12.</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 данном фрагменте можно передать 2 латинские буквы в коде </a:t>
            </a:r>
            <a:r>
              <a:rPr lang="en-US" altLang="ru-RU" sz="1800">
                <a:latin typeface="Arial" panose="020B0604020202020204" pitchFamily="34" charset="0"/>
                <a:cs typeface="Arial" panose="020B0604020202020204" pitchFamily="34" charset="0"/>
              </a:rPr>
              <a:t>ASCII</a:t>
            </a:r>
            <a:r>
              <a:rPr lang="ru-RU" altLang="ru-RU" sz="1800">
                <a:latin typeface="Arial" panose="020B0604020202020204" pitchFamily="34" charset="0"/>
                <a:cs typeface="Arial" panose="020B0604020202020204" pitchFamily="34" charset="0"/>
              </a:rPr>
              <a:t>. Это примерно 0.73% от объема ПС.)</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Другой метод Л-СГС:</a:t>
            </a:r>
            <a:r>
              <a:rPr lang="ru-RU" altLang="ru-RU" sz="1800">
                <a:latin typeface="Arial" panose="020B0604020202020204" pitchFamily="34" charset="0"/>
                <a:cs typeface="Arial" panose="020B0604020202020204" pitchFamily="34" charset="0"/>
              </a:rPr>
              <a:t> Изменение порядка слов в предложении.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a:t>
            </a:r>
            <a:r>
              <a:rPr lang="ru-RU" altLang="ru-RU" sz="1800">
                <a:latin typeface="Arial" panose="020B0604020202020204" pitchFamily="34" charset="0"/>
                <a:cs typeface="Arial" panose="020B0604020202020204" pitchFamily="34" charset="0"/>
              </a:rPr>
              <a:t> </a:t>
            </a:r>
            <a:r>
              <a:rPr lang="ru-RU" altLang="ru-RU" sz="1800" u="sng">
                <a:latin typeface="Arial" panose="020B0604020202020204" pitchFamily="34" charset="0"/>
                <a:cs typeface="Arial" panose="020B0604020202020204" pitchFamily="34" charset="0"/>
              </a:rPr>
              <a:t>В Иране</a:t>
            </a:r>
            <a:r>
              <a:rPr lang="ru-RU" altLang="ru-RU" sz="1800">
                <a:latin typeface="Arial" panose="020B0604020202020204" pitchFamily="34" charset="0"/>
                <a:cs typeface="Arial" panose="020B0604020202020204" pitchFamily="34" charset="0"/>
              </a:rPr>
              <a:t> </a:t>
            </a:r>
            <a:r>
              <a:rPr lang="ru-RU" altLang="ru-RU" sz="1800" u="sng">
                <a:latin typeface="Arial" panose="020B0604020202020204" pitchFamily="34" charset="0"/>
                <a:cs typeface="Arial" panose="020B0604020202020204" pitchFamily="34" charset="0"/>
              </a:rPr>
              <a:t>во вторник</a:t>
            </a:r>
            <a:r>
              <a:rPr lang="ru-RU" altLang="ru-RU" sz="1800">
                <a:latin typeface="Arial" panose="020B0604020202020204" pitchFamily="34" charset="0"/>
                <a:cs typeface="Arial" panose="020B0604020202020204" pitchFamily="34" charset="0"/>
              </a:rPr>
              <a:t> </a:t>
            </a:r>
            <a:r>
              <a:rPr lang="ru-RU" altLang="ru-RU" sz="1800" u="sng">
                <a:latin typeface="Arial" panose="020B0604020202020204" pitchFamily="34" charset="0"/>
                <a:cs typeface="Arial" panose="020B0604020202020204" pitchFamily="34" charset="0"/>
              </a:rPr>
              <a:t>произошло</a:t>
            </a:r>
            <a:r>
              <a:rPr lang="ru-RU" altLang="ru-RU" sz="1800">
                <a:latin typeface="Arial" panose="020B0604020202020204" pitchFamily="34" charset="0"/>
                <a:cs typeface="Arial" panose="020B0604020202020204" pitchFamily="34" charset="0"/>
              </a:rPr>
              <a:t> </a:t>
            </a:r>
            <a:r>
              <a:rPr lang="ru-RU" altLang="ru-RU" sz="1800" u="sng">
                <a:latin typeface="Arial" panose="020B0604020202020204" pitchFamily="34" charset="0"/>
                <a:cs typeface="Arial" panose="020B0604020202020204" pitchFamily="34" charset="0"/>
              </a:rPr>
              <a:t>новое землетрясение</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L             T 		V		S</a:t>
            </a:r>
            <a:br>
              <a:rPr lang="en-US" altLang="ru-RU" sz="1800" i="1">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L – </a:t>
            </a:r>
            <a:r>
              <a:rPr lang="ru-RU" altLang="ru-RU" sz="1800">
                <a:latin typeface="Arial" panose="020B0604020202020204" pitchFamily="34" charset="0"/>
                <a:cs typeface="Arial" panose="020B0604020202020204" pitchFamily="34" charset="0"/>
              </a:rPr>
              <a:t>обстоятельство</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места, </a:t>
            </a:r>
            <a:r>
              <a:rPr lang="en-US" altLang="ru-RU" sz="1800" i="1">
                <a:latin typeface="Arial" panose="020B0604020202020204" pitchFamily="34" charset="0"/>
                <a:cs typeface="Arial" panose="020B0604020202020204" pitchFamily="34" charset="0"/>
              </a:rPr>
              <a:t>T – </a:t>
            </a:r>
            <a:r>
              <a:rPr lang="ru-RU" altLang="ru-RU" sz="1800">
                <a:latin typeface="Arial" panose="020B0604020202020204" pitchFamily="34" charset="0"/>
                <a:cs typeface="Arial" panose="020B0604020202020204" pitchFamily="34" charset="0"/>
              </a:rPr>
              <a:t>обстоятельство времени, </a:t>
            </a:r>
            <a:r>
              <a:rPr lang="en-US" altLang="ru-RU" sz="1800" i="1">
                <a:latin typeface="Arial" panose="020B0604020202020204" pitchFamily="34" charset="0"/>
                <a:cs typeface="Arial" panose="020B0604020202020204" pitchFamily="34" charset="0"/>
              </a:rPr>
              <a:t>V</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сказуемое, </a:t>
            </a:r>
            <a:r>
              <a:rPr lang="en-US" altLang="ru-RU" sz="1800" i="1">
                <a:latin typeface="Arial" panose="020B0604020202020204" pitchFamily="34" charset="0"/>
                <a:cs typeface="Arial" panose="020B0604020202020204" pitchFamily="34" charset="0"/>
              </a:rPr>
              <a:t>S</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подлежащее.</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Всего возможно 4! = 24 перестановки, но абсолютно допустимо 3:</a:t>
            </a:r>
            <a:br>
              <a:rPr lang="ru-RU" altLang="ru-RU" sz="1800">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TLVS, SVTL, TVSL – LTVS</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исходное</a:t>
            </a:r>
            <a:r>
              <a:rPr lang="en-US"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Еще</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возможно 10 вариантов, но с другими оттенками, например </a:t>
            </a:r>
            <a:r>
              <a:rPr lang="en-US" altLang="ru-RU" sz="1800" i="1">
                <a:latin typeface="Arial" panose="020B0604020202020204" pitchFamily="34" charset="0"/>
                <a:cs typeface="Arial" panose="020B0604020202020204" pitchFamily="34" charset="0"/>
              </a:rPr>
              <a:t>VTLS </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Произошло во вторник в Иране новое землетрясение</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Количество вкладываемых бит: 2 – 3.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Сложность данного метода – в невозможности его автоматизации. (Автоматизированный разбор предложения – не решенная пока проблема </a:t>
            </a:r>
            <a:r>
              <a:rPr lang="ru-RU" altLang="ru-RU" sz="1800" i="1">
                <a:latin typeface="Arial" panose="020B0604020202020204" pitchFamily="34" charset="0"/>
                <a:cs typeface="Arial" panose="020B0604020202020204" pitchFamily="34" charset="0"/>
              </a:rPr>
              <a:t>структурной лингвистики</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Еще один метод Л-СГС </a:t>
            </a:r>
            <a:r>
              <a:rPr lang="ru-RU" altLang="ru-RU" sz="1800">
                <a:latin typeface="Arial" panose="020B0604020202020204" pitchFamily="34" charset="0"/>
                <a:cs typeface="Arial" panose="020B0604020202020204" pitchFamily="34" charset="0"/>
              </a:rPr>
              <a:t>– изменение шрифта (Шекспир) и использование совпадающих букв в русском и английском.</a:t>
            </a:r>
          </a:p>
        </p:txBody>
      </p:sp>
      <p:sp>
        <p:nvSpPr>
          <p:cNvPr id="6" name="Номер слайда 5">
            <a:extLst>
              <a:ext uri="{FF2B5EF4-FFF2-40B4-BE49-F238E27FC236}">
                <a16:creationId xmlns:a16="http://schemas.microsoft.com/office/drawing/2014/main" id="{F5AA9ACF-4172-4D46-87CB-F9D073BDD8C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D63C2B4-5024-1246-8813-5E41B5342309}" type="slidenum">
              <a:rPr lang="ru-RU" altLang="ru-RU">
                <a:solidFill>
                  <a:srgbClr val="898989"/>
                </a:solidFill>
                <a:latin typeface="Calibri" panose="020F0502020204030204" pitchFamily="34" charset="0"/>
              </a:rPr>
              <a:pPr eaLnBrk="1" hangingPunct="1"/>
              <a:t>51</a:t>
            </a:fld>
            <a:endParaRPr lang="ru-RU" altLang="ru-RU">
              <a:solidFill>
                <a:srgbClr val="898989"/>
              </a:solidFill>
              <a:latin typeface="Calibri" panose="020F050202020403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a:extLst>
              <a:ext uri="{FF2B5EF4-FFF2-40B4-BE49-F238E27FC236}">
                <a16:creationId xmlns:a16="http://schemas.microsoft.com/office/drawing/2014/main" id="{420714FB-16C6-AF4B-B28E-D9B7FF5F16B2}"/>
              </a:ext>
            </a:extLst>
          </p:cNvPr>
          <p:cNvSpPr>
            <a:spLocks noGrp="1"/>
          </p:cNvSpPr>
          <p:nvPr>
            <p:ph type="title"/>
          </p:nvPr>
        </p:nvSpPr>
        <p:spPr>
          <a:xfrm>
            <a:off x="1738314" y="214313"/>
            <a:ext cx="8715375" cy="6500812"/>
          </a:xfrm>
        </p:spPr>
        <p:txBody>
          <a:bodyPr/>
          <a:lstStyle/>
          <a:p>
            <a:pPr algn="l" eaLnBrk="1" hangingPunct="1"/>
            <a:r>
              <a:rPr lang="ru-RU" altLang="ru-RU" sz="1800" i="1">
                <a:latin typeface="Arial" panose="020B0604020202020204" pitchFamily="34" charset="0"/>
                <a:cs typeface="Arial" panose="020B0604020202020204" pitchFamily="34" charset="0"/>
              </a:rPr>
              <a:t>2. Л-СГС с выбираемыми (конструируемыми) ПС.</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Это частный случай общего метода построения идеальных СГС:</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a:t>
            </a:r>
            <a:r>
              <a:rPr lang="ru-RU" altLang="ru-RU" sz="1800">
                <a:latin typeface="Arial" panose="020B0604020202020204" pitchFamily="34" charset="0"/>
                <a:cs typeface="Arial" panose="020B0604020202020204" pitchFamily="34" charset="0"/>
              </a:rPr>
              <a:t> В этой системе хеш-функция и база данных общеизвестны, а 	секретен только ключ шифрования / дешифрования, который 	совпадает со стегоключом. </a:t>
            </a:r>
          </a:p>
        </p:txBody>
      </p:sp>
      <p:sp>
        <p:nvSpPr>
          <p:cNvPr id="8" name="Номер слайда 7">
            <a:extLst>
              <a:ext uri="{FF2B5EF4-FFF2-40B4-BE49-F238E27FC236}">
                <a16:creationId xmlns:a16="http://schemas.microsoft.com/office/drawing/2014/main" id="{ED2F48E7-9C61-3A46-8DDC-5B454AD0D11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D706F4F-2EA5-3F4C-9180-936FF027BF34}" type="slidenum">
              <a:rPr lang="ru-RU" altLang="ru-RU">
                <a:solidFill>
                  <a:srgbClr val="898989"/>
                </a:solidFill>
                <a:latin typeface="Calibri" panose="020F0502020204030204" pitchFamily="34" charset="0"/>
              </a:rPr>
              <a:pPr eaLnBrk="1" hangingPunct="1"/>
              <a:t>52</a:t>
            </a:fld>
            <a:endParaRPr lang="ru-RU" altLang="ru-RU">
              <a:solidFill>
                <a:srgbClr val="898989"/>
              </a:solidFill>
              <a:latin typeface="Calibri" panose="020F0502020204030204" pitchFamily="34" charset="0"/>
            </a:endParaRPr>
          </a:p>
        </p:txBody>
      </p:sp>
      <p:pic>
        <p:nvPicPr>
          <p:cNvPr id="11268" name="Picture 8">
            <a:extLst>
              <a:ext uri="{FF2B5EF4-FFF2-40B4-BE49-F238E27FC236}">
                <a16:creationId xmlns:a16="http://schemas.microsoft.com/office/drawing/2014/main" id="{2BE00A9B-4A57-1345-8625-910A7E7C9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9" y="1214439"/>
            <a:ext cx="7229475"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1">
            <a:extLst>
              <a:ext uri="{FF2B5EF4-FFF2-40B4-BE49-F238E27FC236}">
                <a16:creationId xmlns:a16="http://schemas.microsoft.com/office/drawing/2014/main" id="{F9259B43-7E29-FE42-B214-E1324E1DF035}"/>
              </a:ext>
            </a:extLst>
          </p:cNvPr>
          <p:cNvSpPr>
            <a:spLocks noGrp="1"/>
          </p:cNvSpPr>
          <p:nvPr>
            <p:ph type="title"/>
          </p:nvPr>
        </p:nvSpPr>
        <p:spPr>
          <a:xfrm>
            <a:off x="1666875" y="404813"/>
            <a:ext cx="8858250" cy="6310312"/>
          </a:xfrm>
        </p:spPr>
        <p:txBody>
          <a:bodyPr/>
          <a:lstStyle/>
          <a:p>
            <a:pPr algn="l" eaLnBrk="1" hangingPunct="1"/>
            <a:r>
              <a:rPr lang="ru-RU" altLang="ru-RU" sz="1800" i="1">
                <a:latin typeface="Arial" panose="020B0604020202020204" pitchFamily="34" charset="0"/>
                <a:cs typeface="Arial" panose="020B0604020202020204" pitchFamily="34" charset="0"/>
              </a:rPr>
              <a:t>Обобщение на случай Л-СГС:</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Свойства всех Л-СГС:</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Идеальная секретность.</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В качестве ПС может выступать любой смысловой текст.</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3. Низкая скорость вложения.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4. Отсутствует устойчивость к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слепой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атаке удаления вложенной информации.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5. Иногда требует участия человека – оператора.</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BE8177EE-A785-C24A-A59E-7943F8504C4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2406B77-3083-5E4F-8651-0159470D87A2}" type="slidenum">
              <a:rPr lang="ru-RU" altLang="ru-RU">
                <a:solidFill>
                  <a:srgbClr val="898989"/>
                </a:solidFill>
                <a:latin typeface="Calibri" panose="020F0502020204030204" pitchFamily="34" charset="0"/>
              </a:rPr>
              <a:pPr eaLnBrk="1" hangingPunct="1"/>
              <a:t>53</a:t>
            </a:fld>
            <a:endParaRPr lang="ru-RU" altLang="ru-RU">
              <a:solidFill>
                <a:srgbClr val="898989"/>
              </a:solidFill>
              <a:latin typeface="Calibri" panose="020F0502020204030204" pitchFamily="34" charset="0"/>
            </a:endParaRPr>
          </a:p>
        </p:txBody>
      </p:sp>
      <p:pic>
        <p:nvPicPr>
          <p:cNvPr id="12292" name="Picture 5">
            <a:extLst>
              <a:ext uri="{FF2B5EF4-FFF2-40B4-BE49-F238E27FC236}">
                <a16:creationId xmlns:a16="http://schemas.microsoft.com/office/drawing/2014/main" id="{64BC9B43-8120-FE43-8FFE-500854E16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000125"/>
            <a:ext cx="6643688"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a:extLst>
              <a:ext uri="{FF2B5EF4-FFF2-40B4-BE49-F238E27FC236}">
                <a16:creationId xmlns:a16="http://schemas.microsoft.com/office/drawing/2014/main" id="{E3208B8B-996C-F14C-816E-549A6C2AE9FE}"/>
              </a:ext>
            </a:extLst>
          </p:cNvPr>
          <p:cNvSpPr>
            <a:spLocks noGrp="1"/>
          </p:cNvSpPr>
          <p:nvPr>
            <p:ph type="title"/>
          </p:nvPr>
        </p:nvSpPr>
        <p:spPr>
          <a:xfrm>
            <a:off x="1738314" y="214313"/>
            <a:ext cx="8715375" cy="6500812"/>
          </a:xfrm>
        </p:spPr>
        <p:txBody>
          <a:bodyPr/>
          <a:lstStyle/>
          <a:p>
            <a:pPr algn="l" eaLnBrk="1" hangingPunct="1"/>
            <a:r>
              <a:rPr lang="ru-RU" altLang="ru-RU" sz="1800" b="1">
                <a:latin typeface="Arial" panose="020B0604020202020204" pitchFamily="34" charset="0"/>
                <a:cs typeface="Arial" panose="020B0604020202020204" pitchFamily="34" charset="0"/>
              </a:rPr>
              <a:t>4.2. Графические СГС.</a:t>
            </a: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ПС – графический (растровый) документ (текст, картинка, схема, формула, и т.п.)</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Простейшие методы погружения в графические текстовые документы:</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изменение расстояний между словами  и предложениями,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изменение пробелов между строками,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сдвиги слов вверх и вниз,</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небольшие вращения строк.</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(См. демонстрацию на следующем слайде.)</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Все эти СГС легко обнаруживаются при использовании статистического стегоанализа.</a:t>
            </a:r>
            <a:endParaRPr lang="ru-RU" altLang="ru-RU" sz="1800" b="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0F5F0CF7-25BD-6C4A-86D3-15AF0370625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34DA74D-8777-FC49-8BC7-158CF3D4A0F7}" type="slidenum">
              <a:rPr lang="ru-RU" altLang="ru-RU">
                <a:solidFill>
                  <a:srgbClr val="898989"/>
                </a:solidFill>
                <a:latin typeface="Calibri" panose="020F0502020204030204" pitchFamily="34" charset="0"/>
              </a:rPr>
              <a:pPr eaLnBrk="1" hangingPunct="1"/>
              <a:t>54</a:t>
            </a:fld>
            <a:endParaRPr lang="ru-RU" altLang="ru-RU">
              <a:solidFill>
                <a:srgbClr val="898989"/>
              </a:solidFill>
              <a:latin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Заголовок 1">
            <a:extLst>
              <a:ext uri="{FF2B5EF4-FFF2-40B4-BE49-F238E27FC236}">
                <a16:creationId xmlns:a16="http://schemas.microsoft.com/office/drawing/2014/main" id="{5E467E90-BDFD-EE49-93BA-48DA9875D7F7}"/>
              </a:ext>
            </a:extLst>
          </p:cNvPr>
          <p:cNvSpPr>
            <a:spLocks noGrp="1"/>
          </p:cNvSpPr>
          <p:nvPr>
            <p:ph type="title"/>
          </p:nvPr>
        </p:nvSpPr>
        <p:spPr>
          <a:xfrm>
            <a:off x="1738314" y="214313"/>
            <a:ext cx="8715375" cy="6500812"/>
          </a:xfrm>
        </p:spPr>
        <p:txBody>
          <a:bodyPr/>
          <a:lstStyle/>
          <a:p>
            <a:pPr algn="l" eaLnBrk="1" hangingPunct="1"/>
            <a:r>
              <a:rPr lang="ru-RU" altLang="ru-RU" sz="1800">
                <a:latin typeface="Arial" panose="020B0604020202020204" pitchFamily="34" charset="0"/>
                <a:cs typeface="Arial" panose="020B0604020202020204" pitchFamily="34" charset="0"/>
              </a:rPr>
              <a:t>Примеры вложения информации в текстовые файлы:</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b="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C43BEE5A-C7AF-134D-BDBC-FAB38436AD9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04E7952-4CB2-444B-B163-3C938ABC4F45}" type="slidenum">
              <a:rPr lang="ru-RU" altLang="ru-RU">
                <a:solidFill>
                  <a:srgbClr val="898989"/>
                </a:solidFill>
                <a:latin typeface="Calibri" panose="020F0502020204030204" pitchFamily="34" charset="0"/>
              </a:rPr>
              <a:pPr eaLnBrk="1" hangingPunct="1"/>
              <a:t>55</a:t>
            </a:fld>
            <a:endParaRPr lang="ru-RU" altLang="ru-RU">
              <a:solidFill>
                <a:srgbClr val="898989"/>
              </a:solidFill>
              <a:latin typeface="Calibri" panose="020F0502020204030204" pitchFamily="34" charset="0"/>
            </a:endParaRPr>
          </a:p>
        </p:txBody>
      </p:sp>
      <p:pic>
        <p:nvPicPr>
          <p:cNvPr id="14340" name="Рисунок 3" descr="SGL-4.1.1.png">
            <a:extLst>
              <a:ext uri="{FF2B5EF4-FFF2-40B4-BE49-F238E27FC236}">
                <a16:creationId xmlns:a16="http://schemas.microsoft.com/office/drawing/2014/main" id="{DA53CDC2-DC25-E044-973E-22B75FBFED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1189" y="642938"/>
            <a:ext cx="6715125" cy="190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Рисунок 4" descr="SGL-4.1.2.png">
            <a:extLst>
              <a:ext uri="{FF2B5EF4-FFF2-40B4-BE49-F238E27FC236}">
                <a16:creationId xmlns:a16="http://schemas.microsoft.com/office/drawing/2014/main" id="{64ED1C1B-CF50-8840-B146-419738BD82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1189" y="2697163"/>
            <a:ext cx="671512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Рисунок 5" descr="SGL-4.2.1.png">
            <a:extLst>
              <a:ext uri="{FF2B5EF4-FFF2-40B4-BE49-F238E27FC236}">
                <a16:creationId xmlns:a16="http://schemas.microsoft.com/office/drawing/2014/main" id="{82884243-6A5C-7544-A9F7-40402883F8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76425" y="4500563"/>
            <a:ext cx="6719888"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a:extLst>
              <a:ext uri="{FF2B5EF4-FFF2-40B4-BE49-F238E27FC236}">
                <a16:creationId xmlns:a16="http://schemas.microsoft.com/office/drawing/2014/main" id="{51F262FF-2807-5E48-99A3-917C621B62CF}"/>
              </a:ext>
            </a:extLst>
          </p:cNvPr>
          <p:cNvSpPr>
            <a:spLocks noGrp="1"/>
          </p:cNvSpPr>
          <p:nvPr>
            <p:ph type="title"/>
          </p:nvPr>
        </p:nvSpPr>
        <p:spPr>
          <a:xfrm>
            <a:off x="1738314" y="214314"/>
            <a:ext cx="8715375" cy="6643687"/>
          </a:xfrm>
        </p:spPr>
        <p:txBody>
          <a:bodyPr/>
          <a:lstStyle/>
          <a:p>
            <a:pPr algn="l" eaLnBrk="1" hangingPunct="1"/>
            <a:r>
              <a:rPr lang="ru-RU" altLang="ru-RU" sz="1800" b="1">
                <a:latin typeface="Arial" panose="020B0604020202020204" pitchFamily="34" charset="0"/>
                <a:cs typeface="Arial" panose="020B0604020202020204" pitchFamily="34" charset="0"/>
              </a:rPr>
              <a:t>Более изощренный метод </a:t>
            </a:r>
            <a:r>
              <a:rPr lang="en-US" altLang="ru-RU" sz="1800" b="1">
                <a:latin typeface="Arial" panose="020B0604020202020204" pitchFamily="34" charset="0"/>
                <a:cs typeface="Arial" panose="020B0604020202020204" pitchFamily="34" charset="0"/>
              </a:rPr>
              <a:t>“</a:t>
            </a:r>
            <a:r>
              <a:rPr lang="ru-RU" altLang="ru-RU" sz="1800" b="1">
                <a:latin typeface="Arial" panose="020B0604020202020204" pitchFamily="34" charset="0"/>
                <a:cs typeface="Arial" panose="020B0604020202020204" pitchFamily="34" charset="0"/>
              </a:rPr>
              <a:t>Имитация шумов сканирования</a:t>
            </a:r>
            <a:r>
              <a:rPr lang="en-US" altLang="ru-RU" sz="1800" b="1">
                <a:latin typeface="Arial" panose="020B0604020202020204" pitchFamily="34" charset="0"/>
                <a:cs typeface="Arial" panose="020B0604020202020204" pitchFamily="34" charset="0"/>
              </a:rPr>
              <a:t>”</a:t>
            </a:r>
            <a:r>
              <a:rPr lang="ru-RU" altLang="ru-RU" sz="1800" b="1">
                <a:latin typeface="Arial" panose="020B0604020202020204" pitchFamily="34" charset="0"/>
                <a:cs typeface="Arial" panose="020B0604020202020204" pitchFamily="34" charset="0"/>
              </a:rPr>
              <a:t>.</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Основная идея:</a:t>
            </a:r>
            <a:r>
              <a:rPr lang="ru-RU" altLang="ru-RU" sz="1800">
                <a:latin typeface="Arial" panose="020B0604020202020204" pitchFamily="34" charset="0"/>
                <a:cs typeface="Arial" panose="020B0604020202020204" pitchFamily="34" charset="0"/>
              </a:rPr>
              <a:t> Отсканировать напечатанный документ и внести в  него 	скрытную информацию, имитируя шумы сканера.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Метод погружения скрытой информации: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Отсканированный черно-белый документ последовательно делится на области </a:t>
            </a:r>
            <a:r>
              <a:rPr lang="en-US" altLang="ru-RU" sz="1800" i="1">
                <a:latin typeface="Arial" panose="020B0604020202020204" pitchFamily="34" charset="0"/>
                <a:cs typeface="Arial" panose="020B0604020202020204" pitchFamily="34" charset="0"/>
              </a:rPr>
              <a:t>nxn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пикселей </a:t>
            </a:r>
            <a:r>
              <a:rPr lang="ru-RU" altLang="ru-RU" sz="1800" i="1">
                <a:latin typeface="Arial" panose="020B0604020202020204" pitchFamily="34" charset="0"/>
                <a:cs typeface="Arial" panose="020B0604020202020204" pitchFamily="34" charset="0"/>
              </a:rPr>
              <a:t>А</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Введем обозначения:</a:t>
            </a: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m</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количество черных пикселей в </a:t>
            </a:r>
            <a:r>
              <a:rPr lang="ru-RU" altLang="ru-RU" sz="1800" i="1">
                <a:latin typeface="Arial" panose="020B0604020202020204" pitchFamily="34" charset="0"/>
                <a:cs typeface="Arial" panose="020B0604020202020204" pitchFamily="34" charset="0"/>
              </a:rPr>
              <a:t>А, </a:t>
            </a:r>
            <a:r>
              <a:rPr lang="en-US" altLang="ru-RU" sz="1800" i="1">
                <a:latin typeface="Arial" panose="020B0604020202020204" pitchFamily="34" charset="0"/>
                <a:cs typeface="Arial" panose="020B0604020202020204" pitchFamily="34" charset="0"/>
              </a:rPr>
              <a:t>m</a:t>
            </a:r>
            <a:r>
              <a:rPr lang="en-US" altLang="ru-RU" sz="1800" i="1" baseline="-250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 количество черных пикселей в </a:t>
            </a:r>
            <a:r>
              <a:rPr lang="ru-RU" altLang="ru-RU" sz="1800" i="1">
                <a:latin typeface="Arial" panose="020B0604020202020204" pitchFamily="34" charset="0"/>
                <a:cs typeface="Arial" panose="020B0604020202020204" pitchFamily="34" charset="0"/>
              </a:rPr>
              <a:t>А</a:t>
            </a:r>
            <a:r>
              <a:rPr lang="ru-RU" altLang="ru-RU" sz="1800">
                <a:latin typeface="Arial" panose="020B0604020202020204" pitchFamily="34" charset="0"/>
                <a:cs typeface="Arial" panose="020B0604020202020204" pitchFamily="34" charset="0"/>
              </a:rPr>
              <a:t>, если оно четное, </a:t>
            </a:r>
            <a:r>
              <a:rPr lang="en-US" altLang="ru-RU" sz="1800" i="1">
                <a:latin typeface="Arial" panose="020B0604020202020204" pitchFamily="34" charset="0"/>
                <a:cs typeface="Arial" panose="020B0604020202020204" pitchFamily="34" charset="0"/>
              </a:rPr>
              <a:t>m</a:t>
            </a:r>
            <a:r>
              <a:rPr lang="ru-RU" altLang="ru-RU" sz="1800" i="1" baseline="-250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 если нечетное, </a:t>
            </a:r>
            <a:r>
              <a:rPr lang="ru-RU" altLang="ru-RU" sz="1800" i="1">
                <a:latin typeface="Arial" panose="020B0604020202020204" pitchFamily="34" charset="0"/>
                <a:cs typeface="Arial" panose="020B0604020202020204" pitchFamily="34" charset="0"/>
              </a:rPr>
              <a:t>0 </a:t>
            </a:r>
            <a:r>
              <a:rPr lang="en-US" altLang="ru-RU" sz="1800" i="1">
                <a:latin typeface="Arial" panose="020B0604020202020204" pitchFamily="34" charset="0"/>
                <a:cs typeface="Arial" panose="020B0604020202020204" pitchFamily="34" charset="0"/>
              </a:rPr>
              <a:t>&lt; k</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&lt; ½ </a:t>
            </a:r>
            <a:r>
              <a:rPr lang="ru-RU" altLang="ru-RU" sz="1800">
                <a:latin typeface="Arial" panose="020B0604020202020204" pitchFamily="34" charset="0"/>
                <a:cs typeface="Arial" panose="020B0604020202020204" pitchFamily="34" charset="0"/>
              </a:rPr>
              <a:t>выбранный порог, </a:t>
            </a:r>
            <a:r>
              <a:rPr lang="en-US" altLang="ru-RU" sz="1800" i="1">
                <a:latin typeface="Arial" panose="020B0604020202020204" pitchFamily="34" charset="0"/>
                <a:cs typeface="Arial" panose="020B0604020202020204" pitchFamily="34" charset="0"/>
              </a:rPr>
              <a:t>b = {0,1} </a:t>
            </a:r>
            <a:r>
              <a:rPr lang="ru-RU" altLang="ru-RU" sz="1800">
                <a:latin typeface="Arial" panose="020B0604020202020204" pitchFamily="34" charset="0"/>
                <a:cs typeface="Arial" panose="020B0604020202020204" pitchFamily="34" charset="0"/>
              </a:rPr>
              <a:t>значение бита скрытой информации, вкладываемой в </a:t>
            </a:r>
            <a:r>
              <a:rPr lang="ru-RU" altLang="ru-RU" sz="1800" i="1">
                <a:latin typeface="Arial" panose="020B0604020202020204" pitchFamily="34" charset="0"/>
                <a:cs typeface="Arial" panose="020B0604020202020204" pitchFamily="34" charset="0"/>
              </a:rPr>
              <a:t>А, А = А</a:t>
            </a:r>
            <a:r>
              <a:rPr lang="ru-RU" altLang="ru-RU" sz="1800" i="1" baseline="-25000">
                <a:latin typeface="Arial" panose="020B0604020202020204" pitchFamily="34" charset="0"/>
                <a:cs typeface="Arial" panose="020B0604020202020204" pitchFamily="34" charset="0"/>
              </a:rPr>
              <a:t>0</a:t>
            </a:r>
            <a:r>
              <a:rPr lang="ru-RU" altLang="ru-RU" sz="1800" i="1">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если </a:t>
            </a:r>
            <a:r>
              <a:rPr lang="en-US" altLang="ru-RU" sz="1800" i="1">
                <a:latin typeface="Arial" panose="020B0604020202020204" pitchFamily="34" charset="0"/>
                <a:cs typeface="Arial" panose="020B0604020202020204" pitchFamily="34" charset="0"/>
              </a:rPr>
              <a:t>kn</a:t>
            </a:r>
            <a:r>
              <a:rPr lang="en-US" altLang="ru-RU" sz="1800" i="1" baseline="30000">
                <a:latin typeface="Arial" panose="020B0604020202020204" pitchFamily="34" charset="0"/>
                <a:cs typeface="Arial" panose="020B0604020202020204" pitchFamily="34" charset="0"/>
              </a:rPr>
              <a:t>2</a:t>
            </a:r>
            <a:r>
              <a:rPr lang="en-US" altLang="ru-RU" sz="1800" i="1">
                <a:latin typeface="Arial" panose="020B0604020202020204" pitchFamily="34" charset="0"/>
                <a:cs typeface="Arial" panose="020B0604020202020204" pitchFamily="34" charset="0"/>
              </a:rPr>
              <a:t> &lt; m &lt; (1-k)n</a:t>
            </a:r>
            <a:r>
              <a:rPr lang="en-US" altLang="ru-RU" sz="1800" i="1" baseline="30000">
                <a:latin typeface="Arial" panose="020B0604020202020204" pitchFamily="34" charset="0"/>
                <a:cs typeface="Arial" panose="020B0604020202020204" pitchFamily="34" charset="0"/>
              </a:rPr>
              <a:t>2</a:t>
            </a:r>
            <a:r>
              <a:rPr lang="en-US" altLang="ru-RU" sz="1800" i="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А = А</a:t>
            </a:r>
            <a:r>
              <a:rPr lang="ru-RU" altLang="ru-RU" sz="1800" i="1" baseline="-25000">
                <a:latin typeface="Arial" panose="020B0604020202020204" pitchFamily="34" charset="0"/>
                <a:cs typeface="Arial" panose="020B0604020202020204" pitchFamily="34" charset="0"/>
              </a:rPr>
              <a:t>1</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если </a:t>
            </a:r>
            <a:r>
              <a:rPr lang="en-US" altLang="ru-RU" sz="1800" i="1">
                <a:latin typeface="Arial" panose="020B0604020202020204" pitchFamily="34" charset="0"/>
                <a:cs typeface="Arial" panose="020B0604020202020204" pitchFamily="34" charset="0"/>
              </a:rPr>
              <a:t>m = (1-k)n</a:t>
            </a:r>
            <a:r>
              <a:rPr lang="en-US" altLang="ru-RU" sz="1800" i="1" baseline="30000">
                <a:latin typeface="Arial" panose="020B0604020202020204" pitchFamily="34" charset="0"/>
                <a:cs typeface="Arial" panose="020B0604020202020204" pitchFamily="34" charset="0"/>
              </a:rPr>
              <a:t>2</a:t>
            </a:r>
            <a:r>
              <a:rPr lang="en-US"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А = А</a:t>
            </a:r>
            <a:r>
              <a:rPr lang="ru-RU" altLang="ru-RU" sz="1800" i="1" baseline="-25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если</a:t>
            </a:r>
            <a:r>
              <a:rPr lang="en-US"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m = kn</a:t>
            </a:r>
            <a:r>
              <a:rPr lang="en-US" altLang="ru-RU" sz="1800" i="1" baseline="30000">
                <a:latin typeface="Arial" panose="020B0604020202020204" pitchFamily="34" charset="0"/>
                <a:cs typeface="Arial" panose="020B0604020202020204" pitchFamily="34" charset="0"/>
              </a:rPr>
              <a:t>2</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endParaRPr lang="ru-RU" altLang="ru-RU" sz="1800" b="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74553A80-34B2-3542-B109-4A3F7F73CAB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A3AF11B-6C33-2846-94C2-5536C179ACE8}" type="slidenum">
              <a:rPr lang="ru-RU" altLang="ru-RU">
                <a:solidFill>
                  <a:srgbClr val="898989"/>
                </a:solidFill>
                <a:latin typeface="Calibri" panose="020F0502020204030204" pitchFamily="34" charset="0"/>
              </a:rPr>
              <a:pPr eaLnBrk="1" hangingPunct="1"/>
              <a:t>56</a:t>
            </a:fld>
            <a:endParaRPr lang="ru-RU" altLang="ru-RU">
              <a:solidFill>
                <a:srgbClr val="898989"/>
              </a:solidFill>
              <a:latin typeface="Calibri" panose="020F0502020204030204" pitchFamily="34" charset="0"/>
            </a:endParaRPr>
          </a:p>
        </p:txBody>
      </p:sp>
      <p:sp>
        <p:nvSpPr>
          <p:cNvPr id="15364" name="Rectangle 23">
            <a:extLst>
              <a:ext uri="{FF2B5EF4-FFF2-40B4-BE49-F238E27FC236}">
                <a16:creationId xmlns:a16="http://schemas.microsoft.com/office/drawing/2014/main" id="{4E91872D-6F28-A646-80EB-5B23F0BF44F9}"/>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5365" name="Объект 2">
            <a:extLst>
              <a:ext uri="{FF2B5EF4-FFF2-40B4-BE49-F238E27FC236}">
                <a16:creationId xmlns:a16="http://schemas.microsoft.com/office/drawing/2014/main" id="{C693B311-74A5-304A-90BC-7085A820F5E9}"/>
              </a:ext>
            </a:extLst>
          </p:cNvPr>
          <p:cNvGraphicFramePr>
            <a:graphicFrameLocks noChangeAspect="1"/>
          </p:cNvGraphicFramePr>
          <p:nvPr/>
        </p:nvGraphicFramePr>
        <p:xfrm>
          <a:off x="1543051" y="2492376"/>
          <a:ext cx="9147175" cy="2449513"/>
        </p:xfrm>
        <a:graphic>
          <a:graphicData uri="http://schemas.openxmlformats.org/presentationml/2006/ole">
            <mc:AlternateContent xmlns:mc="http://schemas.openxmlformats.org/markup-compatibility/2006">
              <mc:Choice xmlns:v="urn:schemas-microsoft-com:vml" Requires="v">
                <p:oleObj spid="_x0000_s61442" r:id="rId3" imgW="7073900" imgH="1625600" progId="Visio.Drawing.15">
                  <p:embed/>
                </p:oleObj>
              </mc:Choice>
              <mc:Fallback>
                <p:oleObj r:id="rId3" imgW="7073900" imgH="1625600" progId="Visio.Drawing.15">
                  <p:embed/>
                  <p:pic>
                    <p:nvPicPr>
                      <p:cNvPr id="15365" name="Объект 2">
                        <a:extLst>
                          <a:ext uri="{FF2B5EF4-FFF2-40B4-BE49-F238E27FC236}">
                            <a16:creationId xmlns:a16="http://schemas.microsoft.com/office/drawing/2014/main" id="{C693B311-74A5-304A-90BC-7085A820F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1" y="2492376"/>
                        <a:ext cx="9147175"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a:extLst>
              <a:ext uri="{FF2B5EF4-FFF2-40B4-BE49-F238E27FC236}">
                <a16:creationId xmlns:a16="http://schemas.microsoft.com/office/drawing/2014/main" id="{484369C0-1A02-9E48-B322-BD3E79048F08}"/>
              </a:ext>
            </a:extLst>
          </p:cNvPr>
          <p:cNvSpPr>
            <a:spLocks noGrp="1"/>
          </p:cNvSpPr>
          <p:nvPr>
            <p:ph type="title"/>
          </p:nvPr>
        </p:nvSpPr>
        <p:spPr>
          <a:xfrm>
            <a:off x="1498601" y="38101"/>
            <a:ext cx="8715375" cy="3967163"/>
          </a:xfrm>
        </p:spPr>
        <p:txBody>
          <a:bodyPr/>
          <a:lstStyle/>
          <a:p>
            <a:pPr algn="l" eaLnBrk="1" hangingPunct="1"/>
            <a:r>
              <a:rPr lang="ru-RU" altLang="ru-RU" sz="1800">
                <a:latin typeface="Arial" panose="020B0604020202020204" pitchFamily="34" charset="0"/>
                <a:cs typeface="Arial" panose="020B0604020202020204" pitchFamily="34" charset="0"/>
              </a:rPr>
              <a:t>2. Если </a:t>
            </a:r>
            <a:r>
              <a:rPr lang="ru-RU" altLang="ru-RU" sz="1800" i="1">
                <a:latin typeface="Arial" panose="020B0604020202020204" pitchFamily="34" charset="0"/>
                <a:cs typeface="Arial" panose="020B0604020202020204" pitchFamily="34" charset="0"/>
              </a:rPr>
              <a:t>А = А</a:t>
            </a:r>
            <a:r>
              <a:rPr lang="ru-RU" altLang="ru-RU" sz="1800" i="1"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то вложение производится в соответствии с таблицей:</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a:t>
            </a:r>
            <a:r>
              <a:rPr lang="ru-RU" altLang="ru-RU" sz="1800">
                <a:latin typeface="Arial" panose="020B0604020202020204" pitchFamily="34" charset="0"/>
                <a:cs typeface="Arial" panose="020B0604020202020204" pitchFamily="34" charset="0"/>
              </a:rPr>
              <a:t> Изменяться могут любые пиксели, но только на границе черного и белого.</a:t>
            </a:r>
            <a:endParaRPr lang="ru-RU" altLang="ru-RU" sz="1800" b="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8AD6F58E-2AC9-1B45-B52F-160545480B3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95D4A8B-32A5-9047-81D1-FC24C1C8BB0F}" type="slidenum">
              <a:rPr lang="ru-RU" altLang="ru-RU">
                <a:solidFill>
                  <a:srgbClr val="898989"/>
                </a:solidFill>
                <a:latin typeface="Calibri" panose="020F0502020204030204" pitchFamily="34" charset="0"/>
              </a:rPr>
              <a:pPr eaLnBrk="1" hangingPunct="1"/>
              <a:t>57</a:t>
            </a:fld>
            <a:endParaRPr lang="ru-RU" altLang="ru-RU">
              <a:solidFill>
                <a:srgbClr val="898989"/>
              </a:solidFill>
              <a:latin typeface="Calibri" panose="020F0502020204030204" pitchFamily="34" charset="0"/>
            </a:endParaRPr>
          </a:p>
        </p:txBody>
      </p:sp>
      <p:graphicFrame>
        <p:nvGraphicFramePr>
          <p:cNvPr id="7" name="Таблица 6">
            <a:extLst>
              <a:ext uri="{FF2B5EF4-FFF2-40B4-BE49-F238E27FC236}">
                <a16:creationId xmlns:a16="http://schemas.microsoft.com/office/drawing/2014/main" id="{8DF6AC04-F6DB-3F47-8E85-F3DDC9881041}"/>
              </a:ext>
            </a:extLst>
          </p:cNvPr>
          <p:cNvGraphicFramePr>
            <a:graphicFrameLocks noGrp="1"/>
          </p:cNvGraphicFramePr>
          <p:nvPr/>
        </p:nvGraphicFramePr>
        <p:xfrm>
          <a:off x="2927350" y="620713"/>
          <a:ext cx="6408738" cy="2303462"/>
        </p:xfrm>
        <a:graphic>
          <a:graphicData uri="http://schemas.openxmlformats.org/drawingml/2006/table">
            <a:tbl>
              <a:tblPr firstRow="1" bandRow="1">
                <a:tableStyleId>{5C22544A-7EE6-4342-B048-85BDC9FD1C3A}</a:tableStyleId>
              </a:tblPr>
              <a:tblGrid>
                <a:gridCol w="929846">
                  <a:extLst>
                    <a:ext uri="{9D8B030D-6E8A-4147-A177-3AD203B41FA5}">
                      <a16:colId xmlns:a16="http://schemas.microsoft.com/office/drawing/2014/main" val="20000"/>
                    </a:ext>
                  </a:extLst>
                </a:gridCol>
                <a:gridCol w="2655996">
                  <a:extLst>
                    <a:ext uri="{9D8B030D-6E8A-4147-A177-3AD203B41FA5}">
                      <a16:colId xmlns:a16="http://schemas.microsoft.com/office/drawing/2014/main" val="20001"/>
                    </a:ext>
                  </a:extLst>
                </a:gridCol>
                <a:gridCol w="2822896">
                  <a:extLst>
                    <a:ext uri="{9D8B030D-6E8A-4147-A177-3AD203B41FA5}">
                      <a16:colId xmlns:a16="http://schemas.microsoft.com/office/drawing/2014/main" val="20002"/>
                    </a:ext>
                  </a:extLst>
                </a:gridCol>
              </a:tblGrid>
              <a:tr h="423390">
                <a:tc>
                  <a:txBody>
                    <a:bodyPr/>
                    <a:lstStyle/>
                    <a:p>
                      <a:endParaRPr lang="ru-RU" sz="1600" dirty="0">
                        <a:latin typeface="Arial" pitchFamily="34" charset="0"/>
                        <a:cs typeface="Arial" pitchFamily="34" charset="0"/>
                      </a:endParaRPr>
                    </a:p>
                  </a:txBody>
                  <a:tcPr marL="91439" marR="91439" marT="45680" marB="45680"/>
                </a:tc>
                <a:tc>
                  <a:txBody>
                    <a:bodyPr/>
                    <a:lstStyle/>
                    <a:p>
                      <a:pPr algn="ctr"/>
                      <a:r>
                        <a:rPr lang="ru-RU" sz="1600" dirty="0">
                          <a:latin typeface="Arial" pitchFamily="34" charset="0"/>
                          <a:cs typeface="Arial" pitchFamily="34" charset="0"/>
                        </a:rPr>
                        <a:t>А = А</a:t>
                      </a:r>
                      <a:r>
                        <a:rPr lang="ru-RU" sz="1600" baseline="-25000" dirty="0">
                          <a:latin typeface="Arial" pitchFamily="34" charset="0"/>
                          <a:cs typeface="Arial" pitchFamily="34" charset="0"/>
                        </a:rPr>
                        <a:t>+</a:t>
                      </a:r>
                      <a:endParaRPr lang="ru-RU" sz="1600" dirty="0">
                        <a:latin typeface="Arial" pitchFamily="34" charset="0"/>
                        <a:cs typeface="Arial" pitchFamily="34" charset="0"/>
                      </a:endParaRPr>
                    </a:p>
                  </a:txBody>
                  <a:tcPr marL="91439" marR="91439" marT="45680" marB="45680"/>
                </a:tc>
                <a:tc>
                  <a:txBody>
                    <a:bodyPr/>
                    <a:lstStyle/>
                    <a:p>
                      <a:pPr algn="ctr"/>
                      <a:r>
                        <a:rPr lang="ru-RU" sz="1600" dirty="0">
                          <a:latin typeface="Arial" pitchFamily="34" charset="0"/>
                          <a:cs typeface="Arial" pitchFamily="34" charset="0"/>
                        </a:rPr>
                        <a:t>А = А</a:t>
                      </a:r>
                      <a:r>
                        <a:rPr lang="ru-RU" sz="1600" baseline="-25000" dirty="0">
                          <a:latin typeface="Arial" pitchFamily="34" charset="0"/>
                          <a:cs typeface="Arial" pitchFamily="34" charset="0"/>
                        </a:rPr>
                        <a:t>-</a:t>
                      </a:r>
                      <a:endParaRPr lang="ru-RU" sz="1600" dirty="0">
                        <a:latin typeface="Arial" pitchFamily="34" charset="0"/>
                        <a:cs typeface="Arial" pitchFamily="34" charset="0"/>
                      </a:endParaRPr>
                    </a:p>
                  </a:txBody>
                  <a:tcPr marL="91439" marR="91439" marT="45680" marB="45680"/>
                </a:tc>
                <a:extLst>
                  <a:ext uri="{0D108BD9-81ED-4DB2-BD59-A6C34878D82A}">
                    <a16:rowId xmlns:a16="http://schemas.microsoft.com/office/drawing/2014/main" val="10000"/>
                  </a:ext>
                </a:extLst>
              </a:tr>
              <a:tr h="940036">
                <a:tc>
                  <a:txBody>
                    <a:bodyPr/>
                    <a:lstStyle/>
                    <a:p>
                      <a:r>
                        <a:rPr lang="en-US" sz="1600" dirty="0">
                          <a:latin typeface="Arial" pitchFamily="34" charset="0"/>
                          <a:cs typeface="Arial" pitchFamily="34" charset="0"/>
                        </a:rPr>
                        <a:t>b = 0</a:t>
                      </a:r>
                      <a:endParaRPr lang="ru-RU" sz="1600" dirty="0">
                        <a:latin typeface="Arial" pitchFamily="34" charset="0"/>
                        <a:cs typeface="Arial" pitchFamily="34" charset="0"/>
                      </a:endParaRPr>
                    </a:p>
                  </a:txBody>
                  <a:tcPr marL="91439" marR="91439" marT="45680" marB="45680"/>
                </a:tc>
                <a:tc>
                  <a:txBody>
                    <a:bodyPr/>
                    <a:lstStyle/>
                    <a:p>
                      <a:pPr algn="ctr"/>
                      <a:r>
                        <a:rPr lang="ru-RU" sz="1600" dirty="0">
                          <a:latin typeface="Arial" pitchFamily="34" charset="0"/>
                          <a:cs typeface="Arial" pitchFamily="34" charset="0"/>
                        </a:rPr>
                        <a:t>Ничего не изменять</a:t>
                      </a:r>
                    </a:p>
                  </a:txBody>
                  <a:tcPr marL="91439" marR="91439" marT="45680" marB="45680"/>
                </a:tc>
                <a:tc>
                  <a:txBody>
                    <a:bodyPr/>
                    <a:lstStyle/>
                    <a:p>
                      <a:pPr algn="ctr"/>
                      <a:r>
                        <a:rPr lang="ru-RU" sz="1600" dirty="0">
                          <a:latin typeface="Arial" pitchFamily="34" charset="0"/>
                          <a:cs typeface="Arial" pitchFamily="34" charset="0"/>
                        </a:rPr>
                        <a:t>Изменить цвет одного пикселя на противоположный</a:t>
                      </a:r>
                    </a:p>
                  </a:txBody>
                  <a:tcPr marL="91439" marR="91439" marT="45680" marB="45680"/>
                </a:tc>
                <a:extLst>
                  <a:ext uri="{0D108BD9-81ED-4DB2-BD59-A6C34878D82A}">
                    <a16:rowId xmlns:a16="http://schemas.microsoft.com/office/drawing/2014/main" val="10001"/>
                  </a:ext>
                </a:extLst>
              </a:tr>
              <a:tr h="9400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itchFamily="34" charset="0"/>
                          <a:cs typeface="Arial" pitchFamily="34" charset="0"/>
                        </a:rPr>
                        <a:t>b = 1</a:t>
                      </a:r>
                      <a:endParaRPr lang="ru-RU" sz="1600" dirty="0">
                        <a:latin typeface="Arial" pitchFamily="34" charset="0"/>
                        <a:cs typeface="Arial" pitchFamily="34" charset="0"/>
                      </a:endParaRPr>
                    </a:p>
                  </a:txBody>
                  <a:tcPr marL="91439" marR="91439" marT="45680" marB="45680"/>
                </a:tc>
                <a:tc>
                  <a:txBody>
                    <a:bodyPr/>
                    <a:lstStyle/>
                    <a:p>
                      <a:pPr algn="ctr"/>
                      <a:r>
                        <a:rPr lang="ru-RU" sz="1600" dirty="0">
                          <a:latin typeface="Arial" pitchFamily="34" charset="0"/>
                          <a:cs typeface="Arial" pitchFamily="34" charset="0"/>
                        </a:rPr>
                        <a:t>Изменить цвет одного  пикселя на противоположный</a:t>
                      </a:r>
                    </a:p>
                  </a:txBody>
                  <a:tcPr marL="91439" marR="91439" marT="45680" marB="45680"/>
                </a:tc>
                <a:tc>
                  <a:txBody>
                    <a:bodyPr/>
                    <a:lstStyle/>
                    <a:p>
                      <a:pPr algn="ctr"/>
                      <a:r>
                        <a:rPr lang="ru-RU" sz="1600" dirty="0">
                          <a:latin typeface="Arial" pitchFamily="34" charset="0"/>
                          <a:cs typeface="Arial" pitchFamily="34" charset="0"/>
                        </a:rPr>
                        <a:t>Ничего не изменять</a:t>
                      </a:r>
                    </a:p>
                  </a:txBody>
                  <a:tcPr marL="91439" marR="91439" marT="45680" marB="45680"/>
                </a:tc>
                <a:extLst>
                  <a:ext uri="{0D108BD9-81ED-4DB2-BD59-A6C34878D82A}">
                    <a16:rowId xmlns:a16="http://schemas.microsoft.com/office/drawing/2014/main" val="10002"/>
                  </a:ext>
                </a:extLst>
              </a:tr>
            </a:tbl>
          </a:graphicData>
        </a:graphic>
      </p:graphicFrame>
      <p:sp>
        <p:nvSpPr>
          <p:cNvPr id="16406" name="Прямоугольник 1">
            <a:extLst>
              <a:ext uri="{FF2B5EF4-FFF2-40B4-BE49-F238E27FC236}">
                <a16:creationId xmlns:a16="http://schemas.microsoft.com/office/drawing/2014/main" id="{1917376F-A717-F746-B1D5-9A594CBC10B2}"/>
              </a:ext>
            </a:extLst>
          </p:cNvPr>
          <p:cNvSpPr>
            <a:spLocks noChangeArrowheads="1"/>
          </p:cNvSpPr>
          <p:nvPr/>
        </p:nvSpPr>
        <p:spPr bwMode="auto">
          <a:xfrm>
            <a:off x="1524000" y="4005264"/>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cs typeface="Arial" panose="020B0604020202020204" pitchFamily="34" charset="0"/>
              </a:rPr>
              <a:t>3. Если </a:t>
            </a:r>
            <a:r>
              <a:rPr lang="ru-RU" altLang="ru-RU" i="1">
                <a:cs typeface="Arial" panose="020B0604020202020204" pitchFamily="34" charset="0"/>
              </a:rPr>
              <a:t>А = А</a:t>
            </a:r>
            <a:r>
              <a:rPr lang="ru-RU" altLang="ru-RU" i="1" baseline="-25000">
                <a:cs typeface="Arial" panose="020B0604020202020204" pitchFamily="34" charset="0"/>
              </a:rPr>
              <a:t>1</a:t>
            </a:r>
            <a:r>
              <a:rPr lang="ru-RU" altLang="ru-RU">
                <a:cs typeface="Arial" panose="020B0604020202020204" pitchFamily="34" charset="0"/>
              </a:rPr>
              <a:t>, то вложение производится в соответствии с таблицей:</a:t>
            </a:r>
            <a:endParaRPr lang="ru-RU" altLang="ru-RU"/>
          </a:p>
        </p:txBody>
      </p:sp>
      <p:graphicFrame>
        <p:nvGraphicFramePr>
          <p:cNvPr id="6" name="Таблица 5">
            <a:extLst>
              <a:ext uri="{FF2B5EF4-FFF2-40B4-BE49-F238E27FC236}">
                <a16:creationId xmlns:a16="http://schemas.microsoft.com/office/drawing/2014/main" id="{155C8D0C-DA03-584B-8D46-79612FC0C83F}"/>
              </a:ext>
            </a:extLst>
          </p:cNvPr>
          <p:cNvGraphicFramePr>
            <a:graphicFrameLocks noGrp="1"/>
          </p:cNvGraphicFramePr>
          <p:nvPr/>
        </p:nvGraphicFramePr>
        <p:xfrm>
          <a:off x="2711450" y="4581526"/>
          <a:ext cx="7056438" cy="1871663"/>
        </p:xfrm>
        <a:graphic>
          <a:graphicData uri="http://schemas.openxmlformats.org/drawingml/2006/table">
            <a:tbl>
              <a:tblPr firstRow="1" bandRow="1">
                <a:tableStyleId>{5C22544A-7EE6-4342-B048-85BDC9FD1C3A}</a:tableStyleId>
              </a:tblPr>
              <a:tblGrid>
                <a:gridCol w="1023821">
                  <a:extLst>
                    <a:ext uri="{9D8B030D-6E8A-4147-A177-3AD203B41FA5}">
                      <a16:colId xmlns:a16="http://schemas.microsoft.com/office/drawing/2014/main" val="20000"/>
                    </a:ext>
                  </a:extLst>
                </a:gridCol>
                <a:gridCol w="2924424">
                  <a:extLst>
                    <a:ext uri="{9D8B030D-6E8A-4147-A177-3AD203B41FA5}">
                      <a16:colId xmlns:a16="http://schemas.microsoft.com/office/drawing/2014/main" val="20001"/>
                    </a:ext>
                  </a:extLst>
                </a:gridCol>
                <a:gridCol w="3108193">
                  <a:extLst>
                    <a:ext uri="{9D8B030D-6E8A-4147-A177-3AD203B41FA5}">
                      <a16:colId xmlns:a16="http://schemas.microsoft.com/office/drawing/2014/main" val="20002"/>
                    </a:ext>
                  </a:extLst>
                </a:gridCol>
              </a:tblGrid>
              <a:tr h="453827">
                <a:tc>
                  <a:txBody>
                    <a:bodyPr/>
                    <a:lstStyle/>
                    <a:p>
                      <a:endParaRPr lang="ru-RU" sz="1600" dirty="0">
                        <a:latin typeface="Arial" pitchFamily="34" charset="0"/>
                        <a:cs typeface="Arial" pitchFamily="34" charset="0"/>
                      </a:endParaRPr>
                    </a:p>
                  </a:txBody>
                  <a:tcPr marL="91435" marR="91435" marT="45691" marB="45691"/>
                </a:tc>
                <a:tc>
                  <a:txBody>
                    <a:bodyPr/>
                    <a:lstStyle/>
                    <a:p>
                      <a:pPr algn="ctr"/>
                      <a:r>
                        <a:rPr lang="ru-RU" sz="1600" dirty="0">
                          <a:latin typeface="Arial" pitchFamily="34" charset="0"/>
                          <a:cs typeface="Arial" pitchFamily="34" charset="0"/>
                        </a:rPr>
                        <a:t>А = А</a:t>
                      </a:r>
                      <a:r>
                        <a:rPr lang="ru-RU" sz="1600" baseline="-25000" dirty="0">
                          <a:latin typeface="Arial" pitchFamily="34" charset="0"/>
                          <a:cs typeface="Arial" pitchFamily="34" charset="0"/>
                        </a:rPr>
                        <a:t>+</a:t>
                      </a:r>
                      <a:endParaRPr lang="ru-RU" sz="1600" dirty="0">
                        <a:latin typeface="Arial" pitchFamily="34" charset="0"/>
                        <a:cs typeface="Arial" pitchFamily="34" charset="0"/>
                      </a:endParaRPr>
                    </a:p>
                  </a:txBody>
                  <a:tcPr marL="91435" marR="91435" marT="45691" marB="45691"/>
                </a:tc>
                <a:tc>
                  <a:txBody>
                    <a:bodyPr/>
                    <a:lstStyle/>
                    <a:p>
                      <a:pPr algn="ctr"/>
                      <a:r>
                        <a:rPr lang="ru-RU" sz="1600" dirty="0">
                          <a:latin typeface="Arial" pitchFamily="34" charset="0"/>
                          <a:cs typeface="Arial" pitchFamily="34" charset="0"/>
                        </a:rPr>
                        <a:t>А = А</a:t>
                      </a:r>
                      <a:r>
                        <a:rPr lang="ru-RU" sz="1600" baseline="-25000" dirty="0">
                          <a:latin typeface="Arial" pitchFamily="34" charset="0"/>
                          <a:cs typeface="Arial" pitchFamily="34" charset="0"/>
                        </a:rPr>
                        <a:t>-</a:t>
                      </a:r>
                      <a:endParaRPr lang="ru-RU" sz="1600" dirty="0">
                        <a:latin typeface="Arial" pitchFamily="34" charset="0"/>
                        <a:cs typeface="Arial" pitchFamily="34" charset="0"/>
                      </a:endParaRPr>
                    </a:p>
                  </a:txBody>
                  <a:tcPr marL="91435" marR="91435" marT="45691" marB="45691"/>
                </a:tc>
                <a:extLst>
                  <a:ext uri="{0D108BD9-81ED-4DB2-BD59-A6C34878D82A}">
                    <a16:rowId xmlns:a16="http://schemas.microsoft.com/office/drawing/2014/main" val="10000"/>
                  </a:ext>
                </a:extLst>
              </a:tr>
              <a:tr h="708918">
                <a:tc>
                  <a:txBody>
                    <a:bodyPr/>
                    <a:lstStyle/>
                    <a:p>
                      <a:r>
                        <a:rPr lang="en-US" sz="1600" dirty="0">
                          <a:latin typeface="Arial" pitchFamily="34" charset="0"/>
                          <a:cs typeface="Arial" pitchFamily="34" charset="0"/>
                        </a:rPr>
                        <a:t>b = 0</a:t>
                      </a:r>
                      <a:endParaRPr lang="ru-RU" sz="1600" dirty="0">
                        <a:latin typeface="Arial" pitchFamily="34" charset="0"/>
                        <a:cs typeface="Arial" pitchFamily="34" charset="0"/>
                      </a:endParaRPr>
                    </a:p>
                  </a:txBody>
                  <a:tcPr marL="91435" marR="91435" marT="45691" marB="45691"/>
                </a:tc>
                <a:tc>
                  <a:txBody>
                    <a:bodyPr/>
                    <a:lstStyle/>
                    <a:p>
                      <a:pPr algn="ctr"/>
                      <a:r>
                        <a:rPr lang="ru-RU" sz="1600" dirty="0">
                          <a:latin typeface="Arial" pitchFamily="34" charset="0"/>
                          <a:cs typeface="Arial" pitchFamily="34" charset="0"/>
                        </a:rPr>
                        <a:t>Ничего не изменять</a:t>
                      </a:r>
                    </a:p>
                  </a:txBody>
                  <a:tcPr marL="91435" marR="91435" marT="45691" marB="45691"/>
                </a:tc>
                <a:tc>
                  <a:txBody>
                    <a:bodyPr/>
                    <a:lstStyle/>
                    <a:p>
                      <a:pPr algn="ctr"/>
                      <a:r>
                        <a:rPr lang="ru-RU" sz="1600" dirty="0">
                          <a:latin typeface="Arial" pitchFamily="34" charset="0"/>
                          <a:cs typeface="Arial" pitchFamily="34" charset="0"/>
                        </a:rPr>
                        <a:t>Изменить один черный пиксель на белый</a:t>
                      </a:r>
                    </a:p>
                  </a:txBody>
                  <a:tcPr marL="91435" marR="91435" marT="45691" marB="45691"/>
                </a:tc>
                <a:extLst>
                  <a:ext uri="{0D108BD9-81ED-4DB2-BD59-A6C34878D82A}">
                    <a16:rowId xmlns:a16="http://schemas.microsoft.com/office/drawing/2014/main" val="10001"/>
                  </a:ext>
                </a:extLst>
              </a:tr>
              <a:tr h="708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itchFamily="34" charset="0"/>
                          <a:cs typeface="Arial" pitchFamily="34" charset="0"/>
                        </a:rPr>
                        <a:t>b = 1</a:t>
                      </a:r>
                      <a:endParaRPr lang="ru-RU" sz="1600" dirty="0">
                        <a:latin typeface="Arial" pitchFamily="34" charset="0"/>
                        <a:cs typeface="Arial" pitchFamily="34" charset="0"/>
                      </a:endParaRPr>
                    </a:p>
                  </a:txBody>
                  <a:tcPr marL="91435" marR="91435" marT="45691" marB="45691"/>
                </a:tc>
                <a:tc>
                  <a:txBody>
                    <a:bodyPr/>
                    <a:lstStyle/>
                    <a:p>
                      <a:pPr algn="ctr"/>
                      <a:r>
                        <a:rPr lang="ru-RU" sz="1600" dirty="0">
                          <a:latin typeface="Arial" pitchFamily="34" charset="0"/>
                          <a:cs typeface="Arial" pitchFamily="34" charset="0"/>
                        </a:rPr>
                        <a:t>Изменить один черный пиксель на белый</a:t>
                      </a:r>
                    </a:p>
                  </a:txBody>
                  <a:tcPr marL="91435" marR="91435" marT="45691" marB="45691"/>
                </a:tc>
                <a:tc>
                  <a:txBody>
                    <a:bodyPr/>
                    <a:lstStyle/>
                    <a:p>
                      <a:pPr algn="ctr"/>
                      <a:r>
                        <a:rPr lang="ru-RU" sz="1600" dirty="0">
                          <a:latin typeface="Arial" pitchFamily="34" charset="0"/>
                          <a:cs typeface="Arial" pitchFamily="34" charset="0"/>
                        </a:rPr>
                        <a:t>Ничего не изменять</a:t>
                      </a:r>
                    </a:p>
                  </a:txBody>
                  <a:tcPr marL="91435" marR="91435" marT="45691" marB="45691"/>
                </a:tc>
                <a:extLst>
                  <a:ext uri="{0D108BD9-81ED-4DB2-BD59-A6C34878D82A}">
                    <a16:rowId xmlns:a16="http://schemas.microsoft.com/office/drawing/2014/main" val="10002"/>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a:extLst>
              <a:ext uri="{FF2B5EF4-FFF2-40B4-BE49-F238E27FC236}">
                <a16:creationId xmlns:a16="http://schemas.microsoft.com/office/drawing/2014/main" id="{871E1971-4A32-B64A-ACC6-C57C50F0EB21}"/>
              </a:ext>
            </a:extLst>
          </p:cNvPr>
          <p:cNvSpPr>
            <a:spLocks noGrp="1"/>
          </p:cNvSpPr>
          <p:nvPr>
            <p:ph type="title"/>
          </p:nvPr>
        </p:nvSpPr>
        <p:spPr>
          <a:xfrm>
            <a:off x="1524001" y="115888"/>
            <a:ext cx="8893175" cy="4176712"/>
          </a:xfrm>
        </p:spPr>
        <p:txBody>
          <a:bodyPr/>
          <a:lstStyle/>
          <a:p>
            <a:pPr algn="l" eaLnBrk="1" hangingPunct="1"/>
            <a:r>
              <a:rPr lang="ru-RU" altLang="ru-RU" sz="1800">
                <a:latin typeface="Arial" panose="020B0604020202020204" pitchFamily="34" charset="0"/>
                <a:cs typeface="Arial" panose="020B0604020202020204" pitchFamily="34" charset="0"/>
              </a:rPr>
              <a:t>4. Если </a:t>
            </a:r>
            <a:r>
              <a:rPr lang="ru-RU" altLang="ru-RU" sz="1800" i="1">
                <a:latin typeface="Arial" panose="020B0604020202020204" pitchFamily="34" charset="0"/>
                <a:cs typeface="Arial" panose="020B0604020202020204" pitchFamily="34" charset="0"/>
              </a:rPr>
              <a:t>А = А</a:t>
            </a:r>
            <a:r>
              <a:rPr lang="ru-RU" altLang="ru-RU" sz="1800" i="1" baseline="-25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то вложение производится в соответствии с таблицей: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5. Если </a:t>
            </a:r>
            <a:r>
              <a:rPr lang="ru-RU" altLang="ru-RU" sz="1800" i="1">
                <a:latin typeface="Arial" panose="020B0604020202020204" pitchFamily="34" charset="0"/>
                <a:cs typeface="Arial" panose="020B0604020202020204" pitchFamily="34" charset="0"/>
              </a:rPr>
              <a:t>А ≠ А</a:t>
            </a:r>
            <a:r>
              <a:rPr lang="ru-RU" altLang="ru-RU" sz="1800" i="1"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А ≠ А</a:t>
            </a:r>
            <a:r>
              <a:rPr lang="ru-RU" altLang="ru-RU" sz="1800" i="1"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А ≠ А</a:t>
            </a:r>
            <a:r>
              <a:rPr lang="ru-RU" altLang="ru-RU" sz="1800" i="1" baseline="-25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то ничего не вкладывать в эту область.</a:t>
            </a:r>
            <a:endParaRPr lang="ru-RU" altLang="ru-RU" sz="1800" b="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68AB601A-E648-DC44-9B04-BADACBE674C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86E26B-9F5F-CC4E-A4F0-8CE7C066C740}" type="slidenum">
              <a:rPr lang="ru-RU" altLang="ru-RU">
                <a:solidFill>
                  <a:srgbClr val="898989"/>
                </a:solidFill>
                <a:latin typeface="Calibri" panose="020F0502020204030204" pitchFamily="34" charset="0"/>
              </a:rPr>
              <a:pPr eaLnBrk="1" hangingPunct="1"/>
              <a:t>58</a:t>
            </a:fld>
            <a:endParaRPr lang="ru-RU" altLang="ru-RU">
              <a:solidFill>
                <a:srgbClr val="898989"/>
              </a:solidFill>
              <a:latin typeface="Calibri" panose="020F0502020204030204" pitchFamily="34" charset="0"/>
            </a:endParaRPr>
          </a:p>
        </p:txBody>
      </p:sp>
      <p:graphicFrame>
        <p:nvGraphicFramePr>
          <p:cNvPr id="5" name="Таблица 4">
            <a:extLst>
              <a:ext uri="{FF2B5EF4-FFF2-40B4-BE49-F238E27FC236}">
                <a16:creationId xmlns:a16="http://schemas.microsoft.com/office/drawing/2014/main" id="{BA889CEE-0BCF-1244-AAF1-8A3D0FADEBC8}"/>
              </a:ext>
            </a:extLst>
          </p:cNvPr>
          <p:cNvGraphicFramePr>
            <a:graphicFrameLocks noGrp="1"/>
          </p:cNvGraphicFramePr>
          <p:nvPr/>
        </p:nvGraphicFramePr>
        <p:xfrm>
          <a:off x="2208214" y="908050"/>
          <a:ext cx="7127875" cy="2160588"/>
        </p:xfrm>
        <a:graphic>
          <a:graphicData uri="http://schemas.openxmlformats.org/drawingml/2006/table">
            <a:tbl>
              <a:tblPr firstRow="1" bandRow="1">
                <a:tableStyleId>{5C22544A-7EE6-4342-B048-85BDC9FD1C3A}</a:tableStyleId>
              </a:tblPr>
              <a:tblGrid>
                <a:gridCol w="1034186">
                  <a:extLst>
                    <a:ext uri="{9D8B030D-6E8A-4147-A177-3AD203B41FA5}">
                      <a16:colId xmlns:a16="http://schemas.microsoft.com/office/drawing/2014/main" val="20000"/>
                    </a:ext>
                  </a:extLst>
                </a:gridCol>
                <a:gridCol w="2954030">
                  <a:extLst>
                    <a:ext uri="{9D8B030D-6E8A-4147-A177-3AD203B41FA5}">
                      <a16:colId xmlns:a16="http://schemas.microsoft.com/office/drawing/2014/main" val="20001"/>
                    </a:ext>
                  </a:extLst>
                </a:gridCol>
                <a:gridCol w="3139659">
                  <a:extLst>
                    <a:ext uri="{9D8B030D-6E8A-4147-A177-3AD203B41FA5}">
                      <a16:colId xmlns:a16="http://schemas.microsoft.com/office/drawing/2014/main" val="20002"/>
                    </a:ext>
                  </a:extLst>
                </a:gridCol>
              </a:tblGrid>
              <a:tr h="523884">
                <a:tc>
                  <a:txBody>
                    <a:bodyPr/>
                    <a:lstStyle/>
                    <a:p>
                      <a:endParaRPr lang="ru-RU" sz="1600" dirty="0">
                        <a:latin typeface="Arial" pitchFamily="34" charset="0"/>
                        <a:cs typeface="Arial" pitchFamily="34" charset="0"/>
                      </a:endParaRPr>
                    </a:p>
                  </a:txBody>
                  <a:tcPr marL="91427" marR="91427" marT="45711" marB="45711"/>
                </a:tc>
                <a:tc>
                  <a:txBody>
                    <a:bodyPr/>
                    <a:lstStyle/>
                    <a:p>
                      <a:pPr algn="ctr"/>
                      <a:r>
                        <a:rPr lang="ru-RU" sz="1600" dirty="0">
                          <a:latin typeface="Arial" pitchFamily="34" charset="0"/>
                          <a:cs typeface="Arial" pitchFamily="34" charset="0"/>
                        </a:rPr>
                        <a:t>А = А</a:t>
                      </a:r>
                      <a:r>
                        <a:rPr lang="ru-RU" sz="1600" baseline="-25000" dirty="0">
                          <a:latin typeface="Arial" pitchFamily="34" charset="0"/>
                          <a:cs typeface="Arial" pitchFamily="34" charset="0"/>
                        </a:rPr>
                        <a:t>+</a:t>
                      </a:r>
                      <a:endParaRPr lang="ru-RU" sz="1600" dirty="0">
                        <a:latin typeface="Arial" pitchFamily="34" charset="0"/>
                        <a:cs typeface="Arial" pitchFamily="34" charset="0"/>
                      </a:endParaRPr>
                    </a:p>
                  </a:txBody>
                  <a:tcPr marL="91427" marR="91427" marT="45711" marB="45711"/>
                </a:tc>
                <a:tc>
                  <a:txBody>
                    <a:bodyPr/>
                    <a:lstStyle/>
                    <a:p>
                      <a:pPr algn="ctr"/>
                      <a:r>
                        <a:rPr lang="ru-RU" sz="1600" dirty="0">
                          <a:latin typeface="Arial" pitchFamily="34" charset="0"/>
                          <a:cs typeface="Arial" pitchFamily="34" charset="0"/>
                        </a:rPr>
                        <a:t>А = А</a:t>
                      </a:r>
                      <a:r>
                        <a:rPr lang="ru-RU" sz="1600" baseline="-25000" dirty="0">
                          <a:latin typeface="Arial" pitchFamily="34" charset="0"/>
                          <a:cs typeface="Arial" pitchFamily="34" charset="0"/>
                        </a:rPr>
                        <a:t>-</a:t>
                      </a:r>
                      <a:endParaRPr lang="ru-RU" sz="1600" dirty="0">
                        <a:latin typeface="Arial" pitchFamily="34" charset="0"/>
                        <a:cs typeface="Arial" pitchFamily="34" charset="0"/>
                      </a:endParaRPr>
                    </a:p>
                  </a:txBody>
                  <a:tcPr marL="91427" marR="91427" marT="45711" marB="45711"/>
                </a:tc>
                <a:extLst>
                  <a:ext uri="{0D108BD9-81ED-4DB2-BD59-A6C34878D82A}">
                    <a16:rowId xmlns:a16="http://schemas.microsoft.com/office/drawing/2014/main" val="10000"/>
                  </a:ext>
                </a:extLst>
              </a:tr>
              <a:tr h="818352">
                <a:tc>
                  <a:txBody>
                    <a:bodyPr/>
                    <a:lstStyle/>
                    <a:p>
                      <a:r>
                        <a:rPr lang="en-US" sz="1600" dirty="0">
                          <a:latin typeface="Arial" pitchFamily="34" charset="0"/>
                          <a:cs typeface="Arial" pitchFamily="34" charset="0"/>
                        </a:rPr>
                        <a:t>b = 0</a:t>
                      </a:r>
                      <a:endParaRPr lang="ru-RU" sz="1600" dirty="0">
                        <a:latin typeface="Arial" pitchFamily="34" charset="0"/>
                        <a:cs typeface="Arial" pitchFamily="34" charset="0"/>
                      </a:endParaRPr>
                    </a:p>
                  </a:txBody>
                  <a:tcPr marL="91427" marR="91427" marT="45711" marB="45711"/>
                </a:tc>
                <a:tc>
                  <a:txBody>
                    <a:bodyPr/>
                    <a:lstStyle/>
                    <a:p>
                      <a:pPr algn="ctr"/>
                      <a:r>
                        <a:rPr lang="ru-RU" sz="1600" dirty="0">
                          <a:latin typeface="Arial" pitchFamily="34" charset="0"/>
                          <a:cs typeface="Arial" pitchFamily="34" charset="0"/>
                        </a:rPr>
                        <a:t>Ничего не изменять</a:t>
                      </a:r>
                    </a:p>
                  </a:txBody>
                  <a:tcPr marL="91427" marR="91427" marT="45711" marB="45711"/>
                </a:tc>
                <a:tc>
                  <a:txBody>
                    <a:bodyPr/>
                    <a:lstStyle/>
                    <a:p>
                      <a:pPr algn="ctr"/>
                      <a:r>
                        <a:rPr lang="ru-RU" sz="1600" dirty="0">
                          <a:latin typeface="Arial" pitchFamily="34" charset="0"/>
                          <a:cs typeface="Arial" pitchFamily="34" charset="0"/>
                        </a:rPr>
                        <a:t>Изменить один белый пиксель на черный</a:t>
                      </a:r>
                    </a:p>
                  </a:txBody>
                  <a:tcPr marL="91427" marR="91427" marT="45711" marB="45711"/>
                </a:tc>
                <a:extLst>
                  <a:ext uri="{0D108BD9-81ED-4DB2-BD59-A6C34878D82A}">
                    <a16:rowId xmlns:a16="http://schemas.microsoft.com/office/drawing/2014/main" val="10001"/>
                  </a:ext>
                </a:extLst>
              </a:tr>
              <a:tr h="8183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itchFamily="34" charset="0"/>
                          <a:cs typeface="Arial" pitchFamily="34" charset="0"/>
                        </a:rPr>
                        <a:t>b = 1</a:t>
                      </a:r>
                      <a:endParaRPr lang="ru-RU" sz="1600" dirty="0">
                        <a:latin typeface="Arial" pitchFamily="34" charset="0"/>
                        <a:cs typeface="Arial" pitchFamily="34" charset="0"/>
                      </a:endParaRPr>
                    </a:p>
                  </a:txBody>
                  <a:tcPr marL="91427" marR="91427" marT="45711" marB="45711"/>
                </a:tc>
                <a:tc>
                  <a:txBody>
                    <a:bodyPr/>
                    <a:lstStyle/>
                    <a:p>
                      <a:pPr algn="ctr"/>
                      <a:r>
                        <a:rPr lang="ru-RU" sz="1600" dirty="0">
                          <a:latin typeface="Arial" pitchFamily="34" charset="0"/>
                          <a:cs typeface="Arial" pitchFamily="34" charset="0"/>
                        </a:rPr>
                        <a:t>Изменить один белый пиксель на черный</a:t>
                      </a:r>
                    </a:p>
                  </a:txBody>
                  <a:tcPr marL="91427" marR="91427" marT="45711" marB="45711"/>
                </a:tc>
                <a:tc>
                  <a:txBody>
                    <a:bodyPr/>
                    <a:lstStyle/>
                    <a:p>
                      <a:pPr algn="ctr"/>
                      <a:r>
                        <a:rPr lang="ru-RU" sz="1600" dirty="0">
                          <a:latin typeface="Arial" pitchFamily="34" charset="0"/>
                          <a:cs typeface="Arial" pitchFamily="34" charset="0"/>
                        </a:rPr>
                        <a:t>Ничего не изменять</a:t>
                      </a:r>
                    </a:p>
                  </a:txBody>
                  <a:tcPr marL="91427" marR="91427" marT="45711" marB="45711"/>
                </a:tc>
                <a:extLst>
                  <a:ext uri="{0D108BD9-81ED-4DB2-BD59-A6C34878D82A}">
                    <a16:rowId xmlns:a16="http://schemas.microsoft.com/office/drawing/2014/main" val="10002"/>
                  </a:ext>
                </a:extLst>
              </a:tr>
            </a:tbl>
          </a:graphicData>
        </a:graphic>
      </p:graphicFrame>
      <p:graphicFrame>
        <p:nvGraphicFramePr>
          <p:cNvPr id="17430" name="Объект 1">
            <a:extLst>
              <a:ext uri="{FF2B5EF4-FFF2-40B4-BE49-F238E27FC236}">
                <a16:creationId xmlns:a16="http://schemas.microsoft.com/office/drawing/2014/main" id="{693B7AD3-2355-7247-AFD8-D5F692331A83}"/>
              </a:ext>
            </a:extLst>
          </p:cNvPr>
          <p:cNvGraphicFramePr>
            <a:graphicFrameLocks noChangeAspect="1"/>
          </p:cNvGraphicFramePr>
          <p:nvPr/>
        </p:nvGraphicFramePr>
        <p:xfrm>
          <a:off x="1524001" y="4292601"/>
          <a:ext cx="9147175" cy="2449513"/>
        </p:xfrm>
        <a:graphic>
          <a:graphicData uri="http://schemas.openxmlformats.org/presentationml/2006/ole">
            <mc:AlternateContent xmlns:mc="http://schemas.openxmlformats.org/markup-compatibility/2006">
              <mc:Choice xmlns:v="urn:schemas-microsoft-com:vml" Requires="v">
                <p:oleObj spid="_x0000_s63490" r:id="rId3" imgW="7073900" imgH="1625600" progId="Visio.Drawing.15">
                  <p:embed/>
                </p:oleObj>
              </mc:Choice>
              <mc:Fallback>
                <p:oleObj r:id="rId3" imgW="7073900" imgH="1625600" progId="Visio.Drawing.15">
                  <p:embed/>
                  <p:pic>
                    <p:nvPicPr>
                      <p:cNvPr id="17430" name="Объект 1">
                        <a:extLst>
                          <a:ext uri="{FF2B5EF4-FFF2-40B4-BE49-F238E27FC236}">
                            <a16:creationId xmlns:a16="http://schemas.microsoft.com/office/drawing/2014/main" id="{693B7AD3-2355-7247-AFD8-D5F692331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4292601"/>
                        <a:ext cx="9147175"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a:extLst>
              <a:ext uri="{FF2B5EF4-FFF2-40B4-BE49-F238E27FC236}">
                <a16:creationId xmlns:a16="http://schemas.microsoft.com/office/drawing/2014/main" id="{96426218-5FA1-FA43-BE2E-004E2E9E43A1}"/>
              </a:ext>
            </a:extLst>
          </p:cNvPr>
          <p:cNvSpPr>
            <a:spLocks noGrp="1"/>
          </p:cNvSpPr>
          <p:nvPr>
            <p:ph type="title"/>
          </p:nvPr>
        </p:nvSpPr>
        <p:spPr>
          <a:xfrm>
            <a:off x="1738314" y="214313"/>
            <a:ext cx="8715375" cy="6500812"/>
          </a:xfrm>
        </p:spPr>
        <p:txBody>
          <a:bodyPr/>
          <a:lstStyle/>
          <a:p>
            <a:pPr algn="l" eaLnBrk="1" hangingPunct="1"/>
            <a:r>
              <a:rPr lang="ru-RU" altLang="ru-RU" sz="1800" i="1">
                <a:latin typeface="Arial" panose="020B0604020202020204" pitchFamily="34" charset="0"/>
                <a:cs typeface="Arial" panose="020B0604020202020204" pitchFamily="34" charset="0"/>
              </a:rPr>
              <a:t>Метод извлечения скрытой информации: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Последовательно разделить изображение на </a:t>
            </a:r>
            <a:r>
              <a:rPr lang="ru-RU" altLang="ru-RU" sz="1800" i="1">
                <a:latin typeface="Arial" panose="020B0604020202020204" pitchFamily="34" charset="0"/>
                <a:cs typeface="Arial" panose="020B0604020202020204" pitchFamily="34" charset="0"/>
              </a:rPr>
              <a:t>А</a:t>
            </a:r>
            <a:r>
              <a:rPr lang="ru-RU" altLang="ru-RU" sz="1800">
                <a:latin typeface="Arial" panose="020B0604020202020204" pitchFamily="34" charset="0"/>
                <a:cs typeface="Arial" panose="020B0604020202020204" pitchFamily="34" charset="0"/>
              </a:rPr>
              <a:t>-области размером </a:t>
            </a:r>
            <a:r>
              <a:rPr lang="en-US" altLang="ru-RU" sz="1800" i="1">
                <a:latin typeface="Arial" panose="020B0604020202020204" pitchFamily="34" charset="0"/>
                <a:cs typeface="Arial" panose="020B0604020202020204" pitchFamily="34" charset="0"/>
              </a:rPr>
              <a:t>nxn</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Если </a:t>
            </a:r>
            <a:r>
              <a:rPr lang="ru-RU" altLang="ru-RU" sz="1800" i="1">
                <a:latin typeface="Arial" panose="020B0604020202020204" pitchFamily="34" charset="0"/>
                <a:cs typeface="Arial" panose="020B0604020202020204" pitchFamily="34" charset="0"/>
              </a:rPr>
              <a:t>А=А</a:t>
            </a:r>
            <a:r>
              <a:rPr lang="ru-RU" altLang="ru-RU" sz="1800" i="1"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или </a:t>
            </a:r>
            <a:r>
              <a:rPr lang="ru-RU" altLang="ru-RU" sz="1800" i="1">
                <a:latin typeface="Arial" panose="020B0604020202020204" pitchFamily="34" charset="0"/>
                <a:cs typeface="Arial" panose="020B0604020202020204" pitchFamily="34" charset="0"/>
              </a:rPr>
              <a:t>А=А</a:t>
            </a:r>
            <a:r>
              <a:rPr lang="ru-RU" altLang="ru-RU" sz="1800" i="1"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или</a:t>
            </a:r>
            <a:r>
              <a:rPr lang="ru-RU" altLang="ru-RU" sz="1800" i="1">
                <a:latin typeface="Arial" panose="020B0604020202020204" pitchFamily="34" charset="0"/>
                <a:cs typeface="Arial" panose="020B0604020202020204" pitchFamily="34" charset="0"/>
              </a:rPr>
              <a:t> А=А</a:t>
            </a:r>
            <a:r>
              <a:rPr lang="ru-RU" altLang="ru-RU" sz="1800" i="1" baseline="-25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то извлечь </a:t>
            </a:r>
            <a:r>
              <a:rPr lang="en-US" altLang="ru-RU" sz="1800" i="1">
                <a:latin typeface="Arial" panose="020B0604020202020204" pitchFamily="34" charset="0"/>
                <a:cs typeface="Arial" panose="020B0604020202020204" pitchFamily="34" charset="0"/>
              </a:rPr>
              <a:t>b</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если </a:t>
            </a:r>
            <a:r>
              <a:rPr lang="ru-RU" altLang="ru-RU" sz="1800" i="1">
                <a:latin typeface="Arial" panose="020B0604020202020204" pitchFamily="34" charset="0"/>
                <a:cs typeface="Arial" panose="020B0604020202020204" pitchFamily="34" charset="0"/>
              </a:rPr>
              <a:t>А=А</a:t>
            </a:r>
            <a:r>
              <a:rPr lang="ru-RU" altLang="ru-RU" sz="1800" i="1" baseline="-250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и </a:t>
            </a:r>
            <a:r>
              <a:rPr lang="en-US" altLang="ru-RU" sz="1800" i="1">
                <a:latin typeface="Arial" panose="020B0604020202020204" pitchFamily="34" charset="0"/>
                <a:cs typeface="Arial" panose="020B0604020202020204" pitchFamily="34" charset="0"/>
              </a:rPr>
              <a:t>b=1</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если </a:t>
            </a:r>
            <a:r>
              <a:rPr lang="ru-RU" altLang="ru-RU" sz="1800" i="1">
                <a:latin typeface="Arial" panose="020B0604020202020204" pitchFamily="34" charset="0"/>
                <a:cs typeface="Arial" panose="020B0604020202020204" pitchFamily="34" charset="0"/>
              </a:rPr>
              <a:t>А=А</a:t>
            </a:r>
            <a:r>
              <a:rPr lang="ru-RU" altLang="ru-RU" sz="1800" i="1" baseline="-250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3. Если </a:t>
            </a:r>
            <a:r>
              <a:rPr lang="ru-RU" altLang="ru-RU" sz="1800" i="1">
                <a:latin typeface="Arial" panose="020B0604020202020204" pitchFamily="34" charset="0"/>
                <a:cs typeface="Arial" panose="020B0604020202020204" pitchFamily="34" charset="0"/>
              </a:rPr>
              <a:t>А≠А</a:t>
            </a:r>
            <a:r>
              <a:rPr lang="ru-RU" altLang="ru-RU" sz="1800" i="1"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А≠А</a:t>
            </a:r>
            <a:r>
              <a:rPr lang="ru-RU" altLang="ru-RU" sz="1800" i="1"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А≠А</a:t>
            </a:r>
            <a:r>
              <a:rPr lang="ru-RU" altLang="ru-RU" sz="1800" i="1" baseline="-25000">
                <a:latin typeface="Arial" panose="020B0604020202020204" pitchFamily="34" charset="0"/>
                <a:cs typeface="Arial" panose="020B0604020202020204" pitchFamily="34" charset="0"/>
              </a:rPr>
              <a:t>2</a:t>
            </a:r>
            <a:r>
              <a:rPr lang="ru-RU" altLang="ru-RU" sz="1800">
                <a:latin typeface="Arial" panose="020B0604020202020204" pitchFamily="34" charset="0"/>
                <a:cs typeface="Arial" panose="020B0604020202020204" pitchFamily="34" charset="0"/>
              </a:rPr>
              <a:t>, то не извлекать из этой области никакой информации.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Основные свойства данного метода: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Извлечение информации производится без ошибок.</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Чем больше </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чем больше </a:t>
            </a:r>
            <a:r>
              <a:rPr lang="en-US" altLang="ru-RU" sz="1800" i="1">
                <a:latin typeface="Arial" panose="020B0604020202020204" pitchFamily="34" charset="0"/>
                <a:cs typeface="Arial" panose="020B0604020202020204" pitchFamily="34" charset="0"/>
              </a:rPr>
              <a:t>k</a:t>
            </a:r>
            <a:r>
              <a:rPr lang="ru-RU" altLang="ru-RU" sz="1800">
                <a:latin typeface="Arial" panose="020B0604020202020204" pitchFamily="34" charset="0"/>
                <a:cs typeface="Arial" panose="020B0604020202020204" pitchFamily="34" charset="0"/>
              </a:rPr>
              <a:t>, тем секретнее</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вложение, но тем меньше скорость вложения, и наоборот.</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3. Вложение устойчиво к визуальной атаке и к простейшим статистическим атакам.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4. Вложение легко удаляется при помощи рандомизации </a:t>
            </a:r>
            <a:r>
              <a:rPr lang="ru-RU" altLang="ru-RU" sz="1800" i="1">
                <a:latin typeface="Arial" panose="020B0604020202020204" pitchFamily="34" charset="0"/>
                <a:cs typeface="Arial" panose="020B0604020202020204" pitchFamily="34" charset="0"/>
              </a:rPr>
              <a:t>А</a:t>
            </a:r>
            <a:r>
              <a:rPr lang="ru-RU" altLang="ru-RU" sz="1800" i="1" baseline="-250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 А</a:t>
            </a:r>
            <a:r>
              <a:rPr lang="ru-RU" altLang="ru-RU" sz="1800" i="1" baseline="-25000">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без ухудшения качества документа.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5. Скорость вложения невелика.</a:t>
            </a:r>
            <a:endParaRPr lang="ru-RU" altLang="ru-RU" sz="1800" b="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3F9941CD-4C41-EB4F-8510-2E16CBAA73F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DC59CDF-B787-C949-8A6C-25615630734E}" type="slidenum">
              <a:rPr lang="ru-RU" altLang="ru-RU">
                <a:solidFill>
                  <a:srgbClr val="898989"/>
                </a:solidFill>
                <a:latin typeface="Calibri" panose="020F0502020204030204" pitchFamily="34" charset="0"/>
              </a:rPr>
              <a:pPr eaLnBrk="1" hangingPunct="1"/>
              <a:t>59</a:t>
            </a:fld>
            <a:endParaRPr lang="ru-RU" altLang="ru-RU">
              <a:solidFill>
                <a:srgbClr val="898989"/>
              </a:solidFill>
              <a:latin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a:extLst>
              <a:ext uri="{FF2B5EF4-FFF2-40B4-BE49-F238E27FC236}">
                <a16:creationId xmlns:a16="http://schemas.microsoft.com/office/drawing/2014/main" id="{315367D0-9B70-2948-B3BD-95659D02CFA7}"/>
              </a:ext>
            </a:extLst>
          </p:cNvPr>
          <p:cNvSpPr>
            <a:spLocks noGrp="1"/>
          </p:cNvSpPr>
          <p:nvPr>
            <p:ph type="title"/>
          </p:nvPr>
        </p:nvSpPr>
        <p:spPr>
          <a:xfrm>
            <a:off x="1738314" y="142875"/>
            <a:ext cx="8715375" cy="6572250"/>
          </a:xfrm>
        </p:spPr>
        <p:txBody>
          <a:bodyPr/>
          <a:lstStyle/>
          <a:p>
            <a:pPr algn="l" eaLnBrk="1" hangingPunct="1"/>
            <a:r>
              <a:rPr lang="ru-RU" altLang="ru-RU" sz="1800" b="1">
                <a:latin typeface="Arial" panose="020B0604020202020204" pitchFamily="34" charset="0"/>
                <a:cs typeface="Arial" panose="020B0604020202020204" pitchFamily="34" charset="0"/>
              </a:rPr>
              <a:t>Определение. </a:t>
            </a:r>
            <a:r>
              <a:rPr lang="ru-RU" altLang="ru-RU" sz="1800">
                <a:latin typeface="Arial" panose="020B0604020202020204" pitchFamily="34" charset="0"/>
                <a:cs typeface="Arial" panose="020B0604020202020204" pitchFamily="34" charset="0"/>
              </a:rPr>
              <a:t>СГ называется </a:t>
            </a:r>
            <a:r>
              <a:rPr lang="ru-RU" altLang="ru-RU" sz="1800" i="1">
                <a:latin typeface="Arial" panose="020B0604020202020204" pitchFamily="34" charset="0"/>
                <a:cs typeface="Arial" panose="020B0604020202020204" pitchFamily="34" charset="0"/>
              </a:rPr>
              <a:t>робастной</a:t>
            </a:r>
            <a:r>
              <a:rPr lang="ru-RU" altLang="ru-RU" sz="1800">
                <a:latin typeface="Arial" panose="020B0604020202020204" pitchFamily="34" charset="0"/>
                <a:cs typeface="Arial" panose="020B0604020202020204" pitchFamily="34" charset="0"/>
              </a:rPr>
              <a:t>, если секретное сообщение устойчиво выделяется при всех естественных или преднамеренных преобразованиях СГ, которые не искажают существенно ПО.</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Основная классификация СГ:</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а) Для легитимных пользователей:</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 известным ПО на легитимном декодере (</a:t>
            </a:r>
            <a:r>
              <a:rPr lang="ru-RU" altLang="ru-RU" sz="1800" i="1">
                <a:latin typeface="Arial" panose="020B0604020202020204" pitchFamily="34" charset="0"/>
                <a:cs typeface="Arial" panose="020B0604020202020204" pitchFamily="34" charset="0"/>
              </a:rPr>
              <a:t>информированный декодер</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 неизвестным ПО на легальном декодере (</a:t>
            </a:r>
            <a:r>
              <a:rPr lang="ru-RU" altLang="ru-RU" sz="1800" i="1">
                <a:latin typeface="Arial" panose="020B0604020202020204" pitchFamily="34" charset="0"/>
                <a:cs typeface="Arial" panose="020B0604020202020204" pitchFamily="34" charset="0"/>
              </a:rPr>
              <a:t>"слепой" декодер</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 использованием ПО в легальном кодере (</a:t>
            </a:r>
            <a:r>
              <a:rPr lang="ru-RU" altLang="ru-RU" sz="1800" i="1">
                <a:latin typeface="Arial" panose="020B0604020202020204" pitchFamily="34" charset="0"/>
                <a:cs typeface="Arial" panose="020B0604020202020204" pitchFamily="34" charset="0"/>
              </a:rPr>
              <a:t>информированный кодер</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б) Для "атакующих":</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 известной стеганограммой (выполняется всегда)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 известным сообщением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 выбранным сообщением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 известным (или выбранным ПО) - для каналов с шумом.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Основная концепция в разработке СГ:</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Найти "шумовые компоненты" (области) в ПО и заменить их на зашифрованное (т.е. шумоподобное) секретное сообщение.</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Основная проблема при разработке СГ:</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Статистика таких сложных ПО как звук, изображение и смысловой текст известна не полностью и весьма сложна. Поэтому существует опасность, что атакующий знает ее лучше, чем разработчик СГ.</a:t>
            </a:r>
          </a:p>
        </p:txBody>
      </p:sp>
      <p:sp>
        <p:nvSpPr>
          <p:cNvPr id="4" name="Номер слайда 3">
            <a:extLst>
              <a:ext uri="{FF2B5EF4-FFF2-40B4-BE49-F238E27FC236}">
                <a16:creationId xmlns:a16="http://schemas.microsoft.com/office/drawing/2014/main" id="{F29897D8-8397-A64A-AFDA-8E697A466A6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507C26D-B6AE-2841-964A-2609E8C18594}" type="slidenum">
              <a:rPr lang="ru-RU" altLang="ru-RU">
                <a:solidFill>
                  <a:srgbClr val="898989"/>
                </a:solidFill>
                <a:latin typeface="Calibri" panose="020F0502020204030204" pitchFamily="34" charset="0"/>
              </a:rPr>
              <a:pPr eaLnBrk="1" hangingPunct="1"/>
              <a:t>6</a:t>
            </a:fld>
            <a:endParaRPr lang="ru-RU" altLang="ru-RU">
              <a:solidFill>
                <a:srgbClr val="898989"/>
              </a:solidFill>
              <a:latin typeface="Calibri" panose="020F050202020403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a:extLst>
              <a:ext uri="{FF2B5EF4-FFF2-40B4-BE49-F238E27FC236}">
                <a16:creationId xmlns:a16="http://schemas.microsoft.com/office/drawing/2014/main" id="{84F1BF55-4835-404C-A1BE-D36D125018B9}"/>
              </a:ext>
            </a:extLst>
          </p:cNvPr>
          <p:cNvSpPr>
            <a:spLocks noGrp="1"/>
          </p:cNvSpPr>
          <p:nvPr>
            <p:ph type="title"/>
          </p:nvPr>
        </p:nvSpPr>
        <p:spPr/>
        <p:txBody>
          <a:bodyPr/>
          <a:lstStyle/>
          <a:p>
            <a:pPr eaLnBrk="1" hangingPunct="1"/>
            <a:r>
              <a:rPr lang="ru-RU" altLang="ru-RU" sz="2700" b="1">
                <a:latin typeface="Times New Roman" panose="02020603050405020304" pitchFamily="18" charset="0"/>
                <a:ea typeface="ＭＳ Ｐゴシック" panose="020B0600070205080204" pitchFamily="34" charset="-128"/>
                <a:cs typeface="Times New Roman" panose="02020603050405020304" pitchFamily="18" charset="0"/>
              </a:rPr>
              <a:t>Атака, основанная на подсчете одиночных отклонений</a:t>
            </a:r>
          </a:p>
        </p:txBody>
      </p:sp>
      <p:grpSp>
        <p:nvGrpSpPr>
          <p:cNvPr id="19459" name="Группа 46">
            <a:extLst>
              <a:ext uri="{FF2B5EF4-FFF2-40B4-BE49-F238E27FC236}">
                <a16:creationId xmlns:a16="http://schemas.microsoft.com/office/drawing/2014/main" id="{F360D0C3-334C-8A45-9F67-699C501405BF}"/>
              </a:ext>
            </a:extLst>
          </p:cNvPr>
          <p:cNvGrpSpPr>
            <a:grpSpLocks/>
          </p:cNvGrpSpPr>
          <p:nvPr/>
        </p:nvGrpSpPr>
        <p:grpSpPr bwMode="auto">
          <a:xfrm>
            <a:off x="3143251" y="2376489"/>
            <a:ext cx="6048375" cy="1209675"/>
            <a:chOff x="1619672" y="2852936"/>
            <a:chExt cx="6048672" cy="1209735"/>
          </a:xfrm>
        </p:grpSpPr>
        <p:grpSp>
          <p:nvGrpSpPr>
            <p:cNvPr id="19480" name="Группа 48">
              <a:extLst>
                <a:ext uri="{FF2B5EF4-FFF2-40B4-BE49-F238E27FC236}">
                  <a16:creationId xmlns:a16="http://schemas.microsoft.com/office/drawing/2014/main" id="{F71186C1-6C66-924E-82C2-EAD8BD4AF16F}"/>
                </a:ext>
              </a:extLst>
            </p:cNvPr>
            <p:cNvGrpSpPr>
              <a:grpSpLocks/>
            </p:cNvGrpSpPr>
            <p:nvPr/>
          </p:nvGrpSpPr>
          <p:grpSpPr bwMode="auto">
            <a:xfrm>
              <a:off x="1619672" y="2852936"/>
              <a:ext cx="1209734" cy="1209735"/>
              <a:chOff x="755576" y="3789040"/>
              <a:chExt cx="1512167" cy="1512168"/>
            </a:xfrm>
          </p:grpSpPr>
          <p:sp>
            <p:nvSpPr>
              <p:cNvPr id="6" name="Прямоугольник 5">
                <a:extLst>
                  <a:ext uri="{FF2B5EF4-FFF2-40B4-BE49-F238E27FC236}">
                    <a16:creationId xmlns:a16="http://schemas.microsoft.com/office/drawing/2014/main" id="{C1606B64-BBFF-DF49-B334-63AB3B9C0B50}"/>
                  </a:ext>
                </a:extLst>
              </p:cNvPr>
              <p:cNvSpPr/>
              <p:nvPr/>
            </p:nvSpPr>
            <p:spPr>
              <a:xfrm>
                <a:off x="1259632" y="3789040"/>
                <a:ext cx="504056"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7" name="Прямоугольник 6">
                <a:extLst>
                  <a:ext uri="{FF2B5EF4-FFF2-40B4-BE49-F238E27FC236}">
                    <a16:creationId xmlns:a16="http://schemas.microsoft.com/office/drawing/2014/main" id="{ADE1D5D2-1D46-6D44-BDD0-AB82210D1DE3}"/>
                  </a:ext>
                </a:extLst>
              </p:cNvPr>
              <p:cNvSpPr/>
              <p:nvPr/>
            </p:nvSpPr>
            <p:spPr>
              <a:xfrm>
                <a:off x="1763687" y="3789040"/>
                <a:ext cx="504056"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8" name="Прямоугольник 7">
                <a:extLst>
                  <a:ext uri="{FF2B5EF4-FFF2-40B4-BE49-F238E27FC236}">
                    <a16:creationId xmlns:a16="http://schemas.microsoft.com/office/drawing/2014/main" id="{8B79321A-0BB5-1C48-9B37-385B64536219}"/>
                  </a:ext>
                </a:extLst>
              </p:cNvPr>
              <p:cNvSpPr/>
              <p:nvPr/>
            </p:nvSpPr>
            <p:spPr>
              <a:xfrm>
                <a:off x="755576" y="3789040"/>
                <a:ext cx="504056"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9" name="Прямоугольник 8">
                <a:extLst>
                  <a:ext uri="{FF2B5EF4-FFF2-40B4-BE49-F238E27FC236}">
                    <a16:creationId xmlns:a16="http://schemas.microsoft.com/office/drawing/2014/main" id="{BBD9C244-9CA8-554C-AEA6-00D510D79123}"/>
                  </a:ext>
                </a:extLst>
              </p:cNvPr>
              <p:cNvSpPr/>
              <p:nvPr/>
            </p:nvSpPr>
            <p:spPr>
              <a:xfrm>
                <a:off x="1763687" y="4293096"/>
                <a:ext cx="504056"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0" name="Прямоугольник 9">
                <a:extLst>
                  <a:ext uri="{FF2B5EF4-FFF2-40B4-BE49-F238E27FC236}">
                    <a16:creationId xmlns:a16="http://schemas.microsoft.com/office/drawing/2014/main" id="{AA206EC9-1702-FB47-9C10-64397B5B1F98}"/>
                  </a:ext>
                </a:extLst>
              </p:cNvPr>
              <p:cNvSpPr/>
              <p:nvPr/>
            </p:nvSpPr>
            <p:spPr>
              <a:xfrm>
                <a:off x="1259632" y="4293096"/>
                <a:ext cx="50405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1" name="Прямоугольник 10">
                <a:extLst>
                  <a:ext uri="{FF2B5EF4-FFF2-40B4-BE49-F238E27FC236}">
                    <a16:creationId xmlns:a16="http://schemas.microsoft.com/office/drawing/2014/main" id="{DD068F21-20B4-0040-AEBC-5D8EE4C7384D}"/>
                  </a:ext>
                </a:extLst>
              </p:cNvPr>
              <p:cNvSpPr/>
              <p:nvPr/>
            </p:nvSpPr>
            <p:spPr>
              <a:xfrm>
                <a:off x="755576" y="4293096"/>
                <a:ext cx="504056"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2" name="Прямоугольник 11">
                <a:extLst>
                  <a:ext uri="{FF2B5EF4-FFF2-40B4-BE49-F238E27FC236}">
                    <a16:creationId xmlns:a16="http://schemas.microsoft.com/office/drawing/2014/main" id="{01A56A58-D7B2-2A4C-AF96-290B083AD008}"/>
                  </a:ext>
                </a:extLst>
              </p:cNvPr>
              <p:cNvSpPr/>
              <p:nvPr/>
            </p:nvSpPr>
            <p:spPr>
              <a:xfrm>
                <a:off x="1259632" y="4797152"/>
                <a:ext cx="50405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3" name="Прямоугольник 12">
                <a:extLst>
                  <a:ext uri="{FF2B5EF4-FFF2-40B4-BE49-F238E27FC236}">
                    <a16:creationId xmlns:a16="http://schemas.microsoft.com/office/drawing/2014/main" id="{937DE778-9829-2147-8D7C-B6B67391D743}"/>
                  </a:ext>
                </a:extLst>
              </p:cNvPr>
              <p:cNvSpPr/>
              <p:nvPr/>
            </p:nvSpPr>
            <p:spPr>
              <a:xfrm>
                <a:off x="1763687" y="4797152"/>
                <a:ext cx="50405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4" name="Прямоугольник 13">
                <a:extLst>
                  <a:ext uri="{FF2B5EF4-FFF2-40B4-BE49-F238E27FC236}">
                    <a16:creationId xmlns:a16="http://schemas.microsoft.com/office/drawing/2014/main" id="{16BFC14A-8F43-E34D-B8CB-F818384E82A0}"/>
                  </a:ext>
                </a:extLst>
              </p:cNvPr>
              <p:cNvSpPr/>
              <p:nvPr/>
            </p:nvSpPr>
            <p:spPr>
              <a:xfrm>
                <a:off x="755576" y="4797152"/>
                <a:ext cx="50405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grpSp>
        <p:sp>
          <p:nvSpPr>
            <p:cNvPr id="15" name="Прямоугольник 14">
              <a:extLst>
                <a:ext uri="{FF2B5EF4-FFF2-40B4-BE49-F238E27FC236}">
                  <a16:creationId xmlns:a16="http://schemas.microsoft.com/office/drawing/2014/main" id="{AA16B925-8F0E-2347-888E-3D44595B2F2C}"/>
                </a:ext>
              </a:extLst>
            </p:cNvPr>
            <p:cNvSpPr/>
            <p:nvPr/>
          </p:nvSpPr>
          <p:spPr>
            <a:xfrm>
              <a:off x="3635896" y="2852936"/>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6" name="Прямоугольник 15">
              <a:extLst>
                <a:ext uri="{FF2B5EF4-FFF2-40B4-BE49-F238E27FC236}">
                  <a16:creationId xmlns:a16="http://schemas.microsoft.com/office/drawing/2014/main" id="{43ED5CA6-0927-2C44-9A1B-18E1BBBC5194}"/>
                </a:ext>
              </a:extLst>
            </p:cNvPr>
            <p:cNvSpPr/>
            <p:nvPr/>
          </p:nvSpPr>
          <p:spPr>
            <a:xfrm>
              <a:off x="4039141" y="2852936"/>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7" name="Прямоугольник 16">
              <a:extLst>
                <a:ext uri="{FF2B5EF4-FFF2-40B4-BE49-F238E27FC236}">
                  <a16:creationId xmlns:a16="http://schemas.microsoft.com/office/drawing/2014/main" id="{49791052-6EBD-CE4D-81F0-EE597391F5BD}"/>
                </a:ext>
              </a:extLst>
            </p:cNvPr>
            <p:cNvSpPr/>
            <p:nvPr/>
          </p:nvSpPr>
          <p:spPr>
            <a:xfrm>
              <a:off x="3232651" y="2852936"/>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8" name="Прямоугольник 17">
              <a:extLst>
                <a:ext uri="{FF2B5EF4-FFF2-40B4-BE49-F238E27FC236}">
                  <a16:creationId xmlns:a16="http://schemas.microsoft.com/office/drawing/2014/main" id="{2DBF3AA8-3131-7A4A-84E0-629DAE86D39F}"/>
                </a:ext>
              </a:extLst>
            </p:cNvPr>
            <p:cNvSpPr/>
            <p:nvPr/>
          </p:nvSpPr>
          <p:spPr>
            <a:xfrm>
              <a:off x="4039141" y="3256181"/>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9" name="Прямоугольник 18">
              <a:extLst>
                <a:ext uri="{FF2B5EF4-FFF2-40B4-BE49-F238E27FC236}">
                  <a16:creationId xmlns:a16="http://schemas.microsoft.com/office/drawing/2014/main" id="{09EEE700-16F5-5F41-AB1D-1C7357A53B22}"/>
                </a:ext>
              </a:extLst>
            </p:cNvPr>
            <p:cNvSpPr/>
            <p:nvPr/>
          </p:nvSpPr>
          <p:spPr>
            <a:xfrm>
              <a:off x="3635896" y="3256181"/>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0" name="Прямоугольник 19">
              <a:extLst>
                <a:ext uri="{FF2B5EF4-FFF2-40B4-BE49-F238E27FC236}">
                  <a16:creationId xmlns:a16="http://schemas.microsoft.com/office/drawing/2014/main" id="{5DA064CE-286E-6447-BBD2-DC0DEB647A80}"/>
                </a:ext>
              </a:extLst>
            </p:cNvPr>
            <p:cNvSpPr/>
            <p:nvPr/>
          </p:nvSpPr>
          <p:spPr>
            <a:xfrm>
              <a:off x="3232651" y="3256181"/>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1" name="Прямоугольник 20">
              <a:extLst>
                <a:ext uri="{FF2B5EF4-FFF2-40B4-BE49-F238E27FC236}">
                  <a16:creationId xmlns:a16="http://schemas.microsoft.com/office/drawing/2014/main" id="{E5911BCB-EC3F-AC47-82CC-6D3EDF451EA6}"/>
                </a:ext>
              </a:extLst>
            </p:cNvPr>
            <p:cNvSpPr/>
            <p:nvPr/>
          </p:nvSpPr>
          <p:spPr>
            <a:xfrm>
              <a:off x="3635896" y="3659426"/>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2" name="Прямоугольник 21">
              <a:extLst>
                <a:ext uri="{FF2B5EF4-FFF2-40B4-BE49-F238E27FC236}">
                  <a16:creationId xmlns:a16="http://schemas.microsoft.com/office/drawing/2014/main" id="{7CE30441-801F-604F-B6B3-4EF54F92359F}"/>
                </a:ext>
              </a:extLst>
            </p:cNvPr>
            <p:cNvSpPr/>
            <p:nvPr/>
          </p:nvSpPr>
          <p:spPr>
            <a:xfrm>
              <a:off x="4039141" y="3659426"/>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3" name="Прямоугольник 22">
              <a:extLst>
                <a:ext uri="{FF2B5EF4-FFF2-40B4-BE49-F238E27FC236}">
                  <a16:creationId xmlns:a16="http://schemas.microsoft.com/office/drawing/2014/main" id="{80A1BB2B-8540-964D-8541-069AABE29327}"/>
                </a:ext>
              </a:extLst>
            </p:cNvPr>
            <p:cNvSpPr/>
            <p:nvPr/>
          </p:nvSpPr>
          <p:spPr>
            <a:xfrm>
              <a:off x="3232651" y="3659426"/>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4" name="Прямоугольник 23">
              <a:extLst>
                <a:ext uri="{FF2B5EF4-FFF2-40B4-BE49-F238E27FC236}">
                  <a16:creationId xmlns:a16="http://schemas.microsoft.com/office/drawing/2014/main" id="{055B9DC8-48B1-E040-9E58-DC3AE18F5224}"/>
                </a:ext>
              </a:extLst>
            </p:cNvPr>
            <p:cNvSpPr/>
            <p:nvPr/>
          </p:nvSpPr>
          <p:spPr>
            <a:xfrm>
              <a:off x="5248875" y="2852936"/>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5" name="Прямоугольник 24">
              <a:extLst>
                <a:ext uri="{FF2B5EF4-FFF2-40B4-BE49-F238E27FC236}">
                  <a16:creationId xmlns:a16="http://schemas.microsoft.com/office/drawing/2014/main" id="{EECF58AD-859B-3C4B-9E6F-F0AA65554898}"/>
                </a:ext>
              </a:extLst>
            </p:cNvPr>
            <p:cNvSpPr/>
            <p:nvPr/>
          </p:nvSpPr>
          <p:spPr>
            <a:xfrm>
              <a:off x="5652120" y="2852936"/>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6" name="Прямоугольник 25">
              <a:extLst>
                <a:ext uri="{FF2B5EF4-FFF2-40B4-BE49-F238E27FC236}">
                  <a16:creationId xmlns:a16="http://schemas.microsoft.com/office/drawing/2014/main" id="{3CFDF100-7E06-2C45-9CA1-40A6E0343316}"/>
                </a:ext>
              </a:extLst>
            </p:cNvPr>
            <p:cNvSpPr/>
            <p:nvPr/>
          </p:nvSpPr>
          <p:spPr>
            <a:xfrm>
              <a:off x="4845630" y="2852936"/>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7" name="Прямоугольник 26">
              <a:extLst>
                <a:ext uri="{FF2B5EF4-FFF2-40B4-BE49-F238E27FC236}">
                  <a16:creationId xmlns:a16="http://schemas.microsoft.com/office/drawing/2014/main" id="{63BA3F74-FF1A-8E48-BF2D-1F4695D5B5C8}"/>
                </a:ext>
              </a:extLst>
            </p:cNvPr>
            <p:cNvSpPr/>
            <p:nvPr/>
          </p:nvSpPr>
          <p:spPr>
            <a:xfrm>
              <a:off x="5652120" y="3256181"/>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8" name="Прямоугольник 27">
              <a:extLst>
                <a:ext uri="{FF2B5EF4-FFF2-40B4-BE49-F238E27FC236}">
                  <a16:creationId xmlns:a16="http://schemas.microsoft.com/office/drawing/2014/main" id="{D7A02E53-7AEF-5141-A40D-EEED5C4D8081}"/>
                </a:ext>
              </a:extLst>
            </p:cNvPr>
            <p:cNvSpPr/>
            <p:nvPr/>
          </p:nvSpPr>
          <p:spPr>
            <a:xfrm>
              <a:off x="5248875" y="3256181"/>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9" name="Прямоугольник 28">
              <a:extLst>
                <a:ext uri="{FF2B5EF4-FFF2-40B4-BE49-F238E27FC236}">
                  <a16:creationId xmlns:a16="http://schemas.microsoft.com/office/drawing/2014/main" id="{7F1FB177-D34F-6C48-9B01-ACD46CE8EE0A}"/>
                </a:ext>
              </a:extLst>
            </p:cNvPr>
            <p:cNvSpPr/>
            <p:nvPr/>
          </p:nvSpPr>
          <p:spPr>
            <a:xfrm>
              <a:off x="4845630" y="3256181"/>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30" name="Прямоугольник 29">
              <a:extLst>
                <a:ext uri="{FF2B5EF4-FFF2-40B4-BE49-F238E27FC236}">
                  <a16:creationId xmlns:a16="http://schemas.microsoft.com/office/drawing/2014/main" id="{276BF765-5242-2240-A8F7-25B7DBA5F647}"/>
                </a:ext>
              </a:extLst>
            </p:cNvPr>
            <p:cNvSpPr/>
            <p:nvPr/>
          </p:nvSpPr>
          <p:spPr>
            <a:xfrm>
              <a:off x="5248875" y="3659426"/>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31" name="Прямоугольник 30">
              <a:extLst>
                <a:ext uri="{FF2B5EF4-FFF2-40B4-BE49-F238E27FC236}">
                  <a16:creationId xmlns:a16="http://schemas.microsoft.com/office/drawing/2014/main" id="{C52FA9F5-9535-B844-BD5E-452EBED147AA}"/>
                </a:ext>
              </a:extLst>
            </p:cNvPr>
            <p:cNvSpPr/>
            <p:nvPr/>
          </p:nvSpPr>
          <p:spPr>
            <a:xfrm>
              <a:off x="5652120" y="3659426"/>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32" name="Прямоугольник 31">
              <a:extLst>
                <a:ext uri="{FF2B5EF4-FFF2-40B4-BE49-F238E27FC236}">
                  <a16:creationId xmlns:a16="http://schemas.microsoft.com/office/drawing/2014/main" id="{657A42ED-5696-6B4E-A7D2-70E3E4B57596}"/>
                </a:ext>
              </a:extLst>
            </p:cNvPr>
            <p:cNvSpPr/>
            <p:nvPr/>
          </p:nvSpPr>
          <p:spPr>
            <a:xfrm>
              <a:off x="4845630" y="3659426"/>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33" name="Прямоугольник 32">
              <a:extLst>
                <a:ext uri="{FF2B5EF4-FFF2-40B4-BE49-F238E27FC236}">
                  <a16:creationId xmlns:a16="http://schemas.microsoft.com/office/drawing/2014/main" id="{9FF09400-27EA-0B40-9E8A-A81FD53F7106}"/>
                </a:ext>
              </a:extLst>
            </p:cNvPr>
            <p:cNvSpPr/>
            <p:nvPr/>
          </p:nvSpPr>
          <p:spPr>
            <a:xfrm>
              <a:off x="6861854" y="2852936"/>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34" name="Прямоугольник 33">
              <a:extLst>
                <a:ext uri="{FF2B5EF4-FFF2-40B4-BE49-F238E27FC236}">
                  <a16:creationId xmlns:a16="http://schemas.microsoft.com/office/drawing/2014/main" id="{BF5B5793-F09E-964C-8417-343E7B786EED}"/>
                </a:ext>
              </a:extLst>
            </p:cNvPr>
            <p:cNvSpPr/>
            <p:nvPr/>
          </p:nvSpPr>
          <p:spPr>
            <a:xfrm>
              <a:off x="7265099" y="2852936"/>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35" name="Прямоугольник 34">
              <a:extLst>
                <a:ext uri="{FF2B5EF4-FFF2-40B4-BE49-F238E27FC236}">
                  <a16:creationId xmlns:a16="http://schemas.microsoft.com/office/drawing/2014/main" id="{17158C6C-BE08-EE42-A5F7-745339009D77}"/>
                </a:ext>
              </a:extLst>
            </p:cNvPr>
            <p:cNvSpPr/>
            <p:nvPr/>
          </p:nvSpPr>
          <p:spPr>
            <a:xfrm>
              <a:off x="6458610" y="2852936"/>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36" name="Прямоугольник 35">
              <a:extLst>
                <a:ext uri="{FF2B5EF4-FFF2-40B4-BE49-F238E27FC236}">
                  <a16:creationId xmlns:a16="http://schemas.microsoft.com/office/drawing/2014/main" id="{8C48E5F8-6D2B-F74F-A731-9535C7C14D38}"/>
                </a:ext>
              </a:extLst>
            </p:cNvPr>
            <p:cNvSpPr/>
            <p:nvPr/>
          </p:nvSpPr>
          <p:spPr>
            <a:xfrm>
              <a:off x="7265099" y="3256181"/>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37" name="Прямоугольник 36">
              <a:extLst>
                <a:ext uri="{FF2B5EF4-FFF2-40B4-BE49-F238E27FC236}">
                  <a16:creationId xmlns:a16="http://schemas.microsoft.com/office/drawing/2014/main" id="{3F1CA1EF-9964-A14F-B89F-404133307C61}"/>
                </a:ext>
              </a:extLst>
            </p:cNvPr>
            <p:cNvSpPr/>
            <p:nvPr/>
          </p:nvSpPr>
          <p:spPr>
            <a:xfrm>
              <a:off x="6861854" y="3256181"/>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38" name="Прямоугольник 37">
              <a:extLst>
                <a:ext uri="{FF2B5EF4-FFF2-40B4-BE49-F238E27FC236}">
                  <a16:creationId xmlns:a16="http://schemas.microsoft.com/office/drawing/2014/main" id="{785D89E0-79DA-DD48-A175-8C1C84D7FE7F}"/>
                </a:ext>
              </a:extLst>
            </p:cNvPr>
            <p:cNvSpPr/>
            <p:nvPr/>
          </p:nvSpPr>
          <p:spPr>
            <a:xfrm>
              <a:off x="6458610" y="3256181"/>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39" name="Прямоугольник 38">
              <a:extLst>
                <a:ext uri="{FF2B5EF4-FFF2-40B4-BE49-F238E27FC236}">
                  <a16:creationId xmlns:a16="http://schemas.microsoft.com/office/drawing/2014/main" id="{451A7489-ADF6-4F4D-A2CB-D6596881196F}"/>
                </a:ext>
              </a:extLst>
            </p:cNvPr>
            <p:cNvSpPr/>
            <p:nvPr/>
          </p:nvSpPr>
          <p:spPr>
            <a:xfrm>
              <a:off x="6861854" y="3659426"/>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40" name="Прямоугольник 39">
              <a:extLst>
                <a:ext uri="{FF2B5EF4-FFF2-40B4-BE49-F238E27FC236}">
                  <a16:creationId xmlns:a16="http://schemas.microsoft.com/office/drawing/2014/main" id="{28C04BEF-55A5-BB47-931E-F8AB8764E5DA}"/>
                </a:ext>
              </a:extLst>
            </p:cNvPr>
            <p:cNvSpPr/>
            <p:nvPr/>
          </p:nvSpPr>
          <p:spPr>
            <a:xfrm>
              <a:off x="7265099" y="3659426"/>
              <a:ext cx="403245" cy="4032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41" name="Прямоугольник 40">
              <a:extLst>
                <a:ext uri="{FF2B5EF4-FFF2-40B4-BE49-F238E27FC236}">
                  <a16:creationId xmlns:a16="http://schemas.microsoft.com/office/drawing/2014/main" id="{81F1F037-9CE2-5545-967D-904FE0D0C911}"/>
                </a:ext>
              </a:extLst>
            </p:cNvPr>
            <p:cNvSpPr/>
            <p:nvPr/>
          </p:nvSpPr>
          <p:spPr>
            <a:xfrm>
              <a:off x="6458610" y="3659426"/>
              <a:ext cx="403245" cy="403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grpSp>
      <p:grpSp>
        <p:nvGrpSpPr>
          <p:cNvPr id="19460" name="Группа 49">
            <a:extLst>
              <a:ext uri="{FF2B5EF4-FFF2-40B4-BE49-F238E27FC236}">
                <a16:creationId xmlns:a16="http://schemas.microsoft.com/office/drawing/2014/main" id="{0455D53A-1CA4-1B48-BEF2-CCD6487718D2}"/>
              </a:ext>
            </a:extLst>
          </p:cNvPr>
          <p:cNvGrpSpPr>
            <a:grpSpLocks/>
          </p:cNvGrpSpPr>
          <p:nvPr/>
        </p:nvGrpSpPr>
        <p:grpSpPr bwMode="auto">
          <a:xfrm>
            <a:off x="3143251" y="3635375"/>
            <a:ext cx="6048375" cy="369888"/>
            <a:chOff x="755576" y="5363918"/>
            <a:chExt cx="7560841" cy="461670"/>
          </a:xfrm>
        </p:grpSpPr>
        <p:sp>
          <p:nvSpPr>
            <p:cNvPr id="19476" name="TextBox 41">
              <a:extLst>
                <a:ext uri="{FF2B5EF4-FFF2-40B4-BE49-F238E27FC236}">
                  <a16:creationId xmlns:a16="http://schemas.microsoft.com/office/drawing/2014/main" id="{7834A6C4-AB1C-9F4B-B49A-564F09AF8943}"/>
                </a:ext>
              </a:extLst>
            </p:cNvPr>
            <p:cNvSpPr txBox="1">
              <a:spLocks noChangeArrowheads="1"/>
            </p:cNvSpPr>
            <p:nvPr/>
          </p:nvSpPr>
          <p:spPr bwMode="auto">
            <a:xfrm>
              <a:off x="755576" y="5363924"/>
              <a:ext cx="1512167"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ru-RU">
                  <a:latin typeface="Times New Roman" panose="02020603050405020304" pitchFamily="18" charset="0"/>
                  <a:ea typeface="ＭＳ Ｐゴシック" panose="020B0600070205080204" pitchFamily="34" charset="-128"/>
                  <a:cs typeface="Times New Roman" panose="02020603050405020304" pitchFamily="18" charset="0"/>
                </a:rPr>
                <a:t>Up</a:t>
              </a:r>
              <a:endParaRPr lang="ru-RU" altLang="ru-RU">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9477" name="TextBox 42">
              <a:extLst>
                <a:ext uri="{FF2B5EF4-FFF2-40B4-BE49-F238E27FC236}">
                  <a16:creationId xmlns:a16="http://schemas.microsoft.com/office/drawing/2014/main" id="{F7C7606A-F4BA-2E49-A4EC-1BE81F0A5AA2}"/>
                </a:ext>
              </a:extLst>
            </p:cNvPr>
            <p:cNvSpPr txBox="1">
              <a:spLocks noChangeArrowheads="1"/>
            </p:cNvSpPr>
            <p:nvPr/>
          </p:nvSpPr>
          <p:spPr bwMode="auto">
            <a:xfrm>
              <a:off x="2771800" y="5363924"/>
              <a:ext cx="1512167"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ru-RU">
                  <a:latin typeface="Times New Roman" panose="02020603050405020304" pitchFamily="18" charset="0"/>
                  <a:ea typeface="ＭＳ Ｐゴシック" panose="020B0600070205080204" pitchFamily="34" charset="-128"/>
                  <a:cs typeface="Times New Roman" panose="02020603050405020304" pitchFamily="18" charset="0"/>
                </a:rPr>
                <a:t>Down</a:t>
              </a:r>
              <a:endParaRPr lang="ru-RU" altLang="ru-RU">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9478" name="TextBox 43">
              <a:extLst>
                <a:ext uri="{FF2B5EF4-FFF2-40B4-BE49-F238E27FC236}">
                  <a16:creationId xmlns:a16="http://schemas.microsoft.com/office/drawing/2014/main" id="{473120AB-ADB3-844B-B0FA-0E28E15FC8B6}"/>
                </a:ext>
              </a:extLst>
            </p:cNvPr>
            <p:cNvSpPr txBox="1">
              <a:spLocks noChangeArrowheads="1"/>
            </p:cNvSpPr>
            <p:nvPr/>
          </p:nvSpPr>
          <p:spPr bwMode="auto">
            <a:xfrm>
              <a:off x="6804249" y="5363924"/>
              <a:ext cx="1512168"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ru-RU">
                  <a:latin typeface="Times New Roman" panose="02020603050405020304" pitchFamily="18" charset="0"/>
                  <a:ea typeface="ＭＳ Ｐゴシック" panose="020B0600070205080204" pitchFamily="34" charset="-128"/>
                  <a:cs typeface="Times New Roman" panose="02020603050405020304" pitchFamily="18" charset="0"/>
                </a:rPr>
                <a:t>Left</a:t>
              </a:r>
              <a:endParaRPr lang="ru-RU" altLang="ru-RU">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9479" name="TextBox 44">
              <a:extLst>
                <a:ext uri="{FF2B5EF4-FFF2-40B4-BE49-F238E27FC236}">
                  <a16:creationId xmlns:a16="http://schemas.microsoft.com/office/drawing/2014/main" id="{5CA92073-ED65-A045-9607-3B4553C22502}"/>
                </a:ext>
              </a:extLst>
            </p:cNvPr>
            <p:cNvSpPr txBox="1">
              <a:spLocks noChangeArrowheads="1"/>
            </p:cNvSpPr>
            <p:nvPr/>
          </p:nvSpPr>
          <p:spPr bwMode="auto">
            <a:xfrm>
              <a:off x="4788023" y="5363918"/>
              <a:ext cx="1638182"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ru-RU">
                  <a:latin typeface="Times New Roman" panose="02020603050405020304" pitchFamily="18" charset="0"/>
                  <a:ea typeface="ＭＳ Ｐゴシック" panose="020B0600070205080204" pitchFamily="34" charset="-128"/>
                  <a:cs typeface="Times New Roman" panose="02020603050405020304" pitchFamily="18" charset="0"/>
                </a:rPr>
                <a:t>Right</a:t>
              </a:r>
              <a:endParaRPr lang="ru-RU" altLang="ru-RU">
                <a:latin typeface="Times New Roman" panose="02020603050405020304" pitchFamily="18" charset="0"/>
                <a:ea typeface="ＭＳ Ｐゴシック" panose="020B0600070205080204" pitchFamily="34" charset="-128"/>
                <a:cs typeface="Times New Roman" panose="02020603050405020304" pitchFamily="18" charset="0"/>
              </a:endParaRPr>
            </a:p>
          </p:txBody>
        </p:sp>
      </p:grpSp>
      <p:pic>
        <p:nvPicPr>
          <p:cNvPr id="19461" name="Picture 5" descr="C:\Users\Администратор\Desktop\пиу.bmp">
            <a:extLst>
              <a:ext uri="{FF2B5EF4-FFF2-40B4-BE49-F238E27FC236}">
                <a16:creationId xmlns:a16="http://schemas.microsoft.com/office/drawing/2014/main" id="{B1E6A095-667D-DF40-B14D-DA7B4B539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163" y="4470400"/>
            <a:ext cx="5040312"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Box 50">
            <a:extLst>
              <a:ext uri="{FF2B5EF4-FFF2-40B4-BE49-F238E27FC236}">
                <a16:creationId xmlns:a16="http://schemas.microsoft.com/office/drawing/2014/main" id="{C17EAFFA-7D4C-D74B-BF46-6F0BA45C162C}"/>
              </a:ext>
            </a:extLst>
          </p:cNvPr>
          <p:cNvSpPr txBox="1">
            <a:spLocks noChangeArrowheads="1"/>
          </p:cNvSpPr>
          <p:nvPr/>
        </p:nvSpPr>
        <p:spPr bwMode="auto">
          <a:xfrm>
            <a:off x="1524000" y="16287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sz="2000">
                <a:latin typeface="Times New Roman" panose="02020603050405020304" pitchFamily="18" charset="0"/>
                <a:ea typeface="ＭＳ Ｐゴシック" panose="020B0600070205080204" pitchFamily="34" charset="-128"/>
                <a:cs typeface="Times New Roman" panose="02020603050405020304" pitchFamily="18" charset="0"/>
              </a:rPr>
              <a:t>Одиночные отклонений</a:t>
            </a:r>
          </a:p>
        </p:txBody>
      </p:sp>
      <p:sp>
        <p:nvSpPr>
          <p:cNvPr id="19463" name="Rectangle 58">
            <a:extLst>
              <a:ext uri="{FF2B5EF4-FFF2-40B4-BE49-F238E27FC236}">
                <a16:creationId xmlns:a16="http://schemas.microsoft.com/office/drawing/2014/main" id="{539BDFC6-D45C-5C42-9DE9-1012AF5024EE}"/>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pSp>
        <p:nvGrpSpPr>
          <p:cNvPr id="19464" name="Группа 10">
            <a:extLst>
              <a:ext uri="{FF2B5EF4-FFF2-40B4-BE49-F238E27FC236}">
                <a16:creationId xmlns:a16="http://schemas.microsoft.com/office/drawing/2014/main" id="{6BD29C79-108E-174C-910F-BD1FE1B051BE}"/>
              </a:ext>
            </a:extLst>
          </p:cNvPr>
          <p:cNvGrpSpPr>
            <a:grpSpLocks/>
          </p:cNvGrpSpPr>
          <p:nvPr/>
        </p:nvGrpSpPr>
        <p:grpSpPr bwMode="auto">
          <a:xfrm>
            <a:off x="3184525" y="4005264"/>
            <a:ext cx="1168400" cy="1273175"/>
            <a:chOff x="0" y="0"/>
            <a:chExt cx="8458" cy="8458"/>
          </a:xfrm>
        </p:grpSpPr>
        <p:sp>
          <p:nvSpPr>
            <p:cNvPr id="19467" name="Прямоугольник 12">
              <a:extLst>
                <a:ext uri="{FF2B5EF4-FFF2-40B4-BE49-F238E27FC236}">
                  <a16:creationId xmlns:a16="http://schemas.microsoft.com/office/drawing/2014/main" id="{213FFF43-FCC2-3246-9CAA-1A3B50CD51D5}"/>
                </a:ext>
              </a:extLst>
            </p:cNvPr>
            <p:cNvSpPr>
              <a:spLocks noChangeArrowheads="1"/>
            </p:cNvSpPr>
            <p:nvPr/>
          </p:nvSpPr>
          <p:spPr bwMode="auto">
            <a:xfrm>
              <a:off x="0" y="0"/>
              <a:ext cx="2819" cy="2819"/>
            </a:xfrm>
            <a:prstGeom prst="rect">
              <a:avLst/>
            </a:prstGeom>
            <a:solidFill>
              <a:srgbClr val="FFFFFF"/>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9468" name="Прямоугольник 13">
              <a:extLst>
                <a:ext uri="{FF2B5EF4-FFF2-40B4-BE49-F238E27FC236}">
                  <a16:creationId xmlns:a16="http://schemas.microsoft.com/office/drawing/2014/main" id="{7CA447ED-34FE-4740-A4EB-25FD7A7EF966}"/>
                </a:ext>
              </a:extLst>
            </p:cNvPr>
            <p:cNvSpPr>
              <a:spLocks noChangeArrowheads="1"/>
            </p:cNvSpPr>
            <p:nvPr/>
          </p:nvSpPr>
          <p:spPr bwMode="auto">
            <a:xfrm>
              <a:off x="2819" y="0"/>
              <a:ext cx="2819" cy="2819"/>
            </a:xfrm>
            <a:prstGeom prst="rect">
              <a:avLst/>
            </a:prstGeom>
            <a:solidFill>
              <a:srgbClr val="FFFFFF"/>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9469" name="Прямоугольник 14">
              <a:extLst>
                <a:ext uri="{FF2B5EF4-FFF2-40B4-BE49-F238E27FC236}">
                  <a16:creationId xmlns:a16="http://schemas.microsoft.com/office/drawing/2014/main" id="{1942EC23-1BB2-B241-BD56-CB6E769FAFC8}"/>
                </a:ext>
              </a:extLst>
            </p:cNvPr>
            <p:cNvSpPr>
              <a:spLocks noChangeArrowheads="1"/>
            </p:cNvSpPr>
            <p:nvPr/>
          </p:nvSpPr>
          <p:spPr bwMode="auto">
            <a:xfrm>
              <a:off x="5638" y="0"/>
              <a:ext cx="2820" cy="2819"/>
            </a:xfrm>
            <a:prstGeom prst="rect">
              <a:avLst/>
            </a:prstGeom>
            <a:solidFill>
              <a:srgbClr val="FFFFFF"/>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9470" name="Прямоугольник 15">
              <a:extLst>
                <a:ext uri="{FF2B5EF4-FFF2-40B4-BE49-F238E27FC236}">
                  <a16:creationId xmlns:a16="http://schemas.microsoft.com/office/drawing/2014/main" id="{9C4007AF-FF54-7344-ADB0-2866E70E2B26}"/>
                </a:ext>
              </a:extLst>
            </p:cNvPr>
            <p:cNvSpPr>
              <a:spLocks noChangeArrowheads="1"/>
            </p:cNvSpPr>
            <p:nvPr/>
          </p:nvSpPr>
          <p:spPr bwMode="auto">
            <a:xfrm>
              <a:off x="0" y="2819"/>
              <a:ext cx="2819" cy="2819"/>
            </a:xfrm>
            <a:prstGeom prst="rect">
              <a:avLst/>
            </a:prstGeom>
            <a:solidFill>
              <a:srgbClr val="00000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9471" name="Прямоугольник 16">
              <a:extLst>
                <a:ext uri="{FF2B5EF4-FFF2-40B4-BE49-F238E27FC236}">
                  <a16:creationId xmlns:a16="http://schemas.microsoft.com/office/drawing/2014/main" id="{3A068B9F-185A-8A45-9351-3D1BA8F3CF4D}"/>
                </a:ext>
              </a:extLst>
            </p:cNvPr>
            <p:cNvSpPr>
              <a:spLocks noChangeArrowheads="1"/>
            </p:cNvSpPr>
            <p:nvPr/>
          </p:nvSpPr>
          <p:spPr bwMode="auto">
            <a:xfrm>
              <a:off x="2819" y="2895"/>
              <a:ext cx="2819" cy="2820"/>
            </a:xfrm>
            <a:prstGeom prst="rect">
              <a:avLst/>
            </a:prstGeom>
            <a:solidFill>
              <a:srgbClr val="FFFFFF"/>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9472" name="Прямоугольник 17">
              <a:extLst>
                <a:ext uri="{FF2B5EF4-FFF2-40B4-BE49-F238E27FC236}">
                  <a16:creationId xmlns:a16="http://schemas.microsoft.com/office/drawing/2014/main" id="{AC6356DB-5857-994A-9857-A39603AF8296}"/>
                </a:ext>
              </a:extLst>
            </p:cNvPr>
            <p:cNvSpPr>
              <a:spLocks noChangeArrowheads="1"/>
            </p:cNvSpPr>
            <p:nvPr/>
          </p:nvSpPr>
          <p:spPr bwMode="auto">
            <a:xfrm>
              <a:off x="5638" y="2819"/>
              <a:ext cx="2820" cy="2819"/>
            </a:xfrm>
            <a:prstGeom prst="rect">
              <a:avLst/>
            </a:prstGeom>
            <a:solidFill>
              <a:srgbClr val="00000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9473" name="Прямоугольник 19">
              <a:extLst>
                <a:ext uri="{FF2B5EF4-FFF2-40B4-BE49-F238E27FC236}">
                  <a16:creationId xmlns:a16="http://schemas.microsoft.com/office/drawing/2014/main" id="{EDB81300-DEC4-5B47-84A0-6109ED92FE7D}"/>
                </a:ext>
              </a:extLst>
            </p:cNvPr>
            <p:cNvSpPr>
              <a:spLocks noChangeArrowheads="1"/>
            </p:cNvSpPr>
            <p:nvPr/>
          </p:nvSpPr>
          <p:spPr bwMode="auto">
            <a:xfrm>
              <a:off x="0" y="5638"/>
              <a:ext cx="2819" cy="2820"/>
            </a:xfrm>
            <a:prstGeom prst="rect">
              <a:avLst/>
            </a:prstGeom>
            <a:solidFill>
              <a:srgbClr val="00000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9474" name="Прямоугольник 20">
              <a:extLst>
                <a:ext uri="{FF2B5EF4-FFF2-40B4-BE49-F238E27FC236}">
                  <a16:creationId xmlns:a16="http://schemas.microsoft.com/office/drawing/2014/main" id="{E4F42D5F-72DC-E343-A7F3-3838E10CC68A}"/>
                </a:ext>
              </a:extLst>
            </p:cNvPr>
            <p:cNvSpPr>
              <a:spLocks noChangeArrowheads="1"/>
            </p:cNvSpPr>
            <p:nvPr/>
          </p:nvSpPr>
          <p:spPr bwMode="auto">
            <a:xfrm>
              <a:off x="2819" y="5638"/>
              <a:ext cx="2819" cy="2820"/>
            </a:xfrm>
            <a:prstGeom prst="rect">
              <a:avLst/>
            </a:prstGeom>
            <a:solidFill>
              <a:srgbClr val="00000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9475" name="Прямоугольник 21">
              <a:extLst>
                <a:ext uri="{FF2B5EF4-FFF2-40B4-BE49-F238E27FC236}">
                  <a16:creationId xmlns:a16="http://schemas.microsoft.com/office/drawing/2014/main" id="{C2EEF294-C17E-374C-9E44-03D84E8D5604}"/>
                </a:ext>
              </a:extLst>
            </p:cNvPr>
            <p:cNvSpPr>
              <a:spLocks noChangeArrowheads="1"/>
            </p:cNvSpPr>
            <p:nvPr/>
          </p:nvSpPr>
          <p:spPr bwMode="auto">
            <a:xfrm>
              <a:off x="5638" y="5638"/>
              <a:ext cx="2820" cy="2820"/>
            </a:xfrm>
            <a:prstGeom prst="rect">
              <a:avLst/>
            </a:prstGeom>
            <a:solidFill>
              <a:srgbClr val="00000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pSp>
      <p:sp>
        <p:nvSpPr>
          <p:cNvPr id="19465" name="Прямоугольник 21520">
            <a:extLst>
              <a:ext uri="{FF2B5EF4-FFF2-40B4-BE49-F238E27FC236}">
                <a16:creationId xmlns:a16="http://schemas.microsoft.com/office/drawing/2014/main" id="{B85F52C5-5D2E-3D46-8E47-640E545D4B69}"/>
              </a:ext>
            </a:extLst>
          </p:cNvPr>
          <p:cNvSpPr>
            <a:spLocks noChangeArrowheads="1"/>
          </p:cNvSpPr>
          <p:nvPr/>
        </p:nvSpPr>
        <p:spPr bwMode="auto">
          <a:xfrm>
            <a:off x="1924051" y="2797175"/>
            <a:ext cx="9064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latin typeface="Times New Roman" panose="02020603050405020304" pitchFamily="18" charset="0"/>
                <a:ea typeface="ＭＳ Ｐゴシック" panose="020B0600070205080204" pitchFamily="34" charset="-128"/>
                <a:cs typeface="Times New Roman" panose="02020603050405020304" pitchFamily="18" charset="0"/>
              </a:rPr>
              <a:t>выброс</a:t>
            </a:r>
            <a:endParaRPr lang="ru-RU" altLang="ru-RU">
              <a:ea typeface="ＭＳ Ｐゴシック" panose="020B0600070205080204" pitchFamily="34" charset="-128"/>
              <a:cs typeface="Times New Roman" panose="02020603050405020304" pitchFamily="18" charset="0"/>
            </a:endParaRPr>
          </a:p>
        </p:txBody>
      </p:sp>
      <p:sp>
        <p:nvSpPr>
          <p:cNvPr id="19466" name="Прямоугольник 59">
            <a:extLst>
              <a:ext uri="{FF2B5EF4-FFF2-40B4-BE49-F238E27FC236}">
                <a16:creationId xmlns:a16="http://schemas.microsoft.com/office/drawing/2014/main" id="{BF8F746C-973F-064D-B97E-7049BCF462D5}"/>
              </a:ext>
            </a:extLst>
          </p:cNvPr>
          <p:cNvSpPr>
            <a:spLocks noChangeArrowheads="1"/>
          </p:cNvSpPr>
          <p:nvPr/>
        </p:nvSpPr>
        <p:spPr bwMode="auto">
          <a:xfrm>
            <a:off x="1895475" y="4468813"/>
            <a:ext cx="1289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latin typeface="Times New Roman" panose="02020603050405020304" pitchFamily="18" charset="0"/>
                <a:ea typeface="ＭＳ Ｐゴシック" panose="020B0600070205080204" pitchFamily="34" charset="-128"/>
                <a:cs typeface="Times New Roman" panose="02020603050405020304" pitchFamily="18" charset="0"/>
              </a:rPr>
              <a:t>углубление</a:t>
            </a:r>
            <a:endParaRPr lang="ru-RU" altLang="ru-RU">
              <a:ea typeface="ＭＳ Ｐゴシック" panose="020B0600070205080204" pitchFamily="34" charset="-128"/>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a:extLst>
              <a:ext uri="{FF2B5EF4-FFF2-40B4-BE49-F238E27FC236}">
                <a16:creationId xmlns:a16="http://schemas.microsoft.com/office/drawing/2014/main" id="{973F87D7-7A71-A544-BB65-DBE51BE2839D}"/>
              </a:ext>
            </a:extLst>
          </p:cNvPr>
          <p:cNvSpPr>
            <a:spLocks noGrp="1"/>
          </p:cNvSpPr>
          <p:nvPr>
            <p:ph type="title"/>
          </p:nvPr>
        </p:nvSpPr>
        <p:spPr/>
        <p:txBody>
          <a:bodyPr/>
          <a:lstStyle/>
          <a:p>
            <a:pPr eaLnBrk="1" hangingPunct="1"/>
            <a:r>
              <a:rPr lang="ru-RU" altLang="ru-RU" sz="2700" b="1">
                <a:latin typeface="Times New Roman" panose="02020603050405020304" pitchFamily="18" charset="0"/>
                <a:ea typeface="ＭＳ Ｐゴシック" panose="020B0600070205080204" pitchFamily="34" charset="-128"/>
                <a:cs typeface="Times New Roman" panose="02020603050405020304" pitchFamily="18" charset="0"/>
              </a:rPr>
              <a:t>Атака, основанная на количестве одиночных отклонений</a:t>
            </a:r>
            <a:endParaRPr lang="ru-RU" altLang="ru-RU" sz="2700">
              <a:ea typeface="ＭＳ Ｐゴシック" panose="020B0600070205080204" pitchFamily="34" charset="-128"/>
              <a:cs typeface="Times New Roman" panose="02020603050405020304" pitchFamily="18" charset="0"/>
            </a:endParaRPr>
          </a:p>
        </p:txBody>
      </p:sp>
      <p:sp>
        <p:nvSpPr>
          <p:cNvPr id="20483" name="Содержимое 2">
            <a:extLst>
              <a:ext uri="{FF2B5EF4-FFF2-40B4-BE49-F238E27FC236}">
                <a16:creationId xmlns:a16="http://schemas.microsoft.com/office/drawing/2014/main" id="{56B85A34-FD98-7247-B25D-073570FEEFFD}"/>
              </a:ext>
            </a:extLst>
          </p:cNvPr>
          <p:cNvSpPr>
            <a:spLocks noGrp="1"/>
          </p:cNvSpPr>
          <p:nvPr>
            <p:ph idx="1"/>
          </p:nvPr>
        </p:nvSpPr>
        <p:spPr>
          <a:xfrm>
            <a:off x="2279650" y="1628776"/>
            <a:ext cx="7715250" cy="4525963"/>
          </a:xfrm>
        </p:spPr>
        <p:txBody>
          <a:bodyPr/>
          <a:lstStyle/>
          <a:p>
            <a:pPr>
              <a:lnSpc>
                <a:spcPct val="150000"/>
              </a:lnSpc>
              <a:spcBef>
                <a:spcPts val="1200"/>
              </a:spcBef>
              <a:buNone/>
            </a:pPr>
            <a:r>
              <a:rPr lang="ru-RU" altLang="ru-RU" sz="2400">
                <a:ea typeface="ＭＳ Ｐゴシック" panose="020B0600070205080204" pitchFamily="34" charset="-128"/>
              </a:rPr>
              <a:t>Гипотеза : тот же объем текста на странице формата А4 в среднем имеют меньшее число одиночных отклонений, чем после встраивания</a:t>
            </a:r>
          </a:p>
          <a:p>
            <a:pPr>
              <a:lnSpc>
                <a:spcPct val="150000"/>
              </a:lnSpc>
              <a:spcBef>
                <a:spcPts val="1200"/>
              </a:spcBef>
              <a:buNone/>
            </a:pPr>
            <a:r>
              <a:rPr lang="ru-RU" altLang="ru-RU" sz="2400">
                <a:ea typeface="ＭＳ Ｐゴシック" panose="020B0600070205080204" pitchFamily="34" charset="-128"/>
              </a:rPr>
              <a:t>Пороговое значение : количество одиночных отклонений для различных объемов текста</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a:extLst>
              <a:ext uri="{FF2B5EF4-FFF2-40B4-BE49-F238E27FC236}">
                <a16:creationId xmlns:a16="http://schemas.microsoft.com/office/drawing/2014/main" id="{FE4D0441-840F-7A4A-8468-EFCBD0AC20AE}"/>
              </a:ext>
            </a:extLst>
          </p:cNvPr>
          <p:cNvSpPr>
            <a:spLocks noGrp="1"/>
          </p:cNvSpPr>
          <p:nvPr>
            <p:ph type="title"/>
          </p:nvPr>
        </p:nvSpPr>
        <p:spPr>
          <a:xfrm>
            <a:off x="1981200" y="44450"/>
            <a:ext cx="8229600" cy="1143000"/>
          </a:xfrm>
        </p:spPr>
        <p:txBody>
          <a:bodyPr/>
          <a:lstStyle/>
          <a:p>
            <a:pPr eaLnBrk="1" hangingPunct="1"/>
            <a:r>
              <a:rPr lang="ru-RU" altLang="ru-RU" sz="2700" b="1">
                <a:latin typeface="Times New Roman" panose="02020603050405020304" pitchFamily="18" charset="0"/>
                <a:ea typeface="ＭＳ Ｐゴシック" panose="020B0600070205080204" pitchFamily="34" charset="-128"/>
                <a:cs typeface="Times New Roman" panose="02020603050405020304" pitchFamily="18" charset="0"/>
              </a:rPr>
              <a:t>Анализ количества одиночных отклонений</a:t>
            </a:r>
          </a:p>
        </p:txBody>
      </p:sp>
      <p:graphicFrame>
        <p:nvGraphicFramePr>
          <p:cNvPr id="4" name="Содержимое 3">
            <a:extLst>
              <a:ext uri="{FF2B5EF4-FFF2-40B4-BE49-F238E27FC236}">
                <a16:creationId xmlns:a16="http://schemas.microsoft.com/office/drawing/2014/main" id="{5726F458-7CB5-9E47-8931-B1170CC378C0}"/>
              </a:ext>
            </a:extLst>
          </p:cNvPr>
          <p:cNvGraphicFramePr>
            <a:graphicFrameLocks noGrp="1"/>
          </p:cNvGraphicFramePr>
          <p:nvPr>
            <p:ph idx="1"/>
          </p:nvPr>
        </p:nvGraphicFramePr>
        <p:xfrm>
          <a:off x="1774825" y="981075"/>
          <a:ext cx="8713788" cy="5334000"/>
        </p:xfrm>
        <a:graphic>
          <a:graphicData uri="http://schemas.openxmlformats.org/drawingml/2006/table">
            <a:tbl>
              <a:tblPr/>
              <a:tblGrid>
                <a:gridCol w="792163">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gridCol w="792162">
                  <a:extLst>
                    <a:ext uri="{9D8B030D-6E8A-4147-A177-3AD203B41FA5}">
                      <a16:colId xmlns:a16="http://schemas.microsoft.com/office/drawing/2014/main" val="20003"/>
                    </a:ext>
                  </a:extLst>
                </a:gridCol>
                <a:gridCol w="792163">
                  <a:extLst>
                    <a:ext uri="{9D8B030D-6E8A-4147-A177-3AD203B41FA5}">
                      <a16:colId xmlns:a16="http://schemas.microsoft.com/office/drawing/2014/main" val="20004"/>
                    </a:ext>
                  </a:extLst>
                </a:gridCol>
                <a:gridCol w="792162">
                  <a:extLst>
                    <a:ext uri="{9D8B030D-6E8A-4147-A177-3AD203B41FA5}">
                      <a16:colId xmlns:a16="http://schemas.microsoft.com/office/drawing/2014/main" val="20005"/>
                    </a:ext>
                  </a:extLst>
                </a:gridCol>
                <a:gridCol w="792163">
                  <a:extLst>
                    <a:ext uri="{9D8B030D-6E8A-4147-A177-3AD203B41FA5}">
                      <a16:colId xmlns:a16="http://schemas.microsoft.com/office/drawing/2014/main" val="20006"/>
                    </a:ext>
                  </a:extLst>
                </a:gridCol>
                <a:gridCol w="792162">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9138">
                  <a:extLst>
                    <a:ext uri="{9D8B030D-6E8A-4147-A177-3AD203B41FA5}">
                      <a16:colId xmlns:a16="http://schemas.microsoft.com/office/drawing/2014/main" val="20009"/>
                    </a:ext>
                  </a:extLst>
                </a:gridCol>
                <a:gridCol w="936625">
                  <a:extLst>
                    <a:ext uri="{9D8B030D-6E8A-4147-A177-3AD203B41FA5}">
                      <a16:colId xmlns:a16="http://schemas.microsoft.com/office/drawing/2014/main" val="20010"/>
                    </a:ext>
                  </a:extLst>
                </a:gridCol>
              </a:tblGrid>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Img.</a:t>
                      </a:r>
                      <a:r>
                        <a:rPr kumimoji="0" lang="ru-RU" sz="1400" b="1"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 №</a:t>
                      </a:r>
                      <a:endParaRPr kumimoji="0" lang="ru-RU"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Up</a:t>
                      </a:r>
                      <a:endParaRPr kumimoji="0" lang="en-US" sz="16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rPr>
                        <a:t>Down</a:t>
                      </a: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rPr>
                        <a:t>Left</a:t>
                      </a: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rPr>
                        <a:t>Right</a:t>
                      </a: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rPr>
                        <a:t>All before</a:t>
                      </a:r>
                      <a:endParaRPr kumimoji="0" lang="ru-RU"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Up</a:t>
                      </a:r>
                      <a:endParaRPr kumimoji="0" lang="en-US" sz="16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rPr>
                        <a:t>Down</a:t>
                      </a: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rPr>
                        <a:t>Left</a:t>
                      </a: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rPr>
                        <a:t>Right</a:t>
                      </a: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All after</a:t>
                      </a:r>
                      <a:endParaRPr kumimoji="0" lang="ru-RU"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00"/>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462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509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495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492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1958</a:t>
                      </a:r>
                      <a:endParaRPr kumimoji="0" lang="ru-RU" sz="1600" b="0" i="0" u="none" strike="noStrike" cap="none" normalizeH="0" baseline="0">
                        <a:ln>
                          <a:noFill/>
                        </a:ln>
                        <a:solidFill>
                          <a:srgbClr val="FF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602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542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649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720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2513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01"/>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545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609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607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2433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654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654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757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936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3001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02"/>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601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695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555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2511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743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713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866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787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3109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03"/>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637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701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694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712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2744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788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773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851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951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3363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04"/>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617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717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623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2630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799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791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806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887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3283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05"/>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704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625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587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2577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818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770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787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825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3200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06"/>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607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725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651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2661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750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735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862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903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3250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07"/>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594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791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2720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743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866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819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897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3325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08"/>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586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725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2645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728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728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897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881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3234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09"/>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554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632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616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592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2394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691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708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761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815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2975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10"/>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612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772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781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680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2845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782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830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937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915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3464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11"/>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560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625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608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2469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696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726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788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823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3033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12"/>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627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721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2690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746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776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782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885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3189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13"/>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616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721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2670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780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767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845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872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3264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14"/>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444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559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512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465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1980</a:t>
                      </a:r>
                      <a:endParaRPr kumimoji="0" lang="ru-RU" sz="1600" b="0" i="0" u="none" strike="noStrike" cap="none" normalizeH="0" baseline="0">
                        <a:ln>
                          <a:noFill/>
                        </a:ln>
                        <a:solidFill>
                          <a:srgbClr val="FF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565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622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621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2474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15"/>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560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649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607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539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2355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693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695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778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764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2930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16"/>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603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595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644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601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2443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734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655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788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808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2985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17"/>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511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652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531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531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2225</a:t>
                      </a:r>
                      <a:endParaRPr kumimoji="0" lang="ru-RU" sz="1600" b="0" i="0" u="none" strike="noStrike" cap="none" normalizeH="0" baseline="0">
                        <a:ln>
                          <a:noFill/>
                        </a:ln>
                        <a:solidFill>
                          <a:srgbClr val="FF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591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705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682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742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2720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18"/>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533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721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587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564</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2405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782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748</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790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2985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19"/>
                  </a:ext>
                </a:extLst>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537</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661</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565</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540</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2303</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716</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702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792</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2889</a:t>
                      </a:r>
                      <a:endParaRPr kumimoji="0" lang="ru-RU" sz="16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6" marR="9526" marT="9524"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20"/>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a:extLst>
              <a:ext uri="{FF2B5EF4-FFF2-40B4-BE49-F238E27FC236}">
                <a16:creationId xmlns:a16="http://schemas.microsoft.com/office/drawing/2014/main" id="{A176D7EF-3A5F-D141-A05E-C2DE5B968BD4}"/>
              </a:ext>
            </a:extLst>
          </p:cNvPr>
          <p:cNvSpPr>
            <a:spLocks noGrp="1"/>
          </p:cNvSpPr>
          <p:nvPr>
            <p:ph type="title"/>
          </p:nvPr>
        </p:nvSpPr>
        <p:spPr/>
        <p:txBody>
          <a:bodyPr/>
          <a:lstStyle/>
          <a:p>
            <a:pPr eaLnBrk="1" hangingPunct="1"/>
            <a:r>
              <a:rPr lang="ru-RU" altLang="ru-RU" sz="2700" b="1">
                <a:latin typeface="Times New Roman" panose="02020603050405020304" pitchFamily="18" charset="0"/>
                <a:ea typeface="ＭＳ Ｐゴシック" panose="020B0600070205080204" pitchFamily="34" charset="-128"/>
                <a:cs typeface="Times New Roman" panose="02020603050405020304" pitchFamily="18" charset="0"/>
              </a:rPr>
              <a:t>Атака, основанная на количестве одиночных отклонений</a:t>
            </a:r>
          </a:p>
        </p:txBody>
      </p:sp>
      <p:sp>
        <p:nvSpPr>
          <p:cNvPr id="3" name="Содержимое 2">
            <a:extLst>
              <a:ext uri="{FF2B5EF4-FFF2-40B4-BE49-F238E27FC236}">
                <a16:creationId xmlns:a16="http://schemas.microsoft.com/office/drawing/2014/main" id="{F90E4AA5-0C92-914F-8D54-B1B15C1C904F}"/>
              </a:ext>
            </a:extLst>
          </p:cNvPr>
          <p:cNvSpPr>
            <a:spLocks noGrp="1"/>
          </p:cNvSpPr>
          <p:nvPr>
            <p:ph idx="1"/>
          </p:nvPr>
        </p:nvSpPr>
        <p:spPr>
          <a:xfrm>
            <a:off x="1981200" y="1600200"/>
            <a:ext cx="8229600" cy="5068888"/>
          </a:xfrm>
        </p:spPr>
        <p:txBody>
          <a:bodyPr rtlCol="0">
            <a:normAutofit fontScale="70000" lnSpcReduction="20000"/>
          </a:bodyPr>
          <a:lstStyle/>
          <a:p>
            <a:pPr>
              <a:buNone/>
              <a:defRPr/>
            </a:pPr>
            <a:r>
              <a:rPr lang="ru-RU" b="1" dirty="0">
                <a:latin typeface="Times New Roman" pitchFamily="18" charset="0"/>
                <a:cs typeface="Times New Roman" pitchFamily="18" charset="0"/>
              </a:rPr>
              <a:t>Ограничения для применения:</a:t>
            </a:r>
          </a:p>
          <a:p>
            <a:pPr>
              <a:buFont typeface="Arial" charset="0"/>
              <a:buChar char="•"/>
              <a:defRPr/>
            </a:pPr>
            <a:r>
              <a:rPr lang="ru-RU" dirty="0">
                <a:latin typeface="Times New Roman" pitchFamily="18" charset="0"/>
                <a:cs typeface="Times New Roman" pitchFamily="18" charset="0"/>
              </a:rPr>
              <a:t>Все текстовые документы печатаются на одном принтере; </a:t>
            </a:r>
          </a:p>
          <a:p>
            <a:pPr>
              <a:buFont typeface="Arial" charset="0"/>
              <a:buChar char="•"/>
              <a:defRPr/>
            </a:pPr>
            <a:r>
              <a:rPr lang="ru-RU" dirty="0">
                <a:latin typeface="Times New Roman" pitchFamily="18" charset="0"/>
                <a:cs typeface="Times New Roman" pitchFamily="18" charset="0"/>
              </a:rPr>
              <a:t>Все печатные документы сканируются на том же сканере;</a:t>
            </a:r>
          </a:p>
          <a:p>
            <a:pPr>
              <a:buFont typeface="Arial" charset="0"/>
              <a:buChar char="•"/>
              <a:defRPr/>
            </a:pPr>
            <a:r>
              <a:rPr lang="ru-RU" dirty="0">
                <a:latin typeface="Times New Roman" pitchFamily="18" charset="0"/>
                <a:cs typeface="Times New Roman" pitchFamily="18" charset="0"/>
              </a:rPr>
              <a:t>Необходима база данных тестовых изображений для сбора статистики;</a:t>
            </a:r>
          </a:p>
          <a:p>
            <a:pPr marL="0" indent="0">
              <a:buNone/>
              <a:defRPr/>
            </a:pPr>
            <a:r>
              <a:rPr lang="ru-RU" b="1" dirty="0">
                <a:latin typeface="Times New Roman" pitchFamily="18" charset="0"/>
                <a:cs typeface="Times New Roman" pitchFamily="18" charset="0"/>
              </a:rPr>
              <a:t>Алгоритм обнаружения:</a:t>
            </a:r>
          </a:p>
          <a:p>
            <a:pPr>
              <a:buFont typeface="Arial" charset="0"/>
              <a:buChar char="•"/>
              <a:defRPr/>
            </a:pPr>
            <a:r>
              <a:rPr lang="ru-RU" dirty="0">
                <a:latin typeface="Times New Roman" pitchFamily="18" charset="0"/>
                <a:cs typeface="Times New Roman" pitchFamily="18" charset="0"/>
              </a:rPr>
              <a:t>Пороговые значения выбираются на основе собранной статистики в зависимости от распределения текста на странице;</a:t>
            </a:r>
          </a:p>
          <a:p>
            <a:pPr marL="0" indent="0" algn="r">
              <a:buNone/>
              <a:defRPr/>
            </a:pPr>
            <a:r>
              <a:rPr lang="ru-RU" dirty="0">
                <a:latin typeface="Times New Roman" pitchFamily="18" charset="0"/>
                <a:cs typeface="Times New Roman" pitchFamily="18" charset="0"/>
              </a:rPr>
              <a:t> </a:t>
            </a:r>
            <a:r>
              <a:rPr lang="ru-RU" i="1" dirty="0">
                <a:latin typeface="Times New Roman" pitchFamily="18" charset="0"/>
                <a:cs typeface="Times New Roman" pitchFamily="18" charset="0"/>
              </a:rPr>
              <a:t>В качестве критерия для определения распределения текста на странице используется количество черных пикселей на странице.</a:t>
            </a:r>
          </a:p>
          <a:p>
            <a:pPr>
              <a:buFont typeface="Arial" charset="0"/>
              <a:buChar char="•"/>
              <a:defRPr/>
            </a:pPr>
            <a:r>
              <a:rPr lang="ru-RU" dirty="0">
                <a:latin typeface="Times New Roman" pitchFamily="18" charset="0"/>
                <a:cs typeface="Times New Roman" pitchFamily="18" charset="0"/>
              </a:rPr>
              <a:t>Поиск и подсчет единичных отклонений в отсканированный текстовом документе;</a:t>
            </a:r>
          </a:p>
          <a:p>
            <a:pPr>
              <a:buFont typeface="Arial" charset="0"/>
              <a:buChar char="•"/>
              <a:defRPr/>
            </a:pPr>
            <a:r>
              <a:rPr lang="ru-RU" dirty="0">
                <a:latin typeface="Times New Roman" pitchFamily="18" charset="0"/>
                <a:cs typeface="Times New Roman" pitchFamily="18" charset="0"/>
              </a:rPr>
              <a:t>Подсчет количества черных пикселей в отсканированном документе;</a:t>
            </a:r>
          </a:p>
          <a:p>
            <a:pPr>
              <a:buFont typeface="Arial" charset="0"/>
              <a:buChar char="•"/>
              <a:defRPr/>
            </a:pPr>
            <a:r>
              <a:rPr lang="ru-RU" dirty="0">
                <a:latin typeface="Times New Roman" pitchFamily="18" charset="0"/>
                <a:cs typeface="Times New Roman" pitchFamily="18" charset="0"/>
              </a:rPr>
              <a:t>Сравниваем подсчитанные единичные отклонения с выбранным пороговым значением;</a:t>
            </a:r>
          </a:p>
          <a:p>
            <a:pPr>
              <a:buFont typeface="Arial" charset="0"/>
              <a:buChar char="•"/>
              <a:defRPr/>
            </a:pPr>
            <a:r>
              <a:rPr lang="ru-RU" dirty="0">
                <a:latin typeface="Times New Roman" pitchFamily="18" charset="0"/>
                <a:cs typeface="Times New Roman" pitchFamily="18" charset="0"/>
              </a:rPr>
              <a:t>Принимается решение, является ли изображение ПО или  СГ</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Заголовок 1">
            <a:extLst>
              <a:ext uri="{FF2B5EF4-FFF2-40B4-BE49-F238E27FC236}">
                <a16:creationId xmlns:a16="http://schemas.microsoft.com/office/drawing/2014/main" id="{5C291443-2569-5B4C-B431-0915E602E7D4}"/>
              </a:ext>
            </a:extLst>
          </p:cNvPr>
          <p:cNvSpPr>
            <a:spLocks noGrp="1"/>
          </p:cNvSpPr>
          <p:nvPr>
            <p:ph type="title"/>
          </p:nvPr>
        </p:nvSpPr>
        <p:spPr/>
        <p:txBody>
          <a:bodyPr/>
          <a:lstStyle/>
          <a:p>
            <a:pPr eaLnBrk="1" hangingPunct="1"/>
            <a:r>
              <a:rPr lang="ru-RU" altLang="ru-RU" sz="2700" b="1">
                <a:latin typeface="Times New Roman" panose="02020603050405020304" pitchFamily="18" charset="0"/>
                <a:ea typeface="ＭＳ Ｐゴシック" panose="020B0600070205080204" pitchFamily="34" charset="-128"/>
                <a:cs typeface="Times New Roman" panose="02020603050405020304" pitchFamily="18" charset="0"/>
              </a:rPr>
              <a:t>Оценка эффективности атаки, основанной на количестве одиночных отклонений</a:t>
            </a:r>
            <a:endParaRPr lang="ru-RU" altLang="ru-RU" sz="2700" b="1">
              <a:ea typeface="ＭＳ Ｐゴシック" panose="020B0600070205080204" pitchFamily="34" charset="-128"/>
              <a:cs typeface="Times New Roman" panose="02020603050405020304" pitchFamily="18" charset="0"/>
            </a:endParaRPr>
          </a:p>
        </p:txBody>
      </p:sp>
      <p:sp>
        <p:nvSpPr>
          <p:cNvPr id="23555" name="Содержимое 2">
            <a:extLst>
              <a:ext uri="{FF2B5EF4-FFF2-40B4-BE49-F238E27FC236}">
                <a16:creationId xmlns:a16="http://schemas.microsoft.com/office/drawing/2014/main" id="{48A624F7-99DA-EC4E-98D8-740D76C15F65}"/>
              </a:ext>
            </a:extLst>
          </p:cNvPr>
          <p:cNvSpPr>
            <a:spLocks noGrp="1"/>
          </p:cNvSpPr>
          <p:nvPr>
            <p:ph idx="1"/>
          </p:nvPr>
        </p:nvSpPr>
        <p:spPr>
          <a:xfrm>
            <a:off x="1981200" y="1268413"/>
            <a:ext cx="8229600" cy="4857750"/>
          </a:xfrm>
        </p:spPr>
        <p:txBody>
          <a:bodyPr/>
          <a:lstStyle/>
          <a:p>
            <a:pPr marL="0" indent="442913">
              <a:buFont typeface="Calibri" panose="020F0502020204030204" pitchFamily="34" charset="0"/>
              <a:buAutoNum type="arabicPeriod"/>
            </a:pPr>
            <a:r>
              <a:rPr lang="ru-RU" altLang="ru-RU" sz="1800"/>
              <a:t>Следующие пороговые значения выбраны на основе анализа 20 тестовых изображений.</a:t>
            </a:r>
          </a:p>
          <a:p>
            <a:pPr marL="0" indent="442913">
              <a:buFont typeface="Calibri" panose="020F0502020204030204" pitchFamily="34" charset="0"/>
              <a:buAutoNum type="arabicPeriod"/>
            </a:pPr>
            <a:r>
              <a:rPr lang="ru-RU" altLang="ru-RU" sz="1800"/>
              <a:t>Скрытая информация внедряется с разной скоростью встраивания в 15 из 60 фотографий, представленных для стегоанализа</a:t>
            </a:r>
            <a:endParaRPr lang="ru-RU" altLang="ru-RU" sz="1800">
              <a:latin typeface="Times New Roman" panose="02020603050405020304" pitchFamily="18" charset="0"/>
              <a:ea typeface="ＭＳ Ｐゴシック" panose="020B0600070205080204" pitchFamily="34" charset="-128"/>
              <a:cs typeface="Times New Roman" panose="02020603050405020304" pitchFamily="18" charset="0"/>
            </a:endParaRPr>
          </a:p>
        </p:txBody>
      </p:sp>
      <p:graphicFrame>
        <p:nvGraphicFramePr>
          <p:cNvPr id="4" name="Таблица 3">
            <a:extLst>
              <a:ext uri="{FF2B5EF4-FFF2-40B4-BE49-F238E27FC236}">
                <a16:creationId xmlns:a16="http://schemas.microsoft.com/office/drawing/2014/main" id="{5569FBD9-3993-6C46-8F22-DA648AD82D6D}"/>
              </a:ext>
            </a:extLst>
          </p:cNvPr>
          <p:cNvGraphicFramePr>
            <a:graphicFrameLocks noGrp="1"/>
          </p:cNvGraphicFramePr>
          <p:nvPr/>
        </p:nvGraphicFramePr>
        <p:xfrm>
          <a:off x="3000375" y="2636838"/>
          <a:ext cx="6096000" cy="295910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Количество черных </a:t>
                      </a:r>
                      <a:r>
                        <a:rPr kumimoji="0" lang="ru-RU" sz="1800" b="1" i="0" u="none" strike="noStrike" cap="none" normalizeH="0" baseline="0" dirty="0" err="1">
                          <a:ln>
                            <a:noFill/>
                          </a:ln>
                          <a:solidFill>
                            <a:schemeClr val="tx1"/>
                          </a:solidFill>
                          <a:effectLst/>
                          <a:latin typeface="Times New Roman" pitchFamily="18" charset="0"/>
                          <a:ea typeface="ＭＳ Ｐゴシック" pitchFamily="34" charset="-128"/>
                          <a:cs typeface="Times New Roman" pitchFamily="18" charset="0"/>
                        </a:rPr>
                        <a:t>пикс</a:t>
                      </a:r>
                      <a:endParaRPr kumimoji="0" lang="ru-RU" sz="1800" b="1"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Выбранный порог</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600000 – 650000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1950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650000 – 700000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2150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700000 – 750000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2350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750000 – 800000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2550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800000 – 850000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2750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850000 – 900000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2950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900000 – 950000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3150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Заголовок 1">
            <a:extLst>
              <a:ext uri="{FF2B5EF4-FFF2-40B4-BE49-F238E27FC236}">
                <a16:creationId xmlns:a16="http://schemas.microsoft.com/office/drawing/2014/main" id="{069274A3-2BD1-704E-B85A-725F117767D6}"/>
              </a:ext>
            </a:extLst>
          </p:cNvPr>
          <p:cNvSpPr>
            <a:spLocks noGrp="1"/>
          </p:cNvSpPr>
          <p:nvPr>
            <p:ph type="title"/>
          </p:nvPr>
        </p:nvSpPr>
        <p:spPr/>
        <p:txBody>
          <a:bodyPr/>
          <a:lstStyle/>
          <a:p>
            <a:pPr eaLnBrk="1" hangingPunct="1"/>
            <a:r>
              <a:rPr lang="ru-RU" altLang="ru-RU" sz="2700" b="1">
                <a:latin typeface="Times New Roman" panose="02020603050405020304" pitchFamily="18" charset="0"/>
                <a:ea typeface="ＭＳ Ｐゴシック" panose="020B0600070205080204" pitchFamily="34" charset="-128"/>
                <a:cs typeface="Times New Roman" panose="02020603050405020304" pitchFamily="18" charset="0"/>
              </a:rPr>
              <a:t>Оценка эффективности атаки, основанной на количестве одиночных отклонений</a:t>
            </a:r>
            <a:endParaRPr lang="ru-RU" altLang="ru-RU" sz="2700" b="1">
              <a:ea typeface="ＭＳ Ｐゴシック" panose="020B0600070205080204" pitchFamily="34" charset="-128"/>
              <a:cs typeface="Times New Roman" panose="02020603050405020304" pitchFamily="18" charset="0"/>
            </a:endParaRPr>
          </a:p>
        </p:txBody>
      </p:sp>
      <p:graphicFrame>
        <p:nvGraphicFramePr>
          <p:cNvPr id="4" name="Содержимое 3">
            <a:extLst>
              <a:ext uri="{FF2B5EF4-FFF2-40B4-BE49-F238E27FC236}">
                <a16:creationId xmlns:a16="http://schemas.microsoft.com/office/drawing/2014/main" id="{79163822-AD67-FE4B-B0F6-B3EC238CD45D}"/>
              </a:ext>
            </a:extLst>
          </p:cNvPr>
          <p:cNvGraphicFramePr>
            <a:graphicFrameLocks noGrp="1"/>
          </p:cNvGraphicFramePr>
          <p:nvPr>
            <p:ph idx="1"/>
          </p:nvPr>
        </p:nvGraphicFramePr>
        <p:xfrm>
          <a:off x="1774825" y="1600200"/>
          <a:ext cx="8642350" cy="4808538"/>
        </p:xfrm>
        <a:graphic>
          <a:graphicData uri="http://schemas.openxmlformats.org/drawingml/2006/table">
            <a:tbl>
              <a:tblPr/>
              <a:tblGrid>
                <a:gridCol w="9366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8108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081087">
                  <a:extLst>
                    <a:ext uri="{9D8B030D-6E8A-4147-A177-3AD203B41FA5}">
                      <a16:colId xmlns:a16="http://schemas.microsoft.com/office/drawing/2014/main" val="20004"/>
                    </a:ext>
                  </a:extLst>
                </a:gridCol>
                <a:gridCol w="1008063">
                  <a:extLst>
                    <a:ext uri="{9D8B030D-6E8A-4147-A177-3AD203B41FA5}">
                      <a16:colId xmlns:a16="http://schemas.microsoft.com/office/drawing/2014/main" val="20005"/>
                    </a:ext>
                  </a:extLst>
                </a:gridCol>
                <a:gridCol w="1296987">
                  <a:extLst>
                    <a:ext uri="{9D8B030D-6E8A-4147-A177-3AD203B41FA5}">
                      <a16:colId xmlns:a16="http://schemas.microsoft.com/office/drawing/2014/main" val="20006"/>
                    </a:ext>
                  </a:extLst>
                </a:gridCol>
                <a:gridCol w="1079500">
                  <a:extLst>
                    <a:ext uri="{9D8B030D-6E8A-4147-A177-3AD203B41FA5}">
                      <a16:colId xmlns:a16="http://schemas.microsoft.com/office/drawing/2014/main" val="20007"/>
                    </a:ext>
                  </a:extLst>
                </a:gridCol>
              </a:tblGrid>
              <a:tr h="4365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Image</a:t>
                      </a:r>
                      <a:r>
                        <a:rPr kumimoji="0" lang="ru-RU" sz="1400" b="1"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 №</a:t>
                      </a:r>
                      <a:endParaRPr kumimoji="0" lang="ru-RU" sz="1400" b="1" i="0" u="none" strike="noStrike" cap="none" normalizeH="0" baseline="0" dirty="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Up</a:t>
                      </a:r>
                      <a:endParaRPr kumimoji="0" lang="ru-RU"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Down</a:t>
                      </a:r>
                      <a:endParaRPr kumimoji="0" lang="ru-RU"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rPr>
                        <a:t>Left</a:t>
                      </a:r>
                      <a:endParaRPr kumimoji="0" lang="ru-RU"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rPr>
                        <a:t>Right</a:t>
                      </a:r>
                      <a:endParaRPr kumimoji="0" lang="ru-RU"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rPr>
                        <a:t>All</a:t>
                      </a:r>
                      <a:endParaRPr kumimoji="0" lang="ru-RU"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Number of black pixels</a:t>
                      </a:r>
                      <a:endParaRPr kumimoji="0" lang="ru-RU" sz="1400" b="1"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Detecting</a:t>
                      </a:r>
                      <a:endParaRPr kumimoji="0" lang="ru-RU" sz="1400" b="1"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466</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653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632</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712</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2463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798781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Missed</a:t>
                      </a:r>
                      <a:endParaRPr kumimoji="0" lang="ru-RU"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439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563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653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631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2286</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804339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Missed</a:t>
                      </a:r>
                      <a:endParaRPr kumimoji="0" lang="ru-RU"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501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753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718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2641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877083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Missed</a:t>
                      </a:r>
                      <a:endParaRPr kumimoji="0" lang="ru-RU"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42</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508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659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733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698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2598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851749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Missed</a:t>
                      </a:r>
                      <a:endParaRPr kumimoji="0" lang="ru-RU"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45</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795</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775</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998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1091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3659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946030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Stego - Image</a:t>
                      </a: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508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684</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813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710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2715</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885834</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Missed</a:t>
                      </a:r>
                      <a:endParaRPr kumimoji="0" lang="ru-RU"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507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644</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759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747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2657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850749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Missed</a:t>
                      </a:r>
                      <a:endParaRPr kumimoji="0" lang="ru-RU"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601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719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850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937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3107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810658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Stego - Image</a:t>
                      </a: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56</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505</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713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709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2587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813280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Missed</a:t>
                      </a:r>
                      <a:endParaRPr kumimoji="0" lang="ru-RU"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672</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708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890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940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3210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829337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Stego - Image</a:t>
                      </a: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62</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467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560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676</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2364</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754718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Missed</a:t>
                      </a:r>
                      <a:endParaRPr kumimoji="0" lang="ru-RU"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499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666</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825</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791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2781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874827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Missed</a:t>
                      </a:r>
                      <a:endParaRPr kumimoji="0" lang="ru-RU"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740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748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992</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1079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3559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859889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Stego - Image</a:t>
                      </a: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75</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531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655</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800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795</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2781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837569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False alarm</a:t>
                      </a: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76</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485</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564</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758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707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2514</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742726</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False alarm</a:t>
                      </a: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718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748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1007</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1128</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3601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895940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Stego - Image</a:t>
                      </a: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57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80</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591</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754</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895</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823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3063</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907919</a:t>
                      </a:r>
                      <a:endParaRPr kumimoji="0" lang="ru-RU" sz="1400" b="0" i="0" u="none" strike="noStrike" cap="none" normalizeH="0" baseline="0">
                        <a:ln>
                          <a:noFill/>
                        </a:ln>
                        <a:solidFill>
                          <a:srgbClr val="000000"/>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0"/>
                      </a:srgb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Missed</a:t>
                      </a:r>
                      <a:endParaRPr kumimoji="0" lang="ru-RU" sz="1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marL="9527" marR="9527"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Объект 2">
            <a:extLst>
              <a:ext uri="{FF2B5EF4-FFF2-40B4-BE49-F238E27FC236}">
                <a16:creationId xmlns:a16="http://schemas.microsoft.com/office/drawing/2014/main" id="{CBCDBEDA-3D4A-E044-9B1F-17E2FE3434F5}"/>
              </a:ext>
            </a:extLst>
          </p:cNvPr>
          <p:cNvSpPr>
            <a:spLocks noGrp="1"/>
          </p:cNvSpPr>
          <p:nvPr>
            <p:ph idx="1"/>
          </p:nvPr>
        </p:nvSpPr>
        <p:spPr>
          <a:xfrm>
            <a:off x="1981200" y="3716338"/>
            <a:ext cx="8229600" cy="2620962"/>
          </a:xfrm>
        </p:spPr>
        <p:txBody>
          <a:bodyPr/>
          <a:lstStyle/>
          <a:p>
            <a:r>
              <a:rPr lang="ru-RU" altLang="ru-RU" sz="2000"/>
              <a:t>Эксперимент с использованием девяти пар «принтер–сканер» показал, что при отсутствии у стегоаналитика доступа к принтеру и сканеру, с помощью которых были получены покрывающие объекты, можно необнаруженно, вложить порядка 6–8 тыс. бит на страницу текста формата А4.</a:t>
            </a:r>
          </a:p>
          <a:p>
            <a:endParaRPr lang="ru-RU" altLang="ru-RU" sz="2000"/>
          </a:p>
        </p:txBody>
      </p:sp>
      <p:sp>
        <p:nvSpPr>
          <p:cNvPr id="4" name="Номер слайда 3">
            <a:extLst>
              <a:ext uri="{FF2B5EF4-FFF2-40B4-BE49-F238E27FC236}">
                <a16:creationId xmlns:a16="http://schemas.microsoft.com/office/drawing/2014/main" id="{A56BED23-EE20-B24A-9E4F-AF475A456BF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F19D917-EAA8-6A44-AC44-713F33554E51}" type="slidenum">
              <a:rPr lang="ru-RU" altLang="ru-RU">
                <a:solidFill>
                  <a:srgbClr val="898989"/>
                </a:solidFill>
                <a:latin typeface="Calibri" panose="020F0502020204030204" pitchFamily="34" charset="0"/>
              </a:rPr>
              <a:pPr eaLnBrk="1" hangingPunct="1"/>
              <a:t>66</a:t>
            </a:fld>
            <a:endParaRPr lang="ru-RU" altLang="ru-RU">
              <a:solidFill>
                <a:srgbClr val="898989"/>
              </a:solidFill>
              <a:latin typeface="Calibri" panose="020F0502020204030204" pitchFamily="34" charset="0"/>
            </a:endParaRPr>
          </a:p>
        </p:txBody>
      </p:sp>
      <p:sp>
        <p:nvSpPr>
          <p:cNvPr id="25604" name="Rectangle 2">
            <a:extLst>
              <a:ext uri="{FF2B5EF4-FFF2-40B4-BE49-F238E27FC236}">
                <a16:creationId xmlns:a16="http://schemas.microsoft.com/office/drawing/2014/main" id="{8CBD3A63-7F45-8346-9532-D7DC7510A3B7}"/>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25605" name="Объект 5">
            <a:extLst>
              <a:ext uri="{FF2B5EF4-FFF2-40B4-BE49-F238E27FC236}">
                <a16:creationId xmlns:a16="http://schemas.microsoft.com/office/drawing/2014/main" id="{4C532E05-B1EF-9B4C-BD50-DCB44EBE580C}"/>
              </a:ext>
            </a:extLst>
          </p:cNvPr>
          <p:cNvGraphicFramePr>
            <a:graphicFrameLocks noChangeAspect="1"/>
          </p:cNvGraphicFramePr>
          <p:nvPr/>
        </p:nvGraphicFramePr>
        <p:xfrm>
          <a:off x="2911475" y="333376"/>
          <a:ext cx="5411788" cy="3260725"/>
        </p:xfrm>
        <a:graphic>
          <a:graphicData uri="http://schemas.openxmlformats.org/presentationml/2006/ole">
            <mc:AlternateContent xmlns:mc="http://schemas.openxmlformats.org/markup-compatibility/2006">
              <mc:Choice xmlns:v="urn:schemas-microsoft-com:vml" Requires="v">
                <p:oleObj spid="_x0000_s71682" name="Visio" r:id="rId3" imgW="3632200" imgH="2197100" progId="Visio.Drawing.11">
                  <p:embed/>
                </p:oleObj>
              </mc:Choice>
              <mc:Fallback>
                <p:oleObj name="Visio" r:id="rId3" imgW="3632200" imgH="2197100" progId="Visio.Drawing.11">
                  <p:embed/>
                  <p:pic>
                    <p:nvPicPr>
                      <p:cNvPr id="25605" name="Объект 5">
                        <a:extLst>
                          <a:ext uri="{FF2B5EF4-FFF2-40B4-BE49-F238E27FC236}">
                            <a16:creationId xmlns:a16="http://schemas.microsoft.com/office/drawing/2014/main" id="{4C532E05-B1EF-9B4C-BD50-DCB44EBE58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475" y="333376"/>
                        <a:ext cx="5411788"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Заголовок 1">
            <a:extLst>
              <a:ext uri="{FF2B5EF4-FFF2-40B4-BE49-F238E27FC236}">
                <a16:creationId xmlns:a16="http://schemas.microsoft.com/office/drawing/2014/main" id="{F1D7D938-3284-0B4E-9AF4-164A0420CDC9}"/>
              </a:ext>
            </a:extLst>
          </p:cNvPr>
          <p:cNvSpPr>
            <a:spLocks noGrp="1"/>
          </p:cNvSpPr>
          <p:nvPr>
            <p:ph type="title"/>
          </p:nvPr>
        </p:nvSpPr>
        <p:spPr>
          <a:xfrm>
            <a:off x="1738314" y="214313"/>
            <a:ext cx="8715375" cy="6500812"/>
          </a:xfrm>
        </p:spPr>
        <p:txBody>
          <a:bodyPr/>
          <a:lstStyle/>
          <a:p>
            <a:pPr algn="l" eaLnBrk="1" hangingPunct="1"/>
            <a:r>
              <a:rPr lang="ru-RU" altLang="ru-RU" sz="1800" b="1">
                <a:latin typeface="Arial" panose="020B0604020202020204" pitchFamily="34" charset="0"/>
                <a:cs typeface="Arial" panose="020B0604020202020204" pitchFamily="34" charset="0"/>
              </a:rPr>
              <a:t>4.3. Интернет СГС.</a:t>
            </a: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Этот тип СГС использует вложения в различные интернет-протоколы, типа </a:t>
            </a:r>
            <a:r>
              <a:rPr lang="en-US" altLang="ru-RU" sz="1800">
                <a:latin typeface="Arial" panose="020B0604020202020204" pitchFamily="34" charset="0"/>
                <a:cs typeface="Arial" panose="020B0604020202020204" pitchFamily="34" charset="0"/>
              </a:rPr>
              <a:t>TCP/IP.</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На всех уровнях</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возможно секретное вложение 				 информации</a:t>
            </a:r>
            <a:r>
              <a:rPr lang="en-US" altLang="ru-RU" sz="1800">
                <a:latin typeface="Arial" panose="020B0604020202020204" pitchFamily="34" charset="0"/>
                <a:cs typeface="Arial" panose="020B0604020202020204" pitchFamily="34" charset="0"/>
              </a:rPr>
              <a:t>                  </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OSI </a:t>
            </a:r>
            <a:r>
              <a:rPr lang="ru-RU" altLang="ru-RU" sz="1800">
                <a:latin typeface="Arial" panose="020B0604020202020204" pitchFamily="34" charset="0"/>
                <a:cs typeface="Arial" panose="020B0604020202020204" pitchFamily="34" charset="0"/>
              </a:rPr>
              <a:t>Интернет архитектура</a:t>
            </a: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ED606FBF-DFDD-5C40-9812-D6FA9103086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E88A3DB-14C8-0140-A7F3-C874EC66B9A3}" type="slidenum">
              <a:rPr lang="ru-RU" altLang="ru-RU">
                <a:solidFill>
                  <a:srgbClr val="898989"/>
                </a:solidFill>
                <a:latin typeface="Calibri" panose="020F0502020204030204" pitchFamily="34" charset="0"/>
              </a:rPr>
              <a:pPr eaLnBrk="1" hangingPunct="1"/>
              <a:t>67</a:t>
            </a:fld>
            <a:endParaRPr lang="ru-RU" altLang="ru-RU">
              <a:solidFill>
                <a:srgbClr val="898989"/>
              </a:solidFill>
              <a:latin typeface="Calibri" panose="020F0502020204030204" pitchFamily="34" charset="0"/>
            </a:endParaRPr>
          </a:p>
        </p:txBody>
      </p:sp>
      <p:graphicFrame>
        <p:nvGraphicFramePr>
          <p:cNvPr id="4" name="Таблица 3">
            <a:extLst>
              <a:ext uri="{FF2B5EF4-FFF2-40B4-BE49-F238E27FC236}">
                <a16:creationId xmlns:a16="http://schemas.microsoft.com/office/drawing/2014/main" id="{FC50744A-94ED-474A-A30E-F77255B947C8}"/>
              </a:ext>
            </a:extLst>
          </p:cNvPr>
          <p:cNvGraphicFramePr>
            <a:graphicFrameLocks noGrp="1"/>
          </p:cNvGraphicFramePr>
          <p:nvPr/>
        </p:nvGraphicFramePr>
        <p:xfrm>
          <a:off x="1809751" y="1857376"/>
          <a:ext cx="1928813" cy="2595563"/>
        </p:xfrm>
        <a:graphic>
          <a:graphicData uri="http://schemas.openxmlformats.org/drawingml/2006/table">
            <a:tbl>
              <a:tblPr firstRow="1" bandRow="1">
                <a:tableStyleId>{69CF1AB2-1976-4502-BF36-3FF5EA218861}</a:tableStyleId>
              </a:tblPr>
              <a:tblGrid>
                <a:gridCol w="1928813">
                  <a:extLst>
                    <a:ext uri="{9D8B030D-6E8A-4147-A177-3AD203B41FA5}">
                      <a16:colId xmlns:a16="http://schemas.microsoft.com/office/drawing/2014/main" val="20000"/>
                    </a:ext>
                  </a:extLst>
                </a:gridCol>
              </a:tblGrid>
              <a:tr h="370795">
                <a:tc>
                  <a:txBody>
                    <a:bodyPr/>
                    <a:lstStyle/>
                    <a:p>
                      <a:pPr algn="ctr"/>
                      <a:r>
                        <a:rPr lang="en-US" sz="1600" b="0" i="0" dirty="0">
                          <a:latin typeface="Arial" pitchFamily="34" charset="0"/>
                          <a:cs typeface="Arial" pitchFamily="34" charset="0"/>
                        </a:rPr>
                        <a:t>Application layer</a:t>
                      </a:r>
                      <a:endParaRPr lang="ru-RU" sz="1600" b="0" i="0" dirty="0">
                        <a:latin typeface="Arial" pitchFamily="34" charset="0"/>
                        <a:cs typeface="Arial" pitchFamily="34" charset="0"/>
                      </a:endParaRPr>
                    </a:p>
                  </a:txBody>
                  <a:tcPr marL="91439" marR="91439" marT="45714" marB="45714"/>
                </a:tc>
                <a:extLst>
                  <a:ext uri="{0D108BD9-81ED-4DB2-BD59-A6C34878D82A}">
                    <a16:rowId xmlns:a16="http://schemas.microsoft.com/office/drawing/2014/main" val="10000"/>
                  </a:ext>
                </a:extLst>
              </a:tr>
              <a:tr h="370795">
                <a:tc>
                  <a:txBody>
                    <a:bodyPr/>
                    <a:lstStyle/>
                    <a:p>
                      <a:pPr algn="ctr"/>
                      <a:r>
                        <a:rPr lang="en-US" sz="1600" b="0" i="0" dirty="0">
                          <a:latin typeface="Arial" pitchFamily="34" charset="0"/>
                          <a:cs typeface="Arial" pitchFamily="34" charset="0"/>
                        </a:rPr>
                        <a:t>Presentation layer</a:t>
                      </a:r>
                      <a:endParaRPr lang="ru-RU" sz="1600" b="0" i="0" dirty="0">
                        <a:latin typeface="Arial" pitchFamily="34" charset="0"/>
                        <a:cs typeface="Arial" pitchFamily="34" charset="0"/>
                      </a:endParaRPr>
                    </a:p>
                  </a:txBody>
                  <a:tcPr marL="91439" marR="91439" marT="45714" marB="45714"/>
                </a:tc>
                <a:extLst>
                  <a:ext uri="{0D108BD9-81ED-4DB2-BD59-A6C34878D82A}">
                    <a16:rowId xmlns:a16="http://schemas.microsoft.com/office/drawing/2014/main" val="10001"/>
                  </a:ext>
                </a:extLst>
              </a:tr>
              <a:tr h="370795">
                <a:tc>
                  <a:txBody>
                    <a:bodyPr/>
                    <a:lstStyle/>
                    <a:p>
                      <a:pPr algn="ctr"/>
                      <a:r>
                        <a:rPr lang="en-US" sz="1600" b="0" i="0" dirty="0">
                          <a:latin typeface="Arial" pitchFamily="34" charset="0"/>
                          <a:cs typeface="Arial" pitchFamily="34" charset="0"/>
                        </a:rPr>
                        <a:t>Session layer</a:t>
                      </a:r>
                      <a:endParaRPr lang="ru-RU" sz="1600" b="0" i="0" dirty="0">
                        <a:latin typeface="Arial" pitchFamily="34" charset="0"/>
                        <a:cs typeface="Arial" pitchFamily="34" charset="0"/>
                      </a:endParaRPr>
                    </a:p>
                  </a:txBody>
                  <a:tcPr marL="91439" marR="91439" marT="45714" marB="45714"/>
                </a:tc>
                <a:extLst>
                  <a:ext uri="{0D108BD9-81ED-4DB2-BD59-A6C34878D82A}">
                    <a16:rowId xmlns:a16="http://schemas.microsoft.com/office/drawing/2014/main" val="10002"/>
                  </a:ext>
                </a:extLst>
              </a:tr>
              <a:tr h="370795">
                <a:tc>
                  <a:txBody>
                    <a:bodyPr/>
                    <a:lstStyle/>
                    <a:p>
                      <a:pPr algn="ctr"/>
                      <a:r>
                        <a:rPr lang="en-US" sz="1600" b="0" i="0" dirty="0">
                          <a:latin typeface="Arial" pitchFamily="34" charset="0"/>
                          <a:cs typeface="Arial" pitchFamily="34" charset="0"/>
                        </a:rPr>
                        <a:t>Transport layer</a:t>
                      </a:r>
                      <a:endParaRPr lang="ru-RU" sz="1600" b="0" i="0" dirty="0">
                        <a:latin typeface="Arial" pitchFamily="34" charset="0"/>
                        <a:cs typeface="Arial" pitchFamily="34" charset="0"/>
                      </a:endParaRPr>
                    </a:p>
                  </a:txBody>
                  <a:tcPr marL="91439" marR="91439" marT="45714" marB="45714"/>
                </a:tc>
                <a:extLst>
                  <a:ext uri="{0D108BD9-81ED-4DB2-BD59-A6C34878D82A}">
                    <a16:rowId xmlns:a16="http://schemas.microsoft.com/office/drawing/2014/main" val="10003"/>
                  </a:ext>
                </a:extLst>
              </a:tr>
              <a:tr h="370795">
                <a:tc>
                  <a:txBody>
                    <a:bodyPr/>
                    <a:lstStyle/>
                    <a:p>
                      <a:pPr algn="ctr"/>
                      <a:r>
                        <a:rPr lang="en-US" sz="1600" b="0" i="0" dirty="0">
                          <a:latin typeface="Arial" pitchFamily="34" charset="0"/>
                          <a:cs typeface="Arial" pitchFamily="34" charset="0"/>
                        </a:rPr>
                        <a:t>Network layer</a:t>
                      </a:r>
                      <a:endParaRPr lang="ru-RU" sz="1600" b="0" i="0" dirty="0">
                        <a:latin typeface="Arial" pitchFamily="34" charset="0"/>
                        <a:cs typeface="Arial" pitchFamily="34" charset="0"/>
                      </a:endParaRPr>
                    </a:p>
                  </a:txBody>
                  <a:tcPr marL="91439" marR="91439" marT="45714" marB="45714"/>
                </a:tc>
                <a:extLst>
                  <a:ext uri="{0D108BD9-81ED-4DB2-BD59-A6C34878D82A}">
                    <a16:rowId xmlns:a16="http://schemas.microsoft.com/office/drawing/2014/main" val="10004"/>
                  </a:ext>
                </a:extLst>
              </a:tr>
              <a:tr h="370795">
                <a:tc>
                  <a:txBody>
                    <a:bodyPr/>
                    <a:lstStyle/>
                    <a:p>
                      <a:pPr algn="ctr"/>
                      <a:r>
                        <a:rPr lang="en-US" sz="1600" b="0" i="0" dirty="0">
                          <a:latin typeface="Arial" pitchFamily="34" charset="0"/>
                          <a:cs typeface="Arial" pitchFamily="34" charset="0"/>
                        </a:rPr>
                        <a:t>Data-link layer</a:t>
                      </a:r>
                      <a:endParaRPr lang="ru-RU" sz="1600" b="0" i="0" dirty="0">
                        <a:latin typeface="Arial" pitchFamily="34" charset="0"/>
                        <a:cs typeface="Arial" pitchFamily="34" charset="0"/>
                      </a:endParaRPr>
                    </a:p>
                  </a:txBody>
                  <a:tcPr marL="91439" marR="91439" marT="45714" marB="45714"/>
                </a:tc>
                <a:extLst>
                  <a:ext uri="{0D108BD9-81ED-4DB2-BD59-A6C34878D82A}">
                    <a16:rowId xmlns:a16="http://schemas.microsoft.com/office/drawing/2014/main" val="10005"/>
                  </a:ext>
                </a:extLst>
              </a:tr>
              <a:tr h="370795">
                <a:tc>
                  <a:txBody>
                    <a:bodyPr/>
                    <a:lstStyle/>
                    <a:p>
                      <a:pPr algn="ctr"/>
                      <a:r>
                        <a:rPr lang="en-US" sz="1600" b="0" i="0" dirty="0">
                          <a:latin typeface="Arial" pitchFamily="34" charset="0"/>
                          <a:cs typeface="Arial" pitchFamily="34" charset="0"/>
                        </a:rPr>
                        <a:t>Physical</a:t>
                      </a:r>
                      <a:r>
                        <a:rPr lang="en-US" sz="1600" b="0" i="0" baseline="0" dirty="0">
                          <a:latin typeface="Arial" pitchFamily="34" charset="0"/>
                          <a:cs typeface="Arial" pitchFamily="34" charset="0"/>
                        </a:rPr>
                        <a:t> layer</a:t>
                      </a:r>
                      <a:endParaRPr lang="ru-RU" sz="1600" b="0" i="0" dirty="0">
                        <a:latin typeface="Arial" pitchFamily="34" charset="0"/>
                        <a:cs typeface="Arial" pitchFamily="34" charset="0"/>
                      </a:endParaRPr>
                    </a:p>
                  </a:txBody>
                  <a:tcPr marL="91439" marR="91439" marT="45714" marB="45714"/>
                </a:tc>
                <a:extLst>
                  <a:ext uri="{0D108BD9-81ED-4DB2-BD59-A6C34878D82A}">
                    <a16:rowId xmlns:a16="http://schemas.microsoft.com/office/drawing/2014/main" val="10006"/>
                  </a:ext>
                </a:extLst>
              </a:tr>
            </a:tbl>
          </a:graphicData>
        </a:graphic>
      </p:graphicFrame>
      <p:sp>
        <p:nvSpPr>
          <p:cNvPr id="5" name="Правая фигурная скобка 4">
            <a:extLst>
              <a:ext uri="{FF2B5EF4-FFF2-40B4-BE49-F238E27FC236}">
                <a16:creationId xmlns:a16="http://schemas.microsoft.com/office/drawing/2014/main" id="{EA8FC28D-E796-724A-8913-AC5D715E237C}"/>
              </a:ext>
            </a:extLst>
          </p:cNvPr>
          <p:cNvSpPr/>
          <p:nvPr/>
        </p:nvSpPr>
        <p:spPr>
          <a:xfrm>
            <a:off x="3881439" y="1857375"/>
            <a:ext cx="428625" cy="2643188"/>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ru-RU"/>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Заголовок 1">
            <a:extLst>
              <a:ext uri="{FF2B5EF4-FFF2-40B4-BE49-F238E27FC236}">
                <a16:creationId xmlns:a16="http://schemas.microsoft.com/office/drawing/2014/main" id="{21DAEEA4-3668-3C4C-96F9-56E692FEF696}"/>
              </a:ext>
            </a:extLst>
          </p:cNvPr>
          <p:cNvSpPr>
            <a:spLocks noGrp="1"/>
          </p:cNvSpPr>
          <p:nvPr>
            <p:ph type="title"/>
          </p:nvPr>
        </p:nvSpPr>
        <p:spPr>
          <a:xfrm>
            <a:off x="1738314" y="214313"/>
            <a:ext cx="8715375" cy="6500812"/>
          </a:xfrm>
        </p:spPr>
        <p:txBody>
          <a:bodyPr/>
          <a:lstStyle/>
          <a:p>
            <a:pPr algn="l" eaLnBrk="1" hangingPunct="1"/>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Способы вложения скрытой информации на различных уровнях.</a:t>
            </a:r>
          </a:p>
        </p:txBody>
      </p:sp>
      <p:sp>
        <p:nvSpPr>
          <p:cNvPr id="8" name="Номер слайда 7">
            <a:extLst>
              <a:ext uri="{FF2B5EF4-FFF2-40B4-BE49-F238E27FC236}">
                <a16:creationId xmlns:a16="http://schemas.microsoft.com/office/drawing/2014/main" id="{DBB959C8-94EA-2B4F-96B7-BBE52F9A7FB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24DB659-B056-454B-9FAC-97D7AB70C5EB}" type="slidenum">
              <a:rPr lang="ru-RU" altLang="ru-RU">
                <a:solidFill>
                  <a:srgbClr val="898989"/>
                </a:solidFill>
                <a:latin typeface="Calibri" panose="020F0502020204030204" pitchFamily="34" charset="0"/>
              </a:rPr>
              <a:pPr eaLnBrk="1" hangingPunct="1"/>
              <a:t>68</a:t>
            </a:fld>
            <a:endParaRPr lang="ru-RU" altLang="ru-RU">
              <a:solidFill>
                <a:srgbClr val="898989"/>
              </a:solidFill>
              <a:latin typeface="Calibri" panose="020F0502020204030204" pitchFamily="34" charset="0"/>
            </a:endParaRPr>
          </a:p>
        </p:txBody>
      </p:sp>
      <p:graphicFrame>
        <p:nvGraphicFramePr>
          <p:cNvPr id="6" name="Таблица 5">
            <a:extLst>
              <a:ext uri="{FF2B5EF4-FFF2-40B4-BE49-F238E27FC236}">
                <a16:creationId xmlns:a16="http://schemas.microsoft.com/office/drawing/2014/main" id="{5DA568B8-8BA8-9F46-ABE4-6269F5E00B86}"/>
              </a:ext>
            </a:extLst>
          </p:cNvPr>
          <p:cNvGraphicFramePr>
            <a:graphicFrameLocks noGrp="1"/>
          </p:cNvGraphicFramePr>
          <p:nvPr/>
        </p:nvGraphicFramePr>
        <p:xfrm>
          <a:off x="1881189" y="571501"/>
          <a:ext cx="8429625" cy="3255963"/>
        </p:xfrm>
        <a:graphic>
          <a:graphicData uri="http://schemas.openxmlformats.org/drawingml/2006/table">
            <a:tbl>
              <a:tblPr firstRow="1" bandRow="1">
                <a:tableStyleId>{69CF1AB2-1976-4502-BF36-3FF5EA218861}</a:tableStyleId>
              </a:tblPr>
              <a:tblGrid>
                <a:gridCol w="2875990">
                  <a:extLst>
                    <a:ext uri="{9D8B030D-6E8A-4147-A177-3AD203B41FA5}">
                      <a16:colId xmlns:a16="http://schemas.microsoft.com/office/drawing/2014/main" val="20000"/>
                    </a:ext>
                  </a:extLst>
                </a:gridCol>
                <a:gridCol w="5553635">
                  <a:extLst>
                    <a:ext uri="{9D8B030D-6E8A-4147-A177-3AD203B41FA5}">
                      <a16:colId xmlns:a16="http://schemas.microsoft.com/office/drawing/2014/main" val="20001"/>
                    </a:ext>
                  </a:extLst>
                </a:gridCol>
              </a:tblGrid>
              <a:tr h="370783">
                <a:tc>
                  <a:txBody>
                    <a:bodyPr/>
                    <a:lstStyle/>
                    <a:p>
                      <a:pPr algn="ctr"/>
                      <a:r>
                        <a:rPr lang="ru-RU" sz="1600" b="0" dirty="0">
                          <a:latin typeface="Arial" pitchFamily="34" charset="0"/>
                          <a:cs typeface="Arial" pitchFamily="34" charset="0"/>
                        </a:rPr>
                        <a:t>Прикладной</a:t>
                      </a:r>
                    </a:p>
                  </a:txBody>
                  <a:tcPr marL="91439" marR="91439" marT="45713" marB="45713"/>
                </a:tc>
                <a:tc>
                  <a:txBody>
                    <a:bodyPr/>
                    <a:lstStyle/>
                    <a:p>
                      <a:r>
                        <a:rPr lang="ru-RU" sz="1600" b="0" dirty="0">
                          <a:latin typeface="Arial" pitchFamily="34" charset="0"/>
                          <a:cs typeface="Arial" pitchFamily="34" charset="0"/>
                        </a:rPr>
                        <a:t>Использование обычных методов стеганографии</a:t>
                      </a:r>
                    </a:p>
                  </a:txBody>
                  <a:tcPr marL="91439" marR="91439" marT="45713" marB="45713"/>
                </a:tc>
                <a:extLst>
                  <a:ext uri="{0D108BD9-81ED-4DB2-BD59-A6C34878D82A}">
                    <a16:rowId xmlns:a16="http://schemas.microsoft.com/office/drawing/2014/main" val="10000"/>
                  </a:ext>
                </a:extLst>
              </a:tr>
              <a:tr h="370783">
                <a:tc>
                  <a:txBody>
                    <a:bodyPr/>
                    <a:lstStyle/>
                    <a:p>
                      <a:pPr algn="ctr"/>
                      <a:r>
                        <a:rPr lang="ru-RU" sz="1600" b="0" dirty="0">
                          <a:latin typeface="Arial" pitchFamily="34" charset="0"/>
                          <a:cs typeface="Arial" pitchFamily="34" charset="0"/>
                        </a:rPr>
                        <a:t>Представительный</a:t>
                      </a:r>
                    </a:p>
                  </a:txBody>
                  <a:tcPr marL="91439" marR="91439" marT="45713" marB="45713"/>
                </a:tc>
                <a:tc>
                  <a:txBody>
                    <a:bodyPr/>
                    <a:lstStyle/>
                    <a:p>
                      <a:r>
                        <a:rPr lang="ru-RU" sz="1600" b="0" dirty="0">
                          <a:latin typeface="Arial" pitchFamily="34" charset="0"/>
                          <a:cs typeface="Arial" pitchFamily="34" charset="0"/>
                        </a:rPr>
                        <a:t>Погружение данных в поля системных сообщений</a:t>
                      </a:r>
                    </a:p>
                  </a:txBody>
                  <a:tcPr marL="91439" marR="91439" marT="45713" marB="45713"/>
                </a:tc>
                <a:extLst>
                  <a:ext uri="{0D108BD9-81ED-4DB2-BD59-A6C34878D82A}">
                    <a16:rowId xmlns:a16="http://schemas.microsoft.com/office/drawing/2014/main" val="10001"/>
                  </a:ext>
                </a:extLst>
              </a:tr>
              <a:tr h="370783">
                <a:tc>
                  <a:txBody>
                    <a:bodyPr/>
                    <a:lstStyle/>
                    <a:p>
                      <a:pPr algn="ctr"/>
                      <a:r>
                        <a:rPr lang="ru-RU" sz="1600" b="0" dirty="0">
                          <a:latin typeface="Arial" pitchFamily="34" charset="0"/>
                          <a:cs typeface="Arial" pitchFamily="34" charset="0"/>
                        </a:rPr>
                        <a:t>Сессионный</a:t>
                      </a:r>
                    </a:p>
                  </a:txBody>
                  <a:tcPr marL="91439" marR="91439" marT="45713" marB="45713"/>
                </a:tc>
                <a:tc>
                  <a:txBody>
                    <a:bodyPr/>
                    <a:lstStyle/>
                    <a:p>
                      <a:r>
                        <a:rPr lang="ru-RU" sz="1600" b="0" dirty="0">
                          <a:latin typeface="Arial" pitchFamily="34" charset="0"/>
                          <a:cs typeface="Arial" pitchFamily="34" charset="0"/>
                        </a:rPr>
                        <a:t>Мониторинг чтения пользователями удаленных дисков</a:t>
                      </a:r>
                    </a:p>
                  </a:txBody>
                  <a:tcPr marL="91439" marR="91439" marT="45713" marB="45713"/>
                </a:tc>
                <a:extLst>
                  <a:ext uri="{0D108BD9-81ED-4DB2-BD59-A6C34878D82A}">
                    <a16:rowId xmlns:a16="http://schemas.microsoft.com/office/drawing/2014/main" val="10002"/>
                  </a:ext>
                </a:extLst>
              </a:tr>
              <a:tr h="370783">
                <a:tc>
                  <a:txBody>
                    <a:bodyPr/>
                    <a:lstStyle/>
                    <a:p>
                      <a:pPr algn="ctr"/>
                      <a:r>
                        <a:rPr lang="ru-RU" sz="1600" b="0" dirty="0">
                          <a:latin typeface="Arial" pitchFamily="34" charset="0"/>
                          <a:cs typeface="Arial" pitchFamily="34" charset="0"/>
                        </a:rPr>
                        <a:t>Транспортный</a:t>
                      </a:r>
                    </a:p>
                  </a:txBody>
                  <a:tcPr marL="91439" marR="91439" marT="45713" marB="45713"/>
                </a:tc>
                <a:tc>
                  <a:txBody>
                    <a:bodyPr/>
                    <a:lstStyle/>
                    <a:p>
                      <a:r>
                        <a:rPr lang="ru-RU" sz="1600" b="0" dirty="0">
                          <a:latin typeface="Arial" pitchFamily="34" charset="0"/>
                          <a:cs typeface="Arial" pitchFamily="34" charset="0"/>
                        </a:rPr>
                        <a:t>Вложение в неиспользованные данные </a:t>
                      </a:r>
                      <a:r>
                        <a:rPr lang="en-US" sz="1600" b="0" dirty="0">
                          <a:latin typeface="Arial" pitchFamily="34" charset="0"/>
                          <a:cs typeface="Arial" pitchFamily="34" charset="0"/>
                        </a:rPr>
                        <a:t>TCP</a:t>
                      </a:r>
                      <a:r>
                        <a:rPr lang="ru-RU" sz="1600" b="0" dirty="0">
                          <a:latin typeface="Arial" pitchFamily="34" charset="0"/>
                          <a:cs typeface="Arial" pitchFamily="34" charset="0"/>
                        </a:rPr>
                        <a:t> заголовков</a:t>
                      </a:r>
                    </a:p>
                  </a:txBody>
                  <a:tcPr marL="91439" marR="91439" marT="45713" marB="45713"/>
                </a:tc>
                <a:extLst>
                  <a:ext uri="{0D108BD9-81ED-4DB2-BD59-A6C34878D82A}">
                    <a16:rowId xmlns:a16="http://schemas.microsoft.com/office/drawing/2014/main" val="10003"/>
                  </a:ext>
                </a:extLst>
              </a:tr>
              <a:tr h="370783">
                <a:tc>
                  <a:txBody>
                    <a:bodyPr/>
                    <a:lstStyle/>
                    <a:p>
                      <a:pPr algn="ctr"/>
                      <a:r>
                        <a:rPr lang="ru-RU" sz="1600" b="0" dirty="0">
                          <a:latin typeface="Arial" pitchFamily="34" charset="0"/>
                          <a:cs typeface="Arial" pitchFamily="34" charset="0"/>
                        </a:rPr>
                        <a:t>Сетевой</a:t>
                      </a:r>
                    </a:p>
                  </a:txBody>
                  <a:tcPr marL="91439" marR="91439" marT="45713" marB="45713"/>
                </a:tc>
                <a:tc>
                  <a:txBody>
                    <a:bodyPr/>
                    <a:lstStyle/>
                    <a:p>
                      <a:r>
                        <a:rPr lang="ru-RU" sz="1600" b="0" dirty="0">
                          <a:latin typeface="Arial" pitchFamily="34" charset="0"/>
                          <a:cs typeface="Arial" pitchFamily="34" charset="0"/>
                        </a:rPr>
                        <a:t>Вложение в свободные поля </a:t>
                      </a:r>
                      <a:r>
                        <a:rPr lang="en-US" sz="1600" b="0" dirty="0">
                          <a:latin typeface="Arial" pitchFamily="34" charset="0"/>
                          <a:cs typeface="Arial" pitchFamily="34" charset="0"/>
                        </a:rPr>
                        <a:t>IP</a:t>
                      </a:r>
                      <a:r>
                        <a:rPr lang="ru-RU" sz="1600" b="0" dirty="0">
                          <a:latin typeface="Arial" pitchFamily="34" charset="0"/>
                          <a:cs typeface="Arial" pitchFamily="34" charset="0"/>
                        </a:rPr>
                        <a:t> пакетов</a:t>
                      </a:r>
                    </a:p>
                  </a:txBody>
                  <a:tcPr marL="91439" marR="91439" marT="45713" marB="45713"/>
                </a:tc>
                <a:extLst>
                  <a:ext uri="{0D108BD9-81ED-4DB2-BD59-A6C34878D82A}">
                    <a16:rowId xmlns:a16="http://schemas.microsoft.com/office/drawing/2014/main" val="10004"/>
                  </a:ext>
                </a:extLst>
              </a:tr>
              <a:tr h="579104">
                <a:tc>
                  <a:txBody>
                    <a:bodyPr/>
                    <a:lstStyle/>
                    <a:p>
                      <a:pPr algn="ctr"/>
                      <a:r>
                        <a:rPr lang="ru-RU" sz="1600" b="0" dirty="0">
                          <a:latin typeface="Arial" pitchFamily="34" charset="0"/>
                          <a:cs typeface="Arial" pitchFamily="34" charset="0"/>
                        </a:rPr>
                        <a:t>Уровень данных</a:t>
                      </a:r>
                    </a:p>
                  </a:txBody>
                  <a:tcPr marL="91439" marR="91439" marT="45713" marB="45713"/>
                </a:tc>
                <a:tc>
                  <a:txBody>
                    <a:bodyPr/>
                    <a:lstStyle/>
                    <a:p>
                      <a:r>
                        <a:rPr lang="ru-RU" sz="1600" b="0" dirty="0">
                          <a:latin typeface="Arial" pitchFamily="34" charset="0"/>
                          <a:cs typeface="Arial" pitchFamily="34" charset="0"/>
                        </a:rPr>
                        <a:t>Вложение в заголовки фреймов; использование </a:t>
                      </a:r>
                      <a:r>
                        <a:rPr lang="en-US" sz="1600" b="0" dirty="0">
                          <a:latin typeface="Arial" pitchFamily="34" charset="0"/>
                          <a:cs typeface="Arial" pitchFamily="34" charset="0"/>
                        </a:rPr>
                        <a:t>CRC </a:t>
                      </a:r>
                      <a:r>
                        <a:rPr lang="ru-RU" sz="1600" b="0" dirty="0">
                          <a:latin typeface="Arial" pitchFamily="34" charset="0"/>
                          <a:cs typeface="Arial" pitchFamily="34" charset="0"/>
                        </a:rPr>
                        <a:t>информации</a:t>
                      </a:r>
                    </a:p>
                  </a:txBody>
                  <a:tcPr marL="91439" marR="91439" marT="45713" marB="45713"/>
                </a:tc>
                <a:extLst>
                  <a:ext uri="{0D108BD9-81ED-4DB2-BD59-A6C34878D82A}">
                    <a16:rowId xmlns:a16="http://schemas.microsoft.com/office/drawing/2014/main" val="10005"/>
                  </a:ext>
                </a:extLst>
              </a:tr>
              <a:tr h="822942">
                <a:tc>
                  <a:txBody>
                    <a:bodyPr/>
                    <a:lstStyle/>
                    <a:p>
                      <a:pPr algn="ctr"/>
                      <a:r>
                        <a:rPr lang="ru-RU" sz="1600" b="0" dirty="0">
                          <a:latin typeface="Arial" pitchFamily="34" charset="0"/>
                          <a:cs typeface="Arial" pitchFamily="34" charset="0"/>
                        </a:rPr>
                        <a:t>Физический</a:t>
                      </a:r>
                    </a:p>
                  </a:txBody>
                  <a:tcPr marL="91439" marR="91439" marT="45713" marB="45713"/>
                </a:tc>
                <a:tc>
                  <a:txBody>
                    <a:bodyPr/>
                    <a:lstStyle/>
                    <a:p>
                      <a:r>
                        <a:rPr lang="ru-RU" sz="1600" b="0" dirty="0">
                          <a:latin typeface="Arial" pitchFamily="34" charset="0"/>
                          <a:cs typeface="Arial" pitchFamily="34" charset="0"/>
                        </a:rPr>
                        <a:t>Конфликтные ситуации с пакетами:</a:t>
                      </a:r>
                    </a:p>
                    <a:p>
                      <a:r>
                        <a:rPr lang="en-US" sz="1600" b="0" dirty="0">
                          <a:latin typeface="Arial" pitchFamily="34" charset="0"/>
                          <a:cs typeface="Arial" pitchFamily="34" charset="0"/>
                        </a:rPr>
                        <a:t>“0”</a:t>
                      </a:r>
                      <a:r>
                        <a:rPr lang="ru-RU" sz="1600" b="0" dirty="0">
                          <a:latin typeface="Arial" pitchFamily="34" charset="0"/>
                          <a:cs typeface="Arial" pitchFamily="34" charset="0"/>
                        </a:rPr>
                        <a:t> – посылка пакета после конфликта с задержкой, </a:t>
                      </a:r>
                      <a:r>
                        <a:rPr lang="en-US" sz="1600" b="0" dirty="0">
                          <a:latin typeface="Arial" pitchFamily="34" charset="0"/>
                          <a:cs typeface="Arial" pitchFamily="34" charset="0"/>
                        </a:rPr>
                        <a:t>“1”</a:t>
                      </a:r>
                      <a:r>
                        <a:rPr lang="ru-RU" sz="1600" b="0" dirty="0">
                          <a:latin typeface="Arial" pitchFamily="34" charset="0"/>
                          <a:cs typeface="Arial" pitchFamily="34" charset="0"/>
                        </a:rPr>
                        <a:t> – посылка пакета</a:t>
                      </a:r>
                      <a:r>
                        <a:rPr lang="ru-RU" sz="1600" b="0" baseline="0" dirty="0">
                          <a:latin typeface="Arial" pitchFamily="34" charset="0"/>
                          <a:cs typeface="Arial" pitchFamily="34" charset="0"/>
                        </a:rPr>
                        <a:t> без задержки</a:t>
                      </a:r>
                      <a:endParaRPr lang="ru-RU" sz="1600" b="0" dirty="0">
                        <a:latin typeface="Arial" pitchFamily="34" charset="0"/>
                        <a:cs typeface="Arial" pitchFamily="34" charset="0"/>
                      </a:endParaRPr>
                    </a:p>
                  </a:txBody>
                  <a:tcPr marL="91439" marR="91439" marT="45713" marB="45713"/>
                </a:tc>
                <a:extLst>
                  <a:ext uri="{0D108BD9-81ED-4DB2-BD59-A6C34878D82A}">
                    <a16:rowId xmlns:a16="http://schemas.microsoft.com/office/drawing/2014/main" val="10006"/>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Заголовок 1">
            <a:extLst>
              <a:ext uri="{FF2B5EF4-FFF2-40B4-BE49-F238E27FC236}">
                <a16:creationId xmlns:a16="http://schemas.microsoft.com/office/drawing/2014/main" id="{37D06A91-5C6D-ED4F-8A00-6BE0535EDAB6}"/>
              </a:ext>
            </a:extLst>
          </p:cNvPr>
          <p:cNvSpPr>
            <a:spLocks noGrp="1"/>
          </p:cNvSpPr>
          <p:nvPr>
            <p:ph type="title"/>
          </p:nvPr>
        </p:nvSpPr>
        <p:spPr>
          <a:xfrm>
            <a:off x="1738314" y="214313"/>
            <a:ext cx="8715375" cy="6500812"/>
          </a:xfrm>
        </p:spPr>
        <p:txBody>
          <a:bodyPr/>
          <a:lstStyle/>
          <a:p>
            <a:pPr algn="l" eaLnBrk="1" hangingPunct="1"/>
            <a:r>
              <a:rPr lang="ru-RU" altLang="ru-RU" sz="1800" b="1">
                <a:latin typeface="Arial" panose="020B0604020202020204" pitchFamily="34" charset="0"/>
                <a:cs typeface="Arial" panose="020B0604020202020204" pitchFamily="34" charset="0"/>
              </a:rPr>
              <a:t>Формат </a:t>
            </a:r>
            <a:r>
              <a:rPr lang="en-US" altLang="ru-RU" sz="1800" b="1">
                <a:latin typeface="Arial" panose="020B0604020202020204" pitchFamily="34" charset="0"/>
                <a:cs typeface="Arial" panose="020B0604020202020204" pitchFamily="34" charset="0"/>
              </a:rPr>
              <a:t>TCP</a:t>
            </a:r>
            <a:r>
              <a:rPr lang="ru-RU" altLang="ru-RU" sz="1800" b="1">
                <a:latin typeface="Arial" panose="020B0604020202020204" pitchFamily="34" charset="0"/>
                <a:cs typeface="Arial" panose="020B0604020202020204" pitchFamily="34" charset="0"/>
              </a:rPr>
              <a:t> заголовка.</a:t>
            </a: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Поля, в которых возможно безусловное вложение, заштрихованы, а поля, вложение в которые возможно лишь при определенных условиях, отмечены двойной штриховкой.</a:t>
            </a:r>
          </a:p>
        </p:txBody>
      </p:sp>
      <p:sp>
        <p:nvSpPr>
          <p:cNvPr id="8" name="Номер слайда 7">
            <a:extLst>
              <a:ext uri="{FF2B5EF4-FFF2-40B4-BE49-F238E27FC236}">
                <a16:creationId xmlns:a16="http://schemas.microsoft.com/office/drawing/2014/main" id="{9D146F9E-94DA-654D-A387-F2D1FDCADC5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491377-FF88-6F49-B72A-F7D262D6D27C}" type="slidenum">
              <a:rPr lang="ru-RU" altLang="ru-RU">
                <a:solidFill>
                  <a:srgbClr val="898989"/>
                </a:solidFill>
                <a:latin typeface="Calibri" panose="020F0502020204030204" pitchFamily="34" charset="0"/>
              </a:rPr>
              <a:pPr eaLnBrk="1" hangingPunct="1"/>
              <a:t>69</a:t>
            </a:fld>
            <a:endParaRPr lang="ru-RU" altLang="ru-RU">
              <a:solidFill>
                <a:srgbClr val="898989"/>
              </a:solidFill>
              <a:latin typeface="Calibri" panose="020F0502020204030204" pitchFamily="34" charset="0"/>
            </a:endParaRPr>
          </a:p>
        </p:txBody>
      </p:sp>
      <p:pic>
        <p:nvPicPr>
          <p:cNvPr id="28676" name="Picture 2">
            <a:extLst>
              <a:ext uri="{FF2B5EF4-FFF2-40B4-BE49-F238E27FC236}">
                <a16:creationId xmlns:a16="http://schemas.microsoft.com/office/drawing/2014/main" id="{2C272FFB-EA71-CC43-98CF-970E5A804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4" y="1214439"/>
            <a:ext cx="8713787"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4CB8FF7E-AC4A-D248-AB8C-441DC1A73227}"/>
              </a:ext>
            </a:extLst>
          </p:cNvPr>
          <p:cNvSpPr>
            <a:spLocks noGrp="1"/>
          </p:cNvSpPr>
          <p:nvPr>
            <p:ph type="title"/>
          </p:nvPr>
        </p:nvSpPr>
        <p:spPr>
          <a:xfrm>
            <a:off x="1738314" y="274639"/>
            <a:ext cx="8715375" cy="6440487"/>
          </a:xfrm>
        </p:spPr>
        <p:txBody>
          <a:bodyPr/>
          <a:lstStyle/>
          <a:p>
            <a:pPr algn="l" eaLnBrk="1" hangingPunct="1"/>
            <a:r>
              <a:rPr lang="ru-RU" altLang="ru-RU" sz="1800" b="1">
                <a:latin typeface="Arial" panose="020B0604020202020204" pitchFamily="34" charset="0"/>
                <a:cs typeface="Arial" panose="020B0604020202020204" pitchFamily="34" charset="0"/>
              </a:rPr>
              <a:t>Краткий исторический обзор СГ (примеры использования).</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История с бритьем раба (обрить, сделать на голове татуировку секретного сообщения, отрастить волосы и направить через территорию противника к своим, а там снова обрить и прочитать сообщение).</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Египетские надписи, содержащие скрытую информацию (для посвященных).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3. Индийская Кама-сутра, где под номером 45 значится секретное письмо.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4. Скрытый смысл в Библии.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И сказал им вам дано знать тайны Царства Божия, а тем внешним все бывает в притчах. Так что они своими глазами смотрят, и не видят, своими ушами слышат и не разумеют, да не обратятся и прощены будут им грехи". (Евангелие от Матфея)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5. Симпатические чернила.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6. Язык жестов (карточные шулера).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7. Расположение предметов (ошибка пастора Шлага, потерянное письмо в повести Э.По).</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Основные особенности современной СГ:</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Это </a:t>
            </a:r>
            <a:r>
              <a:rPr lang="ru-RU" altLang="ru-RU" sz="1800" i="1">
                <a:latin typeface="Arial" panose="020B0604020202020204" pitchFamily="34" charset="0"/>
                <a:cs typeface="Arial" panose="020B0604020202020204" pitchFamily="34" charset="0"/>
              </a:rPr>
              <a:t>цифровая стеганография</a:t>
            </a:r>
            <a:r>
              <a:rPr lang="ru-RU" altLang="ru-RU" sz="1800">
                <a:latin typeface="Arial" panose="020B0604020202020204" pitchFamily="34" charset="0"/>
                <a:cs typeface="Arial" panose="020B0604020202020204" pitchFamily="34" charset="0"/>
              </a:rPr>
              <a:t>, когда все ПО представляются в цифровой форме, а вложение и извлечение секретной информации производится на компьютерах.</a:t>
            </a:r>
          </a:p>
        </p:txBody>
      </p:sp>
      <p:sp>
        <p:nvSpPr>
          <p:cNvPr id="4" name="Номер слайда 3">
            <a:extLst>
              <a:ext uri="{FF2B5EF4-FFF2-40B4-BE49-F238E27FC236}">
                <a16:creationId xmlns:a16="http://schemas.microsoft.com/office/drawing/2014/main" id="{EBA41CB8-C09C-FE4F-9F76-03D3DD25F53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B08D51-B87A-7F47-9E5C-3550B91BEC64}" type="slidenum">
              <a:rPr lang="ru-RU" altLang="ru-RU">
                <a:solidFill>
                  <a:srgbClr val="898989"/>
                </a:solidFill>
                <a:latin typeface="Calibri" panose="020F0502020204030204" pitchFamily="34" charset="0"/>
              </a:rPr>
              <a:pPr eaLnBrk="1" hangingPunct="1"/>
              <a:t>7</a:t>
            </a:fld>
            <a:endParaRPr lang="ru-RU" altLang="ru-RU">
              <a:solidFill>
                <a:srgbClr val="898989"/>
              </a:solidFill>
              <a:latin typeface="Calibri" panose="020F050202020403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Заголовок 1">
            <a:extLst>
              <a:ext uri="{FF2B5EF4-FFF2-40B4-BE49-F238E27FC236}">
                <a16:creationId xmlns:a16="http://schemas.microsoft.com/office/drawing/2014/main" id="{9981DE70-6281-814F-A531-4EB7EDB2350F}"/>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Лекция </a:t>
            </a:r>
            <a:r>
              <a:rPr lang="en-US" altLang="ru-RU" sz="1800" b="1">
                <a:latin typeface="Arial" panose="020B0604020202020204" pitchFamily="34" charset="0"/>
                <a:cs typeface="Arial" panose="020B0604020202020204" pitchFamily="34" charset="0"/>
              </a:rPr>
              <a:t>5</a:t>
            </a:r>
            <a:r>
              <a:rPr lang="ru-RU" altLang="ru-RU" sz="1800" b="1">
                <a:latin typeface="Arial" panose="020B0604020202020204" pitchFamily="34" charset="0"/>
                <a:cs typeface="Arial" panose="020B0604020202020204" pitchFamily="34" charset="0"/>
              </a:rPr>
              <a:t>. Идеальные и почти идеальные СГС. </a:t>
            </a:r>
            <a:br>
              <a:rPr lang="en-US"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Определение.</a:t>
            </a:r>
            <a:r>
              <a:rPr lang="ru-RU" altLang="ru-RU" sz="1800" b="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СГС называется </a:t>
            </a:r>
            <a:r>
              <a:rPr lang="ru-RU" altLang="ru-RU" sz="1800" i="1">
                <a:latin typeface="Arial" panose="020B0604020202020204" pitchFamily="34" charset="0"/>
                <a:cs typeface="Arial" panose="020B0604020202020204" pitchFamily="34" charset="0"/>
              </a:rPr>
              <a:t>идеальной </a:t>
            </a:r>
            <a:r>
              <a:rPr lang="ru-RU" altLang="ru-RU" sz="1800">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совершенной, безусловно 	необнаруживаемой</a:t>
            </a:r>
            <a:r>
              <a:rPr lang="ru-RU" altLang="ru-RU" sz="1800">
                <a:latin typeface="Arial" panose="020B0604020202020204" pitchFamily="34" charset="0"/>
                <a:cs typeface="Arial" panose="020B0604020202020204" pitchFamily="34" charset="0"/>
              </a:rPr>
              <a:t>), если ее обнаружение, при использовании 	наилучших статистических методов, равносильно случайному 	угадыванию ее наличия или отсутствия.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Определение: </a:t>
            </a:r>
            <a:r>
              <a:rPr lang="ru-RU" altLang="ru-RU" sz="1800">
                <a:latin typeface="Arial" panose="020B0604020202020204" pitchFamily="34" charset="0"/>
                <a:cs typeface="Arial" panose="020B0604020202020204" pitchFamily="34" charset="0"/>
              </a:rPr>
              <a:t>СГС называется </a:t>
            </a:r>
            <a:r>
              <a:rPr lang="ru-RU" altLang="ru-RU" sz="1800" i="1">
                <a:latin typeface="Arial" panose="020B0604020202020204" pitchFamily="34" charset="0"/>
                <a:cs typeface="Arial" panose="020B0604020202020204" pitchFamily="34" charset="0"/>
              </a:rPr>
              <a:t>почти идеальной</a:t>
            </a:r>
            <a:r>
              <a:rPr lang="ru-RU" altLang="ru-RU" sz="1800">
                <a:latin typeface="Arial" panose="020B0604020202020204" pitchFamily="34" charset="0"/>
                <a:cs typeface="Arial" panose="020B0604020202020204" pitchFamily="34" charset="0"/>
              </a:rPr>
              <a:t> (</a:t>
            </a:r>
            <a:r>
              <a:rPr lang="el-GR" altLang="ru-RU" sz="1800" i="1">
                <a:latin typeface="Arial" panose="020B0604020202020204" pitchFamily="34" charset="0"/>
                <a:cs typeface="Arial" panose="020B0604020202020204" pitchFamily="34" charset="0"/>
              </a:rPr>
              <a:t>σ</a:t>
            </a:r>
            <a:r>
              <a:rPr lang="ru-RU" altLang="ru-RU" sz="1800" i="1">
                <a:latin typeface="Arial" panose="020B0604020202020204" pitchFamily="34" charset="0"/>
                <a:cs typeface="Arial" panose="020B0604020202020204" pitchFamily="34" charset="0"/>
              </a:rPr>
              <a:t>-необнаруживаемой</a:t>
            </a:r>
            <a:r>
              <a:rPr lang="ru-RU" altLang="ru-RU" sz="1800">
                <a:latin typeface="Arial" panose="020B0604020202020204" pitchFamily="34" charset="0"/>
                <a:cs typeface="Arial" panose="020B0604020202020204" pitchFamily="34" charset="0"/>
              </a:rPr>
              <a:t>), 	если при использовании наилучших статистических методов 	</a:t>
            </a:r>
            <a:r>
              <a:rPr lang="en-US" altLang="ru-RU" sz="1800" i="1">
                <a:latin typeface="Arial" panose="020B0604020202020204" pitchFamily="34" charset="0"/>
                <a:cs typeface="Arial" panose="020B0604020202020204" pitchFamily="34" charset="0"/>
              </a:rPr>
              <a:t>min{P</a:t>
            </a:r>
            <a:r>
              <a:rPr lang="en-US" altLang="ru-RU" sz="1800" i="1" baseline="-25000">
                <a:latin typeface="Arial" panose="020B0604020202020204" pitchFamily="34" charset="0"/>
                <a:cs typeface="Arial" panose="020B0604020202020204" pitchFamily="34" charset="0"/>
              </a:rPr>
              <a:t>m</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fa</a:t>
            </a:r>
            <a:r>
              <a:rPr lang="en-US" altLang="ru-RU" sz="1800" i="1">
                <a:latin typeface="Arial" panose="020B0604020202020204" pitchFamily="34" charset="0"/>
                <a:cs typeface="Arial" panose="020B0604020202020204" pitchFamily="34" charset="0"/>
              </a:rPr>
              <a:t>} ≥ </a:t>
            </a:r>
            <a:r>
              <a:rPr lang="el-GR" altLang="ru-RU" sz="1800" i="1">
                <a:latin typeface="Arial" panose="020B0604020202020204" pitchFamily="34" charset="0"/>
                <a:cs typeface="Arial" panose="020B0604020202020204" pitchFamily="34" charset="0"/>
              </a:rPr>
              <a:t>σ</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где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m</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вероятность пропуска СГС,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fa</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вероятность 	ложного обнаружения СГС.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Можно ли, вообще, построить идеальные (ИСГС) или почти идеальные (ПИСГС)?</a:t>
            </a:r>
          </a:p>
        </p:txBody>
      </p:sp>
      <p:sp>
        <p:nvSpPr>
          <p:cNvPr id="4" name="Номер слайда 3">
            <a:extLst>
              <a:ext uri="{FF2B5EF4-FFF2-40B4-BE49-F238E27FC236}">
                <a16:creationId xmlns:a16="http://schemas.microsoft.com/office/drawing/2014/main" id="{E28D4A3D-600F-A64E-B65B-5A94FDAB218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8B45EF3-96E5-EB47-A37C-7973701722A3}" type="slidenum">
              <a:rPr lang="ru-RU" altLang="ru-RU">
                <a:solidFill>
                  <a:srgbClr val="898989"/>
                </a:solidFill>
                <a:latin typeface="Calibri" panose="020F0502020204030204" pitchFamily="34" charset="0"/>
              </a:rPr>
              <a:pPr eaLnBrk="1" hangingPunct="1"/>
              <a:t>70</a:t>
            </a:fld>
            <a:endParaRPr lang="ru-RU" altLang="ru-RU">
              <a:solidFill>
                <a:srgbClr val="898989"/>
              </a:solidFill>
              <a:latin typeface="Calibri" panose="020F050202020403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1">
            <a:extLst>
              <a:ext uri="{FF2B5EF4-FFF2-40B4-BE49-F238E27FC236}">
                <a16:creationId xmlns:a16="http://schemas.microsoft.com/office/drawing/2014/main" id="{7A17CC32-D438-D448-9E57-5ECC9BFF3E20}"/>
              </a:ext>
            </a:extLst>
          </p:cNvPr>
          <p:cNvSpPr>
            <a:spLocks noGrp="1"/>
          </p:cNvSpPr>
          <p:nvPr>
            <p:ph type="title"/>
          </p:nvPr>
        </p:nvSpPr>
        <p:spPr>
          <a:xfrm>
            <a:off x="1666875" y="142875"/>
            <a:ext cx="8858250" cy="6572250"/>
          </a:xfrm>
        </p:spPr>
        <p:txBody>
          <a:bodyPr/>
          <a:lstStyle/>
          <a:p>
            <a:pPr algn="l" eaLnBrk="1" hangingPunct="1"/>
            <a:r>
              <a:rPr lang="ru-RU" altLang="ru-RU" sz="1800" i="1">
                <a:latin typeface="Arial" panose="020B0604020202020204" pitchFamily="34" charset="0"/>
                <a:cs typeface="Arial" panose="020B0604020202020204" pitchFamily="34" charset="0"/>
              </a:rPr>
              <a:t>Ответ на этот вопрос зависит от следующих условий:</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СГС с заданным ПО или с выбираемым.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Требуется ли относительно высокая скорость вложения или достаточно обеспечить низкую скорость (малое количество вкладываемых бит).</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3. Требуется автоматическая СГС или с участием человека.</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4. Требуется ли устойчивость СГС к удалению вложенного сообщения.</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5. Имеется ли естественный шум в канале обнаружения СГС.</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6. Задана ли в точности статистическая модель ПО (</a:t>
            </a:r>
            <a:r>
              <a:rPr lang="ru-RU" altLang="ru-RU" sz="1800" i="1">
                <a:latin typeface="Arial" panose="020B0604020202020204" pitchFamily="34" charset="0"/>
                <a:cs typeface="Arial" panose="020B0604020202020204" pitchFamily="34" charset="0"/>
              </a:rPr>
              <a:t>теоретическая</a:t>
            </a:r>
            <a:r>
              <a:rPr lang="ru-RU" altLang="ru-RU" sz="1800">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модельно-обусловленная</a:t>
            </a:r>
            <a:r>
              <a:rPr lang="ru-RU" altLang="ru-RU" sz="1800">
                <a:latin typeface="Arial" panose="020B0604020202020204" pitchFamily="34" charset="0"/>
                <a:cs typeface="Arial" panose="020B0604020202020204" pitchFamily="34" charset="0"/>
              </a:rPr>
              <a:t> СГС) или речь идет о практической СГС, где статистические модели ПО, обычно, известны лишь частично. </a:t>
            </a:r>
          </a:p>
        </p:txBody>
      </p:sp>
      <p:sp>
        <p:nvSpPr>
          <p:cNvPr id="4" name="Номер слайда 3">
            <a:extLst>
              <a:ext uri="{FF2B5EF4-FFF2-40B4-BE49-F238E27FC236}">
                <a16:creationId xmlns:a16="http://schemas.microsoft.com/office/drawing/2014/main" id="{4B8B2968-495C-734F-9FA0-D5AAB97C96F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9037A93-8C5E-CF4F-8D0A-52C009C6E23B}" type="slidenum">
              <a:rPr lang="ru-RU" altLang="ru-RU">
                <a:solidFill>
                  <a:srgbClr val="898989"/>
                </a:solidFill>
                <a:latin typeface="Calibri" panose="020F0502020204030204" pitchFamily="34" charset="0"/>
              </a:rPr>
              <a:pPr eaLnBrk="1" hangingPunct="1"/>
              <a:t>71</a:t>
            </a:fld>
            <a:endParaRPr lang="ru-RU" altLang="ru-RU">
              <a:solidFill>
                <a:srgbClr val="898989"/>
              </a:solidFill>
              <a:latin typeface="Calibri" panose="020F050202020403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a:extLst>
              <a:ext uri="{FF2B5EF4-FFF2-40B4-BE49-F238E27FC236}">
                <a16:creationId xmlns:a16="http://schemas.microsoft.com/office/drawing/2014/main" id="{FE8BA542-FC6E-764A-9059-34C7A32582F4}"/>
              </a:ext>
            </a:extLst>
          </p:cNvPr>
          <p:cNvSpPr>
            <a:spLocks noGrp="1"/>
          </p:cNvSpPr>
          <p:nvPr>
            <p:ph type="title"/>
          </p:nvPr>
        </p:nvSpPr>
        <p:spPr>
          <a:xfrm>
            <a:off x="1666875" y="142875"/>
            <a:ext cx="8858250" cy="6572250"/>
          </a:xfrm>
        </p:spPr>
        <p:txBody>
          <a:bodyPr/>
          <a:lstStyle/>
          <a:p>
            <a:pPr algn="l" eaLnBrk="1" hangingPunct="1"/>
            <a:r>
              <a:rPr lang="ru-RU" altLang="ru-RU" sz="1800" i="1">
                <a:latin typeface="Arial" panose="020B0604020202020204" pitchFamily="34" charset="0"/>
                <a:cs typeface="Arial" panose="020B0604020202020204" pitchFamily="34" charset="0"/>
              </a:rPr>
              <a:t>Существование ИСГС (или ПИСГС) при перечисленных выше условиях:</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Если ПО может выбираться и допустимо участие человека, то ИСГС реализуема в Л-СГС с использованием хеш-функций (х.ф.), (см. лекцию 4).</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Если допустимо вложение даже малого количества бит, то ИСГС реализуема для любых выбираемых ПО автоматически с использованием х.ф. (такой метод называется еще </a:t>
            </a:r>
            <a:r>
              <a:rPr lang="en-US" altLang="ru-RU" sz="1800" i="1">
                <a:latin typeface="Arial" panose="020B0604020202020204" pitchFamily="34" charset="0"/>
                <a:cs typeface="Arial" panose="020B0604020202020204" pitchFamily="34" charset="0"/>
              </a:rPr>
              <a:t>“rejection-sampling”</a:t>
            </a:r>
            <a:r>
              <a:rPr lang="ru-RU" altLang="ru-RU" sz="1800" i="1">
                <a:latin typeface="Arial" panose="020B0604020202020204" pitchFamily="34" charset="0"/>
                <a:cs typeface="Arial" panose="020B0604020202020204" pitchFamily="34" charset="0"/>
              </a:rPr>
              <a:t> – см. лекцию 4</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3. Если в канале имеется естественный шум, то построение ИСГС, устойчивых к атаке удаления, возможно при малой скорости вложения (см. лекцию 6.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СГС в каналах с шумами</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4. Если задана точная статистическая модель ПО, то построение ИСГС, устойчивой к атаке удаления, возможно (см. следующие разделы лекции).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5. Если статистическая модель ПО в точности не известна, то возможно построение ПИСГС с малой скоростью вложения (см.следующие разделы лекции).</a:t>
            </a: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9A7108C0-A1AF-AC41-8081-E1196C7F73F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EC48C48-B81F-3E4B-8F2A-9D5FC11F843C}" type="slidenum">
              <a:rPr lang="ru-RU" altLang="ru-RU">
                <a:solidFill>
                  <a:srgbClr val="898989"/>
                </a:solidFill>
                <a:latin typeface="Calibri" panose="020F0502020204030204" pitchFamily="34" charset="0"/>
              </a:rPr>
              <a:pPr eaLnBrk="1" hangingPunct="1"/>
              <a:t>72</a:t>
            </a:fld>
            <a:endParaRPr lang="ru-RU" altLang="ru-RU">
              <a:solidFill>
                <a:srgbClr val="898989"/>
              </a:solidFill>
              <a:latin typeface="Calibri" panose="020F050202020403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a:extLst>
              <a:ext uri="{FF2B5EF4-FFF2-40B4-BE49-F238E27FC236}">
                <a16:creationId xmlns:a16="http://schemas.microsoft.com/office/drawing/2014/main" id="{36D2D1D4-37F9-8240-96E1-C7340C53A15D}"/>
              </a:ext>
            </a:extLst>
          </p:cNvPr>
          <p:cNvSpPr>
            <a:spLocks noGrp="1"/>
          </p:cNvSpPr>
          <p:nvPr>
            <p:ph type="title"/>
          </p:nvPr>
        </p:nvSpPr>
        <p:spPr>
          <a:xfrm>
            <a:off x="1666875" y="142875"/>
            <a:ext cx="8858250" cy="6572250"/>
          </a:xfrm>
        </p:spPr>
        <p:txBody>
          <a:bodyPr/>
          <a:lstStyle/>
          <a:p>
            <a:pPr algn="l" eaLnBrk="1" hangingPunct="1"/>
            <a:r>
              <a:rPr lang="ru-RU" altLang="ru-RU" sz="1800" i="1">
                <a:latin typeface="Arial" panose="020B0604020202020204" pitchFamily="34" charset="0"/>
                <a:cs typeface="Arial" panose="020B0604020202020204" pitchFamily="34" charset="0"/>
              </a:rPr>
              <a:t>Уточнение критерия ИСГС и ПИСГС:</a:t>
            </a:r>
            <a:br>
              <a:rPr lang="ru-RU" altLang="ru-RU" sz="1800" i="1">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c</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статистическое распределение, полностью описывающее ПО </a:t>
            </a:r>
            <a:r>
              <a:rPr lang="en-US" altLang="ru-RU" sz="1800" i="1">
                <a:latin typeface="Arial" panose="020B0604020202020204" pitchFamily="34" charset="0"/>
                <a:cs typeface="Arial" panose="020B0604020202020204" pitchFamily="34" charset="0"/>
              </a:rPr>
              <a:t>C</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n =1,2…N</a:t>
            </a:r>
            <a:r>
              <a:rPr lang="ru-RU"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w</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статистическое распределение, полностью описывающее СГ </a:t>
            </a:r>
            <a:r>
              <a:rPr lang="en-US" altLang="ru-RU" sz="1800" i="1">
                <a:latin typeface="Arial" panose="020B0604020202020204" pitchFamily="34" charset="0"/>
                <a:cs typeface="Arial" panose="020B0604020202020204" pitchFamily="34" charset="0"/>
              </a:rPr>
              <a:t>C</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при выбранном методе вложения.</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Определение. </a:t>
            </a:r>
            <a:r>
              <a:rPr lang="ru-RU" altLang="ru-RU" sz="1800">
                <a:latin typeface="Arial" panose="020B0604020202020204" pitchFamily="34" charset="0"/>
                <a:cs typeface="Arial" panose="020B0604020202020204" pitchFamily="34" charset="0"/>
              </a:rPr>
              <a:t>Относительной энтропией СГС называется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(если </a:t>
            </a:r>
            <a:r>
              <a:rPr lang="en-US" altLang="ru-RU" sz="1800">
                <a:latin typeface="Arial" panose="020B0604020202020204" pitchFamily="34" charset="0"/>
                <a:cs typeface="Arial" panose="020B0604020202020204" pitchFamily="34" charset="0"/>
              </a:rPr>
              <a:t>X – </a:t>
            </a:r>
            <a:r>
              <a:rPr lang="ru-RU" altLang="ru-RU" sz="1800">
                <a:latin typeface="Arial" panose="020B0604020202020204" pitchFamily="34" charset="0"/>
                <a:cs typeface="Arial" panose="020B0604020202020204" pitchFamily="34" charset="0"/>
              </a:rPr>
              <a:t>непрерывное множество 					         наблюдения СГС),</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(если </a:t>
            </a:r>
            <a:r>
              <a:rPr lang="en-US" altLang="ru-RU" sz="1800">
                <a:latin typeface="Arial" panose="020B0604020202020204" pitchFamily="34" charset="0"/>
                <a:cs typeface="Arial" panose="020B0604020202020204" pitchFamily="34" charset="0"/>
              </a:rPr>
              <a:t>X – </a:t>
            </a:r>
            <a:r>
              <a:rPr lang="ru-RU" altLang="ru-RU" sz="1800">
                <a:latin typeface="Arial" panose="020B0604020202020204" pitchFamily="34" charset="0"/>
                <a:cs typeface="Arial" panose="020B0604020202020204" pitchFamily="34" charset="0"/>
              </a:rPr>
              <a:t>дискретное множество 						     наблюдения СГС),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При любых статистических методах обнаружения СГС справедливы неравенства: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(3)</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где 							 (4)</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априорные вероятности отсутствия и присутствия СГС.</a:t>
            </a:r>
            <a:br>
              <a:rPr lang="ru-RU" altLang="ru-RU" sz="1800">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762FAFD0-0D79-E34E-B35B-F79D4F925F9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8EBDDE0-685D-5D44-9433-DE3EEF35196E}" type="slidenum">
              <a:rPr lang="ru-RU" altLang="ru-RU">
                <a:solidFill>
                  <a:srgbClr val="898989"/>
                </a:solidFill>
                <a:latin typeface="Calibri" panose="020F0502020204030204" pitchFamily="34" charset="0"/>
              </a:rPr>
              <a:pPr eaLnBrk="1" hangingPunct="1"/>
              <a:t>73</a:t>
            </a:fld>
            <a:endParaRPr lang="ru-RU" altLang="ru-RU">
              <a:solidFill>
                <a:srgbClr val="898989"/>
              </a:solidFill>
              <a:latin typeface="Calibri" panose="020F0502020204030204" pitchFamily="34" charset="0"/>
            </a:endParaRPr>
          </a:p>
        </p:txBody>
      </p:sp>
      <p:graphicFrame>
        <p:nvGraphicFramePr>
          <p:cNvPr id="5124" name="Object 3">
            <a:extLst>
              <a:ext uri="{FF2B5EF4-FFF2-40B4-BE49-F238E27FC236}">
                <a16:creationId xmlns:a16="http://schemas.microsoft.com/office/drawing/2014/main" id="{F235499C-969B-EA4A-8F76-EFC7871052A6}"/>
              </a:ext>
            </a:extLst>
          </p:cNvPr>
          <p:cNvGraphicFramePr>
            <a:graphicFrameLocks noChangeAspect="1"/>
          </p:cNvGraphicFramePr>
          <p:nvPr/>
        </p:nvGraphicFramePr>
        <p:xfrm>
          <a:off x="1820864" y="1928813"/>
          <a:ext cx="3811587" cy="1524000"/>
        </p:xfrm>
        <a:graphic>
          <a:graphicData uri="http://schemas.openxmlformats.org/presentationml/2006/ole">
            <mc:AlternateContent xmlns:mc="http://schemas.openxmlformats.org/markup-compatibility/2006">
              <mc:Choice xmlns:v="urn:schemas-microsoft-com:vml" Requires="v">
                <p:oleObj spid="_x0000_s79879" name="Equation" r:id="rId3" imgW="60858400" imgH="24282400" progId="Equation.DSMT4">
                  <p:embed/>
                </p:oleObj>
              </mc:Choice>
              <mc:Fallback>
                <p:oleObj name="Equation" r:id="rId3" imgW="60858400" imgH="24282400" progId="Equation.DSMT4">
                  <p:embed/>
                  <p:pic>
                    <p:nvPicPr>
                      <p:cNvPr id="5124" name="Object 3">
                        <a:extLst>
                          <a:ext uri="{FF2B5EF4-FFF2-40B4-BE49-F238E27FC236}">
                            <a16:creationId xmlns:a16="http://schemas.microsoft.com/office/drawing/2014/main" id="{F235499C-969B-EA4A-8F76-EFC787105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864" y="1928813"/>
                        <a:ext cx="381158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3">
            <a:extLst>
              <a:ext uri="{FF2B5EF4-FFF2-40B4-BE49-F238E27FC236}">
                <a16:creationId xmlns:a16="http://schemas.microsoft.com/office/drawing/2014/main" id="{2D992814-8ED5-F34A-985C-051A1EFC2A53}"/>
              </a:ext>
            </a:extLst>
          </p:cNvPr>
          <p:cNvGraphicFramePr>
            <a:graphicFrameLocks noChangeAspect="1"/>
          </p:cNvGraphicFramePr>
          <p:nvPr/>
        </p:nvGraphicFramePr>
        <p:xfrm>
          <a:off x="1720850" y="4071939"/>
          <a:ext cx="5056188" cy="752475"/>
        </p:xfrm>
        <a:graphic>
          <a:graphicData uri="http://schemas.openxmlformats.org/presentationml/2006/ole">
            <mc:AlternateContent xmlns:mc="http://schemas.openxmlformats.org/markup-compatibility/2006">
              <mc:Choice xmlns:v="urn:schemas-microsoft-com:vml" Requires="v">
                <p:oleObj spid="_x0000_s79880" name="Equation" r:id="rId5" imgW="80746600" imgH="12001500" progId="Equation.DSMT4">
                  <p:embed/>
                </p:oleObj>
              </mc:Choice>
              <mc:Fallback>
                <p:oleObj name="Equation" r:id="rId5" imgW="80746600" imgH="12001500" progId="Equation.DSMT4">
                  <p:embed/>
                  <p:pic>
                    <p:nvPicPr>
                      <p:cNvPr id="5125" name="Object 3">
                        <a:extLst>
                          <a:ext uri="{FF2B5EF4-FFF2-40B4-BE49-F238E27FC236}">
                            <a16:creationId xmlns:a16="http://schemas.microsoft.com/office/drawing/2014/main" id="{2D992814-8ED5-F34A-985C-051A1EFC2A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0850" y="4071939"/>
                        <a:ext cx="5056188"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4">
            <a:extLst>
              <a:ext uri="{FF2B5EF4-FFF2-40B4-BE49-F238E27FC236}">
                <a16:creationId xmlns:a16="http://schemas.microsoft.com/office/drawing/2014/main" id="{DAB25F76-A360-7548-92F4-4C0A9BB326DA}"/>
              </a:ext>
            </a:extLst>
          </p:cNvPr>
          <p:cNvGraphicFramePr>
            <a:graphicFrameLocks noChangeAspect="1"/>
          </p:cNvGraphicFramePr>
          <p:nvPr/>
        </p:nvGraphicFramePr>
        <p:xfrm>
          <a:off x="1738313" y="5429250"/>
          <a:ext cx="2125662" cy="495300"/>
        </p:xfrm>
        <a:graphic>
          <a:graphicData uri="http://schemas.openxmlformats.org/presentationml/2006/ole">
            <mc:AlternateContent xmlns:mc="http://schemas.openxmlformats.org/markup-compatibility/2006">
              <mc:Choice xmlns:v="urn:schemas-microsoft-com:vml" Requires="v">
                <p:oleObj spid="_x0000_s79881" name="Equation" r:id="rId7" imgW="33934400" imgH="7899400" progId="Equation.DSMT4">
                  <p:embed/>
                </p:oleObj>
              </mc:Choice>
              <mc:Fallback>
                <p:oleObj name="Equation" r:id="rId7" imgW="33934400" imgH="7899400" progId="Equation.DSMT4">
                  <p:embed/>
                  <p:pic>
                    <p:nvPicPr>
                      <p:cNvPr id="5126" name="Object 4">
                        <a:extLst>
                          <a:ext uri="{FF2B5EF4-FFF2-40B4-BE49-F238E27FC236}">
                            <a16:creationId xmlns:a16="http://schemas.microsoft.com/office/drawing/2014/main" id="{DAB25F76-A360-7548-92F4-4C0A9BB326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3" y="5429250"/>
                        <a:ext cx="21256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5">
            <a:extLst>
              <a:ext uri="{FF2B5EF4-FFF2-40B4-BE49-F238E27FC236}">
                <a16:creationId xmlns:a16="http://schemas.microsoft.com/office/drawing/2014/main" id="{2E49B5A5-A489-F046-B93F-C3692F0C23B4}"/>
              </a:ext>
            </a:extLst>
          </p:cNvPr>
          <p:cNvGraphicFramePr>
            <a:graphicFrameLocks noChangeAspect="1"/>
          </p:cNvGraphicFramePr>
          <p:nvPr/>
        </p:nvGraphicFramePr>
        <p:xfrm>
          <a:off x="1755776" y="4748214"/>
          <a:ext cx="4983163" cy="752475"/>
        </p:xfrm>
        <a:graphic>
          <a:graphicData uri="http://schemas.openxmlformats.org/presentationml/2006/ole">
            <mc:AlternateContent xmlns:mc="http://schemas.openxmlformats.org/markup-compatibility/2006">
              <mc:Choice xmlns:v="urn:schemas-microsoft-com:vml" Requires="v">
                <p:oleObj spid="_x0000_s79882" name="Equation" r:id="rId9" imgW="79578200" imgH="12001500" progId="Equation.DSMT4">
                  <p:embed/>
                </p:oleObj>
              </mc:Choice>
              <mc:Fallback>
                <p:oleObj name="Equation" r:id="rId9" imgW="79578200" imgH="12001500" progId="Equation.DSMT4">
                  <p:embed/>
                  <p:pic>
                    <p:nvPicPr>
                      <p:cNvPr id="5127" name="Object 5">
                        <a:extLst>
                          <a:ext uri="{FF2B5EF4-FFF2-40B4-BE49-F238E27FC236}">
                            <a16:creationId xmlns:a16="http://schemas.microsoft.com/office/drawing/2014/main" id="{2E49B5A5-A489-F046-B93F-C3692F0C23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5776" y="4748214"/>
                        <a:ext cx="4983163"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6">
            <a:extLst>
              <a:ext uri="{FF2B5EF4-FFF2-40B4-BE49-F238E27FC236}">
                <a16:creationId xmlns:a16="http://schemas.microsoft.com/office/drawing/2014/main" id="{18B79968-0CCB-2B43-AC4C-2405D663479A}"/>
              </a:ext>
            </a:extLst>
          </p:cNvPr>
          <p:cNvGraphicFramePr>
            <a:graphicFrameLocks noChangeAspect="1"/>
          </p:cNvGraphicFramePr>
          <p:nvPr/>
        </p:nvGraphicFramePr>
        <p:xfrm>
          <a:off x="4310064" y="5508625"/>
          <a:ext cx="2840037" cy="349250"/>
        </p:xfrm>
        <a:graphic>
          <a:graphicData uri="http://schemas.openxmlformats.org/presentationml/2006/ole">
            <mc:AlternateContent xmlns:mc="http://schemas.openxmlformats.org/markup-compatibility/2006">
              <mc:Choice xmlns:v="urn:schemas-microsoft-com:vml" Requires="v">
                <p:oleObj spid="_x0000_s79883" name="Equation" r:id="rId11" imgW="45351700" imgH="5562600" progId="Equation.DSMT4">
                  <p:embed/>
                </p:oleObj>
              </mc:Choice>
              <mc:Fallback>
                <p:oleObj name="Equation" r:id="rId11" imgW="45351700" imgH="5562600" progId="Equation.DSMT4">
                  <p:embed/>
                  <p:pic>
                    <p:nvPicPr>
                      <p:cNvPr id="5128" name="Object 6">
                        <a:extLst>
                          <a:ext uri="{FF2B5EF4-FFF2-40B4-BE49-F238E27FC236}">
                            <a16:creationId xmlns:a16="http://schemas.microsoft.com/office/drawing/2014/main" id="{18B79968-0CCB-2B43-AC4C-2405D66347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0064" y="5508625"/>
                        <a:ext cx="28400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9" name="Object 7">
            <a:extLst>
              <a:ext uri="{FF2B5EF4-FFF2-40B4-BE49-F238E27FC236}">
                <a16:creationId xmlns:a16="http://schemas.microsoft.com/office/drawing/2014/main" id="{43C8ABE4-5F58-E94F-B65E-8EB7DF6DA94E}"/>
              </a:ext>
            </a:extLst>
          </p:cNvPr>
          <p:cNvGraphicFramePr>
            <a:graphicFrameLocks noChangeAspect="1"/>
          </p:cNvGraphicFramePr>
          <p:nvPr/>
        </p:nvGraphicFramePr>
        <p:xfrm>
          <a:off x="1738313" y="6000751"/>
          <a:ext cx="2601912" cy="385763"/>
        </p:xfrm>
        <a:graphic>
          <a:graphicData uri="http://schemas.openxmlformats.org/presentationml/2006/ole">
            <mc:AlternateContent xmlns:mc="http://schemas.openxmlformats.org/markup-compatibility/2006">
              <mc:Choice xmlns:v="urn:schemas-microsoft-com:vml" Requires="v">
                <p:oleObj spid="_x0000_s79884" name="Equation" r:id="rId13" imgW="41541700" imgH="6146800" progId="Equation.DSMT4">
                  <p:embed/>
                </p:oleObj>
              </mc:Choice>
              <mc:Fallback>
                <p:oleObj name="Equation" r:id="rId13" imgW="41541700" imgH="6146800" progId="Equation.DSMT4">
                  <p:embed/>
                  <p:pic>
                    <p:nvPicPr>
                      <p:cNvPr id="5129" name="Object 7">
                        <a:extLst>
                          <a:ext uri="{FF2B5EF4-FFF2-40B4-BE49-F238E27FC236}">
                            <a16:creationId xmlns:a16="http://schemas.microsoft.com/office/drawing/2014/main" id="{43C8ABE4-5F58-E94F-B65E-8EB7DF6DA94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38313" y="6000751"/>
                        <a:ext cx="2601912"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a:extLst>
              <a:ext uri="{FF2B5EF4-FFF2-40B4-BE49-F238E27FC236}">
                <a16:creationId xmlns:a16="http://schemas.microsoft.com/office/drawing/2014/main" id="{A90B93E1-2197-C54A-82FA-7ACA89A6D07D}"/>
              </a:ext>
            </a:extLst>
          </p:cNvPr>
          <p:cNvSpPr>
            <a:spLocks noGrp="1"/>
          </p:cNvSpPr>
          <p:nvPr>
            <p:ph type="title"/>
          </p:nvPr>
        </p:nvSpPr>
        <p:spPr>
          <a:xfrm>
            <a:off x="1666875" y="142875"/>
            <a:ext cx="8858250" cy="6572250"/>
          </a:xfrm>
        </p:spPr>
        <p:txBody>
          <a:bodyPr/>
          <a:lstStyle/>
          <a:p>
            <a:pPr algn="l" eaLnBrk="1" hangingPunct="1"/>
            <a:r>
              <a:rPr lang="ru-RU" altLang="ru-RU" sz="1800">
                <a:latin typeface="Arial" panose="020B0604020202020204" pitchFamily="34" charset="0"/>
                <a:cs typeface="Arial" panose="020B0604020202020204" pitchFamily="34" charset="0"/>
              </a:rPr>
              <a:t>Если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fa</a:t>
            </a:r>
            <a:r>
              <a:rPr lang="en-US" altLang="ru-RU" sz="1800" i="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то из (2) следует, что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(5)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СГС будет ИСГС, если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(6)</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СГС будет ПИСГС, (или </a:t>
            </a:r>
            <a:r>
              <a:rPr lang="el-GR" altLang="ru-RU" sz="1800">
                <a:latin typeface="Arial" panose="020B0604020202020204" pitchFamily="34" charset="0"/>
                <a:cs typeface="Arial" panose="020B0604020202020204" pitchFamily="34" charset="0"/>
              </a:rPr>
              <a:t>ε</a:t>
            </a:r>
            <a:r>
              <a:rPr lang="ru-RU" altLang="ru-RU" sz="1800">
                <a:latin typeface="Arial" panose="020B0604020202020204" pitchFamily="34" charset="0"/>
                <a:cs typeface="Arial" panose="020B0604020202020204" pitchFamily="34" charset="0"/>
              </a:rPr>
              <a:t>-ИСГС), если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или 							(7)</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 </a:t>
            </a:r>
            <a:r>
              <a:rPr lang="ru-RU" altLang="ru-RU" sz="1800">
                <a:latin typeface="Arial" panose="020B0604020202020204" pitchFamily="34" charset="0"/>
                <a:cs typeface="Arial" panose="020B0604020202020204" pitchFamily="34" charset="0"/>
              </a:rPr>
              <a:t>Положим </a:t>
            </a:r>
            <a:r>
              <a:rPr lang="en-US" altLang="ru-RU" sz="1800" i="1">
                <a:latin typeface="Arial" panose="020B0604020202020204" pitchFamily="34" charset="0"/>
                <a:cs typeface="Arial" panose="020B0604020202020204" pitchFamily="34" charset="0"/>
              </a:rPr>
              <a:t>D(P</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c</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0.1</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тогда, если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fa</a:t>
            </a:r>
            <a:r>
              <a:rPr lang="en-US" altLang="ru-RU" sz="1800" i="1">
                <a:latin typeface="Arial" panose="020B0604020202020204" pitchFamily="34" charset="0"/>
                <a:cs typeface="Arial" panose="020B0604020202020204" pitchFamily="34" charset="0"/>
              </a:rPr>
              <a:t> = </a:t>
            </a:r>
            <a:r>
              <a:rPr lang="ru-RU" altLang="ru-RU" sz="1800" i="1">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то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m</a:t>
            </a:r>
            <a:r>
              <a:rPr lang="en-US" altLang="ru-RU" sz="1800" i="1">
                <a:latin typeface="Arial" panose="020B0604020202020204" pitchFamily="34" charset="0"/>
                <a:cs typeface="Arial" panose="020B0604020202020204" pitchFamily="34" charset="0"/>
              </a:rPr>
              <a:t> ≥ 2</a:t>
            </a:r>
            <a:r>
              <a:rPr lang="en-US" altLang="ru-RU" sz="1800" i="1" baseline="30000">
                <a:latin typeface="Arial" panose="020B0604020202020204" pitchFamily="34" charset="0"/>
                <a:cs typeface="Arial" panose="020B0604020202020204" pitchFamily="34" charset="0"/>
              </a:rPr>
              <a:t>-D</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0.933</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Определение.</a:t>
            </a:r>
            <a:r>
              <a:rPr lang="ru-RU" altLang="ru-RU" sz="1800">
                <a:latin typeface="Arial" panose="020B0604020202020204" pitchFamily="34" charset="0"/>
                <a:cs typeface="Arial" panose="020B0604020202020204" pitchFamily="34" charset="0"/>
              </a:rPr>
              <a:t> Расстоянием Бхаттачариа (</a:t>
            </a:r>
            <a:r>
              <a:rPr lang="en-US" altLang="ru-RU" sz="1800">
                <a:latin typeface="Arial" panose="020B0604020202020204" pitchFamily="34" charset="0"/>
                <a:cs typeface="Arial" panose="020B0604020202020204" pitchFamily="34" charset="0"/>
              </a:rPr>
              <a:t>Bhattacharyy</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между двумя 	вероятностными распределениями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w</a:t>
            </a:r>
            <a:r>
              <a:rPr lang="ru-RU" altLang="ru-RU" sz="1800">
                <a:latin typeface="Arial" panose="020B0604020202020204" pitchFamily="34" charset="0"/>
                <a:cs typeface="Arial" panose="020B0604020202020204" pitchFamily="34" charset="0"/>
              </a:rPr>
              <a:t> и </a:t>
            </a:r>
            <a:r>
              <a:rPr lang="en-US" altLang="ru-RU" sz="1800" i="1">
                <a:latin typeface="Arial" panose="020B0604020202020204" pitchFamily="34" charset="0"/>
                <a:cs typeface="Arial" panose="020B0604020202020204" pitchFamily="34" charset="0"/>
              </a:rPr>
              <a:t>P</a:t>
            </a:r>
            <a:r>
              <a:rPr lang="ru-RU" altLang="ru-RU" sz="1800" i="1" baseline="-25000">
                <a:latin typeface="Arial" panose="020B0604020202020204" pitchFamily="34" charset="0"/>
                <a:cs typeface="Arial" panose="020B0604020202020204" pitchFamily="34" charset="0"/>
              </a:rPr>
              <a:t>с</a:t>
            </a:r>
            <a:r>
              <a:rPr lang="ru-RU" altLang="ru-RU" sz="1800">
                <a:latin typeface="Arial" panose="020B0604020202020204" pitchFamily="34" charset="0"/>
                <a:cs typeface="Arial" panose="020B0604020202020204" pitchFamily="34" charset="0"/>
              </a:rPr>
              <a:t> называется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где 						(8)</a:t>
            </a: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2B69C825-2313-F644-83EF-DE15D1B16B3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608BC78-80C0-0447-8727-8A59C7768A38}" type="slidenum">
              <a:rPr lang="ru-RU" altLang="ru-RU">
                <a:solidFill>
                  <a:srgbClr val="898989"/>
                </a:solidFill>
                <a:latin typeface="Calibri" panose="020F0502020204030204" pitchFamily="34" charset="0"/>
              </a:rPr>
              <a:pPr eaLnBrk="1" hangingPunct="1"/>
              <a:t>74</a:t>
            </a:fld>
            <a:endParaRPr lang="ru-RU" altLang="ru-RU">
              <a:solidFill>
                <a:srgbClr val="898989"/>
              </a:solidFill>
              <a:latin typeface="Calibri" panose="020F0502020204030204" pitchFamily="34" charset="0"/>
            </a:endParaRPr>
          </a:p>
        </p:txBody>
      </p:sp>
      <p:graphicFrame>
        <p:nvGraphicFramePr>
          <p:cNvPr id="6148" name="Object 8">
            <a:extLst>
              <a:ext uri="{FF2B5EF4-FFF2-40B4-BE49-F238E27FC236}">
                <a16:creationId xmlns:a16="http://schemas.microsoft.com/office/drawing/2014/main" id="{AB55FA98-26F8-5F4B-AE91-EBDD6CDE47D5}"/>
              </a:ext>
            </a:extLst>
          </p:cNvPr>
          <p:cNvGraphicFramePr>
            <a:graphicFrameLocks noChangeAspect="1"/>
          </p:cNvGraphicFramePr>
          <p:nvPr/>
        </p:nvGraphicFramePr>
        <p:xfrm>
          <a:off x="1809751" y="1828801"/>
          <a:ext cx="1484313" cy="385763"/>
        </p:xfrm>
        <a:graphic>
          <a:graphicData uri="http://schemas.openxmlformats.org/presentationml/2006/ole">
            <mc:AlternateContent xmlns:mc="http://schemas.openxmlformats.org/markup-compatibility/2006">
              <mc:Choice xmlns:v="urn:schemas-microsoft-com:vml" Requires="v">
                <p:oleObj spid="_x0000_s80903" name="Equation" r:id="rId3" imgW="23698200" imgH="6146800" progId="Equation.DSMT4">
                  <p:embed/>
                </p:oleObj>
              </mc:Choice>
              <mc:Fallback>
                <p:oleObj name="Equation" r:id="rId3" imgW="23698200" imgH="6146800" progId="Equation.DSMT4">
                  <p:embed/>
                  <p:pic>
                    <p:nvPicPr>
                      <p:cNvPr id="6148" name="Object 8">
                        <a:extLst>
                          <a:ext uri="{FF2B5EF4-FFF2-40B4-BE49-F238E27FC236}">
                            <a16:creationId xmlns:a16="http://schemas.microsoft.com/office/drawing/2014/main" id="{AB55FA98-26F8-5F4B-AE91-EBDD6CDE4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1" y="1828801"/>
                        <a:ext cx="1484313"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9" name="Object 9">
            <a:extLst>
              <a:ext uri="{FF2B5EF4-FFF2-40B4-BE49-F238E27FC236}">
                <a16:creationId xmlns:a16="http://schemas.microsoft.com/office/drawing/2014/main" id="{EE265CCA-2C16-DD4D-A776-CA78EB3C2E3C}"/>
              </a:ext>
            </a:extLst>
          </p:cNvPr>
          <p:cNvGraphicFramePr>
            <a:graphicFrameLocks noChangeAspect="1"/>
          </p:cNvGraphicFramePr>
          <p:nvPr/>
        </p:nvGraphicFramePr>
        <p:xfrm>
          <a:off x="1819276" y="2571750"/>
          <a:ext cx="4562475" cy="496888"/>
        </p:xfrm>
        <a:graphic>
          <a:graphicData uri="http://schemas.openxmlformats.org/presentationml/2006/ole">
            <mc:AlternateContent xmlns:mc="http://schemas.openxmlformats.org/markup-compatibility/2006">
              <mc:Choice xmlns:v="urn:schemas-microsoft-com:vml" Requires="v">
                <p:oleObj spid="_x0000_s80904" name="Equation" r:id="rId5" imgW="72847200" imgH="7899400" progId="Equation.DSMT4">
                  <p:embed/>
                </p:oleObj>
              </mc:Choice>
              <mc:Fallback>
                <p:oleObj name="Equation" r:id="rId5" imgW="72847200" imgH="7899400" progId="Equation.DSMT4">
                  <p:embed/>
                  <p:pic>
                    <p:nvPicPr>
                      <p:cNvPr id="6149" name="Object 9">
                        <a:extLst>
                          <a:ext uri="{FF2B5EF4-FFF2-40B4-BE49-F238E27FC236}">
                            <a16:creationId xmlns:a16="http://schemas.microsoft.com/office/drawing/2014/main" id="{EE265CCA-2C16-DD4D-A776-CA78EB3C2E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9276" y="2571750"/>
                        <a:ext cx="45624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0" name="Object 10">
            <a:extLst>
              <a:ext uri="{FF2B5EF4-FFF2-40B4-BE49-F238E27FC236}">
                <a16:creationId xmlns:a16="http://schemas.microsoft.com/office/drawing/2014/main" id="{FAA1523C-5805-FF4B-B13A-0E8D9DD838A9}"/>
              </a:ext>
            </a:extLst>
          </p:cNvPr>
          <p:cNvGraphicFramePr>
            <a:graphicFrameLocks noChangeAspect="1"/>
          </p:cNvGraphicFramePr>
          <p:nvPr/>
        </p:nvGraphicFramePr>
        <p:xfrm>
          <a:off x="1827214" y="3436938"/>
          <a:ext cx="1482725" cy="349250"/>
        </p:xfrm>
        <a:graphic>
          <a:graphicData uri="http://schemas.openxmlformats.org/presentationml/2006/ole">
            <mc:AlternateContent xmlns:mc="http://schemas.openxmlformats.org/markup-compatibility/2006">
              <mc:Choice xmlns:v="urn:schemas-microsoft-com:vml" Requires="v">
                <p:oleObj spid="_x0000_s80905" name="Equation" r:id="rId7" imgW="23698200" imgH="5562600" progId="Equation.DSMT4">
                  <p:embed/>
                </p:oleObj>
              </mc:Choice>
              <mc:Fallback>
                <p:oleObj name="Equation" r:id="rId7" imgW="23698200" imgH="5562600" progId="Equation.DSMT4">
                  <p:embed/>
                  <p:pic>
                    <p:nvPicPr>
                      <p:cNvPr id="6150" name="Object 10">
                        <a:extLst>
                          <a:ext uri="{FF2B5EF4-FFF2-40B4-BE49-F238E27FC236}">
                            <a16:creationId xmlns:a16="http://schemas.microsoft.com/office/drawing/2014/main" id="{FAA1523C-5805-FF4B-B13A-0E8D9DD838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7214" y="3436938"/>
                        <a:ext cx="1482725"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1" name="Object 11">
            <a:extLst>
              <a:ext uri="{FF2B5EF4-FFF2-40B4-BE49-F238E27FC236}">
                <a16:creationId xmlns:a16="http://schemas.microsoft.com/office/drawing/2014/main" id="{AFC2473D-F6F0-3146-9196-3B211EF6758C}"/>
              </a:ext>
            </a:extLst>
          </p:cNvPr>
          <p:cNvGraphicFramePr>
            <a:graphicFrameLocks noChangeAspect="1"/>
          </p:cNvGraphicFramePr>
          <p:nvPr/>
        </p:nvGraphicFramePr>
        <p:xfrm>
          <a:off x="3790950" y="3436938"/>
          <a:ext cx="1519238" cy="349250"/>
        </p:xfrm>
        <a:graphic>
          <a:graphicData uri="http://schemas.openxmlformats.org/presentationml/2006/ole">
            <mc:AlternateContent xmlns:mc="http://schemas.openxmlformats.org/markup-compatibility/2006">
              <mc:Choice xmlns:v="urn:schemas-microsoft-com:vml" Requires="v">
                <p:oleObj spid="_x0000_s80906" name="Equation" r:id="rId9" imgW="24282400" imgH="5562600" progId="Equation.DSMT4">
                  <p:embed/>
                </p:oleObj>
              </mc:Choice>
              <mc:Fallback>
                <p:oleObj name="Equation" r:id="rId9" imgW="24282400" imgH="5562600" progId="Equation.DSMT4">
                  <p:embed/>
                  <p:pic>
                    <p:nvPicPr>
                      <p:cNvPr id="6151" name="Object 11">
                        <a:extLst>
                          <a:ext uri="{FF2B5EF4-FFF2-40B4-BE49-F238E27FC236}">
                            <a16:creationId xmlns:a16="http://schemas.microsoft.com/office/drawing/2014/main" id="{AFC2473D-F6F0-3146-9196-3B211EF675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0950" y="3436938"/>
                        <a:ext cx="1519238"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2" name="Object 12">
            <a:extLst>
              <a:ext uri="{FF2B5EF4-FFF2-40B4-BE49-F238E27FC236}">
                <a16:creationId xmlns:a16="http://schemas.microsoft.com/office/drawing/2014/main" id="{816FD402-E0C4-8542-AD63-8A2438065041}"/>
              </a:ext>
            </a:extLst>
          </p:cNvPr>
          <p:cNvGraphicFramePr>
            <a:graphicFrameLocks noChangeAspect="1"/>
          </p:cNvGraphicFramePr>
          <p:nvPr/>
        </p:nvGraphicFramePr>
        <p:xfrm>
          <a:off x="1773238" y="5080000"/>
          <a:ext cx="2965450" cy="349250"/>
        </p:xfrm>
        <a:graphic>
          <a:graphicData uri="http://schemas.openxmlformats.org/presentationml/2006/ole">
            <mc:AlternateContent xmlns:mc="http://schemas.openxmlformats.org/markup-compatibility/2006">
              <mc:Choice xmlns:v="urn:schemas-microsoft-com:vml" Requires="v">
                <p:oleObj spid="_x0000_s80907" name="Equation" r:id="rId11" imgW="47396400" imgH="5562600" progId="Equation.DSMT4">
                  <p:embed/>
                </p:oleObj>
              </mc:Choice>
              <mc:Fallback>
                <p:oleObj name="Equation" r:id="rId11" imgW="47396400" imgH="5562600" progId="Equation.DSMT4">
                  <p:embed/>
                  <p:pic>
                    <p:nvPicPr>
                      <p:cNvPr id="6152" name="Object 12">
                        <a:extLst>
                          <a:ext uri="{FF2B5EF4-FFF2-40B4-BE49-F238E27FC236}">
                            <a16:creationId xmlns:a16="http://schemas.microsoft.com/office/drawing/2014/main" id="{816FD402-E0C4-8542-AD63-8A243806504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3238" y="5080000"/>
                        <a:ext cx="296545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3" name="Object 13">
            <a:extLst>
              <a:ext uri="{FF2B5EF4-FFF2-40B4-BE49-F238E27FC236}">
                <a16:creationId xmlns:a16="http://schemas.microsoft.com/office/drawing/2014/main" id="{0CAE129C-F2D6-E442-8329-591447F7EEA8}"/>
              </a:ext>
            </a:extLst>
          </p:cNvPr>
          <p:cNvGraphicFramePr>
            <a:graphicFrameLocks noChangeAspect="1"/>
          </p:cNvGraphicFramePr>
          <p:nvPr/>
        </p:nvGraphicFramePr>
        <p:xfrm>
          <a:off x="1738313" y="5392738"/>
          <a:ext cx="5454650" cy="679450"/>
        </p:xfrm>
        <a:graphic>
          <a:graphicData uri="http://schemas.openxmlformats.org/presentationml/2006/ole">
            <mc:AlternateContent xmlns:mc="http://schemas.openxmlformats.org/markup-compatibility/2006">
              <mc:Choice xmlns:v="urn:schemas-microsoft-com:vml" Requires="v">
                <p:oleObj spid="_x0000_s80908" name="Equation" r:id="rId13" imgW="87185500" imgH="10820400" progId="Equation.DSMT4">
                  <p:embed/>
                </p:oleObj>
              </mc:Choice>
              <mc:Fallback>
                <p:oleObj name="Equation" r:id="rId13" imgW="87185500" imgH="10820400" progId="Equation.DSMT4">
                  <p:embed/>
                  <p:pic>
                    <p:nvPicPr>
                      <p:cNvPr id="6153" name="Object 13">
                        <a:extLst>
                          <a:ext uri="{FF2B5EF4-FFF2-40B4-BE49-F238E27FC236}">
                            <a16:creationId xmlns:a16="http://schemas.microsoft.com/office/drawing/2014/main" id="{0CAE129C-F2D6-E442-8329-591447F7EEA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38313" y="5392738"/>
                        <a:ext cx="545465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a:extLst>
              <a:ext uri="{FF2B5EF4-FFF2-40B4-BE49-F238E27FC236}">
                <a16:creationId xmlns:a16="http://schemas.microsoft.com/office/drawing/2014/main" id="{D26928D5-6A39-5141-BD50-607EA673D811}"/>
              </a:ext>
            </a:extLst>
          </p:cNvPr>
          <p:cNvSpPr>
            <a:spLocks noGrp="1"/>
          </p:cNvSpPr>
          <p:nvPr>
            <p:ph type="title"/>
          </p:nvPr>
        </p:nvSpPr>
        <p:spPr>
          <a:xfrm>
            <a:off x="1666875" y="142875"/>
            <a:ext cx="8858250" cy="6572250"/>
          </a:xfrm>
        </p:spPr>
        <p:txBody>
          <a:bodyPr/>
          <a:lstStyle/>
          <a:p>
            <a:pPr algn="l" eaLnBrk="1" hangingPunct="1"/>
            <a:r>
              <a:rPr lang="ru-RU" altLang="ru-RU" sz="1800">
                <a:latin typeface="Arial" panose="020B0604020202020204" pitchFamily="34" charset="0"/>
                <a:cs typeface="Arial" panose="020B0604020202020204" pitchFamily="34" charset="0"/>
              </a:rPr>
              <a:t>При любых статистических методах обнаружения СГС справедливы неравенства:</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(9)</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если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(10)</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СГС будет ИСГС, если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(11)</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СГС будет ПИСГС, (или </a:t>
            </a:r>
            <a:r>
              <a:rPr lang="el-GR" altLang="ru-RU" sz="1800">
                <a:latin typeface="Arial" panose="020B0604020202020204" pitchFamily="34" charset="0"/>
                <a:cs typeface="Arial" panose="020B0604020202020204" pitchFamily="34" charset="0"/>
              </a:rPr>
              <a:t>ε</a:t>
            </a:r>
            <a:r>
              <a:rPr lang="ru-RU" altLang="ru-RU" sz="1800">
                <a:latin typeface="Arial" panose="020B0604020202020204" pitchFamily="34" charset="0"/>
                <a:cs typeface="Arial" panose="020B0604020202020204" pitchFamily="34" charset="0"/>
              </a:rPr>
              <a:t>-ИСГС), если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(12)</a:t>
            </a:r>
            <a:br>
              <a:rPr lang="ru-RU" altLang="ru-RU" sz="1800">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 </a:t>
            </a:r>
            <a:r>
              <a:rPr lang="ru-RU" altLang="ru-RU" sz="1800">
                <a:latin typeface="Arial" panose="020B0604020202020204" pitchFamily="34" charset="0"/>
                <a:cs typeface="Arial" panose="020B0604020202020204" pitchFamily="34" charset="0"/>
              </a:rPr>
              <a:t>Расстояние Бхаттачариа (РБ) - симметричная функция, т.е.  				           в отличие от относительной энтропии (ОЭ), 	которая несимметрична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РБ не удовлетворяет свойству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треугольника</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однако его модификация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этому свойству удовлетворяет.</a:t>
            </a: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20A4CED2-667C-BA41-A2E0-E7F8444EB35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94C265C-C985-F644-8D1F-B77E38E23508}" type="slidenum">
              <a:rPr lang="ru-RU" altLang="ru-RU">
                <a:solidFill>
                  <a:srgbClr val="898989"/>
                </a:solidFill>
                <a:latin typeface="Calibri" panose="020F0502020204030204" pitchFamily="34" charset="0"/>
              </a:rPr>
              <a:pPr eaLnBrk="1" hangingPunct="1"/>
              <a:t>75</a:t>
            </a:fld>
            <a:endParaRPr lang="ru-RU" altLang="ru-RU">
              <a:solidFill>
                <a:srgbClr val="898989"/>
              </a:solidFill>
              <a:latin typeface="Calibri" panose="020F0502020204030204" pitchFamily="34" charset="0"/>
            </a:endParaRPr>
          </a:p>
        </p:txBody>
      </p:sp>
      <p:graphicFrame>
        <p:nvGraphicFramePr>
          <p:cNvPr id="7172" name="Object 8">
            <a:extLst>
              <a:ext uri="{FF2B5EF4-FFF2-40B4-BE49-F238E27FC236}">
                <a16:creationId xmlns:a16="http://schemas.microsoft.com/office/drawing/2014/main" id="{CB9E8B5F-C018-FD4D-8DAA-CBAB846DB63F}"/>
              </a:ext>
            </a:extLst>
          </p:cNvPr>
          <p:cNvGraphicFramePr>
            <a:graphicFrameLocks noChangeAspect="1"/>
          </p:cNvGraphicFramePr>
          <p:nvPr/>
        </p:nvGraphicFramePr>
        <p:xfrm>
          <a:off x="1738314" y="1273176"/>
          <a:ext cx="3629025" cy="385763"/>
        </p:xfrm>
        <a:graphic>
          <a:graphicData uri="http://schemas.openxmlformats.org/presentationml/2006/ole">
            <mc:AlternateContent xmlns:mc="http://schemas.openxmlformats.org/markup-compatibility/2006">
              <mc:Choice xmlns:v="urn:schemas-microsoft-com:vml" Requires="v">
                <p:oleObj spid="_x0000_s81931" name="Equation" r:id="rId3" imgW="57924700" imgH="6146800" progId="Equation.DSMT4">
                  <p:embed/>
                </p:oleObj>
              </mc:Choice>
              <mc:Fallback>
                <p:oleObj name="Equation" r:id="rId3" imgW="57924700" imgH="6146800" progId="Equation.DSMT4">
                  <p:embed/>
                  <p:pic>
                    <p:nvPicPr>
                      <p:cNvPr id="7172" name="Object 8">
                        <a:extLst>
                          <a:ext uri="{FF2B5EF4-FFF2-40B4-BE49-F238E27FC236}">
                            <a16:creationId xmlns:a16="http://schemas.microsoft.com/office/drawing/2014/main" id="{CB9E8B5F-C018-FD4D-8DAA-CBAB846DB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14" y="1273176"/>
                        <a:ext cx="3629025"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3" name="Object 10">
            <a:extLst>
              <a:ext uri="{FF2B5EF4-FFF2-40B4-BE49-F238E27FC236}">
                <a16:creationId xmlns:a16="http://schemas.microsoft.com/office/drawing/2014/main" id="{EDC91FD7-8CB6-5A4A-8E57-D9A6A25202EA}"/>
              </a:ext>
            </a:extLst>
          </p:cNvPr>
          <p:cNvGraphicFramePr>
            <a:graphicFrameLocks noChangeAspect="1"/>
          </p:cNvGraphicFramePr>
          <p:nvPr/>
        </p:nvGraphicFramePr>
        <p:xfrm>
          <a:off x="1774825" y="2987675"/>
          <a:ext cx="3240088" cy="350838"/>
        </p:xfrm>
        <a:graphic>
          <a:graphicData uri="http://schemas.openxmlformats.org/presentationml/2006/ole">
            <mc:AlternateContent xmlns:mc="http://schemas.openxmlformats.org/markup-compatibility/2006">
              <mc:Choice xmlns:v="urn:schemas-microsoft-com:vml" Requires="v">
                <p:oleObj spid="_x0000_s81932" name="Equation" r:id="rId5" imgW="51790600" imgH="5562600" progId="Equation.DSMT4">
                  <p:embed/>
                </p:oleObj>
              </mc:Choice>
              <mc:Fallback>
                <p:oleObj name="Equation" r:id="rId5" imgW="51790600" imgH="5562600" progId="Equation.DSMT4">
                  <p:embed/>
                  <p:pic>
                    <p:nvPicPr>
                      <p:cNvPr id="7173" name="Object 10">
                        <a:extLst>
                          <a:ext uri="{FF2B5EF4-FFF2-40B4-BE49-F238E27FC236}">
                            <a16:creationId xmlns:a16="http://schemas.microsoft.com/office/drawing/2014/main" id="{EDC91FD7-8CB6-5A4A-8E57-D9A6A25202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825" y="2987675"/>
                        <a:ext cx="32400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4">
            <a:extLst>
              <a:ext uri="{FF2B5EF4-FFF2-40B4-BE49-F238E27FC236}">
                <a16:creationId xmlns:a16="http://schemas.microsoft.com/office/drawing/2014/main" id="{2693530E-0F76-AF44-9278-D1906B8DF9FC}"/>
              </a:ext>
            </a:extLst>
          </p:cNvPr>
          <p:cNvGraphicFramePr>
            <a:graphicFrameLocks noChangeAspect="1"/>
          </p:cNvGraphicFramePr>
          <p:nvPr/>
        </p:nvGraphicFramePr>
        <p:xfrm>
          <a:off x="2166938" y="1684338"/>
          <a:ext cx="3390900" cy="495300"/>
        </p:xfrm>
        <a:graphic>
          <a:graphicData uri="http://schemas.openxmlformats.org/presentationml/2006/ole">
            <mc:AlternateContent xmlns:mc="http://schemas.openxmlformats.org/markup-compatibility/2006">
              <mc:Choice xmlns:v="urn:schemas-microsoft-com:vml" Requires="v">
                <p:oleObj spid="_x0000_s81933" name="Equation" r:id="rId7" imgW="54127400" imgH="7899400" progId="Equation.DSMT4">
                  <p:embed/>
                </p:oleObj>
              </mc:Choice>
              <mc:Fallback>
                <p:oleObj name="Equation" r:id="rId7" imgW="54127400" imgH="7899400" progId="Equation.DSMT4">
                  <p:embed/>
                  <p:pic>
                    <p:nvPicPr>
                      <p:cNvPr id="7174" name="Object 4">
                        <a:extLst>
                          <a:ext uri="{FF2B5EF4-FFF2-40B4-BE49-F238E27FC236}">
                            <a16:creationId xmlns:a16="http://schemas.microsoft.com/office/drawing/2014/main" id="{2693530E-0F76-AF44-9278-D1906B8DF9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6938" y="1684338"/>
                        <a:ext cx="33909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5" name="Object 11">
            <a:extLst>
              <a:ext uri="{FF2B5EF4-FFF2-40B4-BE49-F238E27FC236}">
                <a16:creationId xmlns:a16="http://schemas.microsoft.com/office/drawing/2014/main" id="{C09690D7-E24D-9849-8636-8B7B5A9B3893}"/>
              </a:ext>
            </a:extLst>
          </p:cNvPr>
          <p:cNvGraphicFramePr>
            <a:graphicFrameLocks noChangeAspect="1"/>
          </p:cNvGraphicFramePr>
          <p:nvPr/>
        </p:nvGraphicFramePr>
        <p:xfrm>
          <a:off x="6167439" y="1643063"/>
          <a:ext cx="1411287" cy="495300"/>
        </p:xfrm>
        <a:graphic>
          <a:graphicData uri="http://schemas.openxmlformats.org/presentationml/2006/ole">
            <mc:AlternateContent xmlns:mc="http://schemas.openxmlformats.org/markup-compatibility/2006">
              <mc:Choice xmlns:v="urn:schemas-microsoft-com:vml" Requires="v">
                <p:oleObj spid="_x0000_s81934" name="Equation" r:id="rId9" imgW="22529800" imgH="7899400" progId="Equation.DSMT4">
                  <p:embed/>
                </p:oleObj>
              </mc:Choice>
              <mc:Fallback>
                <p:oleObj name="Equation" r:id="rId9" imgW="22529800" imgH="7899400" progId="Equation.DSMT4">
                  <p:embed/>
                  <p:pic>
                    <p:nvPicPr>
                      <p:cNvPr id="7175" name="Object 11">
                        <a:extLst>
                          <a:ext uri="{FF2B5EF4-FFF2-40B4-BE49-F238E27FC236}">
                            <a16:creationId xmlns:a16="http://schemas.microsoft.com/office/drawing/2014/main" id="{C09690D7-E24D-9849-8636-8B7B5A9B38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7439" y="1643063"/>
                        <a:ext cx="141128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6" name="Object 12">
            <a:extLst>
              <a:ext uri="{FF2B5EF4-FFF2-40B4-BE49-F238E27FC236}">
                <a16:creationId xmlns:a16="http://schemas.microsoft.com/office/drawing/2014/main" id="{93F0FE5F-D9A2-FF4D-988E-BD8316ED59DE}"/>
              </a:ext>
            </a:extLst>
          </p:cNvPr>
          <p:cNvGraphicFramePr>
            <a:graphicFrameLocks noChangeAspect="1"/>
          </p:cNvGraphicFramePr>
          <p:nvPr/>
        </p:nvGraphicFramePr>
        <p:xfrm>
          <a:off x="1817688" y="2185989"/>
          <a:ext cx="1979612" cy="384175"/>
        </p:xfrm>
        <a:graphic>
          <a:graphicData uri="http://schemas.openxmlformats.org/presentationml/2006/ole">
            <mc:AlternateContent xmlns:mc="http://schemas.openxmlformats.org/markup-compatibility/2006">
              <mc:Choice xmlns:v="urn:schemas-microsoft-com:vml" Requires="v">
                <p:oleObj spid="_x0000_s81935" name="Equation" r:id="rId11" imgW="31597600" imgH="6146800" progId="Equation.DSMT4">
                  <p:embed/>
                </p:oleObj>
              </mc:Choice>
              <mc:Fallback>
                <p:oleObj name="Equation" r:id="rId11" imgW="31597600" imgH="6146800" progId="Equation.DSMT4">
                  <p:embed/>
                  <p:pic>
                    <p:nvPicPr>
                      <p:cNvPr id="7176" name="Object 12">
                        <a:extLst>
                          <a:ext uri="{FF2B5EF4-FFF2-40B4-BE49-F238E27FC236}">
                            <a16:creationId xmlns:a16="http://schemas.microsoft.com/office/drawing/2014/main" id="{93F0FE5F-D9A2-FF4D-988E-BD8316ED59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7688" y="2185989"/>
                        <a:ext cx="1979612"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13">
            <a:extLst>
              <a:ext uri="{FF2B5EF4-FFF2-40B4-BE49-F238E27FC236}">
                <a16:creationId xmlns:a16="http://schemas.microsoft.com/office/drawing/2014/main" id="{8C4F9C4B-48D7-4346-A80F-A536846F1D49}"/>
              </a:ext>
            </a:extLst>
          </p:cNvPr>
          <p:cNvGraphicFramePr>
            <a:graphicFrameLocks noChangeAspect="1"/>
          </p:cNvGraphicFramePr>
          <p:nvPr/>
        </p:nvGraphicFramePr>
        <p:xfrm>
          <a:off x="1819275" y="3814764"/>
          <a:ext cx="1519238" cy="350837"/>
        </p:xfrm>
        <a:graphic>
          <a:graphicData uri="http://schemas.openxmlformats.org/presentationml/2006/ole">
            <mc:AlternateContent xmlns:mc="http://schemas.openxmlformats.org/markup-compatibility/2006">
              <mc:Choice xmlns:v="urn:schemas-microsoft-com:vml" Requires="v">
                <p:oleObj spid="_x0000_s81936" name="Equation" r:id="rId13" imgW="24282400" imgH="5562600" progId="Equation.DSMT4">
                  <p:embed/>
                </p:oleObj>
              </mc:Choice>
              <mc:Fallback>
                <p:oleObj name="Equation" r:id="rId13" imgW="24282400" imgH="5562600" progId="Equation.DSMT4">
                  <p:embed/>
                  <p:pic>
                    <p:nvPicPr>
                      <p:cNvPr id="7177" name="Object 13">
                        <a:extLst>
                          <a:ext uri="{FF2B5EF4-FFF2-40B4-BE49-F238E27FC236}">
                            <a16:creationId xmlns:a16="http://schemas.microsoft.com/office/drawing/2014/main" id="{8C4F9C4B-48D7-4346-A80F-A536846F1D4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19275" y="3814764"/>
                        <a:ext cx="1519238"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8" name="Object 14">
            <a:extLst>
              <a:ext uri="{FF2B5EF4-FFF2-40B4-BE49-F238E27FC236}">
                <a16:creationId xmlns:a16="http://schemas.microsoft.com/office/drawing/2014/main" id="{7ECE1317-6780-8640-A621-0D7836A4F952}"/>
              </a:ext>
            </a:extLst>
          </p:cNvPr>
          <p:cNvGraphicFramePr>
            <a:graphicFrameLocks noChangeAspect="1"/>
          </p:cNvGraphicFramePr>
          <p:nvPr/>
        </p:nvGraphicFramePr>
        <p:xfrm>
          <a:off x="2676525" y="4518025"/>
          <a:ext cx="2451100" cy="350838"/>
        </p:xfrm>
        <a:graphic>
          <a:graphicData uri="http://schemas.openxmlformats.org/presentationml/2006/ole">
            <mc:AlternateContent xmlns:mc="http://schemas.openxmlformats.org/markup-compatibility/2006">
              <mc:Choice xmlns:v="urn:schemas-microsoft-com:vml" Requires="v">
                <p:oleObj spid="_x0000_s81937" name="Equation" r:id="rId15" imgW="39204900" imgH="5562600" progId="Equation.DSMT4">
                  <p:embed/>
                </p:oleObj>
              </mc:Choice>
              <mc:Fallback>
                <p:oleObj name="Equation" r:id="rId15" imgW="39204900" imgH="5562600" progId="Equation.DSMT4">
                  <p:embed/>
                  <p:pic>
                    <p:nvPicPr>
                      <p:cNvPr id="7178" name="Object 14">
                        <a:extLst>
                          <a:ext uri="{FF2B5EF4-FFF2-40B4-BE49-F238E27FC236}">
                            <a16:creationId xmlns:a16="http://schemas.microsoft.com/office/drawing/2014/main" id="{7ECE1317-6780-8640-A621-0D7836A4F95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76525" y="4518025"/>
                        <a:ext cx="2451100"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9" name="Object 15">
            <a:extLst>
              <a:ext uri="{FF2B5EF4-FFF2-40B4-BE49-F238E27FC236}">
                <a16:creationId xmlns:a16="http://schemas.microsoft.com/office/drawing/2014/main" id="{17918CE2-B14B-8B4C-9696-F3C84E94EAD0}"/>
              </a:ext>
            </a:extLst>
          </p:cNvPr>
          <p:cNvGraphicFramePr>
            <a:graphicFrameLocks noChangeAspect="1"/>
          </p:cNvGraphicFramePr>
          <p:nvPr/>
        </p:nvGraphicFramePr>
        <p:xfrm>
          <a:off x="2652714" y="5345114"/>
          <a:ext cx="3767137" cy="350837"/>
        </p:xfrm>
        <a:graphic>
          <a:graphicData uri="http://schemas.openxmlformats.org/presentationml/2006/ole">
            <mc:AlternateContent xmlns:mc="http://schemas.openxmlformats.org/markup-compatibility/2006">
              <mc:Choice xmlns:v="urn:schemas-microsoft-com:vml" Requires="v">
                <p:oleObj spid="_x0000_s81938" name="Equation" r:id="rId17" imgW="60274200" imgH="5562600" progId="Equation.DSMT4">
                  <p:embed/>
                </p:oleObj>
              </mc:Choice>
              <mc:Fallback>
                <p:oleObj name="Equation" r:id="rId17" imgW="60274200" imgH="5562600" progId="Equation.DSMT4">
                  <p:embed/>
                  <p:pic>
                    <p:nvPicPr>
                      <p:cNvPr id="7179" name="Object 15">
                        <a:extLst>
                          <a:ext uri="{FF2B5EF4-FFF2-40B4-BE49-F238E27FC236}">
                            <a16:creationId xmlns:a16="http://schemas.microsoft.com/office/drawing/2014/main" id="{17918CE2-B14B-8B4C-9696-F3C84E94EAD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52714" y="5345114"/>
                        <a:ext cx="3767137"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80" name="Object 10">
            <a:extLst>
              <a:ext uri="{FF2B5EF4-FFF2-40B4-BE49-F238E27FC236}">
                <a16:creationId xmlns:a16="http://schemas.microsoft.com/office/drawing/2014/main" id="{679F6BE2-C984-8247-AD60-89F540570BF7}"/>
              </a:ext>
            </a:extLst>
          </p:cNvPr>
          <p:cNvGraphicFramePr>
            <a:graphicFrameLocks noChangeAspect="1"/>
          </p:cNvGraphicFramePr>
          <p:nvPr/>
        </p:nvGraphicFramePr>
        <p:xfrm>
          <a:off x="2686051" y="5819776"/>
          <a:ext cx="1757363" cy="461963"/>
        </p:xfrm>
        <a:graphic>
          <a:graphicData uri="http://schemas.openxmlformats.org/presentationml/2006/ole">
            <mc:AlternateContent xmlns:mc="http://schemas.openxmlformats.org/markup-compatibility/2006">
              <mc:Choice xmlns:v="urn:schemas-microsoft-com:vml" Requires="v">
                <p:oleObj spid="_x0000_s81939" name="Equation" r:id="rId19" imgW="28092400" imgH="7315200" progId="Equation.DSMT4">
                  <p:embed/>
                </p:oleObj>
              </mc:Choice>
              <mc:Fallback>
                <p:oleObj name="Equation" r:id="rId19" imgW="28092400" imgH="7315200" progId="Equation.DSMT4">
                  <p:embed/>
                  <p:pic>
                    <p:nvPicPr>
                      <p:cNvPr id="7180" name="Object 10">
                        <a:extLst>
                          <a:ext uri="{FF2B5EF4-FFF2-40B4-BE49-F238E27FC236}">
                            <a16:creationId xmlns:a16="http://schemas.microsoft.com/office/drawing/2014/main" id="{679F6BE2-C984-8247-AD60-89F540570BF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86051" y="5819776"/>
                        <a:ext cx="17573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81" name="Object 17">
            <a:extLst>
              <a:ext uri="{FF2B5EF4-FFF2-40B4-BE49-F238E27FC236}">
                <a16:creationId xmlns:a16="http://schemas.microsoft.com/office/drawing/2014/main" id="{882D59BB-AEA5-9F44-BA0A-122A6ED5ED69}"/>
              </a:ext>
            </a:extLst>
          </p:cNvPr>
          <p:cNvGraphicFramePr>
            <a:graphicFrameLocks noChangeAspect="1"/>
          </p:cNvGraphicFramePr>
          <p:nvPr/>
        </p:nvGraphicFramePr>
        <p:xfrm>
          <a:off x="5310189" y="4775200"/>
          <a:ext cx="2598737" cy="349250"/>
        </p:xfrm>
        <a:graphic>
          <a:graphicData uri="http://schemas.openxmlformats.org/presentationml/2006/ole">
            <mc:AlternateContent xmlns:mc="http://schemas.openxmlformats.org/markup-compatibility/2006">
              <mc:Choice xmlns:v="urn:schemas-microsoft-com:vml" Requires="v">
                <p:oleObj spid="_x0000_s81940" name="Equation" r:id="rId21" imgW="41541700" imgH="5562600" progId="Equation.DSMT4">
                  <p:embed/>
                </p:oleObj>
              </mc:Choice>
              <mc:Fallback>
                <p:oleObj name="Equation" r:id="rId21" imgW="41541700" imgH="5562600" progId="Equation.DSMT4">
                  <p:embed/>
                  <p:pic>
                    <p:nvPicPr>
                      <p:cNvPr id="7181" name="Object 17">
                        <a:extLst>
                          <a:ext uri="{FF2B5EF4-FFF2-40B4-BE49-F238E27FC236}">
                            <a16:creationId xmlns:a16="http://schemas.microsoft.com/office/drawing/2014/main" id="{882D59BB-AEA5-9F44-BA0A-122A6ED5ED6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10189" y="4775200"/>
                        <a:ext cx="25987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E4487BE1-5E63-E54C-A12A-E40E73EA840D}"/>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Модельно-обусловленная (</a:t>
            </a:r>
            <a:r>
              <a:rPr lang="en-US" altLang="ru-RU" sz="1800" b="1">
                <a:latin typeface="Arial" panose="020B0604020202020204" pitchFamily="34" charset="0"/>
                <a:cs typeface="Arial" panose="020B0604020202020204" pitchFamily="34" charset="0"/>
              </a:rPr>
              <a:t>model-based</a:t>
            </a:r>
            <a:r>
              <a:rPr lang="ru-RU" altLang="ru-RU" sz="1800" b="1">
                <a:latin typeface="Arial" panose="020B0604020202020204" pitchFamily="34" charset="0"/>
                <a:cs typeface="Arial" panose="020B0604020202020204" pitchFamily="34" charset="0"/>
              </a:rPr>
              <a:t>)</a:t>
            </a:r>
            <a:r>
              <a:rPr lang="en-US" altLang="ru-RU" sz="1800" b="1">
                <a:latin typeface="Arial" panose="020B0604020202020204" pitchFamily="34" charset="0"/>
                <a:cs typeface="Arial" panose="020B0604020202020204" pitchFamily="34" charset="0"/>
              </a:rPr>
              <a:t> </a:t>
            </a:r>
            <a:r>
              <a:rPr lang="ru-RU" altLang="ru-RU" sz="1800" b="1">
                <a:latin typeface="Arial" panose="020B0604020202020204" pitchFamily="34" charset="0"/>
                <a:cs typeface="Arial" panose="020B0604020202020204" pitchFamily="34" charset="0"/>
              </a:rPr>
              <a:t>СГС.</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 этом случае предполагается, что при разработке и обнаружении СГС статистические свойства ПО известны в точности.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a:t>
            </a:r>
            <a:r>
              <a:rPr lang="en-US" altLang="ru-RU" sz="1800" i="1">
                <a:latin typeface="Arial" panose="020B0604020202020204" pitchFamily="34" charset="0"/>
                <a:cs typeface="Arial" panose="020B0604020202020204" pitchFamily="34" charset="0"/>
              </a:rPr>
              <a:t>C</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є</a:t>
            </a:r>
            <a:r>
              <a:rPr lang="en-US" altLang="ru-RU" sz="1800" i="1">
                <a:latin typeface="Arial" panose="020B0604020202020204" pitchFamily="34" charset="0"/>
                <a:cs typeface="Arial" panose="020B0604020202020204" pitchFamily="34" charset="0"/>
              </a:rPr>
              <a:t> </a:t>
            </a:r>
            <a:r>
              <a:rPr lang="en-US" altLang="ru-RU" sz="1800" i="1">
                <a:latin typeface="Euclid Math One" pitchFamily="18" charset="2"/>
                <a:cs typeface="Times New Roman" panose="02020603050405020304" pitchFamily="18" charset="0"/>
              </a:rPr>
              <a:t>N</a:t>
            </a:r>
            <a:r>
              <a:rPr lang="en-US"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при </a:t>
            </a:r>
            <a:r>
              <a:rPr lang="en-US" altLang="ru-RU" sz="1800" i="1">
                <a:latin typeface="Arial" panose="020B0604020202020204" pitchFamily="34" charset="0"/>
                <a:cs typeface="Arial" panose="020B0604020202020204" pitchFamily="34" charset="0"/>
              </a:rPr>
              <a:t>n ≠ n`.</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      </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Тогда можно построить ИСГС при вложении: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где						(13)</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Действительно, </a:t>
            </a:r>
            <a:r>
              <a:rPr lang="en-US" altLang="ru-RU" sz="1800" i="1">
                <a:latin typeface="Arial" panose="020B0604020202020204" pitchFamily="34" charset="0"/>
                <a:cs typeface="Arial" panose="020B0604020202020204" pitchFamily="34" charset="0"/>
              </a:rPr>
              <a:t>C</a:t>
            </a:r>
            <a:r>
              <a:rPr lang="en-US" altLang="ru-RU" sz="1800" i="1" baseline="-25000">
                <a:latin typeface="Arial" panose="020B0604020202020204" pitchFamily="34" charset="0"/>
                <a:cs typeface="Arial" panose="020B0604020202020204" pitchFamily="34" charset="0"/>
              </a:rPr>
              <a:t>w</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є</a:t>
            </a:r>
            <a:r>
              <a:rPr lang="en-US" altLang="ru-RU" sz="1800" i="1">
                <a:latin typeface="Arial" panose="020B0604020202020204" pitchFamily="34" charset="0"/>
                <a:cs typeface="Arial" panose="020B0604020202020204" pitchFamily="34" charset="0"/>
              </a:rPr>
              <a:t> </a:t>
            </a:r>
            <a:r>
              <a:rPr lang="en-US" altLang="ru-RU" sz="1800" i="1">
                <a:latin typeface="Euclid Math One" pitchFamily="18" charset="2"/>
                <a:cs typeface="Times New Roman" panose="02020603050405020304" pitchFamily="18" charset="0"/>
              </a:rPr>
              <a:t>N</a:t>
            </a:r>
            <a:r>
              <a:rPr lang="en-US" altLang="ru-RU" sz="1800" i="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при </a:t>
            </a:r>
            <a:r>
              <a:rPr lang="en-US" altLang="ru-RU" sz="1800" i="1">
                <a:latin typeface="Arial" panose="020B0604020202020204" pitchFamily="34" charset="0"/>
                <a:cs typeface="Arial" panose="020B0604020202020204" pitchFamily="34" charset="0"/>
              </a:rPr>
              <a:t>n ≠ n`</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т.е.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 = P</a:t>
            </a:r>
            <a:r>
              <a:rPr lang="en-US" altLang="ru-RU" sz="1800" i="1" baseline="-25000">
                <a:latin typeface="Arial" panose="020B0604020202020204" pitchFamily="34" charset="0"/>
                <a:cs typeface="Arial" panose="020B0604020202020204" pitchFamily="34" charset="0"/>
              </a:rPr>
              <a:t>c</a:t>
            </a:r>
            <a:r>
              <a:rPr lang="ru-RU" altLang="ru-RU" sz="1800" i="1">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2. ПО является окрашенным гауссовским шумом.</a:t>
            </a:r>
            <a:br>
              <a:rPr lang="ru-RU" altLang="ru-RU" sz="1800">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 C</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є</a:t>
            </a:r>
            <a:r>
              <a:rPr lang="en-US" altLang="ru-RU" sz="1800" i="1">
                <a:latin typeface="Arial" panose="020B0604020202020204" pitchFamily="34" charset="0"/>
                <a:cs typeface="Arial" panose="020B0604020202020204" pitchFamily="34" charset="0"/>
              </a:rPr>
              <a:t> </a:t>
            </a:r>
            <a:r>
              <a:rPr lang="en-US" altLang="ru-RU" sz="1800" i="1">
                <a:latin typeface="Euclid Math One" pitchFamily="18" charset="2"/>
                <a:cs typeface="Times New Roman" panose="02020603050405020304" pitchFamily="18" charset="0"/>
              </a:rPr>
              <a:t>N</a:t>
            </a:r>
            <a:r>
              <a:rPr lang="en-US" altLang="ru-RU" sz="1800" i="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при </a:t>
            </a:r>
            <a:r>
              <a:rPr lang="en-US" altLang="ru-RU" sz="1800" i="1">
                <a:latin typeface="Arial" panose="020B0604020202020204" pitchFamily="34" charset="0"/>
                <a:cs typeface="Arial" panose="020B0604020202020204" pitchFamily="34" charset="0"/>
              </a:rPr>
              <a:t>n ≠ n`</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задается известной матрицей корреляций </a:t>
            </a:r>
            <a:r>
              <a:rPr lang="en-US" altLang="ru-RU" sz="1800" b="1">
                <a:latin typeface="Arial" panose="020B0604020202020204" pitchFamily="34" charset="0"/>
                <a:cs typeface="Arial" panose="020B0604020202020204" pitchFamily="34" charset="0"/>
              </a:rPr>
              <a:t>R</a:t>
            </a:r>
            <a:r>
              <a:rPr lang="en-US" altLang="ru-RU" sz="1800" b="1" baseline="-25000">
                <a:latin typeface="Arial" panose="020B0604020202020204" pitchFamily="34" charset="0"/>
                <a:cs typeface="Arial" panose="020B0604020202020204" pitchFamily="34" charset="0"/>
              </a:rPr>
              <a:t>c</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endParaRPr lang="ru-RU" altLang="ru-RU" sz="1800" i="1">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1EBAF626-94B3-F649-90A9-07DB9AB1FBA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0D3C33-2C72-2C41-861E-A2F2C3C6E747}" type="slidenum">
              <a:rPr lang="ru-RU" altLang="ru-RU">
                <a:solidFill>
                  <a:srgbClr val="898989"/>
                </a:solidFill>
                <a:latin typeface="Calibri" panose="020F0502020204030204" pitchFamily="34" charset="0"/>
              </a:rPr>
              <a:pPr eaLnBrk="1" hangingPunct="1"/>
              <a:t>76</a:t>
            </a:fld>
            <a:endParaRPr lang="ru-RU" altLang="ru-RU">
              <a:solidFill>
                <a:srgbClr val="898989"/>
              </a:solidFill>
              <a:latin typeface="Calibri" panose="020F0502020204030204" pitchFamily="34" charset="0"/>
            </a:endParaRPr>
          </a:p>
        </p:txBody>
      </p:sp>
      <p:graphicFrame>
        <p:nvGraphicFramePr>
          <p:cNvPr id="8196" name="Object 10">
            <a:extLst>
              <a:ext uri="{FF2B5EF4-FFF2-40B4-BE49-F238E27FC236}">
                <a16:creationId xmlns:a16="http://schemas.microsoft.com/office/drawing/2014/main" id="{B38383C5-250E-724C-B790-DE26A8D8200F}"/>
              </a:ext>
            </a:extLst>
          </p:cNvPr>
          <p:cNvGraphicFramePr>
            <a:graphicFrameLocks noChangeAspect="1"/>
          </p:cNvGraphicFramePr>
          <p:nvPr/>
        </p:nvGraphicFramePr>
        <p:xfrm>
          <a:off x="2847976" y="2255838"/>
          <a:ext cx="2676525" cy="387350"/>
        </p:xfrm>
        <a:graphic>
          <a:graphicData uri="http://schemas.openxmlformats.org/presentationml/2006/ole">
            <mc:AlternateContent xmlns:mc="http://schemas.openxmlformats.org/markup-compatibility/2006">
              <mc:Choice xmlns:v="urn:schemas-microsoft-com:vml" Requires="v">
                <p:oleObj spid="_x0000_s82951" name="Equation" r:id="rId3" imgW="42710100" imgH="6146800" progId="Equation.DSMT4">
                  <p:embed/>
                </p:oleObj>
              </mc:Choice>
              <mc:Fallback>
                <p:oleObj name="Equation" r:id="rId3" imgW="42710100" imgH="6146800" progId="Equation.DSMT4">
                  <p:embed/>
                  <p:pic>
                    <p:nvPicPr>
                      <p:cNvPr id="8196" name="Object 10">
                        <a:extLst>
                          <a:ext uri="{FF2B5EF4-FFF2-40B4-BE49-F238E27FC236}">
                            <a16:creationId xmlns:a16="http://schemas.microsoft.com/office/drawing/2014/main" id="{B38383C5-250E-724C-B790-DE26A8D82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76" y="2255838"/>
                        <a:ext cx="2676525"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7" name="Object 4">
            <a:extLst>
              <a:ext uri="{FF2B5EF4-FFF2-40B4-BE49-F238E27FC236}">
                <a16:creationId xmlns:a16="http://schemas.microsoft.com/office/drawing/2014/main" id="{366602B6-A45D-E74C-8DE4-535E68FF536C}"/>
              </a:ext>
            </a:extLst>
          </p:cNvPr>
          <p:cNvGraphicFramePr>
            <a:graphicFrameLocks noChangeAspect="1"/>
          </p:cNvGraphicFramePr>
          <p:nvPr/>
        </p:nvGraphicFramePr>
        <p:xfrm>
          <a:off x="1809751" y="2830514"/>
          <a:ext cx="3078163" cy="384175"/>
        </p:xfrm>
        <a:graphic>
          <a:graphicData uri="http://schemas.openxmlformats.org/presentationml/2006/ole">
            <mc:AlternateContent xmlns:mc="http://schemas.openxmlformats.org/markup-compatibility/2006">
              <mc:Choice xmlns:v="urn:schemas-microsoft-com:vml" Requires="v">
                <p:oleObj spid="_x0000_s82952" name="Equation" r:id="rId5" imgW="49149000" imgH="6146800" progId="Equation.DSMT4">
                  <p:embed/>
                </p:oleObj>
              </mc:Choice>
              <mc:Fallback>
                <p:oleObj name="Equation" r:id="rId5" imgW="49149000" imgH="6146800" progId="Equation.DSMT4">
                  <p:embed/>
                  <p:pic>
                    <p:nvPicPr>
                      <p:cNvPr id="8197" name="Object 4">
                        <a:extLst>
                          <a:ext uri="{FF2B5EF4-FFF2-40B4-BE49-F238E27FC236}">
                            <a16:creationId xmlns:a16="http://schemas.microsoft.com/office/drawing/2014/main" id="{366602B6-A45D-E74C-8DE4-535E68FF53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751" y="2830514"/>
                        <a:ext cx="3078163"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8" name="Object 16">
            <a:extLst>
              <a:ext uri="{FF2B5EF4-FFF2-40B4-BE49-F238E27FC236}">
                <a16:creationId xmlns:a16="http://schemas.microsoft.com/office/drawing/2014/main" id="{350C3D7B-649F-4243-A9CE-EEBA94EDFE58}"/>
              </a:ext>
            </a:extLst>
          </p:cNvPr>
          <p:cNvGraphicFramePr>
            <a:graphicFrameLocks noChangeAspect="1"/>
          </p:cNvGraphicFramePr>
          <p:nvPr/>
        </p:nvGraphicFramePr>
        <p:xfrm>
          <a:off x="1804989" y="3181351"/>
          <a:ext cx="5934075" cy="461963"/>
        </p:xfrm>
        <a:graphic>
          <a:graphicData uri="http://schemas.openxmlformats.org/presentationml/2006/ole">
            <mc:AlternateContent xmlns:mc="http://schemas.openxmlformats.org/markup-compatibility/2006">
              <mc:Choice xmlns:v="urn:schemas-microsoft-com:vml" Requires="v">
                <p:oleObj spid="_x0000_s82953" name="Equation" r:id="rId7" imgW="94792800" imgH="7315200" progId="Equation.DSMT4">
                  <p:embed/>
                </p:oleObj>
              </mc:Choice>
              <mc:Fallback>
                <p:oleObj name="Equation" r:id="rId7" imgW="94792800" imgH="7315200" progId="Equation.DSMT4">
                  <p:embed/>
                  <p:pic>
                    <p:nvPicPr>
                      <p:cNvPr id="8198" name="Object 16">
                        <a:extLst>
                          <a:ext uri="{FF2B5EF4-FFF2-40B4-BE49-F238E27FC236}">
                            <a16:creationId xmlns:a16="http://schemas.microsoft.com/office/drawing/2014/main" id="{350C3D7B-649F-4243-A9CE-EEBA94EDFE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4989" y="3181351"/>
                        <a:ext cx="59340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9" name="Object 17">
            <a:extLst>
              <a:ext uri="{FF2B5EF4-FFF2-40B4-BE49-F238E27FC236}">
                <a16:creationId xmlns:a16="http://schemas.microsoft.com/office/drawing/2014/main" id="{72C38E67-C8D5-1043-8947-6073F1511B38}"/>
              </a:ext>
            </a:extLst>
          </p:cNvPr>
          <p:cNvGraphicFramePr>
            <a:graphicFrameLocks noChangeAspect="1"/>
          </p:cNvGraphicFramePr>
          <p:nvPr/>
        </p:nvGraphicFramePr>
        <p:xfrm>
          <a:off x="4486275" y="3613150"/>
          <a:ext cx="2895600" cy="387350"/>
        </p:xfrm>
        <a:graphic>
          <a:graphicData uri="http://schemas.openxmlformats.org/presentationml/2006/ole">
            <mc:AlternateContent xmlns:mc="http://schemas.openxmlformats.org/markup-compatibility/2006">
              <mc:Choice xmlns:v="urn:schemas-microsoft-com:vml" Requires="v">
                <p:oleObj spid="_x0000_s82954" name="Equation" r:id="rId9" imgW="46228000" imgH="6146800" progId="Equation.DSMT4">
                  <p:embed/>
                </p:oleObj>
              </mc:Choice>
              <mc:Fallback>
                <p:oleObj name="Equation" r:id="rId9" imgW="46228000" imgH="6146800" progId="Equation.DSMT4">
                  <p:embed/>
                  <p:pic>
                    <p:nvPicPr>
                      <p:cNvPr id="8199" name="Object 17">
                        <a:extLst>
                          <a:ext uri="{FF2B5EF4-FFF2-40B4-BE49-F238E27FC236}">
                            <a16:creationId xmlns:a16="http://schemas.microsoft.com/office/drawing/2014/main" id="{72C38E67-C8D5-1043-8947-6073F1511B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6275" y="3613150"/>
                        <a:ext cx="28956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0" name="Object 18">
            <a:extLst>
              <a:ext uri="{FF2B5EF4-FFF2-40B4-BE49-F238E27FC236}">
                <a16:creationId xmlns:a16="http://schemas.microsoft.com/office/drawing/2014/main" id="{85234CC3-AA97-C243-A439-7006B5AA90FB}"/>
              </a:ext>
            </a:extLst>
          </p:cNvPr>
          <p:cNvGraphicFramePr>
            <a:graphicFrameLocks noChangeAspect="1"/>
          </p:cNvGraphicFramePr>
          <p:nvPr/>
        </p:nvGraphicFramePr>
        <p:xfrm>
          <a:off x="1784350" y="3929063"/>
          <a:ext cx="3740150" cy="385762"/>
        </p:xfrm>
        <a:graphic>
          <a:graphicData uri="http://schemas.openxmlformats.org/presentationml/2006/ole">
            <mc:AlternateContent xmlns:mc="http://schemas.openxmlformats.org/markup-compatibility/2006">
              <mc:Choice xmlns:v="urn:schemas-microsoft-com:vml" Requires="v">
                <p:oleObj spid="_x0000_s82955" name="Equation" r:id="rId11" imgW="59690000" imgH="6146800" progId="Equation.DSMT4">
                  <p:embed/>
                </p:oleObj>
              </mc:Choice>
              <mc:Fallback>
                <p:oleObj name="Equation" r:id="rId11" imgW="59690000" imgH="6146800" progId="Equation.DSMT4">
                  <p:embed/>
                  <p:pic>
                    <p:nvPicPr>
                      <p:cNvPr id="8200" name="Object 18">
                        <a:extLst>
                          <a:ext uri="{FF2B5EF4-FFF2-40B4-BE49-F238E27FC236}">
                            <a16:creationId xmlns:a16="http://schemas.microsoft.com/office/drawing/2014/main" id="{85234CC3-AA97-C243-A439-7006B5AA90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4350" y="3929063"/>
                        <a:ext cx="374015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1" name="Object 20">
            <a:extLst>
              <a:ext uri="{FF2B5EF4-FFF2-40B4-BE49-F238E27FC236}">
                <a16:creationId xmlns:a16="http://schemas.microsoft.com/office/drawing/2014/main" id="{B78869A8-F9F2-2F46-A0DD-441421D93EB8}"/>
              </a:ext>
            </a:extLst>
          </p:cNvPr>
          <p:cNvGraphicFramePr>
            <a:graphicFrameLocks noChangeAspect="1"/>
          </p:cNvGraphicFramePr>
          <p:nvPr/>
        </p:nvGraphicFramePr>
        <p:xfrm>
          <a:off x="2759075" y="4714875"/>
          <a:ext cx="2693988" cy="387350"/>
        </p:xfrm>
        <a:graphic>
          <a:graphicData uri="http://schemas.openxmlformats.org/presentationml/2006/ole">
            <mc:AlternateContent xmlns:mc="http://schemas.openxmlformats.org/markup-compatibility/2006">
              <mc:Choice xmlns:v="urn:schemas-microsoft-com:vml" Requires="v">
                <p:oleObj spid="_x0000_s82956" name="Equation" r:id="rId13" imgW="43002200" imgH="6146800" progId="Equation.DSMT4">
                  <p:embed/>
                </p:oleObj>
              </mc:Choice>
              <mc:Fallback>
                <p:oleObj name="Equation" r:id="rId13" imgW="43002200" imgH="6146800" progId="Equation.DSMT4">
                  <p:embed/>
                  <p:pic>
                    <p:nvPicPr>
                      <p:cNvPr id="8201" name="Object 20">
                        <a:extLst>
                          <a:ext uri="{FF2B5EF4-FFF2-40B4-BE49-F238E27FC236}">
                            <a16:creationId xmlns:a16="http://schemas.microsoft.com/office/drawing/2014/main" id="{B78869A8-F9F2-2F46-A0DD-441421D93EB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59075" y="4714875"/>
                        <a:ext cx="26939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a:extLst>
              <a:ext uri="{FF2B5EF4-FFF2-40B4-BE49-F238E27FC236}">
                <a16:creationId xmlns:a16="http://schemas.microsoft.com/office/drawing/2014/main" id="{3B293D15-8875-434B-AE40-826D92F95229}"/>
              </a:ext>
            </a:extLst>
          </p:cNvPr>
          <p:cNvSpPr>
            <a:spLocks noGrp="1"/>
          </p:cNvSpPr>
          <p:nvPr>
            <p:ph type="title"/>
          </p:nvPr>
        </p:nvSpPr>
        <p:spPr>
          <a:xfrm>
            <a:off x="1666875" y="142875"/>
            <a:ext cx="8858250" cy="6572250"/>
          </a:xfrm>
        </p:spPr>
        <p:txBody>
          <a:bodyPr/>
          <a:lstStyle/>
          <a:p>
            <a:pPr algn="l" eaLnBrk="1" hangingPunct="1"/>
            <a:r>
              <a:rPr lang="ru-RU" altLang="ru-RU" sz="1800">
                <a:latin typeface="Arial" panose="020B0604020202020204" pitchFamily="34" charset="0"/>
                <a:cs typeface="Arial" panose="020B0604020202020204" pitchFamily="34" charset="0"/>
              </a:rPr>
              <a:t>Тогда ИСГС обеспечивается при следующих способах вложения и извлечения информации: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Здесь введены обозначения: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KLT – </a:t>
            </a:r>
            <a:r>
              <a:rPr lang="ru-RU" altLang="ru-RU" sz="1800">
                <a:latin typeface="Arial" panose="020B0604020202020204" pitchFamily="34" charset="0"/>
                <a:cs typeface="Arial" panose="020B0604020202020204" pitchFamily="34" charset="0"/>
              </a:rPr>
              <a:t>Преобразование Карунена-Лоэва, которое преобразует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окрашенный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гауссовский шум</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белый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(с независимыми отсчетами) 	гауссовский шум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IKLT – </a:t>
            </a:r>
            <a:r>
              <a:rPr lang="ru-RU" altLang="ru-RU" sz="1800">
                <a:latin typeface="Arial" panose="020B0604020202020204" pitchFamily="34" charset="0"/>
                <a:cs typeface="Arial" panose="020B0604020202020204" pitchFamily="34" charset="0"/>
              </a:rPr>
              <a:t>обратное преобразование Карунена-Лоэва.</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314B54A4-5452-6F47-9A85-56B9CC66323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B8FF4A-6EDA-D74E-B6A2-989C1EDDCAF1}" type="slidenum">
              <a:rPr lang="ru-RU" altLang="ru-RU">
                <a:solidFill>
                  <a:srgbClr val="898989"/>
                </a:solidFill>
                <a:latin typeface="Calibri" panose="020F0502020204030204" pitchFamily="34" charset="0"/>
              </a:rPr>
              <a:pPr eaLnBrk="1" hangingPunct="1"/>
              <a:t>77</a:t>
            </a:fld>
            <a:endParaRPr lang="ru-RU" altLang="ru-RU">
              <a:solidFill>
                <a:srgbClr val="898989"/>
              </a:solidFill>
              <a:latin typeface="Calibri" panose="020F0502020204030204" pitchFamily="34" charset="0"/>
            </a:endParaRPr>
          </a:p>
        </p:txBody>
      </p:sp>
      <p:pic>
        <p:nvPicPr>
          <p:cNvPr id="9220" name="Picture 5">
            <a:extLst>
              <a:ext uri="{FF2B5EF4-FFF2-40B4-BE49-F238E27FC236}">
                <a16:creationId xmlns:a16="http://schemas.microsoft.com/office/drawing/2014/main" id="{CCA0A714-0865-EE47-90C1-3564B3ECE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1" y="1195389"/>
            <a:ext cx="811212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1" name="Object 13">
            <a:extLst>
              <a:ext uri="{FF2B5EF4-FFF2-40B4-BE49-F238E27FC236}">
                <a16:creationId xmlns:a16="http://schemas.microsoft.com/office/drawing/2014/main" id="{643EFC29-C3AA-2C4B-B093-EC0361FF241E}"/>
              </a:ext>
            </a:extLst>
          </p:cNvPr>
          <p:cNvGraphicFramePr>
            <a:graphicFrameLocks noChangeAspect="1"/>
          </p:cNvGraphicFramePr>
          <p:nvPr/>
        </p:nvGraphicFramePr>
        <p:xfrm>
          <a:off x="4452939" y="5143500"/>
          <a:ext cx="566737" cy="387350"/>
        </p:xfrm>
        <a:graphic>
          <a:graphicData uri="http://schemas.openxmlformats.org/presentationml/2006/ole">
            <mc:AlternateContent xmlns:mc="http://schemas.openxmlformats.org/markup-compatibility/2006">
              <mc:Choice xmlns:v="urn:schemas-microsoft-com:vml" Requires="v">
                <p:oleObj spid="_x0000_s83970" name="Equation" r:id="rId4" imgW="9067800" imgH="6146800" progId="Equation.DSMT4">
                  <p:embed/>
                </p:oleObj>
              </mc:Choice>
              <mc:Fallback>
                <p:oleObj name="Equation" r:id="rId4" imgW="9067800" imgH="6146800" progId="Equation.DSMT4">
                  <p:embed/>
                  <p:pic>
                    <p:nvPicPr>
                      <p:cNvPr id="9221" name="Object 13">
                        <a:extLst>
                          <a:ext uri="{FF2B5EF4-FFF2-40B4-BE49-F238E27FC236}">
                            <a16:creationId xmlns:a16="http://schemas.microsoft.com/office/drawing/2014/main" id="{643EFC29-C3AA-2C4B-B093-EC0361FF24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2939" y="5143500"/>
                        <a:ext cx="566737"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a:extLst>
              <a:ext uri="{FF2B5EF4-FFF2-40B4-BE49-F238E27FC236}">
                <a16:creationId xmlns:a16="http://schemas.microsoft.com/office/drawing/2014/main" id="{7197AB72-81ED-E444-86AB-ED2904D7CC1A}"/>
              </a:ext>
            </a:extLst>
          </p:cNvPr>
          <p:cNvSpPr>
            <a:spLocks noGrp="1"/>
          </p:cNvSpPr>
          <p:nvPr>
            <p:ph type="title"/>
          </p:nvPr>
        </p:nvSpPr>
        <p:spPr>
          <a:xfrm>
            <a:off x="1666875" y="142875"/>
            <a:ext cx="8858250" cy="6572250"/>
          </a:xfrm>
        </p:spPr>
        <p:txBody>
          <a:bodyPr/>
          <a:lstStyle/>
          <a:p>
            <a:pPr algn="l" eaLnBrk="1" hangingPunct="1"/>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3. </a:t>
            </a:r>
            <a:r>
              <a:rPr lang="en-US" altLang="ru-RU" sz="1800" i="1">
                <a:latin typeface="Arial" panose="020B0604020202020204" pitchFamily="34" charset="0"/>
                <a:cs typeface="Arial" panose="020B0604020202020204" pitchFamily="34" charset="0"/>
              </a:rPr>
              <a:t>C(n)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имеет произвольное статистическое (не гауссовское) распределение </a:t>
            </a:r>
            <a:r>
              <a:rPr lang="en-US" altLang="ru-RU" sz="1800" i="1">
                <a:latin typeface="Arial" panose="020B0604020202020204" pitchFamily="34" charset="0"/>
                <a:cs typeface="Arial" panose="020B0604020202020204" pitchFamily="34" charset="0"/>
              </a:rPr>
              <a:t>P</a:t>
            </a:r>
            <a:r>
              <a:rPr lang="ru-RU" altLang="ru-RU" sz="1800" i="1" baseline="-25000">
                <a:latin typeface="Arial" panose="020B0604020202020204" pitchFamily="34" charset="0"/>
                <a:cs typeface="Arial" panose="020B0604020202020204" pitchFamily="34" charset="0"/>
              </a:rPr>
              <a:t>с</a:t>
            </a:r>
            <a:r>
              <a:rPr lang="ru-RU" altLang="ru-RU" sz="1800">
                <a:latin typeface="Arial" panose="020B0604020202020204" pitchFamily="34" charset="0"/>
                <a:cs typeface="Arial" panose="020B0604020202020204" pitchFamily="34" charset="0"/>
              </a:rPr>
              <a:t> с независимыми отсчетами. Тогда можно обеспечить построение ИСГС при вложении и извлечении по правилам: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(14)</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если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(15)</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если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r>
              <a:rPr lang="en-US" altLang="ru-RU" sz="1800" i="1">
                <a:latin typeface="Arial" panose="020B0604020202020204" pitchFamily="34" charset="0"/>
                <a:cs typeface="Arial" panose="020B0604020202020204" pitchFamily="34" charset="0"/>
              </a:rPr>
              <a:t>F(.)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преобразование случайной</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негауссовской величины </a:t>
            </a:r>
            <a:r>
              <a:rPr lang="en-US" altLang="ru-RU" sz="1800" i="1">
                <a:latin typeface="Arial" panose="020B0604020202020204" pitchFamily="34" charset="0"/>
                <a:cs typeface="Arial" panose="020B0604020202020204" pitchFamily="34" charset="0"/>
              </a:rPr>
              <a:t>C(n)</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с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к гауссовской случайной величине </a:t>
            </a:r>
            <a:r>
              <a:rPr lang="en-US" altLang="ru-RU" sz="1800" i="1">
                <a:latin typeface="Euclid Math One" pitchFamily="18" charset="2"/>
                <a:cs typeface="Times New Roman" panose="02020603050405020304" pitchFamily="18" charset="0"/>
              </a:rPr>
              <a:t>N </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0, </a:t>
            </a:r>
            <a:r>
              <a:rPr lang="el-GR" altLang="ru-RU" sz="1800" i="1">
                <a:latin typeface="Arial" panose="020B0604020202020204" pitchFamily="34" charset="0"/>
                <a:cs typeface="Arial" panose="020B0604020202020204" pitchFamily="34" charset="0"/>
              </a:rPr>
              <a:t>σ</a:t>
            </a:r>
            <a:r>
              <a:rPr lang="ru-RU" altLang="ru-RU" sz="1800" i="1" baseline="30000">
                <a:latin typeface="Arial" panose="020B0604020202020204" pitchFamily="34" charset="0"/>
                <a:cs typeface="Arial" panose="020B0604020202020204" pitchFamily="34" charset="0"/>
              </a:rPr>
              <a:t>2</a:t>
            </a:r>
            <a:r>
              <a:rPr lang="en-US" altLang="ru-RU" sz="1800" i="1" baseline="-25000">
                <a:latin typeface="Arial" panose="020B0604020202020204" pitchFamily="34" charset="0"/>
                <a:cs typeface="Arial" panose="020B0604020202020204" pitchFamily="34" charset="0"/>
              </a:rPr>
              <a:t>c</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a:t>
            </a:r>
            <a:br>
              <a:rPr lang="ru-RU" altLang="ru-RU" sz="1800" i="1">
                <a:latin typeface="Arial" panose="020B0604020202020204" pitchFamily="34" charset="0"/>
                <a:cs typeface="Arial" panose="020B0604020202020204" pitchFamily="34" charset="0"/>
              </a:rPr>
            </a:br>
            <a:br>
              <a:rPr lang="en-US" altLang="ru-RU" sz="1800" i="1">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 F</a:t>
            </a:r>
            <a:r>
              <a:rPr lang="en-US" altLang="ru-RU" sz="1800" i="1" baseline="30000">
                <a:latin typeface="Arial" panose="020B0604020202020204" pitchFamily="34" charset="0"/>
                <a:cs typeface="Arial" panose="020B0604020202020204" pitchFamily="34" charset="0"/>
              </a:rPr>
              <a:t>-1</a:t>
            </a:r>
            <a:r>
              <a:rPr lang="en-US" altLang="ru-RU" sz="1800" i="1">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обратное преобразование к преобразованию </a:t>
            </a:r>
            <a:r>
              <a:rPr lang="en-US" altLang="ru-RU" sz="1800" i="1">
                <a:latin typeface="Arial" panose="020B0604020202020204" pitchFamily="34" charset="0"/>
                <a:cs typeface="Arial" panose="020B0604020202020204" pitchFamily="34" charset="0"/>
              </a:rPr>
              <a:t>F(.)</a:t>
            </a:r>
            <a:r>
              <a:rPr lang="ru-RU" altLang="ru-RU" sz="1800" i="1">
                <a:latin typeface="Arial" panose="020B0604020202020204" pitchFamily="34" charset="0"/>
                <a:cs typeface="Arial" panose="020B0604020202020204" pitchFamily="34" charset="0"/>
              </a:rPr>
              <a:t>.</a:t>
            </a:r>
            <a:endParaRPr lang="ru-RU" altLang="ru-RU" sz="180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E0EFE990-B8FB-6747-8581-8E43F9EC626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BFF2343-7D79-764A-9404-9536655BE15C}" type="slidenum">
              <a:rPr lang="ru-RU" altLang="ru-RU">
                <a:solidFill>
                  <a:srgbClr val="898989"/>
                </a:solidFill>
                <a:latin typeface="Calibri" panose="020F0502020204030204" pitchFamily="34" charset="0"/>
              </a:rPr>
              <a:pPr eaLnBrk="1" hangingPunct="1"/>
              <a:t>78</a:t>
            </a:fld>
            <a:endParaRPr lang="ru-RU" altLang="ru-RU">
              <a:solidFill>
                <a:srgbClr val="898989"/>
              </a:solidFill>
              <a:latin typeface="Calibri" panose="020F0502020204030204" pitchFamily="34" charset="0"/>
            </a:endParaRPr>
          </a:p>
        </p:txBody>
      </p:sp>
      <p:graphicFrame>
        <p:nvGraphicFramePr>
          <p:cNvPr id="10244" name="Object 4">
            <a:extLst>
              <a:ext uri="{FF2B5EF4-FFF2-40B4-BE49-F238E27FC236}">
                <a16:creationId xmlns:a16="http://schemas.microsoft.com/office/drawing/2014/main" id="{04641734-E46E-A24E-8939-4B49992E2075}"/>
              </a:ext>
            </a:extLst>
          </p:cNvPr>
          <p:cNvGraphicFramePr>
            <a:graphicFrameLocks noChangeAspect="1"/>
          </p:cNvGraphicFramePr>
          <p:nvPr/>
        </p:nvGraphicFramePr>
        <p:xfrm>
          <a:off x="1762125" y="2643189"/>
          <a:ext cx="3976688" cy="384175"/>
        </p:xfrm>
        <a:graphic>
          <a:graphicData uri="http://schemas.openxmlformats.org/presentationml/2006/ole">
            <mc:AlternateContent xmlns:mc="http://schemas.openxmlformats.org/markup-compatibility/2006">
              <mc:Choice xmlns:v="urn:schemas-microsoft-com:vml" Requires="v">
                <p:oleObj spid="_x0000_s84998" name="Equation" r:id="rId3" imgW="63487300" imgH="6146800" progId="Equation.DSMT4">
                  <p:embed/>
                </p:oleObj>
              </mc:Choice>
              <mc:Fallback>
                <p:oleObj name="Equation" r:id="rId3" imgW="63487300" imgH="6146800" progId="Equation.DSMT4">
                  <p:embed/>
                  <p:pic>
                    <p:nvPicPr>
                      <p:cNvPr id="10244" name="Object 4">
                        <a:extLst>
                          <a:ext uri="{FF2B5EF4-FFF2-40B4-BE49-F238E27FC236}">
                            <a16:creationId xmlns:a16="http://schemas.microsoft.com/office/drawing/2014/main" id="{04641734-E46E-A24E-8939-4B49992E2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25" y="2643189"/>
                        <a:ext cx="397668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3">
            <a:extLst>
              <a:ext uri="{FF2B5EF4-FFF2-40B4-BE49-F238E27FC236}">
                <a16:creationId xmlns:a16="http://schemas.microsoft.com/office/drawing/2014/main" id="{BCFD7BDE-6091-E548-BD9A-B2178AD6EB28}"/>
              </a:ext>
            </a:extLst>
          </p:cNvPr>
          <p:cNvGraphicFramePr>
            <a:graphicFrameLocks noChangeAspect="1"/>
          </p:cNvGraphicFramePr>
          <p:nvPr/>
        </p:nvGraphicFramePr>
        <p:xfrm>
          <a:off x="1935163" y="3116263"/>
          <a:ext cx="660400" cy="1027112"/>
        </p:xfrm>
        <a:graphic>
          <a:graphicData uri="http://schemas.openxmlformats.org/presentationml/2006/ole">
            <mc:AlternateContent xmlns:mc="http://schemas.openxmlformats.org/markup-compatibility/2006">
              <mc:Choice xmlns:v="urn:schemas-microsoft-com:vml" Requires="v">
                <p:oleObj spid="_x0000_s84999" name="Equation" r:id="rId5" imgW="10528300" imgH="16383000" progId="Equation.DSMT4">
                  <p:embed/>
                </p:oleObj>
              </mc:Choice>
              <mc:Fallback>
                <p:oleObj name="Equation" r:id="rId5" imgW="10528300" imgH="16383000" progId="Equation.DSMT4">
                  <p:embed/>
                  <p:pic>
                    <p:nvPicPr>
                      <p:cNvPr id="10245" name="Object 3">
                        <a:extLst>
                          <a:ext uri="{FF2B5EF4-FFF2-40B4-BE49-F238E27FC236}">
                            <a16:creationId xmlns:a16="http://schemas.microsoft.com/office/drawing/2014/main" id="{BCFD7BDE-6091-E548-BD9A-B2178AD6EB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5163" y="3116263"/>
                        <a:ext cx="660400"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6" name="Object 10">
            <a:extLst>
              <a:ext uri="{FF2B5EF4-FFF2-40B4-BE49-F238E27FC236}">
                <a16:creationId xmlns:a16="http://schemas.microsoft.com/office/drawing/2014/main" id="{7CBDA07A-ECD9-7F47-B06B-E84E7F519036}"/>
              </a:ext>
            </a:extLst>
          </p:cNvPr>
          <p:cNvGraphicFramePr>
            <a:graphicFrameLocks noChangeAspect="1"/>
          </p:cNvGraphicFramePr>
          <p:nvPr/>
        </p:nvGraphicFramePr>
        <p:xfrm>
          <a:off x="1733551" y="4756150"/>
          <a:ext cx="2989263" cy="387350"/>
        </p:xfrm>
        <a:graphic>
          <a:graphicData uri="http://schemas.openxmlformats.org/presentationml/2006/ole">
            <mc:AlternateContent xmlns:mc="http://schemas.openxmlformats.org/markup-compatibility/2006">
              <mc:Choice xmlns:v="urn:schemas-microsoft-com:vml" Requires="v">
                <p:oleObj spid="_x0000_s85000" name="Equation" r:id="rId7" imgW="47688500" imgH="6146800" progId="Equation.DSMT4">
                  <p:embed/>
                </p:oleObj>
              </mc:Choice>
              <mc:Fallback>
                <p:oleObj name="Equation" r:id="rId7" imgW="47688500" imgH="6146800" progId="Equation.DSMT4">
                  <p:embed/>
                  <p:pic>
                    <p:nvPicPr>
                      <p:cNvPr id="10246" name="Object 10">
                        <a:extLst>
                          <a:ext uri="{FF2B5EF4-FFF2-40B4-BE49-F238E27FC236}">
                            <a16:creationId xmlns:a16="http://schemas.microsoft.com/office/drawing/2014/main" id="{7CBDA07A-ECD9-7F47-B06B-E84E7F5190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3551" y="4756150"/>
                        <a:ext cx="2989263"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7">
            <a:extLst>
              <a:ext uri="{FF2B5EF4-FFF2-40B4-BE49-F238E27FC236}">
                <a16:creationId xmlns:a16="http://schemas.microsoft.com/office/drawing/2014/main" id="{00D6BF90-B205-D34E-BBA7-D13F544679C3}"/>
              </a:ext>
            </a:extLst>
          </p:cNvPr>
          <p:cNvGraphicFramePr>
            <a:graphicFrameLocks noChangeAspect="1"/>
          </p:cNvGraphicFramePr>
          <p:nvPr/>
        </p:nvGraphicFramePr>
        <p:xfrm>
          <a:off x="3349626" y="2947989"/>
          <a:ext cx="1960563" cy="623887"/>
        </p:xfrm>
        <a:graphic>
          <a:graphicData uri="http://schemas.openxmlformats.org/presentationml/2006/ole">
            <mc:AlternateContent xmlns:mc="http://schemas.openxmlformats.org/markup-compatibility/2006">
              <mc:Choice xmlns:v="urn:schemas-microsoft-com:vml" Requires="v">
                <p:oleObj spid="_x0000_s85001" name="Equation" r:id="rId9" imgW="31305500" imgH="9944100" progId="Equation.DSMT4">
                  <p:embed/>
                </p:oleObj>
              </mc:Choice>
              <mc:Fallback>
                <p:oleObj name="Equation" r:id="rId9" imgW="31305500" imgH="9944100" progId="Equation.DSMT4">
                  <p:embed/>
                  <p:pic>
                    <p:nvPicPr>
                      <p:cNvPr id="10247" name="Object 7">
                        <a:extLst>
                          <a:ext uri="{FF2B5EF4-FFF2-40B4-BE49-F238E27FC236}">
                            <a16:creationId xmlns:a16="http://schemas.microsoft.com/office/drawing/2014/main" id="{00D6BF90-B205-D34E-BBA7-D13F544679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9626" y="2947989"/>
                        <a:ext cx="1960563"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8" name="Object 8">
            <a:extLst>
              <a:ext uri="{FF2B5EF4-FFF2-40B4-BE49-F238E27FC236}">
                <a16:creationId xmlns:a16="http://schemas.microsoft.com/office/drawing/2014/main" id="{A0097047-EFBC-6547-BDD9-8C18CD9A062F}"/>
              </a:ext>
            </a:extLst>
          </p:cNvPr>
          <p:cNvGraphicFramePr>
            <a:graphicFrameLocks noChangeAspect="1"/>
          </p:cNvGraphicFramePr>
          <p:nvPr/>
        </p:nvGraphicFramePr>
        <p:xfrm>
          <a:off x="3349626" y="3571875"/>
          <a:ext cx="1960563" cy="623888"/>
        </p:xfrm>
        <a:graphic>
          <a:graphicData uri="http://schemas.openxmlformats.org/presentationml/2006/ole">
            <mc:AlternateContent xmlns:mc="http://schemas.openxmlformats.org/markup-compatibility/2006">
              <mc:Choice xmlns:v="urn:schemas-microsoft-com:vml" Requires="v">
                <p:oleObj spid="_x0000_s85002" name="Equation" r:id="rId11" imgW="31305500" imgH="9944100" progId="Equation.DSMT4">
                  <p:embed/>
                </p:oleObj>
              </mc:Choice>
              <mc:Fallback>
                <p:oleObj name="Equation" r:id="rId11" imgW="31305500" imgH="9944100" progId="Equation.DSMT4">
                  <p:embed/>
                  <p:pic>
                    <p:nvPicPr>
                      <p:cNvPr id="10248" name="Object 8">
                        <a:extLst>
                          <a:ext uri="{FF2B5EF4-FFF2-40B4-BE49-F238E27FC236}">
                            <a16:creationId xmlns:a16="http://schemas.microsoft.com/office/drawing/2014/main" id="{A0097047-EFBC-6547-BDD9-8C18CD9A06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9626" y="3571875"/>
                        <a:ext cx="1960563"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a:extLst>
              <a:ext uri="{FF2B5EF4-FFF2-40B4-BE49-F238E27FC236}">
                <a16:creationId xmlns:a16="http://schemas.microsoft.com/office/drawing/2014/main" id="{B045E973-3881-1248-87A0-1D3BB57A1D8B}"/>
              </a:ext>
            </a:extLst>
          </p:cNvPr>
          <p:cNvSpPr>
            <a:spLocks noGrp="1"/>
          </p:cNvSpPr>
          <p:nvPr>
            <p:ph type="title"/>
          </p:nvPr>
        </p:nvSpPr>
        <p:spPr>
          <a:xfrm>
            <a:off x="1738314" y="142875"/>
            <a:ext cx="8715375" cy="6572250"/>
          </a:xfrm>
        </p:spPr>
        <p:txBody>
          <a:bodyPr/>
          <a:lstStyle/>
          <a:p>
            <a:pPr algn="l" eaLnBrk="1" hangingPunct="1"/>
            <a:r>
              <a:rPr lang="ru-RU" altLang="ru-RU" sz="1800" i="1">
                <a:latin typeface="Arial" panose="020B0604020202020204" pitchFamily="34" charset="0"/>
                <a:cs typeface="Arial" panose="020B0604020202020204" pitchFamily="34" charset="0"/>
              </a:rPr>
              <a:t>Замечание 1.</a:t>
            </a:r>
            <a:r>
              <a:rPr lang="ru-RU" altLang="ru-RU" sz="1800">
                <a:latin typeface="Arial" panose="020B0604020202020204" pitchFamily="34" charset="0"/>
                <a:cs typeface="Arial" panose="020B0604020202020204" pitchFamily="34" charset="0"/>
              </a:rPr>
              <a:t> Во всех случаях предполагается, что для вложения и извлечения 	необходимо в точности знать </a:t>
            </a:r>
            <a:r>
              <a:rPr lang="el-GR" altLang="ru-RU" sz="1800" i="1">
                <a:latin typeface="Arial" panose="020B0604020202020204" pitchFamily="34" charset="0"/>
                <a:cs typeface="Arial" panose="020B0604020202020204" pitchFamily="34" charset="0"/>
              </a:rPr>
              <a:t>σ</a:t>
            </a:r>
            <a:r>
              <a:rPr lang="ru-RU" altLang="ru-RU" sz="1800" i="1" baseline="-25000">
                <a:latin typeface="Arial" panose="020B0604020202020204" pitchFamily="34" charset="0"/>
                <a:cs typeface="Arial" panose="020B0604020202020204" pitchFamily="34" charset="0"/>
              </a:rPr>
              <a:t>с</a:t>
            </a:r>
            <a:r>
              <a:rPr lang="ru-RU" altLang="ru-RU" sz="1800" i="1" baseline="30000">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R</a:t>
            </a:r>
            <a:r>
              <a:rPr lang="en-US" altLang="ru-RU" sz="1800" i="1" baseline="-25000">
                <a:latin typeface="Arial" panose="020B0604020202020204" pitchFamily="34" charset="0"/>
                <a:cs typeface="Arial" panose="020B0604020202020204" pitchFamily="34" charset="0"/>
              </a:rPr>
              <a:t>c</a:t>
            </a:r>
            <a:r>
              <a:rPr lang="ru-RU" altLang="ru-RU" sz="1800">
                <a:latin typeface="Arial" panose="020B0604020202020204" pitchFamily="34" charset="0"/>
                <a:cs typeface="Arial" panose="020B0604020202020204" pitchFamily="34" charset="0"/>
              </a:rPr>
              <a:t>, а в последнем случае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c</a:t>
            </a:r>
            <a:r>
              <a:rPr lang="en-US"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 2.</a:t>
            </a:r>
            <a:r>
              <a:rPr lang="ru-RU" altLang="ru-RU" sz="1800">
                <a:latin typeface="Arial" panose="020B0604020202020204" pitchFamily="34" charset="0"/>
                <a:cs typeface="Arial" panose="020B0604020202020204" pitchFamily="34" charset="0"/>
              </a:rPr>
              <a:t> Во всех случаях СГС является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робастной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т.е. может 	противостоять атаке о удалению возможно скрытого сообщения. Это 	достигается при помощи ПОП</a:t>
            </a:r>
            <a:r>
              <a:rPr lang="en-US" altLang="ru-RU" sz="1800">
                <a:latin typeface="Arial" panose="020B0604020202020204" pitchFamily="34" charset="0"/>
                <a:cs typeface="Arial" panose="020B0604020202020204" pitchFamily="34" charset="0"/>
              </a:rPr>
              <a:t> </a:t>
            </a:r>
            <a:r>
              <a:rPr lang="el-GR" altLang="ru-RU" sz="1800" i="1">
                <a:latin typeface="Arial" panose="020B0604020202020204" pitchFamily="34" charset="0"/>
                <a:cs typeface="Arial" panose="020B0604020202020204" pitchFamily="34" charset="0"/>
              </a:rPr>
              <a:t>π</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длиной </a:t>
            </a:r>
            <a:r>
              <a:rPr lang="en-US" altLang="ru-RU" sz="1800" i="1">
                <a:latin typeface="Arial" panose="020B0604020202020204" pitchFamily="34" charset="0"/>
                <a:cs typeface="Arial" panose="020B0604020202020204" pitchFamily="34" charset="0"/>
              </a:rPr>
              <a:t>N</a:t>
            </a:r>
            <a:r>
              <a:rPr lang="ru-RU" altLang="ru-RU" sz="1800">
                <a:latin typeface="Arial" panose="020B0604020202020204" pitchFamily="34" charset="0"/>
                <a:cs typeface="Arial" panose="020B0604020202020204" pitchFamily="34" charset="0"/>
              </a:rPr>
              <a:t>, выбираемой по 	секретному ключу, и корреляционного приемника (15).</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Однако, чем больше </a:t>
            </a:r>
            <a:r>
              <a:rPr lang="en-US" altLang="ru-RU" sz="1800" i="1">
                <a:latin typeface="Arial" panose="020B0604020202020204" pitchFamily="34" charset="0"/>
                <a:cs typeface="Arial" panose="020B0604020202020204" pitchFamily="34" charset="0"/>
              </a:rPr>
              <a:t>N</a:t>
            </a:r>
            <a:r>
              <a:rPr lang="ru-RU" altLang="ru-RU" sz="1800">
                <a:latin typeface="Arial" panose="020B0604020202020204" pitchFamily="34" charset="0"/>
                <a:cs typeface="Arial" panose="020B0604020202020204" pitchFamily="34" charset="0"/>
              </a:rPr>
              <a:t>, тем меньше скорость вложения. (Возможны и 	более изощренные атаки по удалению вложенной информации – см. 	лекции далее).</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 3.</a:t>
            </a:r>
            <a:r>
              <a:rPr lang="ru-RU" altLang="ru-RU" sz="1800">
                <a:latin typeface="Arial" panose="020B0604020202020204" pitchFamily="34" charset="0"/>
                <a:cs typeface="Arial" panose="020B0604020202020204" pitchFamily="34" charset="0"/>
              </a:rPr>
              <a:t> Расчет вероятностей ошибок можно для различных типов 	детекторов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слепой</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и информированный) производить по 	формулам 	(12) и (19) из лекции 3.</a:t>
            </a:r>
            <a:endParaRPr lang="ru-RU" altLang="ru-RU" sz="1800" baseline="-25000">
              <a:latin typeface="Arial" panose="020B0604020202020204" pitchFamily="34" charset="0"/>
              <a:cs typeface="Arial" panose="020B0604020202020204" pitchFamily="34" charset="0"/>
            </a:endParaRPr>
          </a:p>
        </p:txBody>
      </p:sp>
      <p:sp>
        <p:nvSpPr>
          <p:cNvPr id="7" name="Номер слайда 6">
            <a:extLst>
              <a:ext uri="{FF2B5EF4-FFF2-40B4-BE49-F238E27FC236}">
                <a16:creationId xmlns:a16="http://schemas.microsoft.com/office/drawing/2014/main" id="{12E98BD8-D365-A949-A902-00878B3F4E1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70164F-C898-EF44-9568-16BEB7F2333A}" type="slidenum">
              <a:rPr lang="ru-RU" altLang="ru-RU">
                <a:solidFill>
                  <a:srgbClr val="898989"/>
                </a:solidFill>
                <a:latin typeface="Calibri" panose="020F0502020204030204" pitchFamily="34" charset="0"/>
              </a:rPr>
              <a:pPr eaLnBrk="1" hangingPunct="1"/>
              <a:t>79</a:t>
            </a:fld>
            <a:endParaRPr lang="ru-RU" altLang="ru-RU">
              <a:solidFill>
                <a:srgbClr val="898989"/>
              </a:solidFill>
              <a:latin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Заголовок 1">
            <a:extLst>
              <a:ext uri="{FF2B5EF4-FFF2-40B4-BE49-F238E27FC236}">
                <a16:creationId xmlns:a16="http://schemas.microsoft.com/office/drawing/2014/main" id="{B138838A-0EB7-DB47-9FD2-D2CE7829C0A3}"/>
              </a:ext>
            </a:extLst>
          </p:cNvPr>
          <p:cNvSpPr>
            <a:spLocks noGrp="1"/>
          </p:cNvSpPr>
          <p:nvPr>
            <p:ph type="title"/>
          </p:nvPr>
        </p:nvSpPr>
        <p:spPr>
          <a:xfrm>
            <a:off x="1666875" y="214313"/>
            <a:ext cx="8929688" cy="6500812"/>
          </a:xfrm>
        </p:spPr>
        <p:txBody>
          <a:bodyPr/>
          <a:lstStyle/>
          <a:p>
            <a:pPr algn="l" eaLnBrk="1" hangingPunct="1"/>
            <a:r>
              <a:rPr lang="ru-RU" altLang="ru-RU" sz="2400" b="1">
                <a:latin typeface="Arial" panose="020B0604020202020204" pitchFamily="34" charset="0"/>
                <a:cs typeface="Arial" panose="020B0604020202020204" pitchFamily="34" charset="0"/>
              </a:rPr>
              <a:t>Лекция 2. Вложение в наименьшие значащие биты (НЗБ).</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Модель ПО: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pgm(8-битовое изображение с градациями серого).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(типично L = 8 или 16 (для медицинских изображений)).</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Представление яркости n-го пикселя в двоичной базе:</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 двоичные коэффициенты.</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Метод погружения (СГ-НЗБ-замена):</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 погружаемый в n-ый пиксель бит информации (0 или 1).</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Метод извлечения: </a:t>
            </a:r>
            <a:r>
              <a:rPr lang="ru-RU" altLang="ru-RU" sz="1800">
                <a:latin typeface="Arial" panose="020B0604020202020204" pitchFamily="34" charset="0"/>
                <a:cs typeface="Arial" panose="020B0604020202020204" pitchFamily="34" charset="0"/>
              </a:rPr>
              <a:t>при отсутствии помех - очевиден.</a:t>
            </a:r>
          </a:p>
        </p:txBody>
      </p:sp>
      <p:graphicFrame>
        <p:nvGraphicFramePr>
          <p:cNvPr id="2051" name="Object 2">
            <a:extLst>
              <a:ext uri="{FF2B5EF4-FFF2-40B4-BE49-F238E27FC236}">
                <a16:creationId xmlns:a16="http://schemas.microsoft.com/office/drawing/2014/main" id="{2F7AE573-CDE4-4C40-B615-5DCF5180E049}"/>
              </a:ext>
            </a:extLst>
          </p:cNvPr>
          <p:cNvGraphicFramePr>
            <a:graphicFrameLocks noChangeAspect="1"/>
          </p:cNvGraphicFramePr>
          <p:nvPr/>
        </p:nvGraphicFramePr>
        <p:xfrm>
          <a:off x="2211389" y="2214563"/>
          <a:ext cx="1838325" cy="696912"/>
        </p:xfrm>
        <a:graphic>
          <a:graphicData uri="http://schemas.openxmlformats.org/presentationml/2006/ole">
            <mc:AlternateContent xmlns:mc="http://schemas.openxmlformats.org/markup-compatibility/2006">
              <mc:Choice xmlns:v="urn:schemas-microsoft-com:vml" Requires="v">
                <p:oleObj spid="_x0000_s10257" name="Equation" r:id="rId3" imgW="30137100" imgH="11404600" progId="Equation.DSMT4">
                  <p:embed/>
                </p:oleObj>
              </mc:Choice>
              <mc:Fallback>
                <p:oleObj name="Equation" r:id="rId3" imgW="30137100" imgH="11404600" progId="Equation.DSMT4">
                  <p:embed/>
                  <p:pic>
                    <p:nvPicPr>
                      <p:cNvPr id="2051" name="Object 2">
                        <a:extLst>
                          <a:ext uri="{FF2B5EF4-FFF2-40B4-BE49-F238E27FC236}">
                            <a16:creationId xmlns:a16="http://schemas.microsoft.com/office/drawing/2014/main" id="{2F7AE573-CDE4-4C40-B615-5DCF5180E0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1389" y="2214563"/>
                        <a:ext cx="1838325"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3">
            <a:extLst>
              <a:ext uri="{FF2B5EF4-FFF2-40B4-BE49-F238E27FC236}">
                <a16:creationId xmlns:a16="http://schemas.microsoft.com/office/drawing/2014/main" id="{AE74E64C-1725-FC47-ABDE-CF62BCA9DBD9}"/>
              </a:ext>
            </a:extLst>
          </p:cNvPr>
          <p:cNvGraphicFramePr>
            <a:graphicFrameLocks noChangeAspect="1"/>
          </p:cNvGraphicFramePr>
          <p:nvPr/>
        </p:nvGraphicFramePr>
        <p:xfrm>
          <a:off x="2166938" y="3000375"/>
          <a:ext cx="450850" cy="285750"/>
        </p:xfrm>
        <a:graphic>
          <a:graphicData uri="http://schemas.openxmlformats.org/presentationml/2006/ole">
            <mc:AlternateContent xmlns:mc="http://schemas.openxmlformats.org/markup-compatibility/2006">
              <mc:Choice xmlns:v="urn:schemas-microsoft-com:vml" Requires="v">
                <p:oleObj spid="_x0000_s10258" name="Equation" r:id="rId5" imgW="8775700" imgH="5562600" progId="Equation.DSMT4">
                  <p:embed/>
                </p:oleObj>
              </mc:Choice>
              <mc:Fallback>
                <p:oleObj name="Equation" r:id="rId5" imgW="8775700" imgH="5562600" progId="Equation.DSMT4">
                  <p:embed/>
                  <p:pic>
                    <p:nvPicPr>
                      <p:cNvPr id="2052" name="Object 3">
                        <a:extLst>
                          <a:ext uri="{FF2B5EF4-FFF2-40B4-BE49-F238E27FC236}">
                            <a16:creationId xmlns:a16="http://schemas.microsoft.com/office/drawing/2014/main" id="{AE74E64C-1725-FC47-ABDE-CF62BCA9DB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938" y="3000375"/>
                        <a:ext cx="4508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3" name="Object 5">
            <a:extLst>
              <a:ext uri="{FF2B5EF4-FFF2-40B4-BE49-F238E27FC236}">
                <a16:creationId xmlns:a16="http://schemas.microsoft.com/office/drawing/2014/main" id="{9880ED1F-E096-204A-9B95-A15D74FA7AB0}"/>
              </a:ext>
            </a:extLst>
          </p:cNvPr>
          <p:cNvGraphicFramePr>
            <a:graphicFrameLocks noChangeAspect="1"/>
          </p:cNvGraphicFramePr>
          <p:nvPr/>
        </p:nvGraphicFramePr>
        <p:xfrm>
          <a:off x="2738438" y="3284538"/>
          <a:ext cx="4959350" cy="271462"/>
        </p:xfrm>
        <a:graphic>
          <a:graphicData uri="http://schemas.openxmlformats.org/presentationml/2006/ole">
            <mc:AlternateContent xmlns:mc="http://schemas.openxmlformats.org/markup-compatibility/2006">
              <mc:Choice xmlns:v="urn:schemas-microsoft-com:vml" Requires="v">
                <p:oleObj spid="_x0000_s10259" name="Equation" r:id="rId7" imgW="96545400" imgH="5270500" progId="Equation.DSMT4">
                  <p:embed/>
                </p:oleObj>
              </mc:Choice>
              <mc:Fallback>
                <p:oleObj name="Equation" r:id="rId7" imgW="96545400" imgH="5270500" progId="Equation.DSMT4">
                  <p:embed/>
                  <p:pic>
                    <p:nvPicPr>
                      <p:cNvPr id="2053" name="Object 5">
                        <a:extLst>
                          <a:ext uri="{FF2B5EF4-FFF2-40B4-BE49-F238E27FC236}">
                            <a16:creationId xmlns:a16="http://schemas.microsoft.com/office/drawing/2014/main" id="{9880ED1F-E096-204A-9B95-A15D74FA7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8438" y="3284538"/>
                        <a:ext cx="4959350"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4" name="Object 6">
            <a:extLst>
              <a:ext uri="{FF2B5EF4-FFF2-40B4-BE49-F238E27FC236}">
                <a16:creationId xmlns:a16="http://schemas.microsoft.com/office/drawing/2014/main" id="{5676479B-AB05-0142-BCEB-D59E48594D4A}"/>
              </a:ext>
            </a:extLst>
          </p:cNvPr>
          <p:cNvGraphicFramePr>
            <a:graphicFrameLocks noChangeAspect="1"/>
          </p:cNvGraphicFramePr>
          <p:nvPr/>
        </p:nvGraphicFramePr>
        <p:xfrm>
          <a:off x="3238500" y="3498850"/>
          <a:ext cx="211138" cy="287338"/>
        </p:xfrm>
        <a:graphic>
          <a:graphicData uri="http://schemas.openxmlformats.org/presentationml/2006/ole">
            <mc:AlternateContent xmlns:mc="http://schemas.openxmlformats.org/markup-compatibility/2006">
              <mc:Choice xmlns:v="urn:schemas-microsoft-com:vml" Requires="v">
                <p:oleObj spid="_x0000_s10260" name="Equation" r:id="rId9" imgW="4102100" imgH="5562600" progId="Equation.DSMT4">
                  <p:embed/>
                </p:oleObj>
              </mc:Choice>
              <mc:Fallback>
                <p:oleObj name="Equation" r:id="rId9" imgW="4102100" imgH="5562600" progId="Equation.DSMT4">
                  <p:embed/>
                  <p:pic>
                    <p:nvPicPr>
                      <p:cNvPr id="2054" name="Object 6">
                        <a:extLst>
                          <a:ext uri="{FF2B5EF4-FFF2-40B4-BE49-F238E27FC236}">
                            <a16:creationId xmlns:a16="http://schemas.microsoft.com/office/drawing/2014/main" id="{5676479B-AB05-0142-BCEB-D59E48594D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0" y="3498850"/>
                        <a:ext cx="211138"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5" name="Object 7">
            <a:extLst>
              <a:ext uri="{FF2B5EF4-FFF2-40B4-BE49-F238E27FC236}">
                <a16:creationId xmlns:a16="http://schemas.microsoft.com/office/drawing/2014/main" id="{EA9B6EC0-29B7-8948-BA4D-ACC5C4EE8C96}"/>
              </a:ext>
            </a:extLst>
          </p:cNvPr>
          <p:cNvGraphicFramePr>
            <a:graphicFrameLocks noChangeAspect="1"/>
          </p:cNvGraphicFramePr>
          <p:nvPr/>
        </p:nvGraphicFramePr>
        <p:xfrm>
          <a:off x="3824289" y="3498850"/>
          <a:ext cx="180975" cy="287338"/>
        </p:xfrm>
        <a:graphic>
          <a:graphicData uri="http://schemas.openxmlformats.org/presentationml/2006/ole">
            <mc:AlternateContent xmlns:mc="http://schemas.openxmlformats.org/markup-compatibility/2006">
              <mc:Choice xmlns:v="urn:schemas-microsoft-com:vml" Requires="v">
                <p:oleObj spid="_x0000_s10261" name="Equation" r:id="rId11" imgW="3505200" imgH="5562600" progId="Equation.DSMT4">
                  <p:embed/>
                </p:oleObj>
              </mc:Choice>
              <mc:Fallback>
                <p:oleObj name="Equation" r:id="rId11" imgW="3505200" imgH="5562600" progId="Equation.DSMT4">
                  <p:embed/>
                  <p:pic>
                    <p:nvPicPr>
                      <p:cNvPr id="2055" name="Object 7">
                        <a:extLst>
                          <a:ext uri="{FF2B5EF4-FFF2-40B4-BE49-F238E27FC236}">
                            <a16:creationId xmlns:a16="http://schemas.microsoft.com/office/drawing/2014/main" id="{EA9B6EC0-29B7-8948-BA4D-ACC5C4EE8C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24289" y="3498850"/>
                        <a:ext cx="18097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6" name="Object 8">
            <a:extLst>
              <a:ext uri="{FF2B5EF4-FFF2-40B4-BE49-F238E27FC236}">
                <a16:creationId xmlns:a16="http://schemas.microsoft.com/office/drawing/2014/main" id="{7772FC04-43FC-7047-961D-08AB13DBA6E2}"/>
              </a:ext>
            </a:extLst>
          </p:cNvPr>
          <p:cNvGraphicFramePr>
            <a:graphicFrameLocks noChangeAspect="1"/>
          </p:cNvGraphicFramePr>
          <p:nvPr/>
        </p:nvGraphicFramePr>
        <p:xfrm>
          <a:off x="4381500" y="3498850"/>
          <a:ext cx="211138" cy="287338"/>
        </p:xfrm>
        <a:graphic>
          <a:graphicData uri="http://schemas.openxmlformats.org/presentationml/2006/ole">
            <mc:AlternateContent xmlns:mc="http://schemas.openxmlformats.org/markup-compatibility/2006">
              <mc:Choice xmlns:v="urn:schemas-microsoft-com:vml" Requires="v">
                <p:oleObj spid="_x0000_s10262" name="Equation" r:id="rId13" imgW="4102100" imgH="5562600" progId="Equation.DSMT4">
                  <p:embed/>
                </p:oleObj>
              </mc:Choice>
              <mc:Fallback>
                <p:oleObj name="Equation" r:id="rId13" imgW="4102100" imgH="5562600" progId="Equation.DSMT4">
                  <p:embed/>
                  <p:pic>
                    <p:nvPicPr>
                      <p:cNvPr id="2056" name="Object 8">
                        <a:extLst>
                          <a:ext uri="{FF2B5EF4-FFF2-40B4-BE49-F238E27FC236}">
                            <a16:creationId xmlns:a16="http://schemas.microsoft.com/office/drawing/2014/main" id="{7772FC04-43FC-7047-961D-08AB13DBA6E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81500" y="3498850"/>
                        <a:ext cx="211138"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7" name="Object 9">
            <a:extLst>
              <a:ext uri="{FF2B5EF4-FFF2-40B4-BE49-F238E27FC236}">
                <a16:creationId xmlns:a16="http://schemas.microsoft.com/office/drawing/2014/main" id="{65FA7993-96FD-5847-B15D-D15827CD9FB6}"/>
              </a:ext>
            </a:extLst>
          </p:cNvPr>
          <p:cNvGraphicFramePr>
            <a:graphicFrameLocks noChangeAspect="1"/>
          </p:cNvGraphicFramePr>
          <p:nvPr/>
        </p:nvGraphicFramePr>
        <p:xfrm>
          <a:off x="4960938" y="3498850"/>
          <a:ext cx="195262" cy="287338"/>
        </p:xfrm>
        <a:graphic>
          <a:graphicData uri="http://schemas.openxmlformats.org/presentationml/2006/ole">
            <mc:AlternateContent xmlns:mc="http://schemas.openxmlformats.org/markup-compatibility/2006">
              <mc:Choice xmlns:v="urn:schemas-microsoft-com:vml" Requires="v">
                <p:oleObj spid="_x0000_s10263" name="Equation" r:id="rId15" imgW="3797300" imgH="5562600" progId="Equation.DSMT4">
                  <p:embed/>
                </p:oleObj>
              </mc:Choice>
              <mc:Fallback>
                <p:oleObj name="Equation" r:id="rId15" imgW="3797300" imgH="5562600" progId="Equation.DSMT4">
                  <p:embed/>
                  <p:pic>
                    <p:nvPicPr>
                      <p:cNvPr id="2057" name="Object 9">
                        <a:extLst>
                          <a:ext uri="{FF2B5EF4-FFF2-40B4-BE49-F238E27FC236}">
                            <a16:creationId xmlns:a16="http://schemas.microsoft.com/office/drawing/2014/main" id="{65FA7993-96FD-5847-B15D-D15827CD9FB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0938" y="3498850"/>
                        <a:ext cx="195262"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8" name="Object 10">
            <a:extLst>
              <a:ext uri="{FF2B5EF4-FFF2-40B4-BE49-F238E27FC236}">
                <a16:creationId xmlns:a16="http://schemas.microsoft.com/office/drawing/2014/main" id="{CA515067-C9D2-AC4F-B1D5-4C6C87760724}"/>
              </a:ext>
            </a:extLst>
          </p:cNvPr>
          <p:cNvGraphicFramePr>
            <a:graphicFrameLocks noChangeAspect="1"/>
          </p:cNvGraphicFramePr>
          <p:nvPr/>
        </p:nvGraphicFramePr>
        <p:xfrm>
          <a:off x="5518150" y="3498850"/>
          <a:ext cx="209550" cy="287338"/>
        </p:xfrm>
        <a:graphic>
          <a:graphicData uri="http://schemas.openxmlformats.org/presentationml/2006/ole">
            <mc:AlternateContent xmlns:mc="http://schemas.openxmlformats.org/markup-compatibility/2006">
              <mc:Choice xmlns:v="urn:schemas-microsoft-com:vml" Requires="v">
                <p:oleObj spid="_x0000_s10264" name="Equation" r:id="rId17" imgW="4102100" imgH="5562600" progId="Equation.DSMT4">
                  <p:embed/>
                </p:oleObj>
              </mc:Choice>
              <mc:Fallback>
                <p:oleObj name="Equation" r:id="rId17" imgW="4102100" imgH="5562600" progId="Equation.DSMT4">
                  <p:embed/>
                  <p:pic>
                    <p:nvPicPr>
                      <p:cNvPr id="2058" name="Object 10">
                        <a:extLst>
                          <a:ext uri="{FF2B5EF4-FFF2-40B4-BE49-F238E27FC236}">
                            <a16:creationId xmlns:a16="http://schemas.microsoft.com/office/drawing/2014/main" id="{CA515067-C9D2-AC4F-B1D5-4C6C8776072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18150" y="3498850"/>
                        <a:ext cx="20955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9" name="Object 11">
            <a:extLst>
              <a:ext uri="{FF2B5EF4-FFF2-40B4-BE49-F238E27FC236}">
                <a16:creationId xmlns:a16="http://schemas.microsoft.com/office/drawing/2014/main" id="{D6030672-08C1-6446-A3BA-86B820ED1A12}"/>
              </a:ext>
            </a:extLst>
          </p:cNvPr>
          <p:cNvGraphicFramePr>
            <a:graphicFrameLocks noChangeAspect="1"/>
          </p:cNvGraphicFramePr>
          <p:nvPr/>
        </p:nvGraphicFramePr>
        <p:xfrm>
          <a:off x="6102351" y="3498850"/>
          <a:ext cx="195263" cy="287338"/>
        </p:xfrm>
        <a:graphic>
          <a:graphicData uri="http://schemas.openxmlformats.org/presentationml/2006/ole">
            <mc:AlternateContent xmlns:mc="http://schemas.openxmlformats.org/markup-compatibility/2006">
              <mc:Choice xmlns:v="urn:schemas-microsoft-com:vml" Requires="v">
                <p:oleObj spid="_x0000_s10265" name="Equation" r:id="rId19" imgW="3797300" imgH="5562600" progId="Equation.DSMT4">
                  <p:embed/>
                </p:oleObj>
              </mc:Choice>
              <mc:Fallback>
                <p:oleObj name="Equation" r:id="rId19" imgW="3797300" imgH="5562600" progId="Equation.DSMT4">
                  <p:embed/>
                  <p:pic>
                    <p:nvPicPr>
                      <p:cNvPr id="2059" name="Object 11">
                        <a:extLst>
                          <a:ext uri="{FF2B5EF4-FFF2-40B4-BE49-F238E27FC236}">
                            <a16:creationId xmlns:a16="http://schemas.microsoft.com/office/drawing/2014/main" id="{D6030672-08C1-6446-A3BA-86B820ED1A1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02351" y="3498850"/>
                        <a:ext cx="195263"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0" name="Object 12">
            <a:extLst>
              <a:ext uri="{FF2B5EF4-FFF2-40B4-BE49-F238E27FC236}">
                <a16:creationId xmlns:a16="http://schemas.microsoft.com/office/drawing/2014/main" id="{2F48055C-C157-4A43-BE13-116784BCF020}"/>
              </a:ext>
            </a:extLst>
          </p:cNvPr>
          <p:cNvGraphicFramePr>
            <a:graphicFrameLocks noChangeAspect="1"/>
          </p:cNvGraphicFramePr>
          <p:nvPr/>
        </p:nvGraphicFramePr>
        <p:xfrm>
          <a:off x="6659564" y="3498850"/>
          <a:ext cx="211137" cy="287338"/>
        </p:xfrm>
        <a:graphic>
          <a:graphicData uri="http://schemas.openxmlformats.org/presentationml/2006/ole">
            <mc:AlternateContent xmlns:mc="http://schemas.openxmlformats.org/markup-compatibility/2006">
              <mc:Choice xmlns:v="urn:schemas-microsoft-com:vml" Requires="v">
                <p:oleObj spid="_x0000_s10266" name="Equation" r:id="rId21" imgW="4102100" imgH="5562600" progId="Equation.DSMT4">
                  <p:embed/>
                </p:oleObj>
              </mc:Choice>
              <mc:Fallback>
                <p:oleObj name="Equation" r:id="rId21" imgW="4102100" imgH="5562600" progId="Equation.DSMT4">
                  <p:embed/>
                  <p:pic>
                    <p:nvPicPr>
                      <p:cNvPr id="2060" name="Object 12">
                        <a:extLst>
                          <a:ext uri="{FF2B5EF4-FFF2-40B4-BE49-F238E27FC236}">
                            <a16:creationId xmlns:a16="http://schemas.microsoft.com/office/drawing/2014/main" id="{2F48055C-C157-4A43-BE13-116784BCF0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59564" y="3498850"/>
                        <a:ext cx="211137"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1" name="Object 13">
            <a:extLst>
              <a:ext uri="{FF2B5EF4-FFF2-40B4-BE49-F238E27FC236}">
                <a16:creationId xmlns:a16="http://schemas.microsoft.com/office/drawing/2014/main" id="{CD79CCA7-98F3-044F-9FA9-2241A7F9F845}"/>
              </a:ext>
            </a:extLst>
          </p:cNvPr>
          <p:cNvGraphicFramePr>
            <a:graphicFrameLocks noChangeAspect="1"/>
          </p:cNvGraphicFramePr>
          <p:nvPr/>
        </p:nvGraphicFramePr>
        <p:xfrm>
          <a:off x="7239000" y="3498850"/>
          <a:ext cx="211138" cy="287338"/>
        </p:xfrm>
        <a:graphic>
          <a:graphicData uri="http://schemas.openxmlformats.org/presentationml/2006/ole">
            <mc:AlternateContent xmlns:mc="http://schemas.openxmlformats.org/markup-compatibility/2006">
              <mc:Choice xmlns:v="urn:schemas-microsoft-com:vml" Requires="v">
                <p:oleObj spid="_x0000_s10267" name="Equation" r:id="rId23" imgW="4102100" imgH="5562600" progId="Equation.DSMT4">
                  <p:embed/>
                </p:oleObj>
              </mc:Choice>
              <mc:Fallback>
                <p:oleObj name="Equation" r:id="rId23" imgW="4102100" imgH="5562600" progId="Equation.DSMT4">
                  <p:embed/>
                  <p:pic>
                    <p:nvPicPr>
                      <p:cNvPr id="2061" name="Object 13">
                        <a:extLst>
                          <a:ext uri="{FF2B5EF4-FFF2-40B4-BE49-F238E27FC236}">
                            <a16:creationId xmlns:a16="http://schemas.microsoft.com/office/drawing/2014/main" id="{CD79CCA7-98F3-044F-9FA9-2241A7F9F84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39000" y="3498850"/>
                        <a:ext cx="211138"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2" name="Object 14">
            <a:extLst>
              <a:ext uri="{FF2B5EF4-FFF2-40B4-BE49-F238E27FC236}">
                <a16:creationId xmlns:a16="http://schemas.microsoft.com/office/drawing/2014/main" id="{3ABB4B7E-9FB6-7E42-B3E8-DBD72C9DB9AD}"/>
              </a:ext>
            </a:extLst>
          </p:cNvPr>
          <p:cNvGraphicFramePr>
            <a:graphicFrameLocks noChangeAspect="1"/>
          </p:cNvGraphicFramePr>
          <p:nvPr/>
        </p:nvGraphicFramePr>
        <p:xfrm>
          <a:off x="2293939" y="4143376"/>
          <a:ext cx="2655887" cy="714375"/>
        </p:xfrm>
        <a:graphic>
          <a:graphicData uri="http://schemas.openxmlformats.org/presentationml/2006/ole">
            <mc:AlternateContent xmlns:mc="http://schemas.openxmlformats.org/markup-compatibility/2006">
              <mc:Choice xmlns:v="urn:schemas-microsoft-com:vml" Requires="v">
                <p:oleObj spid="_x0000_s10268" name="Equation" r:id="rId25" imgW="42418000" imgH="11404600" progId="Equation.DSMT4">
                  <p:embed/>
                </p:oleObj>
              </mc:Choice>
              <mc:Fallback>
                <p:oleObj name="Equation" r:id="rId25" imgW="42418000" imgH="11404600" progId="Equation.DSMT4">
                  <p:embed/>
                  <p:pic>
                    <p:nvPicPr>
                      <p:cNvPr id="2062" name="Object 14">
                        <a:extLst>
                          <a:ext uri="{FF2B5EF4-FFF2-40B4-BE49-F238E27FC236}">
                            <a16:creationId xmlns:a16="http://schemas.microsoft.com/office/drawing/2014/main" id="{3ABB4B7E-9FB6-7E42-B3E8-DBD72C9DB9A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93939" y="4143376"/>
                        <a:ext cx="2655887"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3" name="Object 15">
            <a:extLst>
              <a:ext uri="{FF2B5EF4-FFF2-40B4-BE49-F238E27FC236}">
                <a16:creationId xmlns:a16="http://schemas.microsoft.com/office/drawing/2014/main" id="{47BDDEB9-F38C-DB44-8251-883F174AB87A}"/>
              </a:ext>
            </a:extLst>
          </p:cNvPr>
          <p:cNvGraphicFramePr>
            <a:graphicFrameLocks noChangeAspect="1"/>
          </p:cNvGraphicFramePr>
          <p:nvPr/>
        </p:nvGraphicFramePr>
        <p:xfrm>
          <a:off x="2166938" y="4943476"/>
          <a:ext cx="404812" cy="271463"/>
        </p:xfrm>
        <a:graphic>
          <a:graphicData uri="http://schemas.openxmlformats.org/presentationml/2006/ole">
            <mc:AlternateContent xmlns:mc="http://schemas.openxmlformats.org/markup-compatibility/2006">
              <mc:Choice xmlns:v="urn:schemas-microsoft-com:vml" Requires="v">
                <p:oleObj spid="_x0000_s10269" name="Equation" r:id="rId27" imgW="7899400" imgH="5270500" progId="Equation.DSMT4">
                  <p:embed/>
                </p:oleObj>
              </mc:Choice>
              <mc:Fallback>
                <p:oleObj name="Equation" r:id="rId27" imgW="7899400" imgH="5270500" progId="Equation.DSMT4">
                  <p:embed/>
                  <p:pic>
                    <p:nvPicPr>
                      <p:cNvPr id="2063" name="Object 15">
                        <a:extLst>
                          <a:ext uri="{FF2B5EF4-FFF2-40B4-BE49-F238E27FC236}">
                            <a16:creationId xmlns:a16="http://schemas.microsoft.com/office/drawing/2014/main" id="{47BDDEB9-F38C-DB44-8251-883F174AB87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66938" y="4943476"/>
                        <a:ext cx="4048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4" name="Object 16">
            <a:extLst>
              <a:ext uri="{FF2B5EF4-FFF2-40B4-BE49-F238E27FC236}">
                <a16:creationId xmlns:a16="http://schemas.microsoft.com/office/drawing/2014/main" id="{8064D0B3-4C04-C94F-ADF2-D82A288FD9D8}"/>
              </a:ext>
            </a:extLst>
          </p:cNvPr>
          <p:cNvGraphicFramePr>
            <a:graphicFrameLocks noChangeAspect="1"/>
          </p:cNvGraphicFramePr>
          <p:nvPr/>
        </p:nvGraphicFramePr>
        <p:xfrm>
          <a:off x="2809876" y="5214938"/>
          <a:ext cx="1833563" cy="271462"/>
        </p:xfrm>
        <a:graphic>
          <a:graphicData uri="http://schemas.openxmlformats.org/presentationml/2006/ole">
            <mc:AlternateContent xmlns:mc="http://schemas.openxmlformats.org/markup-compatibility/2006">
              <mc:Choice xmlns:v="urn:schemas-microsoft-com:vml" Requires="v">
                <p:oleObj spid="_x0000_s10270" name="Equation" r:id="rId29" imgW="35699700" imgH="5270500" progId="Equation.DSMT4">
                  <p:embed/>
                </p:oleObj>
              </mc:Choice>
              <mc:Fallback>
                <p:oleObj name="Equation" r:id="rId29" imgW="35699700" imgH="5270500" progId="Equation.DSMT4">
                  <p:embed/>
                  <p:pic>
                    <p:nvPicPr>
                      <p:cNvPr id="2064" name="Object 16">
                        <a:extLst>
                          <a:ext uri="{FF2B5EF4-FFF2-40B4-BE49-F238E27FC236}">
                            <a16:creationId xmlns:a16="http://schemas.microsoft.com/office/drawing/2014/main" id="{8064D0B3-4C04-C94F-ADF2-D82A288FD9D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09876" y="5214938"/>
                        <a:ext cx="1833563"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5" name="Object 17">
            <a:extLst>
              <a:ext uri="{FF2B5EF4-FFF2-40B4-BE49-F238E27FC236}">
                <a16:creationId xmlns:a16="http://schemas.microsoft.com/office/drawing/2014/main" id="{B6EEF013-21CC-9A42-866F-979355395E8D}"/>
              </a:ext>
            </a:extLst>
          </p:cNvPr>
          <p:cNvGraphicFramePr>
            <a:graphicFrameLocks noChangeAspect="1"/>
          </p:cNvGraphicFramePr>
          <p:nvPr/>
        </p:nvGraphicFramePr>
        <p:xfrm>
          <a:off x="2381250" y="5500688"/>
          <a:ext cx="2781300" cy="285750"/>
        </p:xfrm>
        <a:graphic>
          <a:graphicData uri="http://schemas.openxmlformats.org/presentationml/2006/ole">
            <mc:AlternateContent xmlns:mc="http://schemas.openxmlformats.org/markup-compatibility/2006">
              <mc:Choice xmlns:v="urn:schemas-microsoft-com:vml" Requires="v">
                <p:oleObj spid="_x0000_s10271" name="Equation" r:id="rId31" imgW="54127400" imgH="5562600" progId="Equation.DSMT4">
                  <p:embed/>
                </p:oleObj>
              </mc:Choice>
              <mc:Fallback>
                <p:oleObj name="Equation" r:id="rId31" imgW="54127400" imgH="5562600" progId="Equation.DSMT4">
                  <p:embed/>
                  <p:pic>
                    <p:nvPicPr>
                      <p:cNvPr id="2065" name="Object 17">
                        <a:extLst>
                          <a:ext uri="{FF2B5EF4-FFF2-40B4-BE49-F238E27FC236}">
                            <a16:creationId xmlns:a16="http://schemas.microsoft.com/office/drawing/2014/main" id="{B6EEF013-21CC-9A42-866F-979355395E8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381250" y="5500688"/>
                        <a:ext cx="27813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6" name="Object 18">
            <a:extLst>
              <a:ext uri="{FF2B5EF4-FFF2-40B4-BE49-F238E27FC236}">
                <a16:creationId xmlns:a16="http://schemas.microsoft.com/office/drawing/2014/main" id="{8ED7B04A-2497-D44A-A001-76A59351D791}"/>
              </a:ext>
            </a:extLst>
          </p:cNvPr>
          <p:cNvGraphicFramePr>
            <a:graphicFrameLocks noChangeAspect="1"/>
          </p:cNvGraphicFramePr>
          <p:nvPr/>
        </p:nvGraphicFramePr>
        <p:xfrm>
          <a:off x="2417764" y="5786438"/>
          <a:ext cx="2706687" cy="285750"/>
        </p:xfrm>
        <a:graphic>
          <a:graphicData uri="http://schemas.openxmlformats.org/presentationml/2006/ole">
            <mc:AlternateContent xmlns:mc="http://schemas.openxmlformats.org/markup-compatibility/2006">
              <mc:Choice xmlns:v="urn:schemas-microsoft-com:vml" Requires="v">
                <p:oleObj spid="_x0000_s10272" name="Equation" r:id="rId33" imgW="52666900" imgH="5562600" progId="Equation.DSMT4">
                  <p:embed/>
                </p:oleObj>
              </mc:Choice>
              <mc:Fallback>
                <p:oleObj name="Equation" r:id="rId33" imgW="52666900" imgH="5562600" progId="Equation.DSMT4">
                  <p:embed/>
                  <p:pic>
                    <p:nvPicPr>
                      <p:cNvPr id="2066" name="Object 18">
                        <a:extLst>
                          <a:ext uri="{FF2B5EF4-FFF2-40B4-BE49-F238E27FC236}">
                            <a16:creationId xmlns:a16="http://schemas.microsoft.com/office/drawing/2014/main" id="{8ED7B04A-2497-D44A-A001-76A59351D79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417764" y="5786438"/>
                        <a:ext cx="2706687"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Номер слайда 20">
            <a:extLst>
              <a:ext uri="{FF2B5EF4-FFF2-40B4-BE49-F238E27FC236}">
                <a16:creationId xmlns:a16="http://schemas.microsoft.com/office/drawing/2014/main" id="{EC526F49-097B-C649-96D1-BA760380CD2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05831BC-D1F8-3D46-9A3A-C98D4E1C9DEE}" type="slidenum">
              <a:rPr lang="ru-RU" altLang="ru-RU">
                <a:solidFill>
                  <a:srgbClr val="898989"/>
                </a:solidFill>
                <a:latin typeface="Calibri" panose="020F0502020204030204" pitchFamily="34" charset="0"/>
              </a:rPr>
              <a:pPr eaLnBrk="1" hangingPunct="1"/>
              <a:t>8</a:t>
            </a:fld>
            <a:endParaRPr lang="ru-RU" altLang="ru-RU">
              <a:solidFill>
                <a:srgbClr val="898989"/>
              </a:solidFill>
              <a:latin typeface="Calibri" panose="020F050202020403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1">
            <a:extLst>
              <a:ext uri="{FF2B5EF4-FFF2-40B4-BE49-F238E27FC236}">
                <a16:creationId xmlns:a16="http://schemas.microsoft.com/office/drawing/2014/main" id="{CF719A0A-35E8-1C49-A0BB-5D29866BDC6E}"/>
              </a:ext>
            </a:extLst>
          </p:cNvPr>
          <p:cNvSpPr>
            <a:spLocks noGrp="1"/>
          </p:cNvSpPr>
          <p:nvPr>
            <p:ph type="title"/>
          </p:nvPr>
        </p:nvSpPr>
        <p:spPr>
          <a:xfrm>
            <a:off x="1738314" y="142875"/>
            <a:ext cx="8715375" cy="6572250"/>
          </a:xfrm>
        </p:spPr>
        <p:txBody>
          <a:bodyPr/>
          <a:lstStyle/>
          <a:p>
            <a:pPr algn="l" eaLnBrk="1" hangingPunct="1"/>
            <a:r>
              <a:rPr lang="ru-RU" altLang="ru-RU" sz="1800">
                <a:latin typeface="Arial" panose="020B0604020202020204" pitchFamily="34" charset="0"/>
                <a:cs typeface="Arial" panose="020B0604020202020204" pitchFamily="34" charset="0"/>
              </a:rPr>
              <a:t>4. </a:t>
            </a:r>
            <a:r>
              <a:rPr lang="en-US" altLang="ru-RU" sz="1800" i="1">
                <a:latin typeface="Arial" panose="020B0604020202020204" pitchFamily="34" charset="0"/>
                <a:cs typeface="Arial" panose="020B0604020202020204" pitchFamily="34" charset="0"/>
              </a:rPr>
              <a:t>C</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є</a:t>
            </a:r>
            <a:r>
              <a:rPr lang="en-US" altLang="ru-RU" sz="1800" i="1">
                <a:latin typeface="Arial" panose="020B0604020202020204" pitchFamily="34" charset="0"/>
                <a:cs typeface="Arial" panose="020B0604020202020204" pitchFamily="34" charset="0"/>
              </a:rPr>
              <a:t> </a:t>
            </a:r>
            <a:r>
              <a:rPr lang="en-US" altLang="ru-RU" sz="1800" i="1">
                <a:latin typeface="Euclid Math One" pitchFamily="18" charset="2"/>
                <a:cs typeface="Times New Roman" panose="02020603050405020304" pitchFamily="18" charset="0"/>
              </a:rPr>
              <a:t>N</a:t>
            </a:r>
            <a:r>
              <a:rPr lang="en-US"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при </a:t>
            </a:r>
            <a:r>
              <a:rPr lang="en-US" altLang="ru-RU" sz="1800" i="1">
                <a:latin typeface="Arial" panose="020B0604020202020204" pitchFamily="34" charset="0"/>
                <a:cs typeface="Arial" panose="020B0604020202020204" pitchFamily="34" charset="0"/>
              </a:rPr>
              <a:t>n ≠ n`.</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Метод погружения с квантованием СМ. (В дальнейшем этот метод будет изучаться более подробно в разделе 2.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ЦВЗ</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Метод погружения и извлечения бита </a:t>
            </a:r>
            <a:r>
              <a:rPr lang="en-US" altLang="ru-RU" sz="1800">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b</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 отсчет </a:t>
            </a:r>
            <a:r>
              <a:rPr lang="en-US" altLang="ru-RU" sz="1800" i="1">
                <a:latin typeface="Arial" panose="020B0604020202020204" pitchFamily="34" charset="0"/>
                <a:cs typeface="Arial" panose="020B0604020202020204" pitchFamily="34" charset="0"/>
              </a:rPr>
              <a:t>C(n)</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очевиден из рисунка, причем извлечение происходит без ошибок при любом ПО. Скорость равна 1 бит/отсчет. СГС оказывается ИСГС и робастной относительно небольшого аддитивного шума.</a:t>
            </a:r>
          </a:p>
        </p:txBody>
      </p:sp>
      <p:sp>
        <p:nvSpPr>
          <p:cNvPr id="7" name="Номер слайда 6">
            <a:extLst>
              <a:ext uri="{FF2B5EF4-FFF2-40B4-BE49-F238E27FC236}">
                <a16:creationId xmlns:a16="http://schemas.microsoft.com/office/drawing/2014/main" id="{5881E1D9-56B6-A440-8253-1710322BF0C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C04EF92-A44B-A74C-9334-033118FE6C4A}" type="slidenum">
              <a:rPr lang="ru-RU" altLang="ru-RU">
                <a:solidFill>
                  <a:srgbClr val="898989"/>
                </a:solidFill>
                <a:latin typeface="Calibri" panose="020F0502020204030204" pitchFamily="34" charset="0"/>
              </a:rPr>
              <a:pPr eaLnBrk="1" hangingPunct="1"/>
              <a:t>80</a:t>
            </a:fld>
            <a:endParaRPr lang="ru-RU" altLang="ru-RU">
              <a:solidFill>
                <a:srgbClr val="898989"/>
              </a:solidFill>
              <a:latin typeface="Calibri" panose="020F0502020204030204" pitchFamily="34" charset="0"/>
            </a:endParaRPr>
          </a:p>
        </p:txBody>
      </p:sp>
      <p:graphicFrame>
        <p:nvGraphicFramePr>
          <p:cNvPr id="12292" name="Object 4">
            <a:extLst>
              <a:ext uri="{FF2B5EF4-FFF2-40B4-BE49-F238E27FC236}">
                <a16:creationId xmlns:a16="http://schemas.microsoft.com/office/drawing/2014/main" id="{50BE5727-66F4-1E45-B4EE-278D7735B016}"/>
              </a:ext>
            </a:extLst>
          </p:cNvPr>
          <p:cNvGraphicFramePr>
            <a:graphicFrameLocks noChangeAspect="1"/>
          </p:cNvGraphicFramePr>
          <p:nvPr/>
        </p:nvGraphicFramePr>
        <p:xfrm>
          <a:off x="3024189" y="184150"/>
          <a:ext cx="2676525" cy="387350"/>
        </p:xfrm>
        <a:graphic>
          <a:graphicData uri="http://schemas.openxmlformats.org/presentationml/2006/ole">
            <mc:AlternateContent xmlns:mc="http://schemas.openxmlformats.org/markup-compatibility/2006">
              <mc:Choice xmlns:v="urn:schemas-microsoft-com:vml" Requires="v">
                <p:oleObj spid="_x0000_s87042" name="Equation" r:id="rId3" imgW="42710100" imgH="6146800" progId="Equation.DSMT4">
                  <p:embed/>
                </p:oleObj>
              </mc:Choice>
              <mc:Fallback>
                <p:oleObj name="Equation" r:id="rId3" imgW="42710100" imgH="6146800" progId="Equation.DSMT4">
                  <p:embed/>
                  <p:pic>
                    <p:nvPicPr>
                      <p:cNvPr id="12292" name="Object 4">
                        <a:extLst>
                          <a:ext uri="{FF2B5EF4-FFF2-40B4-BE49-F238E27FC236}">
                            <a16:creationId xmlns:a16="http://schemas.microsoft.com/office/drawing/2014/main" id="{50BE5727-66F4-1E45-B4EE-278D7735B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189" y="184150"/>
                        <a:ext cx="2676525"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293" name="Picture 6">
            <a:extLst>
              <a:ext uri="{FF2B5EF4-FFF2-40B4-BE49-F238E27FC236}">
                <a16:creationId xmlns:a16="http://schemas.microsoft.com/office/drawing/2014/main" id="{2ED2A663-DB3C-1247-97D9-45BCF4716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0" y="1143001"/>
            <a:ext cx="51435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a:extLst>
              <a:ext uri="{FF2B5EF4-FFF2-40B4-BE49-F238E27FC236}">
                <a16:creationId xmlns:a16="http://schemas.microsoft.com/office/drawing/2014/main" id="{65023132-F7EB-DD49-B35C-FBEDA549F68D}"/>
              </a:ext>
            </a:extLst>
          </p:cNvPr>
          <p:cNvSpPr>
            <a:spLocks noGrp="1"/>
          </p:cNvSpPr>
          <p:nvPr>
            <p:ph type="title"/>
          </p:nvPr>
        </p:nvSpPr>
        <p:spPr>
          <a:xfrm>
            <a:off x="1738314" y="142875"/>
            <a:ext cx="8715375" cy="6572250"/>
          </a:xfrm>
        </p:spPr>
        <p:txBody>
          <a:bodyPr/>
          <a:lstStyle/>
          <a:p>
            <a:pPr algn="l" eaLnBrk="1" hangingPunct="1"/>
            <a:r>
              <a:rPr lang="ru-RU" altLang="ru-RU" sz="1800" b="1">
                <a:latin typeface="Arial" panose="020B0604020202020204" pitchFamily="34" charset="0"/>
                <a:cs typeface="Arial" panose="020B0604020202020204" pitchFamily="34" charset="0"/>
              </a:rPr>
              <a:t>СГС, построенные при неполном знании распределений ПО.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(Это дает подход к практической реализации СГС для типичных ПО (аудио и видео)).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1. Аддитивное вложение в гауссовские ПО с нулевыми средними и неизвестной, при построении СГС, матрицей корреляций.</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Тогда								(15)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r>
              <a:rPr lang="en-US" altLang="ru-RU" sz="1800" i="1">
                <a:latin typeface="Arial" panose="020B0604020202020204" pitchFamily="34" charset="0"/>
                <a:cs typeface="Arial" panose="020B0604020202020204" pitchFamily="34" charset="0"/>
              </a:rPr>
              <a:t>R</a:t>
            </a:r>
            <a:r>
              <a:rPr lang="en-US" altLang="ru-RU" sz="1800" i="1" baseline="-25000">
                <a:latin typeface="Arial" panose="020B0604020202020204" pitchFamily="34" charset="0"/>
                <a:cs typeface="Arial" panose="020B0604020202020204" pitchFamily="34" charset="0"/>
              </a:rPr>
              <a:t>c</a:t>
            </a:r>
            <a:r>
              <a:rPr lang="ru-RU" altLang="ru-RU" sz="1800" i="1">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матрица корреляций ПО, </a:t>
            </a:r>
            <a:r>
              <a:rPr lang="en-US" altLang="ru-RU" sz="1800" i="1">
                <a:latin typeface="Arial" panose="020B0604020202020204" pitchFamily="34" charset="0"/>
                <a:cs typeface="Arial" panose="020B0604020202020204" pitchFamily="34" charset="0"/>
              </a:rPr>
              <a:t>R</a:t>
            </a:r>
            <a:r>
              <a:rPr lang="en-US" altLang="ru-RU" sz="1800" i="1" baseline="-25000">
                <a:latin typeface="Arial" panose="020B0604020202020204" pitchFamily="34" charset="0"/>
                <a:cs typeface="Arial" panose="020B0604020202020204" pitchFamily="34" charset="0"/>
              </a:rPr>
              <a:t>w</a:t>
            </a:r>
            <a:r>
              <a:rPr lang="ru-RU" altLang="ru-RU" sz="1800" i="1">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матрица корреляций СГС,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R = (R</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 + R</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)/2.</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Для метода погружения по (13) и экспоненциальной матрице</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Можно доказать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что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(16)</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6" name="Номер слайда 5">
            <a:extLst>
              <a:ext uri="{FF2B5EF4-FFF2-40B4-BE49-F238E27FC236}">
                <a16:creationId xmlns:a16="http://schemas.microsoft.com/office/drawing/2014/main" id="{3A4CF217-0BED-1345-BF65-CCCE003FBF7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30DBA2B-1066-3345-9A32-FDB1A4040A91}" type="slidenum">
              <a:rPr lang="ru-RU" altLang="ru-RU">
                <a:solidFill>
                  <a:srgbClr val="898989"/>
                </a:solidFill>
                <a:latin typeface="Calibri" panose="020F0502020204030204" pitchFamily="34" charset="0"/>
              </a:rPr>
              <a:pPr eaLnBrk="1" hangingPunct="1"/>
              <a:t>81</a:t>
            </a:fld>
            <a:endParaRPr lang="ru-RU" altLang="ru-RU">
              <a:solidFill>
                <a:srgbClr val="898989"/>
              </a:solidFill>
              <a:latin typeface="Calibri" panose="020F0502020204030204" pitchFamily="34" charset="0"/>
            </a:endParaRPr>
          </a:p>
        </p:txBody>
      </p:sp>
      <p:graphicFrame>
        <p:nvGraphicFramePr>
          <p:cNvPr id="13316" name="Object 10">
            <a:extLst>
              <a:ext uri="{FF2B5EF4-FFF2-40B4-BE49-F238E27FC236}">
                <a16:creationId xmlns:a16="http://schemas.microsoft.com/office/drawing/2014/main" id="{5EC2C1EF-8280-144C-9BBF-7D8C1E325C18}"/>
              </a:ext>
            </a:extLst>
          </p:cNvPr>
          <p:cNvGraphicFramePr>
            <a:graphicFrameLocks noChangeAspect="1"/>
          </p:cNvGraphicFramePr>
          <p:nvPr/>
        </p:nvGraphicFramePr>
        <p:xfrm>
          <a:off x="2828925" y="1571625"/>
          <a:ext cx="3328988" cy="755650"/>
        </p:xfrm>
        <a:graphic>
          <a:graphicData uri="http://schemas.openxmlformats.org/presentationml/2006/ole">
            <mc:AlternateContent xmlns:mc="http://schemas.openxmlformats.org/markup-compatibility/2006">
              <mc:Choice xmlns:v="urn:schemas-microsoft-com:vml" Requires="v">
                <p:oleObj spid="_x0000_s88069" name="Equation" r:id="rId3" imgW="53251100" imgH="12001500" progId="Equation.DSMT4">
                  <p:embed/>
                </p:oleObj>
              </mc:Choice>
              <mc:Fallback>
                <p:oleObj name="Equation" r:id="rId3" imgW="53251100" imgH="12001500" progId="Equation.DSMT4">
                  <p:embed/>
                  <p:pic>
                    <p:nvPicPr>
                      <p:cNvPr id="13316" name="Object 10">
                        <a:extLst>
                          <a:ext uri="{FF2B5EF4-FFF2-40B4-BE49-F238E27FC236}">
                            <a16:creationId xmlns:a16="http://schemas.microsoft.com/office/drawing/2014/main" id="{5EC2C1EF-8280-144C-9BBF-7D8C1E325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8925" y="1571625"/>
                        <a:ext cx="332898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7" name="Object 6">
            <a:extLst>
              <a:ext uri="{FF2B5EF4-FFF2-40B4-BE49-F238E27FC236}">
                <a16:creationId xmlns:a16="http://schemas.microsoft.com/office/drawing/2014/main" id="{16C105F2-07BF-6E49-BB45-ED45A76BD71C}"/>
              </a:ext>
            </a:extLst>
          </p:cNvPr>
          <p:cNvGraphicFramePr>
            <a:graphicFrameLocks noChangeAspect="1"/>
          </p:cNvGraphicFramePr>
          <p:nvPr/>
        </p:nvGraphicFramePr>
        <p:xfrm>
          <a:off x="1881188" y="3217864"/>
          <a:ext cx="3143250" cy="1068387"/>
        </p:xfrm>
        <a:graphic>
          <a:graphicData uri="http://schemas.openxmlformats.org/presentationml/2006/ole">
            <mc:AlternateContent xmlns:mc="http://schemas.openxmlformats.org/markup-compatibility/2006">
              <mc:Choice xmlns:v="urn:schemas-microsoft-com:vml" Requires="v">
                <p:oleObj spid="_x0000_s88070" name="Equation" r:id="rId5" imgW="55295800" imgH="24866600" progId="Equation.DSMT4">
                  <p:embed/>
                </p:oleObj>
              </mc:Choice>
              <mc:Fallback>
                <p:oleObj name="Equation" r:id="rId5" imgW="55295800" imgH="24866600" progId="Equation.DSMT4">
                  <p:embed/>
                  <p:pic>
                    <p:nvPicPr>
                      <p:cNvPr id="13317" name="Object 6">
                        <a:extLst>
                          <a:ext uri="{FF2B5EF4-FFF2-40B4-BE49-F238E27FC236}">
                            <a16:creationId xmlns:a16="http://schemas.microsoft.com/office/drawing/2014/main" id="{16C105F2-07BF-6E49-BB45-ED45A76BD7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88" y="3217864"/>
                        <a:ext cx="3143250"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8" name="Object 7">
            <a:extLst>
              <a:ext uri="{FF2B5EF4-FFF2-40B4-BE49-F238E27FC236}">
                <a16:creationId xmlns:a16="http://schemas.microsoft.com/office/drawing/2014/main" id="{51F41FA2-6ABB-B240-A7CA-E2A202F9ECA0}"/>
              </a:ext>
            </a:extLst>
          </p:cNvPr>
          <p:cNvGraphicFramePr>
            <a:graphicFrameLocks noChangeAspect="1"/>
          </p:cNvGraphicFramePr>
          <p:nvPr/>
        </p:nvGraphicFramePr>
        <p:xfrm>
          <a:off x="1881188" y="4470400"/>
          <a:ext cx="4519612" cy="958850"/>
        </p:xfrm>
        <a:graphic>
          <a:graphicData uri="http://schemas.openxmlformats.org/presentationml/2006/ole">
            <mc:AlternateContent xmlns:mc="http://schemas.openxmlformats.org/markup-compatibility/2006">
              <mc:Choice xmlns:v="urn:schemas-microsoft-com:vml" Requires="v">
                <p:oleObj spid="_x0000_s88071" name="Equation" r:id="rId7" imgW="72263000" imgH="15214600" progId="Equation.DSMT4">
                  <p:embed/>
                </p:oleObj>
              </mc:Choice>
              <mc:Fallback>
                <p:oleObj name="Equation" r:id="rId7" imgW="72263000" imgH="15214600" progId="Equation.DSMT4">
                  <p:embed/>
                  <p:pic>
                    <p:nvPicPr>
                      <p:cNvPr id="13318" name="Object 7">
                        <a:extLst>
                          <a:ext uri="{FF2B5EF4-FFF2-40B4-BE49-F238E27FC236}">
                            <a16:creationId xmlns:a16="http://schemas.microsoft.com/office/drawing/2014/main" id="{51F41FA2-6ABB-B240-A7CA-E2A202F9EC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88" y="4470400"/>
                        <a:ext cx="4519612"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8">
            <a:extLst>
              <a:ext uri="{FF2B5EF4-FFF2-40B4-BE49-F238E27FC236}">
                <a16:creationId xmlns:a16="http://schemas.microsoft.com/office/drawing/2014/main" id="{08020653-1558-B34B-921D-5C042CC1D0A4}"/>
              </a:ext>
            </a:extLst>
          </p:cNvPr>
          <p:cNvGraphicFramePr>
            <a:graphicFrameLocks noChangeAspect="1"/>
          </p:cNvGraphicFramePr>
          <p:nvPr/>
        </p:nvGraphicFramePr>
        <p:xfrm>
          <a:off x="2338388" y="5481638"/>
          <a:ext cx="3257550" cy="1162050"/>
        </p:xfrm>
        <a:graphic>
          <a:graphicData uri="http://schemas.openxmlformats.org/presentationml/2006/ole">
            <mc:AlternateContent xmlns:mc="http://schemas.openxmlformats.org/markup-compatibility/2006">
              <mc:Choice xmlns:v="urn:schemas-microsoft-com:vml" Requires="v">
                <p:oleObj spid="_x0000_s88072" name="Equation" r:id="rId9" imgW="52082700" imgH="18427700" progId="Equation.DSMT4">
                  <p:embed/>
                </p:oleObj>
              </mc:Choice>
              <mc:Fallback>
                <p:oleObj name="Equation" r:id="rId9" imgW="52082700" imgH="18427700" progId="Equation.DSMT4">
                  <p:embed/>
                  <p:pic>
                    <p:nvPicPr>
                      <p:cNvPr id="13319" name="Object 8">
                        <a:extLst>
                          <a:ext uri="{FF2B5EF4-FFF2-40B4-BE49-F238E27FC236}">
                            <a16:creationId xmlns:a16="http://schemas.microsoft.com/office/drawing/2014/main" id="{08020653-1558-B34B-921D-5C042CC1D0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8388" y="5481638"/>
                        <a:ext cx="3257550"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Заголовок 1">
            <a:extLst>
              <a:ext uri="{FF2B5EF4-FFF2-40B4-BE49-F238E27FC236}">
                <a16:creationId xmlns:a16="http://schemas.microsoft.com/office/drawing/2014/main" id="{ACC807EF-2967-AB40-B972-C9BB603C3907}"/>
              </a:ext>
            </a:extLst>
          </p:cNvPr>
          <p:cNvSpPr>
            <a:spLocks noGrp="1"/>
          </p:cNvSpPr>
          <p:nvPr>
            <p:ph type="title"/>
          </p:nvPr>
        </p:nvSpPr>
        <p:spPr>
          <a:xfrm>
            <a:off x="1738314" y="214313"/>
            <a:ext cx="8715375" cy="6500812"/>
          </a:xfrm>
        </p:spPr>
        <p:txBody>
          <a:bodyPr/>
          <a:lstStyle/>
          <a:p>
            <a:pPr algn="l" eaLnBrk="1" hangingPunct="1"/>
            <a:r>
              <a:rPr lang="ru-RU" altLang="ru-RU" sz="1800" i="1">
                <a:latin typeface="Arial" panose="020B0604020202020204" pitchFamily="34" charset="0"/>
                <a:cs typeface="Arial" panose="020B0604020202020204" pitchFamily="34" charset="0"/>
              </a:rPr>
              <a:t>Пример.	</a:t>
            </a:r>
            <a:r>
              <a:rPr lang="en-US" altLang="ru-RU" sz="1800" i="1">
                <a:latin typeface="Arial" panose="020B0604020202020204" pitchFamily="34" charset="0"/>
                <a:cs typeface="Arial" panose="020B0604020202020204" pitchFamily="34" charset="0"/>
              </a:rPr>
              <a:t>r = 0.5, </a:t>
            </a:r>
            <a:r>
              <a:rPr lang="el-GR" altLang="ru-RU" sz="1800" i="1">
                <a:latin typeface="Arial" panose="020B0604020202020204" pitchFamily="34" charset="0"/>
                <a:cs typeface="Arial" panose="020B0604020202020204" pitchFamily="34" charset="0"/>
              </a:rPr>
              <a:t>δ</a:t>
            </a:r>
            <a:r>
              <a:rPr lang="en-US" altLang="ru-RU" sz="1800" i="1">
                <a:latin typeface="Arial" panose="020B0604020202020204" pitchFamily="34" charset="0"/>
                <a:cs typeface="Arial" panose="020B0604020202020204" pitchFamily="34" charset="0"/>
              </a:rPr>
              <a:t> = 1.01, N = 500, </a:t>
            </a:r>
            <a:r>
              <a:rPr lang="ru-RU" altLang="ru-RU" sz="1800">
                <a:latin typeface="Arial" panose="020B0604020202020204" pitchFamily="34" charset="0"/>
                <a:cs typeface="Arial" panose="020B0604020202020204" pitchFamily="34" charset="0"/>
              </a:rPr>
              <a:t>тогда по (16)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r = 0.</a:t>
            </a:r>
            <a:r>
              <a:rPr lang="ru-RU" altLang="ru-RU" sz="1800" i="1">
                <a:latin typeface="Arial" panose="020B0604020202020204" pitchFamily="34" charset="0"/>
                <a:cs typeface="Arial" panose="020B0604020202020204" pitchFamily="34" charset="0"/>
              </a:rPr>
              <a:t>9</a:t>
            </a:r>
            <a:r>
              <a:rPr lang="en-US" altLang="ru-RU" sz="1800" i="1">
                <a:latin typeface="Arial" panose="020B0604020202020204" pitchFamily="34" charset="0"/>
                <a:cs typeface="Arial" panose="020B0604020202020204" pitchFamily="34" charset="0"/>
              </a:rPr>
              <a:t>, </a:t>
            </a:r>
            <a:r>
              <a:rPr lang="el-GR" altLang="ru-RU" sz="1800" i="1">
                <a:latin typeface="Arial" panose="020B0604020202020204" pitchFamily="34" charset="0"/>
                <a:cs typeface="Arial" panose="020B0604020202020204" pitchFamily="34" charset="0"/>
              </a:rPr>
              <a:t>δ</a:t>
            </a:r>
            <a:r>
              <a:rPr lang="en-US" altLang="ru-RU" sz="1800" i="1">
                <a:latin typeface="Arial" panose="020B0604020202020204" pitchFamily="34" charset="0"/>
                <a:cs typeface="Arial" panose="020B0604020202020204" pitchFamily="34" charset="0"/>
              </a:rPr>
              <a:t> = 1.01, N = 500, </a:t>
            </a:r>
            <a:r>
              <a:rPr lang="ru-RU" altLang="ru-RU" sz="1800">
                <a:latin typeface="Arial" panose="020B0604020202020204" pitchFamily="34" charset="0"/>
                <a:cs typeface="Arial" panose="020B0604020202020204" pitchFamily="34" charset="0"/>
              </a:rPr>
              <a:t>тогда по (14)</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(Напомним, что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Видно, что при малых корреляциях отсчетов это ПИСГС.</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Данная СГС оказывается робастной относительно аддитивной помехи.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для информированного декодера,</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для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слепого</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декодера,</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(см. лекцию 3).</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Пример.	</a:t>
            </a:r>
            <a:r>
              <a:rPr lang="el-GR" altLang="ru-RU" sz="1800" i="1">
                <a:latin typeface="Arial" panose="020B0604020202020204" pitchFamily="34" charset="0"/>
                <a:cs typeface="Arial" panose="020B0604020202020204" pitchFamily="34" charset="0"/>
              </a:rPr>
              <a:t>η</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 = 100, </a:t>
            </a:r>
            <a:r>
              <a:rPr lang="el-GR" altLang="ru-RU" sz="1800" i="1">
                <a:latin typeface="Arial" panose="020B0604020202020204" pitchFamily="34" charset="0"/>
                <a:cs typeface="Arial" panose="020B0604020202020204" pitchFamily="34" charset="0"/>
              </a:rPr>
              <a:t>η</a:t>
            </a:r>
            <a:r>
              <a:rPr lang="en-US" altLang="ru-RU" sz="1800" i="1" baseline="-25000">
                <a:latin typeface="Arial" panose="020B0604020202020204" pitchFamily="34" charset="0"/>
                <a:cs typeface="Arial" panose="020B0604020202020204" pitchFamily="34" charset="0"/>
              </a:rPr>
              <a:t>a</a:t>
            </a:r>
            <a:r>
              <a:rPr lang="en-US" altLang="ru-RU" sz="1800" i="1">
                <a:latin typeface="Arial" panose="020B0604020202020204" pitchFamily="34" charset="0"/>
                <a:cs typeface="Arial" panose="020B0604020202020204" pitchFamily="34" charset="0"/>
              </a:rPr>
              <a:t> = 70, N</a:t>
            </a:r>
            <a:r>
              <a:rPr lang="en-US" altLang="ru-RU" sz="1800" i="1" baseline="-25000">
                <a:latin typeface="Arial" panose="020B0604020202020204" pitchFamily="34" charset="0"/>
                <a:cs typeface="Arial" panose="020B0604020202020204" pitchFamily="34" charset="0"/>
              </a:rPr>
              <a:t>0</a:t>
            </a:r>
            <a:r>
              <a:rPr lang="en-US" altLang="ru-RU" sz="1800" i="1">
                <a:latin typeface="Arial" panose="020B0604020202020204" pitchFamily="34" charset="0"/>
                <a:cs typeface="Arial" panose="020B0604020202020204" pitchFamily="34" charset="0"/>
              </a:rPr>
              <a:t> = 5, N = 500;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тогда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l</a:t>
            </a:r>
            <a:r>
              <a:rPr lang="en-US" altLang="ru-RU" sz="1800" i="1">
                <a:latin typeface="Arial" panose="020B0604020202020204" pitchFamily="34" charset="0"/>
                <a:cs typeface="Arial" panose="020B0604020202020204" pitchFamily="34" charset="0"/>
              </a:rPr>
              <a:t> ≥ 0.16, P ≥ 3·10</a:t>
            </a:r>
            <a:r>
              <a:rPr lang="en-US" altLang="ru-RU" sz="1800" i="1" baseline="30000">
                <a:latin typeface="Arial" panose="020B0604020202020204" pitchFamily="34" charset="0"/>
                <a:cs typeface="Arial" panose="020B0604020202020204" pitchFamily="34" charset="0"/>
              </a:rPr>
              <a:t>-4</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на этом интервале можно секретно погрузить 100 бит.</a:t>
            </a: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При больших корреляциях между отсчетами ПО система перестает быть ПИСГС даже при малой скорости вложения. (Однако, это потенциальные условия обнаруживаемости СПО, а при использовании реальных одномерных или даже двумерных статистик, СГС может оставаться ПИСГС.)</a:t>
            </a:r>
          </a:p>
        </p:txBody>
      </p:sp>
      <p:sp>
        <p:nvSpPr>
          <p:cNvPr id="8" name="Номер слайда 7">
            <a:extLst>
              <a:ext uri="{FF2B5EF4-FFF2-40B4-BE49-F238E27FC236}">
                <a16:creationId xmlns:a16="http://schemas.microsoft.com/office/drawing/2014/main" id="{FCA9A7D2-75FF-D94B-BE79-9ABD2951CD0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287C7C5-560C-7C40-B510-4FE35F1A0EAD}" type="slidenum">
              <a:rPr lang="ru-RU" altLang="ru-RU">
                <a:solidFill>
                  <a:srgbClr val="898989"/>
                </a:solidFill>
                <a:latin typeface="Calibri" panose="020F0502020204030204" pitchFamily="34" charset="0"/>
              </a:rPr>
              <a:pPr eaLnBrk="1" hangingPunct="1"/>
              <a:t>82</a:t>
            </a:fld>
            <a:endParaRPr lang="ru-RU" altLang="ru-RU">
              <a:solidFill>
                <a:srgbClr val="898989"/>
              </a:solidFill>
              <a:latin typeface="Calibri" panose="020F0502020204030204" pitchFamily="34" charset="0"/>
            </a:endParaRPr>
          </a:p>
        </p:txBody>
      </p:sp>
      <p:graphicFrame>
        <p:nvGraphicFramePr>
          <p:cNvPr id="14340" name="Object 10">
            <a:extLst>
              <a:ext uri="{FF2B5EF4-FFF2-40B4-BE49-F238E27FC236}">
                <a16:creationId xmlns:a16="http://schemas.microsoft.com/office/drawing/2014/main" id="{599A719E-B58C-DB40-A12E-D09BA8E0C097}"/>
              </a:ext>
            </a:extLst>
          </p:cNvPr>
          <p:cNvGraphicFramePr>
            <a:graphicFrameLocks noChangeAspect="1"/>
          </p:cNvGraphicFramePr>
          <p:nvPr/>
        </p:nvGraphicFramePr>
        <p:xfrm>
          <a:off x="6924675" y="285751"/>
          <a:ext cx="1957388" cy="423863"/>
        </p:xfrm>
        <a:graphic>
          <a:graphicData uri="http://schemas.openxmlformats.org/presentationml/2006/ole">
            <mc:AlternateContent xmlns:mc="http://schemas.openxmlformats.org/markup-compatibility/2006">
              <mc:Choice xmlns:v="urn:schemas-microsoft-com:vml" Requires="v">
                <p:oleObj spid="_x0000_s89095" name="Equation" r:id="rId3" imgW="31305500" imgH="6731000" progId="Equation.DSMT4">
                  <p:embed/>
                </p:oleObj>
              </mc:Choice>
              <mc:Fallback>
                <p:oleObj name="Equation" r:id="rId3" imgW="31305500" imgH="6731000" progId="Equation.DSMT4">
                  <p:embed/>
                  <p:pic>
                    <p:nvPicPr>
                      <p:cNvPr id="14340" name="Object 10">
                        <a:extLst>
                          <a:ext uri="{FF2B5EF4-FFF2-40B4-BE49-F238E27FC236}">
                            <a16:creationId xmlns:a16="http://schemas.microsoft.com/office/drawing/2014/main" id="{599A719E-B58C-DB40-A12E-D09BA8E0C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4675" y="285751"/>
                        <a:ext cx="1957388"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1" name="Object 6">
            <a:extLst>
              <a:ext uri="{FF2B5EF4-FFF2-40B4-BE49-F238E27FC236}">
                <a16:creationId xmlns:a16="http://schemas.microsoft.com/office/drawing/2014/main" id="{680AB331-F0CA-A74D-8D1B-1339CEAB0396}"/>
              </a:ext>
            </a:extLst>
          </p:cNvPr>
          <p:cNvGraphicFramePr>
            <a:graphicFrameLocks noChangeAspect="1"/>
          </p:cNvGraphicFramePr>
          <p:nvPr/>
        </p:nvGraphicFramePr>
        <p:xfrm>
          <a:off x="6953250" y="642938"/>
          <a:ext cx="1830388" cy="423862"/>
        </p:xfrm>
        <a:graphic>
          <a:graphicData uri="http://schemas.openxmlformats.org/presentationml/2006/ole">
            <mc:AlternateContent xmlns:mc="http://schemas.openxmlformats.org/markup-compatibility/2006">
              <mc:Choice xmlns:v="urn:schemas-microsoft-com:vml" Requires="v">
                <p:oleObj spid="_x0000_s89096" name="Equation" r:id="rId5" imgW="29260800" imgH="6731000" progId="Equation.DSMT4">
                  <p:embed/>
                </p:oleObj>
              </mc:Choice>
              <mc:Fallback>
                <p:oleObj name="Equation" r:id="rId5" imgW="29260800" imgH="6731000" progId="Equation.DSMT4">
                  <p:embed/>
                  <p:pic>
                    <p:nvPicPr>
                      <p:cNvPr id="14341" name="Object 6">
                        <a:extLst>
                          <a:ext uri="{FF2B5EF4-FFF2-40B4-BE49-F238E27FC236}">
                            <a16:creationId xmlns:a16="http://schemas.microsoft.com/office/drawing/2014/main" id="{680AB331-F0CA-A74D-8D1B-1339CEAB0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3250" y="642938"/>
                        <a:ext cx="1830388"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2" name="Object 8">
            <a:extLst>
              <a:ext uri="{FF2B5EF4-FFF2-40B4-BE49-F238E27FC236}">
                <a16:creationId xmlns:a16="http://schemas.microsoft.com/office/drawing/2014/main" id="{C5257B53-280B-D248-8A68-2985FF2ED9DF}"/>
              </a:ext>
            </a:extLst>
          </p:cNvPr>
          <p:cNvGraphicFramePr>
            <a:graphicFrameLocks noChangeAspect="1"/>
          </p:cNvGraphicFramePr>
          <p:nvPr/>
        </p:nvGraphicFramePr>
        <p:xfrm>
          <a:off x="3595688" y="928689"/>
          <a:ext cx="1998662" cy="422275"/>
        </p:xfrm>
        <a:graphic>
          <a:graphicData uri="http://schemas.openxmlformats.org/presentationml/2006/ole">
            <mc:AlternateContent xmlns:mc="http://schemas.openxmlformats.org/markup-compatibility/2006">
              <mc:Choice xmlns:v="urn:schemas-microsoft-com:vml" Requires="v">
                <p:oleObj spid="_x0000_s89097" name="Equation" r:id="rId7" imgW="31889700" imgH="6731000" progId="Equation.DSMT4">
                  <p:embed/>
                </p:oleObj>
              </mc:Choice>
              <mc:Fallback>
                <p:oleObj name="Equation" r:id="rId7" imgW="31889700" imgH="6731000" progId="Equation.DSMT4">
                  <p:embed/>
                  <p:pic>
                    <p:nvPicPr>
                      <p:cNvPr id="14342" name="Object 8">
                        <a:extLst>
                          <a:ext uri="{FF2B5EF4-FFF2-40B4-BE49-F238E27FC236}">
                            <a16:creationId xmlns:a16="http://schemas.microsoft.com/office/drawing/2014/main" id="{C5257B53-280B-D248-8A68-2985FF2ED9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5688" y="928689"/>
                        <a:ext cx="1998662"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3" name="Object 5">
            <a:extLst>
              <a:ext uri="{FF2B5EF4-FFF2-40B4-BE49-F238E27FC236}">
                <a16:creationId xmlns:a16="http://schemas.microsoft.com/office/drawing/2014/main" id="{5F0C3CB4-56AC-1344-9BD0-17A1ADCA08CD}"/>
              </a:ext>
            </a:extLst>
          </p:cNvPr>
          <p:cNvGraphicFramePr>
            <a:graphicFrameLocks noChangeAspect="1"/>
          </p:cNvGraphicFramePr>
          <p:nvPr/>
        </p:nvGraphicFramePr>
        <p:xfrm>
          <a:off x="1873250" y="2071688"/>
          <a:ext cx="1651000" cy="825500"/>
        </p:xfrm>
        <a:graphic>
          <a:graphicData uri="http://schemas.openxmlformats.org/presentationml/2006/ole">
            <mc:AlternateContent xmlns:mc="http://schemas.openxmlformats.org/markup-compatibility/2006">
              <mc:Choice xmlns:v="urn:schemas-microsoft-com:vml" Requires="v">
                <p:oleObj spid="_x0000_s89098" name="Equation" r:id="rId9" imgW="26327100" imgH="13169900" progId="Equation.DSMT4">
                  <p:embed/>
                </p:oleObj>
              </mc:Choice>
              <mc:Fallback>
                <p:oleObj name="Equation" r:id="rId9" imgW="26327100" imgH="13169900" progId="Equation.DSMT4">
                  <p:embed/>
                  <p:pic>
                    <p:nvPicPr>
                      <p:cNvPr id="14343" name="Object 5">
                        <a:extLst>
                          <a:ext uri="{FF2B5EF4-FFF2-40B4-BE49-F238E27FC236}">
                            <a16:creationId xmlns:a16="http://schemas.microsoft.com/office/drawing/2014/main" id="{5F0C3CB4-56AC-1344-9BD0-17A1ADCA08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3250" y="2071688"/>
                        <a:ext cx="1651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4" name="Object 9">
            <a:extLst>
              <a:ext uri="{FF2B5EF4-FFF2-40B4-BE49-F238E27FC236}">
                <a16:creationId xmlns:a16="http://schemas.microsoft.com/office/drawing/2014/main" id="{302C633D-2969-B04F-B4C9-858B03A78B17}"/>
              </a:ext>
            </a:extLst>
          </p:cNvPr>
          <p:cNvGraphicFramePr>
            <a:graphicFrameLocks noChangeAspect="1"/>
          </p:cNvGraphicFramePr>
          <p:nvPr/>
        </p:nvGraphicFramePr>
        <p:xfrm>
          <a:off x="1881188" y="2928938"/>
          <a:ext cx="1485900" cy="825500"/>
        </p:xfrm>
        <a:graphic>
          <a:graphicData uri="http://schemas.openxmlformats.org/presentationml/2006/ole">
            <mc:AlternateContent xmlns:mc="http://schemas.openxmlformats.org/markup-compatibility/2006">
              <mc:Choice xmlns:v="urn:schemas-microsoft-com:vml" Requires="v">
                <p:oleObj spid="_x0000_s89099" name="Equation" r:id="rId11" imgW="23698200" imgH="13169900" progId="Equation.DSMT4">
                  <p:embed/>
                </p:oleObj>
              </mc:Choice>
              <mc:Fallback>
                <p:oleObj name="Equation" r:id="rId11" imgW="23698200" imgH="13169900" progId="Equation.DSMT4">
                  <p:embed/>
                  <p:pic>
                    <p:nvPicPr>
                      <p:cNvPr id="14344" name="Object 9">
                        <a:extLst>
                          <a:ext uri="{FF2B5EF4-FFF2-40B4-BE49-F238E27FC236}">
                            <a16:creationId xmlns:a16="http://schemas.microsoft.com/office/drawing/2014/main" id="{302C633D-2969-B04F-B4C9-858B03A78B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81188" y="2928938"/>
                        <a:ext cx="14859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5" name="Object 7">
            <a:extLst>
              <a:ext uri="{FF2B5EF4-FFF2-40B4-BE49-F238E27FC236}">
                <a16:creationId xmlns:a16="http://schemas.microsoft.com/office/drawing/2014/main" id="{EF099E82-787C-A542-9D7C-8979E7D30242}"/>
              </a:ext>
            </a:extLst>
          </p:cNvPr>
          <p:cNvGraphicFramePr>
            <a:graphicFrameLocks noChangeAspect="1"/>
          </p:cNvGraphicFramePr>
          <p:nvPr/>
        </p:nvGraphicFramePr>
        <p:xfrm>
          <a:off x="2338388" y="3786189"/>
          <a:ext cx="2328862" cy="752475"/>
        </p:xfrm>
        <a:graphic>
          <a:graphicData uri="http://schemas.openxmlformats.org/presentationml/2006/ole">
            <mc:AlternateContent xmlns:mc="http://schemas.openxmlformats.org/markup-compatibility/2006">
              <mc:Choice xmlns:v="urn:schemas-microsoft-com:vml" Requires="v">
                <p:oleObj spid="_x0000_s89100" name="Equation" r:id="rId13" imgW="37160200" imgH="12001500" progId="Equation.DSMT4">
                  <p:embed/>
                </p:oleObj>
              </mc:Choice>
              <mc:Fallback>
                <p:oleObj name="Equation" r:id="rId13" imgW="37160200" imgH="12001500" progId="Equation.DSMT4">
                  <p:embed/>
                  <p:pic>
                    <p:nvPicPr>
                      <p:cNvPr id="14345" name="Object 7">
                        <a:extLst>
                          <a:ext uri="{FF2B5EF4-FFF2-40B4-BE49-F238E27FC236}">
                            <a16:creationId xmlns:a16="http://schemas.microsoft.com/office/drawing/2014/main" id="{EF099E82-787C-A542-9D7C-8979E7D302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8388" y="3786189"/>
                        <a:ext cx="232886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a:extLst>
              <a:ext uri="{FF2B5EF4-FFF2-40B4-BE49-F238E27FC236}">
                <a16:creationId xmlns:a16="http://schemas.microsoft.com/office/drawing/2014/main" id="{622D94B5-3BCD-2340-92F5-B242360B3D46}"/>
              </a:ext>
            </a:extLst>
          </p:cNvPr>
          <p:cNvSpPr>
            <a:spLocks noGrp="1"/>
          </p:cNvSpPr>
          <p:nvPr>
            <p:ph type="title"/>
          </p:nvPr>
        </p:nvSpPr>
        <p:spPr>
          <a:xfrm>
            <a:off x="1666875" y="142875"/>
            <a:ext cx="8858250" cy="6572250"/>
          </a:xfrm>
        </p:spPr>
        <p:txBody>
          <a:bodyPr/>
          <a:lstStyle/>
          <a:p>
            <a:pPr algn="l" eaLnBrk="1" hangingPunct="1"/>
            <a:r>
              <a:rPr lang="ru-RU" altLang="ru-RU" sz="1800" b="1">
                <a:latin typeface="Arial" panose="020B0604020202020204" pitchFamily="34" charset="0"/>
                <a:cs typeface="Arial" panose="020B0604020202020204" pitchFamily="34" charset="0"/>
              </a:rPr>
              <a:t>2. СГС, реализованные с использованием методов сжатия ПО.</a:t>
            </a:r>
            <a:br>
              <a:rPr lang="en-US" altLang="ru-RU" sz="1800" b="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2.1. Идеальное сжатие.</a:t>
            </a: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br>
              <a:rPr lang="en-US" altLang="ru-RU" sz="1800" i="1">
                <a:latin typeface="Arial" panose="020B0604020202020204" pitchFamily="34" charset="0"/>
                <a:cs typeface="Arial" panose="020B0604020202020204" pitchFamily="34" charset="0"/>
              </a:rPr>
            </a:br>
            <a:br>
              <a:rPr lang="en-US" altLang="ru-RU" sz="1800" i="1">
                <a:latin typeface="Arial" panose="020B0604020202020204" pitchFamily="34" charset="0"/>
                <a:cs typeface="Arial" panose="020B0604020202020204" pitchFamily="34" charset="0"/>
              </a:rPr>
            </a:br>
            <a:br>
              <a:rPr lang="en-US" altLang="ru-RU" sz="1800" i="1">
                <a:latin typeface="Arial" panose="020B0604020202020204" pitchFamily="34" charset="0"/>
                <a:cs typeface="Arial" panose="020B0604020202020204" pitchFamily="34" charset="0"/>
              </a:rPr>
            </a:br>
            <a:br>
              <a:rPr lang="en-US" altLang="ru-RU" sz="1800" i="1">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Такая СГС будет идеальной, но она практически нереализуема по двум причинам: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распределение</a:t>
            </a:r>
            <a:r>
              <a:rPr lang="en-US"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c</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для реальных ПО никогда не известно полностью,</a:t>
            </a:r>
            <a:r>
              <a:rPr lang="en-US"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даже если бы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c</a:t>
            </a:r>
            <a:r>
              <a:rPr lang="ru-RU" altLang="ru-RU" sz="1800">
                <a:latin typeface="Arial" panose="020B0604020202020204" pitchFamily="34" charset="0"/>
                <a:cs typeface="Arial" panose="020B0604020202020204" pitchFamily="34" charset="0"/>
              </a:rPr>
              <a:t> было в точности известно, реализовать практически 	идеальное сжатие невозможно.</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2C913709-7671-0F4D-8D8E-CC83C661196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752CD59-15DB-E049-91FE-FBDE593DADA5}" type="slidenum">
              <a:rPr lang="ru-RU" altLang="ru-RU">
                <a:solidFill>
                  <a:srgbClr val="898989"/>
                </a:solidFill>
                <a:latin typeface="Calibri" panose="020F0502020204030204" pitchFamily="34" charset="0"/>
              </a:rPr>
              <a:pPr eaLnBrk="1" hangingPunct="1"/>
              <a:t>83</a:t>
            </a:fld>
            <a:endParaRPr lang="ru-RU" altLang="ru-RU">
              <a:solidFill>
                <a:srgbClr val="898989"/>
              </a:solidFill>
              <a:latin typeface="Calibri" panose="020F0502020204030204" pitchFamily="34" charset="0"/>
            </a:endParaRPr>
          </a:p>
        </p:txBody>
      </p:sp>
      <p:pic>
        <p:nvPicPr>
          <p:cNvPr id="15364" name="Picture 4">
            <a:extLst>
              <a:ext uri="{FF2B5EF4-FFF2-40B4-BE49-F238E27FC236}">
                <a16:creationId xmlns:a16="http://schemas.microsoft.com/office/drawing/2014/main" id="{00FA5572-973B-BA48-907B-A106A1DD5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1" y="1571626"/>
            <a:ext cx="8520113"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a:extLst>
              <a:ext uri="{FF2B5EF4-FFF2-40B4-BE49-F238E27FC236}">
                <a16:creationId xmlns:a16="http://schemas.microsoft.com/office/drawing/2014/main" id="{164E1109-6827-A647-A574-6FE6F5445DD2}"/>
              </a:ext>
            </a:extLst>
          </p:cNvPr>
          <p:cNvSpPr>
            <a:spLocks noGrp="1"/>
          </p:cNvSpPr>
          <p:nvPr>
            <p:ph type="title"/>
          </p:nvPr>
        </p:nvSpPr>
        <p:spPr>
          <a:xfrm>
            <a:off x="1666876" y="214313"/>
            <a:ext cx="8786813" cy="6500812"/>
          </a:xfrm>
        </p:spPr>
        <p:txBody>
          <a:bodyPr/>
          <a:lstStyle/>
          <a:p>
            <a:pPr algn="l" eaLnBrk="1" hangingPunct="1"/>
            <a:r>
              <a:rPr lang="ru-RU" altLang="ru-RU" sz="1800" i="1">
                <a:latin typeface="Arial" panose="020B0604020202020204" pitchFamily="34" charset="0"/>
                <a:cs typeface="Arial" panose="020B0604020202020204" pitchFamily="34" charset="0"/>
              </a:rPr>
              <a:t>2.</a:t>
            </a:r>
            <a:r>
              <a:rPr lang="en-US" altLang="ru-RU" sz="1800" i="1">
                <a:latin typeface="Arial" panose="020B0604020202020204" pitchFamily="34" charset="0"/>
                <a:cs typeface="Arial" panose="020B0604020202020204" pitchFamily="34" charset="0"/>
              </a:rPr>
              <a:t>2</a:t>
            </a:r>
            <a:r>
              <a:rPr lang="ru-RU" altLang="ru-RU" sz="1800" i="1">
                <a:latin typeface="Arial" panose="020B0604020202020204" pitchFamily="34" charset="0"/>
                <a:cs typeface="Arial" panose="020B0604020202020204" pitchFamily="34" charset="0"/>
              </a:rPr>
              <a:t>. Сжатие по частично известной статистике ПО </a:t>
            </a:r>
            <a:r>
              <a:rPr lang="en-US" altLang="ru-RU" sz="1800" i="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a:t>
            </a:r>
            <a:br>
              <a:rPr lang="ru-RU" altLang="ru-RU" sz="1800" i="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СМ делится на 2 части: </a:t>
            </a:r>
            <a:r>
              <a:rPr lang="ru-RU" altLang="ru-RU" sz="1800" i="1">
                <a:latin typeface="Arial" panose="020B0604020202020204" pitchFamily="34" charset="0"/>
                <a:cs typeface="Arial" panose="020B0604020202020204" pitchFamily="34" charset="0"/>
              </a:rPr>
              <a:t>С</a:t>
            </a:r>
            <a:r>
              <a:rPr lang="ru-RU" altLang="ru-RU" sz="1800" i="1"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и </a:t>
            </a:r>
            <a:r>
              <a:rPr lang="ru-RU" altLang="ru-RU" sz="1800" i="1">
                <a:latin typeface="Arial" panose="020B0604020202020204" pitchFamily="34" charset="0"/>
                <a:cs typeface="Arial" panose="020B0604020202020204" pitchFamily="34" charset="0"/>
              </a:rPr>
              <a:t>С</a:t>
            </a:r>
            <a:r>
              <a:rPr lang="ru-RU" altLang="ru-RU" sz="1800" i="1"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где </a:t>
            </a:r>
            <a:r>
              <a:rPr lang="ru-RU" altLang="ru-RU" sz="1800" i="1">
                <a:latin typeface="Arial" panose="020B0604020202020204" pitchFamily="34" charset="0"/>
                <a:cs typeface="Arial" panose="020B0604020202020204" pitchFamily="34" charset="0"/>
              </a:rPr>
              <a:t>С</a:t>
            </a:r>
            <a:r>
              <a:rPr lang="ru-RU" altLang="ru-RU" sz="1800" i="1"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сохраняется в СГ. Известная о ПО статистика используется для оценки условной вероятности             . Зашифрованное сообщение поступает в виде криптограммы (ПОевдослучайной последовательности) на вход декомпрессора, который использует 	условное распределение 	            . Результат компрессии </a:t>
            </a:r>
            <a:r>
              <a:rPr lang="ru-RU" altLang="ru-RU" sz="1800" i="1">
                <a:latin typeface="Arial" panose="020B0604020202020204" pitchFamily="34" charset="0"/>
                <a:cs typeface="Arial" panose="020B0604020202020204" pitchFamily="34" charset="0"/>
              </a:rPr>
              <a:t>С</a:t>
            </a:r>
            <a:r>
              <a:rPr lang="en-US" altLang="ru-RU" sz="1800" i="1">
                <a:latin typeface="Arial" panose="020B0604020202020204" pitchFamily="34" charset="0"/>
                <a:cs typeface="Arial" panose="020B0604020202020204" pitchFamily="34" charset="0"/>
              </a:rPr>
              <a:t>`</a:t>
            </a:r>
            <a:r>
              <a:rPr lang="ru-RU" altLang="ru-RU" sz="1800" i="1"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заменяет часть ПО - </a:t>
            </a:r>
            <a:r>
              <a:rPr lang="ru-RU" altLang="ru-RU" sz="1800" i="1">
                <a:latin typeface="Arial" panose="020B0604020202020204" pitchFamily="34" charset="0"/>
                <a:cs typeface="Arial" panose="020B0604020202020204" pitchFamily="34" charset="0"/>
              </a:rPr>
              <a:t>С</a:t>
            </a:r>
            <a:r>
              <a:rPr lang="ru-RU" altLang="ru-RU" sz="1800" i="1"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Объединение </a:t>
            </a:r>
            <a:r>
              <a:rPr lang="ru-RU" altLang="ru-RU" sz="1800" i="1">
                <a:latin typeface="Arial" panose="020B0604020202020204" pitchFamily="34" charset="0"/>
                <a:cs typeface="Arial" panose="020B0604020202020204" pitchFamily="34" charset="0"/>
              </a:rPr>
              <a:t>С</a:t>
            </a:r>
            <a:r>
              <a:rPr lang="ru-RU" altLang="ru-RU" sz="1800" i="1"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и </a:t>
            </a:r>
            <a:r>
              <a:rPr lang="ru-RU" altLang="ru-RU" sz="1800" i="1">
                <a:latin typeface="Arial" panose="020B0604020202020204" pitchFamily="34" charset="0"/>
                <a:cs typeface="Arial" panose="020B0604020202020204" pitchFamily="34" charset="0"/>
              </a:rPr>
              <a:t>С</a:t>
            </a:r>
            <a:r>
              <a:rPr lang="ru-RU" altLang="ru-RU" sz="1800" i="1"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дает стеганограмму.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b="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1AF6B15F-DAD9-F04D-BCF7-EB049027D8D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F0E763C-93CB-7744-A02F-9BD97F5FC2A0}" type="slidenum">
              <a:rPr lang="ru-RU" altLang="ru-RU">
                <a:solidFill>
                  <a:srgbClr val="898989"/>
                </a:solidFill>
                <a:latin typeface="Calibri" panose="020F0502020204030204" pitchFamily="34" charset="0"/>
              </a:rPr>
              <a:pPr eaLnBrk="1" hangingPunct="1"/>
              <a:t>84</a:t>
            </a:fld>
            <a:endParaRPr lang="ru-RU" altLang="ru-RU">
              <a:solidFill>
                <a:srgbClr val="898989"/>
              </a:solidFill>
              <a:latin typeface="Calibri" panose="020F0502020204030204" pitchFamily="34" charset="0"/>
            </a:endParaRPr>
          </a:p>
        </p:txBody>
      </p:sp>
      <p:graphicFrame>
        <p:nvGraphicFramePr>
          <p:cNvPr id="16388" name="Object 7">
            <a:extLst>
              <a:ext uri="{FF2B5EF4-FFF2-40B4-BE49-F238E27FC236}">
                <a16:creationId xmlns:a16="http://schemas.microsoft.com/office/drawing/2014/main" id="{016DF741-80AF-4F40-9B10-D09B2DA6D2BE}"/>
              </a:ext>
            </a:extLst>
          </p:cNvPr>
          <p:cNvGraphicFramePr>
            <a:graphicFrameLocks noChangeAspect="1"/>
          </p:cNvGraphicFramePr>
          <p:nvPr/>
        </p:nvGraphicFramePr>
        <p:xfrm>
          <a:off x="9669464" y="428626"/>
          <a:ext cx="498475" cy="428625"/>
        </p:xfrm>
        <a:graphic>
          <a:graphicData uri="http://schemas.openxmlformats.org/presentationml/2006/ole">
            <mc:AlternateContent xmlns:mc="http://schemas.openxmlformats.org/markup-compatibility/2006">
              <mc:Choice xmlns:v="urn:schemas-microsoft-com:vml" Requires="v">
                <p:oleObj spid="_x0000_s91140" name="Equation" r:id="rId3" imgW="9652000" imgH="9652000" progId="Equation.DSMT4">
                  <p:embed/>
                </p:oleObj>
              </mc:Choice>
              <mc:Fallback>
                <p:oleObj name="Equation" r:id="rId3" imgW="9652000" imgH="9652000" progId="Equation.DSMT4">
                  <p:embed/>
                  <p:pic>
                    <p:nvPicPr>
                      <p:cNvPr id="16388" name="Object 7">
                        <a:extLst>
                          <a:ext uri="{FF2B5EF4-FFF2-40B4-BE49-F238E27FC236}">
                            <a16:creationId xmlns:a16="http://schemas.microsoft.com/office/drawing/2014/main" id="{016DF741-80AF-4F40-9B10-D09B2DA6D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9464" y="428626"/>
                        <a:ext cx="4984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9" name="Object 8">
            <a:extLst>
              <a:ext uri="{FF2B5EF4-FFF2-40B4-BE49-F238E27FC236}">
                <a16:creationId xmlns:a16="http://schemas.microsoft.com/office/drawing/2014/main" id="{36E2773E-A34C-1C44-BF71-E067A52E9F79}"/>
              </a:ext>
            </a:extLst>
          </p:cNvPr>
          <p:cNvGraphicFramePr>
            <a:graphicFrameLocks noChangeAspect="1"/>
          </p:cNvGraphicFramePr>
          <p:nvPr/>
        </p:nvGraphicFramePr>
        <p:xfrm>
          <a:off x="8078788" y="714376"/>
          <a:ext cx="874712" cy="428625"/>
        </p:xfrm>
        <a:graphic>
          <a:graphicData uri="http://schemas.openxmlformats.org/presentationml/2006/ole">
            <mc:AlternateContent xmlns:mc="http://schemas.openxmlformats.org/markup-compatibility/2006">
              <mc:Choice xmlns:v="urn:schemas-microsoft-com:vml" Requires="v">
                <p:oleObj spid="_x0000_s91141" name="Equation" r:id="rId5" imgW="16967200" imgH="9652000" progId="Equation.DSMT4">
                  <p:embed/>
                </p:oleObj>
              </mc:Choice>
              <mc:Fallback>
                <p:oleObj name="Equation" r:id="rId5" imgW="16967200" imgH="9652000" progId="Equation.DSMT4">
                  <p:embed/>
                  <p:pic>
                    <p:nvPicPr>
                      <p:cNvPr id="16389" name="Object 8">
                        <a:extLst>
                          <a:ext uri="{FF2B5EF4-FFF2-40B4-BE49-F238E27FC236}">
                            <a16:creationId xmlns:a16="http://schemas.microsoft.com/office/drawing/2014/main" id="{36E2773E-A34C-1C44-BF71-E067A52E9F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8788" y="714376"/>
                        <a:ext cx="87471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0" name="Object 9">
            <a:extLst>
              <a:ext uri="{FF2B5EF4-FFF2-40B4-BE49-F238E27FC236}">
                <a16:creationId xmlns:a16="http://schemas.microsoft.com/office/drawing/2014/main" id="{E20EF374-0A4D-1D4A-9DAD-2C6B077B7195}"/>
              </a:ext>
            </a:extLst>
          </p:cNvPr>
          <p:cNvGraphicFramePr>
            <a:graphicFrameLocks noChangeAspect="1"/>
          </p:cNvGraphicFramePr>
          <p:nvPr/>
        </p:nvGraphicFramePr>
        <p:xfrm>
          <a:off x="3435351" y="1571626"/>
          <a:ext cx="874713" cy="428625"/>
        </p:xfrm>
        <a:graphic>
          <a:graphicData uri="http://schemas.openxmlformats.org/presentationml/2006/ole">
            <mc:AlternateContent xmlns:mc="http://schemas.openxmlformats.org/markup-compatibility/2006">
              <mc:Choice xmlns:v="urn:schemas-microsoft-com:vml" Requires="v">
                <p:oleObj spid="_x0000_s91142" name="Equation" r:id="rId7" imgW="16967200" imgH="9652000" progId="Equation.DSMT4">
                  <p:embed/>
                </p:oleObj>
              </mc:Choice>
              <mc:Fallback>
                <p:oleObj name="Equation" r:id="rId7" imgW="16967200" imgH="9652000" progId="Equation.DSMT4">
                  <p:embed/>
                  <p:pic>
                    <p:nvPicPr>
                      <p:cNvPr id="16390" name="Object 9">
                        <a:extLst>
                          <a:ext uri="{FF2B5EF4-FFF2-40B4-BE49-F238E27FC236}">
                            <a16:creationId xmlns:a16="http://schemas.microsoft.com/office/drawing/2014/main" id="{E20EF374-0A4D-1D4A-9DAD-2C6B077B71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5351" y="1571626"/>
                        <a:ext cx="874713"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91" name="Picture 8">
            <a:extLst>
              <a:ext uri="{FF2B5EF4-FFF2-40B4-BE49-F238E27FC236}">
                <a16:creationId xmlns:a16="http://schemas.microsoft.com/office/drawing/2014/main" id="{D1208F58-E30A-A540-8135-439AF87E28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750" y="2266951"/>
            <a:ext cx="5500688"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a:extLst>
              <a:ext uri="{FF2B5EF4-FFF2-40B4-BE49-F238E27FC236}">
                <a16:creationId xmlns:a16="http://schemas.microsoft.com/office/drawing/2014/main" id="{5F5BD8F4-D6E9-C34D-8788-2B9BD41A608C}"/>
              </a:ext>
            </a:extLst>
          </p:cNvPr>
          <p:cNvSpPr>
            <a:spLocks noGrp="1"/>
          </p:cNvSpPr>
          <p:nvPr>
            <p:ph type="title"/>
          </p:nvPr>
        </p:nvSpPr>
        <p:spPr>
          <a:xfrm>
            <a:off x="1738314" y="214313"/>
            <a:ext cx="8715375" cy="6500812"/>
          </a:xfrm>
        </p:spPr>
        <p:txBody>
          <a:bodyPr/>
          <a:lstStyle/>
          <a:p>
            <a:pPr algn="l" eaLnBrk="1" hangingPunct="1"/>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Частный случай.</a:t>
            </a:r>
            <a:r>
              <a:rPr lang="ru-RU" altLang="ru-RU" sz="1800">
                <a:latin typeface="Arial" panose="020B0604020202020204" pitchFamily="34" charset="0"/>
                <a:cs typeface="Arial" panose="020B0604020202020204" pitchFamily="34" charset="0"/>
              </a:rPr>
              <a:t> В качестве </a:t>
            </a:r>
            <a:r>
              <a:rPr lang="ru-RU" altLang="ru-RU" sz="1800" i="1">
                <a:latin typeface="Arial" panose="020B0604020202020204" pitchFamily="34" charset="0"/>
                <a:cs typeface="Arial" panose="020B0604020202020204" pitchFamily="34" charset="0"/>
              </a:rPr>
              <a:t>С</a:t>
            </a:r>
            <a:r>
              <a:rPr lang="ru-RU" altLang="ru-RU" sz="1800" i="1" baseline="-25000">
                <a:latin typeface="Arial" panose="020B0604020202020204" pitchFamily="34" charset="0"/>
                <a:cs typeface="Arial" panose="020B0604020202020204" pitchFamily="34" charset="0"/>
              </a:rPr>
              <a:t>1</a:t>
            </a:r>
            <a:r>
              <a:rPr lang="ru-RU" altLang="ru-RU" sz="1800">
                <a:latin typeface="Arial" panose="020B0604020202020204" pitchFamily="34" charset="0"/>
                <a:cs typeface="Arial" panose="020B0604020202020204" pitchFamily="34" charset="0"/>
              </a:rPr>
              <a:t> используются НЗБ некоторых коэффициентов </a:t>
            </a:r>
            <a:r>
              <a:rPr lang="en-US" altLang="ru-RU" sz="1800">
                <a:latin typeface="Arial" panose="020B0604020202020204" pitchFamily="34" charset="0"/>
                <a:cs typeface="Arial" panose="020B0604020202020204" pitchFamily="34" charset="0"/>
              </a:rPr>
              <a:t>	DCT </a:t>
            </a:r>
            <a:r>
              <a:rPr lang="ru-RU" altLang="ru-RU" sz="1800">
                <a:latin typeface="Arial" panose="020B0604020202020204" pitchFamily="34" charset="0"/>
                <a:cs typeface="Arial" panose="020B0604020202020204" pitchFamily="34" charset="0"/>
              </a:rPr>
              <a:t>изображения. Моделирование такой СГС показало достаточно 	высокую скорость вложения информации и распределения НЗБ </a:t>
            </a:r>
            <a:r>
              <a:rPr lang="en-US" altLang="ru-RU" sz="1800">
                <a:latin typeface="Arial" panose="020B0604020202020204" pitchFamily="34" charset="0"/>
                <a:cs typeface="Arial" panose="020B0604020202020204" pitchFamily="34" charset="0"/>
              </a:rPr>
              <a:t>DCT </a:t>
            </a:r>
            <a:r>
              <a:rPr lang="ru-RU" altLang="ru-RU" sz="1800">
                <a:latin typeface="Arial" panose="020B0604020202020204" pitchFamily="34" charset="0"/>
                <a:cs typeface="Arial" panose="020B0604020202020204" pitchFamily="34" charset="0"/>
              </a:rPr>
              <a:t>	коэффициентов в стеганограмме близкие к их распределениям в ПО.</a:t>
            </a:r>
            <a:br>
              <a:rPr lang="ru-RU" altLang="ru-RU" sz="1800">
                <a:latin typeface="Arial" panose="020B0604020202020204" pitchFamily="34" charset="0"/>
                <a:cs typeface="Arial" panose="020B0604020202020204" pitchFamily="34" charset="0"/>
              </a:rPr>
            </a:b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a:t>
            </a:r>
            <a:r>
              <a:rPr lang="ru-RU" altLang="ru-RU" sz="1800">
                <a:latin typeface="Arial" panose="020B0604020202020204" pitchFamily="34" charset="0"/>
                <a:cs typeface="Arial" panose="020B0604020202020204" pitchFamily="34" charset="0"/>
              </a:rPr>
              <a:t> Фактически, данный метод состоит в более точной оценке 	распределения НЗБ </a:t>
            </a:r>
            <a:r>
              <a:rPr lang="en-US" altLang="ru-RU" sz="1800">
                <a:latin typeface="Arial" panose="020B0604020202020204" pitchFamily="34" charset="0"/>
                <a:cs typeface="Arial" panose="020B0604020202020204" pitchFamily="34" charset="0"/>
              </a:rPr>
              <a:t>DCT</a:t>
            </a:r>
            <a:r>
              <a:rPr lang="ru-RU" altLang="ru-RU" sz="1800">
                <a:latin typeface="Arial" panose="020B0604020202020204" pitchFamily="34" charset="0"/>
                <a:cs typeface="Arial" panose="020B0604020202020204" pitchFamily="34" charset="0"/>
              </a:rPr>
              <a:t> коэффициентов по реальному ПО и 	использованию этой статистики при вложении информации.</a:t>
            </a:r>
            <a:endParaRPr lang="ru-RU" altLang="ru-RU" sz="1800" b="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8EF2DA8D-D1F2-6446-9978-DD3D07C9F98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B3544D7-DA6E-5D4C-980F-D115F85D9F21}" type="slidenum">
              <a:rPr lang="ru-RU" altLang="ru-RU">
                <a:solidFill>
                  <a:srgbClr val="898989"/>
                </a:solidFill>
                <a:latin typeface="Calibri" panose="020F0502020204030204" pitchFamily="34" charset="0"/>
              </a:rPr>
              <a:pPr eaLnBrk="1" hangingPunct="1"/>
              <a:t>85</a:t>
            </a:fld>
            <a:endParaRPr lang="ru-RU" altLang="ru-RU">
              <a:solidFill>
                <a:srgbClr val="898989"/>
              </a:solidFill>
              <a:latin typeface="Calibri" panose="020F0502020204030204" pitchFamily="34" charset="0"/>
            </a:endParaRPr>
          </a:p>
        </p:txBody>
      </p:sp>
      <p:pic>
        <p:nvPicPr>
          <p:cNvPr id="17412" name="Picture 5">
            <a:extLst>
              <a:ext uri="{FF2B5EF4-FFF2-40B4-BE49-F238E27FC236}">
                <a16:creationId xmlns:a16="http://schemas.microsoft.com/office/drawing/2014/main" id="{C6501D49-ACD5-AB4E-ACA6-27498E80F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214313"/>
            <a:ext cx="74422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a:extLst>
              <a:ext uri="{FF2B5EF4-FFF2-40B4-BE49-F238E27FC236}">
                <a16:creationId xmlns:a16="http://schemas.microsoft.com/office/drawing/2014/main" id="{1BF7C0AF-0BFE-7C41-A585-48FFDB61976E}"/>
              </a:ext>
            </a:extLst>
          </p:cNvPr>
          <p:cNvSpPr>
            <a:spLocks noGrp="1"/>
          </p:cNvSpPr>
          <p:nvPr>
            <p:ph type="title"/>
          </p:nvPr>
        </p:nvSpPr>
        <p:spPr>
          <a:xfrm>
            <a:off x="1738314" y="214313"/>
            <a:ext cx="8715375" cy="6500812"/>
          </a:xfrm>
        </p:spPr>
        <p:txBody>
          <a:bodyPr/>
          <a:lstStyle/>
          <a:p>
            <a:pPr algn="l" eaLnBrk="1" hangingPunct="1"/>
            <a:r>
              <a:rPr lang="ru-RU" altLang="ru-RU" sz="1800" b="1">
                <a:latin typeface="Arial" panose="020B0604020202020204" pitchFamily="34" charset="0"/>
                <a:cs typeface="Arial" panose="020B0604020202020204" pitchFamily="34" charset="0"/>
              </a:rPr>
              <a:t>2.3. Адаптивная модуляция процедуры квантования (АК) </a:t>
            </a:r>
            <a:br>
              <a:rPr lang="ru-RU" altLang="ru-RU" sz="1800" b="1">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a:t>
            </a:r>
            <a:r>
              <a:rPr lang="en-US" altLang="ru-RU" sz="1800" b="1">
                <a:latin typeface="Arial" panose="020B0604020202020204" pitchFamily="34" charset="0"/>
                <a:cs typeface="Arial" panose="020B0604020202020204" pitchFamily="34" charset="0"/>
              </a:rPr>
              <a:t>Perturbed Quantization Steganography (PQS) [</a:t>
            </a:r>
            <a:r>
              <a:rPr lang="ru-RU" altLang="ru-RU" sz="1800" b="1">
                <a:latin typeface="Arial" panose="020B0604020202020204" pitchFamily="34" charset="0"/>
                <a:cs typeface="Arial" panose="020B0604020202020204" pitchFamily="34" charset="0"/>
              </a:rPr>
              <a:t> </a:t>
            </a:r>
            <a:r>
              <a:rPr lang="en-US" altLang="ru-RU" sz="1800" b="1">
                <a:latin typeface="Arial" panose="020B0604020202020204" pitchFamily="34" charset="0"/>
                <a:cs typeface="Arial" panose="020B0604020202020204" pitchFamily="34" charset="0"/>
              </a:rPr>
              <a:t>]</a:t>
            </a:r>
            <a:r>
              <a:rPr lang="ru-RU" altLang="ru-RU" sz="1800" b="1">
                <a:latin typeface="Arial" panose="020B0604020202020204" pitchFamily="34" charset="0"/>
                <a:cs typeface="Arial" panose="020B0604020202020204" pitchFamily="34" charset="0"/>
              </a:rPr>
              <a:t>)</a:t>
            </a:r>
            <a:r>
              <a:rPr lang="en-US" altLang="ru-RU" sz="1800" b="1">
                <a:latin typeface="Arial" panose="020B0604020202020204" pitchFamily="34" charset="0"/>
                <a:cs typeface="Arial" panose="020B0604020202020204" pitchFamily="34" charset="0"/>
              </a:rPr>
              <a:t>.</a:t>
            </a:r>
            <a:br>
              <a:rPr lang="ru-RU" altLang="ru-RU" sz="1800" b="1">
                <a:latin typeface="Arial" panose="020B0604020202020204" pitchFamily="34" charset="0"/>
                <a:cs typeface="Arial" panose="020B0604020202020204" pitchFamily="34" charset="0"/>
              </a:rPr>
            </a:br>
            <a:br>
              <a:rPr lang="ru-RU" altLang="ru-RU" sz="1800" b="1">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2.3.1. </a:t>
            </a:r>
            <a:r>
              <a:rPr lang="ru-RU" altLang="ru-RU" sz="1800" i="1">
                <a:latin typeface="Arial" panose="020B0604020202020204" pitchFamily="34" charset="0"/>
                <a:cs typeface="Arial" panose="020B0604020202020204" pitchFamily="34" charset="0"/>
              </a:rPr>
              <a:t>Вложение при помощи обычной модуляции квантования.</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С(</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непрерывная по амплитуде последовательность отсчетов или квантованная с повышенной точностью (например, 16-битовые отсчеты </a:t>
            </a:r>
            <a:r>
              <a:rPr lang="en-US" altLang="ru-RU" sz="1800">
                <a:latin typeface="Arial" panose="020B0604020202020204" pitchFamily="34" charset="0"/>
                <a:cs typeface="Arial" panose="020B0604020202020204" pitchFamily="34" charset="0"/>
              </a:rPr>
              <a:t>WAV</a:t>
            </a:r>
            <a:r>
              <a:rPr lang="ru-RU" altLang="ru-RU" sz="1800">
                <a:latin typeface="Arial" panose="020B0604020202020204" pitchFamily="34" charset="0"/>
                <a:cs typeface="Arial" panose="020B0604020202020204" pitchFamily="34" charset="0"/>
              </a:rPr>
              <a:t> или при передаче медицинских изображений).</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Метод вложения</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(17)</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 квантование отсчета </a:t>
            </a:r>
            <a:r>
              <a:rPr lang="ru-RU" altLang="ru-RU" sz="1800" i="1">
                <a:latin typeface="Arial" panose="020B0604020202020204" pitchFamily="34" charset="0"/>
                <a:cs typeface="Arial" panose="020B0604020202020204" pitchFamily="34" charset="0"/>
              </a:rPr>
              <a:t>С(</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до ближайшего четного уровня,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квантование отсчета </a:t>
            </a:r>
            <a:r>
              <a:rPr lang="ru-RU" altLang="ru-RU" sz="1800" i="1">
                <a:latin typeface="Arial" panose="020B0604020202020204" pitchFamily="34" charset="0"/>
                <a:cs typeface="Arial" panose="020B0604020202020204" pitchFamily="34" charset="0"/>
              </a:rPr>
              <a:t>С(</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до ближайшего нечетного уровня.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Иллюстрирующие примеры:</a:t>
            </a:r>
            <a:br>
              <a:rPr lang="ru-RU"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b="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F962B76E-B6D3-7B47-85A4-F4022AF5692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0067964-47DE-1046-96A8-F134D28961CB}" type="slidenum">
              <a:rPr lang="ru-RU" altLang="ru-RU">
                <a:solidFill>
                  <a:srgbClr val="898989"/>
                </a:solidFill>
                <a:latin typeface="Calibri" panose="020F0502020204030204" pitchFamily="34" charset="0"/>
              </a:rPr>
              <a:pPr eaLnBrk="1" hangingPunct="1"/>
              <a:t>86</a:t>
            </a:fld>
            <a:endParaRPr lang="ru-RU" altLang="ru-RU">
              <a:solidFill>
                <a:srgbClr val="898989"/>
              </a:solidFill>
              <a:latin typeface="Calibri" panose="020F0502020204030204" pitchFamily="34" charset="0"/>
            </a:endParaRPr>
          </a:p>
        </p:txBody>
      </p:sp>
      <p:graphicFrame>
        <p:nvGraphicFramePr>
          <p:cNvPr id="18436" name="Object 3">
            <a:extLst>
              <a:ext uri="{FF2B5EF4-FFF2-40B4-BE49-F238E27FC236}">
                <a16:creationId xmlns:a16="http://schemas.microsoft.com/office/drawing/2014/main" id="{B2BFABA4-F2DA-B74D-9195-42C023923A6D}"/>
              </a:ext>
            </a:extLst>
          </p:cNvPr>
          <p:cNvGraphicFramePr>
            <a:graphicFrameLocks noChangeAspect="1"/>
          </p:cNvGraphicFramePr>
          <p:nvPr/>
        </p:nvGraphicFramePr>
        <p:xfrm>
          <a:off x="1855788" y="3214689"/>
          <a:ext cx="2838450" cy="733425"/>
        </p:xfrm>
        <a:graphic>
          <a:graphicData uri="http://schemas.openxmlformats.org/presentationml/2006/ole">
            <mc:AlternateContent xmlns:mc="http://schemas.openxmlformats.org/markup-compatibility/2006">
              <mc:Choice xmlns:v="urn:schemas-microsoft-com:vml" Requires="v">
                <p:oleObj spid="_x0000_s93188" name="Equation" r:id="rId3" imgW="45351700" imgH="11696700" progId="Equation.DSMT4">
                  <p:embed/>
                </p:oleObj>
              </mc:Choice>
              <mc:Fallback>
                <p:oleObj name="Equation" r:id="rId3" imgW="45351700" imgH="11696700" progId="Equation.DSMT4">
                  <p:embed/>
                  <p:pic>
                    <p:nvPicPr>
                      <p:cNvPr id="18436" name="Object 3">
                        <a:extLst>
                          <a:ext uri="{FF2B5EF4-FFF2-40B4-BE49-F238E27FC236}">
                            <a16:creationId xmlns:a16="http://schemas.microsoft.com/office/drawing/2014/main" id="{B2BFABA4-F2DA-B74D-9195-42C023923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788" y="3214689"/>
                        <a:ext cx="28384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7" name="Object 23">
            <a:extLst>
              <a:ext uri="{FF2B5EF4-FFF2-40B4-BE49-F238E27FC236}">
                <a16:creationId xmlns:a16="http://schemas.microsoft.com/office/drawing/2014/main" id="{F82139FF-ED90-7F48-AEC7-0FF218E492D5}"/>
              </a:ext>
            </a:extLst>
          </p:cNvPr>
          <p:cNvGraphicFramePr>
            <a:graphicFrameLocks noChangeAspect="1"/>
          </p:cNvGraphicFramePr>
          <p:nvPr/>
        </p:nvGraphicFramePr>
        <p:xfrm>
          <a:off x="2667000" y="4008438"/>
          <a:ext cx="622300" cy="349250"/>
        </p:xfrm>
        <a:graphic>
          <a:graphicData uri="http://schemas.openxmlformats.org/presentationml/2006/ole">
            <mc:AlternateContent xmlns:mc="http://schemas.openxmlformats.org/markup-compatibility/2006">
              <mc:Choice xmlns:v="urn:schemas-microsoft-com:vml" Requires="v">
                <p:oleObj spid="_x0000_s93189" name="Equation" r:id="rId5" imgW="9944100" imgH="5562600" progId="Equation.DSMT4">
                  <p:embed/>
                </p:oleObj>
              </mc:Choice>
              <mc:Fallback>
                <p:oleObj name="Equation" r:id="rId5" imgW="9944100" imgH="5562600" progId="Equation.DSMT4">
                  <p:embed/>
                  <p:pic>
                    <p:nvPicPr>
                      <p:cNvPr id="18437" name="Object 23">
                        <a:extLst>
                          <a:ext uri="{FF2B5EF4-FFF2-40B4-BE49-F238E27FC236}">
                            <a16:creationId xmlns:a16="http://schemas.microsoft.com/office/drawing/2014/main" id="{F82139FF-ED90-7F48-AEC7-0FF218E492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008438"/>
                        <a:ext cx="6223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8" name="Object 24">
            <a:extLst>
              <a:ext uri="{FF2B5EF4-FFF2-40B4-BE49-F238E27FC236}">
                <a16:creationId xmlns:a16="http://schemas.microsoft.com/office/drawing/2014/main" id="{21A42839-E011-BD40-BBB3-A077086DE035}"/>
              </a:ext>
            </a:extLst>
          </p:cNvPr>
          <p:cNvGraphicFramePr>
            <a:graphicFrameLocks noChangeAspect="1"/>
          </p:cNvGraphicFramePr>
          <p:nvPr/>
        </p:nvGraphicFramePr>
        <p:xfrm>
          <a:off x="2667000" y="4294188"/>
          <a:ext cx="622300" cy="349250"/>
        </p:xfrm>
        <a:graphic>
          <a:graphicData uri="http://schemas.openxmlformats.org/presentationml/2006/ole">
            <mc:AlternateContent xmlns:mc="http://schemas.openxmlformats.org/markup-compatibility/2006">
              <mc:Choice xmlns:v="urn:schemas-microsoft-com:vml" Requires="v">
                <p:oleObj spid="_x0000_s93190" name="Equation" r:id="rId7" imgW="9944100" imgH="5562600" progId="Equation.DSMT4">
                  <p:embed/>
                </p:oleObj>
              </mc:Choice>
              <mc:Fallback>
                <p:oleObj name="Equation" r:id="rId7" imgW="9944100" imgH="5562600" progId="Equation.DSMT4">
                  <p:embed/>
                  <p:pic>
                    <p:nvPicPr>
                      <p:cNvPr id="18438" name="Object 24">
                        <a:extLst>
                          <a:ext uri="{FF2B5EF4-FFF2-40B4-BE49-F238E27FC236}">
                            <a16:creationId xmlns:a16="http://schemas.microsoft.com/office/drawing/2014/main" id="{21A42839-E011-BD40-BBB3-A077086DE0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4294188"/>
                        <a:ext cx="6223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439" name="Picture 8">
            <a:extLst>
              <a:ext uri="{FF2B5EF4-FFF2-40B4-BE49-F238E27FC236}">
                <a16:creationId xmlns:a16="http://schemas.microsoft.com/office/drawing/2014/main" id="{2B0CC163-51A0-6540-82C7-8D25465ED8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9751" y="5143500"/>
            <a:ext cx="3546475"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a:extLst>
              <a:ext uri="{FF2B5EF4-FFF2-40B4-BE49-F238E27FC236}">
                <a16:creationId xmlns:a16="http://schemas.microsoft.com/office/drawing/2014/main" id="{980C5DB7-8881-E74E-97CB-1809805D472C}"/>
              </a:ext>
            </a:extLst>
          </p:cNvPr>
          <p:cNvSpPr>
            <a:spLocks noGrp="1"/>
          </p:cNvSpPr>
          <p:nvPr>
            <p:ph type="title"/>
          </p:nvPr>
        </p:nvSpPr>
        <p:spPr>
          <a:xfrm>
            <a:off x="1738314" y="214313"/>
            <a:ext cx="8715375" cy="6500812"/>
          </a:xfrm>
        </p:spPr>
        <p:txBody>
          <a:bodyPr/>
          <a:lstStyle/>
          <a:p>
            <a:pPr algn="l" eaLnBrk="1" hangingPunct="1"/>
            <a:r>
              <a:rPr lang="ru-RU" altLang="ru-RU" sz="1800">
                <a:latin typeface="Arial" panose="020B0604020202020204" pitchFamily="34" charset="0"/>
                <a:cs typeface="Arial" panose="020B0604020202020204" pitchFamily="34" charset="0"/>
              </a:rPr>
              <a:t>Свойства данной СГС:</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скорость вложения 1 бит/отсчет,</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для декодирования не требует знания ПО,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подвержена атаке по удалению вложения (рандомизация 	квантования),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легко обнаруживается.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Для преодоления последнего свойства и была предложена СГ-АК.</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Основная идея: </a:t>
            </a:r>
            <a:r>
              <a:rPr lang="ru-RU" altLang="ru-RU" sz="1800">
                <a:latin typeface="Arial" panose="020B0604020202020204" pitchFamily="34" charset="0"/>
                <a:cs typeface="Arial" panose="020B0604020202020204" pitchFamily="34" charset="0"/>
              </a:rPr>
              <a:t>использовать при вложении в квантователе тот факт, что 	атакующему никогда не известны отсчеты ПО до квантования.</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Метод погружения иллюстрируется рисунком:</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Вложение производится только в те 					отсчеты, которые попадают в 						интервал шириной </a:t>
            </a:r>
            <a:r>
              <a:rPr lang="el-GR" altLang="ru-RU" sz="1800" i="1">
                <a:latin typeface="Arial" panose="020B0604020202020204" pitchFamily="34" charset="0"/>
                <a:cs typeface="Arial" panose="020B0604020202020204" pitchFamily="34" charset="0"/>
              </a:rPr>
              <a:t>ε</a:t>
            </a:r>
            <a:r>
              <a:rPr lang="ru-RU" altLang="ru-RU" sz="1800">
                <a:latin typeface="Arial" panose="020B0604020202020204" pitchFamily="34" charset="0"/>
                <a:cs typeface="Arial" panose="020B0604020202020204" pitchFamily="34" charset="0"/>
              </a:rPr>
              <a:t>, вокруг середин 					(промежутков) между уровнями. В 					этом случае отсчет квантуется в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ближайший четный уровень, если </a:t>
            </a:r>
            <a:br>
              <a:rPr lang="ru-RU" altLang="ru-RU" sz="1800">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b</a:t>
            </a:r>
            <a:r>
              <a:rPr lang="ru-RU" altLang="ru-RU" sz="1800" i="1">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b = 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 нечетный, если </a:t>
            </a:r>
            <a:r>
              <a:rPr lang="en-US" altLang="ru-RU" sz="1800" i="1">
                <a:latin typeface="Arial" panose="020B0604020202020204" pitchFamily="34" charset="0"/>
                <a:cs typeface="Arial" panose="020B0604020202020204" pitchFamily="34" charset="0"/>
              </a:rPr>
              <a:t>b = 1</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Атакующий не может обнаружить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аномалию</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квантования, поскольку ему никогда не известны значения отсчетов ПО до квантования. Кроме того, распределение амплитуд отсчетов на </a:t>
            </a:r>
            <a:r>
              <a:rPr lang="el-GR" altLang="ru-RU" sz="1800" i="1">
                <a:latin typeface="Arial" panose="020B0604020202020204" pitchFamily="34" charset="0"/>
                <a:cs typeface="Arial" panose="020B0604020202020204" pitchFamily="34" charset="0"/>
              </a:rPr>
              <a:t>ε</a:t>
            </a:r>
            <a:r>
              <a:rPr lang="ru-RU" altLang="ru-RU" sz="1800">
                <a:latin typeface="Arial" panose="020B0604020202020204" pitchFamily="34" charset="0"/>
                <a:cs typeface="Arial" panose="020B0604020202020204" pitchFamily="34" charset="0"/>
              </a:rPr>
              <a:t>–интервале близко к равномерному и поэтому после вложения статистика отсчетов изменяется мало.</a:t>
            </a:r>
            <a:endParaRPr lang="ru-RU" altLang="ru-RU" sz="1800" b="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0218B6E7-D613-8A42-864D-2C10E7F3B88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1269BA6-6F76-8C4D-9A8E-9B8701D16779}" type="slidenum">
              <a:rPr lang="ru-RU" altLang="ru-RU">
                <a:solidFill>
                  <a:srgbClr val="898989"/>
                </a:solidFill>
                <a:latin typeface="Calibri" panose="020F0502020204030204" pitchFamily="34" charset="0"/>
              </a:rPr>
              <a:pPr eaLnBrk="1" hangingPunct="1"/>
              <a:t>87</a:t>
            </a:fld>
            <a:endParaRPr lang="ru-RU" altLang="ru-RU">
              <a:solidFill>
                <a:srgbClr val="898989"/>
              </a:solidFill>
              <a:latin typeface="Calibri" panose="020F0502020204030204" pitchFamily="34" charset="0"/>
            </a:endParaRPr>
          </a:p>
        </p:txBody>
      </p:sp>
      <p:pic>
        <p:nvPicPr>
          <p:cNvPr id="19460" name="Picture 5">
            <a:extLst>
              <a:ext uri="{FF2B5EF4-FFF2-40B4-BE49-F238E27FC236}">
                <a16:creationId xmlns:a16="http://schemas.microsoft.com/office/drawing/2014/main" id="{C242FEE5-5ACA-374B-B7DE-D9AFF8685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6" y="3327400"/>
            <a:ext cx="3700463"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a:extLst>
              <a:ext uri="{FF2B5EF4-FFF2-40B4-BE49-F238E27FC236}">
                <a16:creationId xmlns:a16="http://schemas.microsoft.com/office/drawing/2014/main" id="{22640AEE-70DD-CB4E-80DB-0D852521587F}"/>
              </a:ext>
            </a:extLst>
          </p:cNvPr>
          <p:cNvSpPr>
            <a:spLocks noGrp="1"/>
          </p:cNvSpPr>
          <p:nvPr>
            <p:ph type="title"/>
          </p:nvPr>
        </p:nvSpPr>
        <p:spPr>
          <a:xfrm>
            <a:off x="1738314" y="214313"/>
            <a:ext cx="8715375" cy="6500812"/>
          </a:xfrm>
        </p:spPr>
        <p:txBody>
          <a:bodyPr/>
          <a:lstStyle/>
          <a:p>
            <a:pPr algn="l" eaLnBrk="1" hangingPunct="1"/>
            <a:r>
              <a:rPr lang="ru-RU" altLang="ru-RU" sz="1800" i="1">
                <a:latin typeface="Arial" panose="020B0604020202020204" pitchFamily="34" charset="0"/>
                <a:cs typeface="Arial" panose="020B0604020202020204" pitchFamily="34" charset="0"/>
              </a:rPr>
              <a:t>Проблема. </a:t>
            </a:r>
            <a:r>
              <a:rPr lang="ru-RU" altLang="ru-RU" sz="1800">
                <a:latin typeface="Arial" panose="020B0604020202020204" pitchFamily="34" charset="0"/>
                <a:cs typeface="Arial" panose="020B0604020202020204" pitchFamily="34" charset="0"/>
              </a:rPr>
              <a:t>Как определить на приеме (при декодировании) отсчеты с вложением?</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Решается при помощи использования </a:t>
            </a:r>
            <a:r>
              <a:rPr lang="en-US" altLang="ru-RU" sz="1800">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wet paper codes (WPC)</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en-US" altLang="ru-RU" sz="1800" b="1" i="1">
                <a:latin typeface="Arial" panose="020B0604020202020204" pitchFamily="34" charset="0"/>
                <a:cs typeface="Arial" panose="020B0604020202020204" pitchFamily="34" charset="0"/>
              </a:rPr>
              <a:t>b</a:t>
            </a:r>
            <a:r>
              <a:rPr lang="en-US" altLang="ru-RU" sz="1800" i="1">
                <a:latin typeface="Arial" panose="020B0604020202020204" pitchFamily="34" charset="0"/>
                <a:cs typeface="Arial" panose="020B0604020202020204" pitchFamily="34" charset="0"/>
              </a:rPr>
              <a:t> = (b</a:t>
            </a:r>
            <a:r>
              <a:rPr lang="en-US" altLang="ru-RU" sz="1800" i="1" baseline="-25000">
                <a:latin typeface="Arial" panose="020B0604020202020204" pitchFamily="34" charset="0"/>
                <a:cs typeface="Arial" panose="020B0604020202020204" pitchFamily="34" charset="0"/>
              </a:rPr>
              <a:t>1</a:t>
            </a:r>
            <a:r>
              <a:rPr lang="en-US" altLang="ru-RU" sz="1800" i="1">
                <a:latin typeface="Arial" panose="020B0604020202020204" pitchFamily="34" charset="0"/>
                <a:cs typeface="Arial" panose="020B0604020202020204" pitchFamily="34" charset="0"/>
              </a:rPr>
              <a:t>, b</a:t>
            </a:r>
            <a:r>
              <a:rPr lang="en-US" altLang="ru-RU" sz="1800" i="1" baseline="-25000">
                <a:latin typeface="Arial" panose="020B0604020202020204" pitchFamily="34" charset="0"/>
                <a:cs typeface="Arial" panose="020B0604020202020204" pitchFamily="34" charset="0"/>
              </a:rPr>
              <a:t>2</a:t>
            </a:r>
            <a:r>
              <a:rPr lang="en-US" altLang="ru-RU" sz="1800" i="1">
                <a:latin typeface="Arial" panose="020B0604020202020204" pitchFamily="34" charset="0"/>
                <a:cs typeface="Arial" panose="020B0604020202020204" pitchFamily="34" charset="0"/>
              </a:rPr>
              <a:t>, …b</a:t>
            </a:r>
            <a:r>
              <a:rPr lang="en-US" altLang="ru-RU" sz="1800" i="1" baseline="-25000">
                <a:latin typeface="Arial" panose="020B0604020202020204" pitchFamily="34" charset="0"/>
                <a:cs typeface="Arial" panose="020B0604020202020204" pitchFamily="34" charset="0"/>
              </a:rPr>
              <a:t>k</a:t>
            </a:r>
            <a:r>
              <a:rPr lang="en-US" altLang="ru-RU" sz="1800" i="1">
                <a:latin typeface="Arial" panose="020B0604020202020204" pitchFamily="34" charset="0"/>
                <a:cs typeface="Arial" panose="020B0604020202020204" pitchFamily="34" charset="0"/>
              </a:rPr>
              <a:t>)</a:t>
            </a:r>
            <a:r>
              <a:rPr lang="en-US" altLang="ru-RU" sz="1800" i="1" baseline="30000">
                <a:latin typeface="Arial" panose="020B0604020202020204" pitchFamily="34" charset="0"/>
                <a:cs typeface="Arial" panose="020B0604020202020204" pitchFamily="34" charset="0"/>
              </a:rPr>
              <a:t>T</a:t>
            </a:r>
            <a:r>
              <a:rPr lang="en-US" altLang="ru-RU" sz="1800" i="1">
                <a:latin typeface="Arial" panose="020B0604020202020204" pitchFamily="34" charset="0"/>
                <a:cs typeface="Arial" panose="020B0604020202020204" pitchFamily="34" charset="0"/>
              </a:rPr>
              <a:t>, b</a:t>
            </a:r>
            <a:r>
              <a:rPr lang="en-US" altLang="ru-RU" sz="1800" i="1" baseline="-25000">
                <a:latin typeface="Arial" panose="020B0604020202020204" pitchFamily="34" charset="0"/>
                <a:cs typeface="Arial" panose="020B0604020202020204" pitchFamily="34" charset="0"/>
              </a:rPr>
              <a:t>i</a:t>
            </a:r>
            <a:r>
              <a:rPr lang="en-US" altLang="ru-RU" sz="1800" i="1">
                <a:latin typeface="Arial" panose="020B0604020202020204" pitchFamily="34" charset="0"/>
                <a:cs typeface="Arial" panose="020B0604020202020204" pitchFamily="34" charset="0"/>
              </a:rPr>
              <a:t> = {0,1}</a:t>
            </a:r>
            <a:r>
              <a:rPr lang="en-US" altLang="ru-RU" sz="1800" i="1" baseline="30000">
                <a:latin typeface="Arial" panose="020B0604020202020204" pitchFamily="34" charset="0"/>
                <a:cs typeface="Arial" panose="020B0604020202020204" pitchFamily="34" charset="0"/>
              </a:rPr>
              <a:t>k</a:t>
            </a:r>
            <a:r>
              <a:rPr lang="en-US" altLang="ru-RU" sz="1800" i="1">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“T”</a:t>
            </a:r>
            <a:r>
              <a:rPr lang="en-US" altLang="ru-RU" sz="1800" i="1">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транспонирование, </a:t>
            </a:r>
            <a:r>
              <a:rPr lang="en-US" altLang="ru-RU" sz="1800" i="1">
                <a:latin typeface="Arial" panose="020B0604020202020204" pitchFamily="34" charset="0"/>
                <a:cs typeface="Arial" panose="020B0604020202020204" pitchFamily="34" charset="0"/>
              </a:rPr>
              <a:t>n</a:t>
            </a:r>
            <a:r>
              <a:rPr lang="en-US" altLang="ru-RU" sz="1800" i="1"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количество отсчетов, куда надо вложить эти </a:t>
            </a:r>
            <a:r>
              <a:rPr lang="en-US" altLang="ru-RU" sz="1800" i="1">
                <a:latin typeface="Arial" panose="020B0604020202020204" pitchFamily="34" charset="0"/>
                <a:cs typeface="Arial" panose="020B0604020202020204" pitchFamily="34" charset="0"/>
              </a:rPr>
              <a:t>k </a:t>
            </a:r>
            <a:r>
              <a:rPr lang="ru-RU" altLang="ru-RU" sz="1800">
                <a:latin typeface="Arial" panose="020B0604020202020204" pitchFamily="34" charset="0"/>
                <a:cs typeface="Arial" panose="020B0604020202020204" pitchFamily="34" charset="0"/>
              </a:rPr>
              <a:t>бит. </a:t>
            </a:r>
            <a:br>
              <a:rPr lang="ru-RU" altLang="ru-RU" sz="1800">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H</a:t>
            </a:r>
            <a:r>
              <a:rPr lang="en-US" altLang="ru-RU" sz="1800">
                <a:latin typeface="Arial" panose="020B0604020202020204" pitchFamily="34" charset="0"/>
                <a:cs typeface="Arial" panose="020B0604020202020204" pitchFamily="34" charset="0"/>
              </a:rPr>
              <a:t> – </a:t>
            </a:r>
            <a:r>
              <a:rPr lang="en-US" altLang="ru-RU" sz="1800" i="1">
                <a:latin typeface="Arial" panose="020B0604020202020204" pitchFamily="34" charset="0"/>
                <a:cs typeface="Arial" panose="020B0604020202020204" pitchFamily="34" charset="0"/>
              </a:rPr>
              <a:t>kxn</a:t>
            </a:r>
            <a:r>
              <a:rPr lang="en-US" altLang="ru-RU" sz="1800" i="1"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двоичная матрица, которая генерируется легальными пользователями по заранее распределенному стегоключу.</a:t>
            </a:r>
            <a:br>
              <a:rPr lang="ru-RU" altLang="ru-RU" sz="1800">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S</a:t>
            </a:r>
            <a:r>
              <a:rPr lang="en-US" altLang="ru-RU" sz="1800" i="1" baseline="-25000">
                <a:latin typeface="Arial" panose="020B0604020202020204" pitchFamily="34" charset="0"/>
                <a:cs typeface="Arial" panose="020B0604020202020204" pitchFamily="34" charset="0"/>
              </a:rPr>
              <a:t>p</a:t>
            </a:r>
            <a:r>
              <a:rPr lang="en-US" altLang="ru-RU" sz="1800" i="1">
                <a:latin typeface="Arial" panose="020B0604020202020204" pitchFamily="34" charset="0"/>
                <a:cs typeface="Arial" panose="020B0604020202020204" pitchFamily="34" charset="0"/>
              </a:rPr>
              <a:t>(n) = C</a:t>
            </a:r>
            <a:r>
              <a:rPr lang="en-US" altLang="ru-RU" sz="1800" i="1" baseline="-25000">
                <a:latin typeface="Arial" panose="020B0604020202020204" pitchFamily="34" charset="0"/>
                <a:cs typeface="Arial" panose="020B0604020202020204" pitchFamily="34" charset="0"/>
              </a:rPr>
              <a:t>q</a:t>
            </a:r>
            <a:r>
              <a:rPr lang="en-US" altLang="ru-RU" sz="1800" i="1">
                <a:latin typeface="Arial" panose="020B0604020202020204" pitchFamily="34" charset="0"/>
                <a:cs typeface="Arial" panose="020B0604020202020204" pitchFamily="34" charset="0"/>
              </a:rPr>
              <a:t>(n)mod2, n = 1, 2…</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где </a:t>
            </a:r>
            <a:r>
              <a:rPr lang="en-US" altLang="ru-RU" sz="1800" i="1">
                <a:latin typeface="Arial" panose="020B0604020202020204" pitchFamily="34" charset="0"/>
                <a:cs typeface="Arial" panose="020B0604020202020204" pitchFamily="34" charset="0"/>
              </a:rPr>
              <a:t>C</a:t>
            </a:r>
            <a:r>
              <a:rPr lang="en-US" altLang="ru-RU" sz="1800" i="1" baseline="-25000">
                <a:latin typeface="Arial" panose="020B0604020202020204" pitchFamily="34" charset="0"/>
                <a:cs typeface="Arial" panose="020B0604020202020204" pitchFamily="34" charset="0"/>
              </a:rPr>
              <a:t>q</a:t>
            </a:r>
            <a:r>
              <a:rPr lang="en-US" altLang="ru-RU" sz="1800" i="1">
                <a:latin typeface="Arial" panose="020B0604020202020204" pitchFamily="34" charset="0"/>
                <a:cs typeface="Arial" panose="020B0604020202020204" pitchFamily="34" charset="0"/>
              </a:rPr>
              <a:t>(n)</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величина </a:t>
            </a:r>
            <a:r>
              <a:rPr lang="en-US" altLang="ru-RU" sz="1800" i="1">
                <a:latin typeface="Arial" panose="020B0604020202020204" pitchFamily="34" charset="0"/>
                <a:cs typeface="Arial" panose="020B0604020202020204" pitchFamily="34" charset="0"/>
              </a:rPr>
              <a:t> C(n)</a:t>
            </a:r>
            <a:r>
              <a:rPr lang="ru-RU" altLang="ru-RU" sz="1800">
                <a:latin typeface="Arial" panose="020B0604020202020204" pitchFamily="34" charset="0"/>
                <a:cs typeface="Arial" panose="020B0604020202020204" pitchFamily="34" charset="0"/>
              </a:rPr>
              <a:t>, квантованная до ближайшего уровня при выборе интервала квантования </a:t>
            </a:r>
            <a:r>
              <a:rPr lang="el-GR" altLang="ru-RU" sz="1800" i="1">
                <a:latin typeface="Arial" panose="020B0604020202020204" pitchFamily="34" charset="0"/>
                <a:cs typeface="Arial" panose="020B0604020202020204" pitchFamily="34" charset="0"/>
              </a:rPr>
              <a:t>Δ</a:t>
            </a:r>
            <a:r>
              <a:rPr lang="ru-RU" altLang="ru-RU" sz="1800">
                <a:latin typeface="Arial" panose="020B0604020202020204" pitchFamily="34" charset="0"/>
                <a:cs typeface="Arial" panose="020B0604020202020204" pitchFamily="34" charset="0"/>
              </a:rPr>
              <a:t> и числа уровней квантования </a:t>
            </a:r>
            <a:r>
              <a:rPr lang="en-US" altLang="ru-RU" sz="1800" i="1">
                <a:latin typeface="Arial" panose="020B0604020202020204" pitchFamily="34" charset="0"/>
                <a:cs typeface="Arial" panose="020B0604020202020204" pitchFamily="34" charset="0"/>
              </a:rPr>
              <a:t>L</a:t>
            </a:r>
            <a:r>
              <a:rPr lang="ru-RU" altLang="ru-RU" sz="1800">
                <a:latin typeface="Arial" panose="020B0604020202020204" pitchFamily="34" charset="0"/>
                <a:cs typeface="Arial" panose="020B0604020202020204" pitchFamily="34" charset="0"/>
              </a:rPr>
              <a:t>. (Видно, что </a:t>
            </a:r>
            <a:r>
              <a:rPr lang="en-US" altLang="ru-RU" sz="1800" i="1">
                <a:latin typeface="Arial" panose="020B0604020202020204" pitchFamily="34" charset="0"/>
                <a:cs typeface="Arial" panose="020B0604020202020204" pitchFamily="34" charset="0"/>
              </a:rPr>
              <a:t>C</a:t>
            </a:r>
            <a:r>
              <a:rPr lang="en-US" altLang="ru-RU" sz="1800" i="1" baseline="-25000">
                <a:latin typeface="Arial" panose="020B0604020202020204" pitchFamily="34" charset="0"/>
                <a:cs typeface="Arial" panose="020B0604020202020204" pitchFamily="34" charset="0"/>
              </a:rPr>
              <a:t>q</a:t>
            </a:r>
            <a:r>
              <a:rPr lang="en-US" altLang="ru-RU" sz="1800" i="1">
                <a:latin typeface="Arial" panose="020B0604020202020204" pitchFamily="34" charset="0"/>
                <a:cs typeface="Arial" panose="020B0604020202020204" pitchFamily="34" charset="0"/>
              </a:rPr>
              <a:t>(n)mod2</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принимает значения 0 и 1, соответствующие четным и нечетным уровням квантования.)</a:t>
            </a: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множество отсчетов, куда допустимо погружение по методу АК.</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Метод погружения:</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(18)</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Необходимое условие решения матричного уравнения (18)</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(19)</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 двоичная (</a:t>
            </a:r>
            <a:r>
              <a:rPr lang="en-US" altLang="ru-RU" sz="1800" i="1">
                <a:latin typeface="Arial" panose="020B0604020202020204" pitchFamily="34" charset="0"/>
                <a:cs typeface="Arial" panose="020B0604020202020204" pitchFamily="34" charset="0"/>
              </a:rPr>
              <a:t>kxm</a:t>
            </a:r>
            <a:r>
              <a:rPr lang="ru-RU" altLang="ru-RU" sz="1800">
                <a:latin typeface="Arial" panose="020B0604020202020204" pitchFamily="34" charset="0"/>
                <a:cs typeface="Arial" panose="020B0604020202020204" pitchFamily="34" charset="0"/>
              </a:rPr>
              <a:t>)</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подматрица </a:t>
            </a:r>
            <a:r>
              <a:rPr lang="en-US" altLang="ru-RU" sz="1800" b="1" i="1">
                <a:latin typeface="Arial" panose="020B0604020202020204" pitchFamily="34" charset="0"/>
                <a:cs typeface="Arial" panose="020B0604020202020204" pitchFamily="34" charset="0"/>
              </a:rPr>
              <a:t>H</a:t>
            </a:r>
            <a:r>
              <a:rPr lang="ru-RU" altLang="ru-RU" sz="1800">
                <a:latin typeface="Arial" panose="020B0604020202020204" pitchFamily="34" charset="0"/>
                <a:cs typeface="Arial" panose="020B0604020202020204" pitchFamily="34" charset="0"/>
              </a:rPr>
              <a:t>, полученная при помощи удаления из </a:t>
            </a:r>
            <a:r>
              <a:rPr lang="ru-RU" altLang="ru-RU" sz="1800" i="1">
                <a:latin typeface="Arial" panose="020B0604020202020204" pitchFamily="34" charset="0"/>
                <a:cs typeface="Arial" panose="020B0604020202020204" pitchFamily="34" charset="0"/>
              </a:rPr>
              <a:t>Н</a:t>
            </a:r>
            <a:r>
              <a:rPr lang="ru-RU" altLang="ru-RU" sz="1800">
                <a:latin typeface="Arial" panose="020B0604020202020204" pitchFamily="34" charset="0"/>
                <a:cs typeface="Arial" panose="020B0604020202020204" pitchFamily="34" charset="0"/>
              </a:rPr>
              <a:t> всех столбцов с номерами, не принадлежащими</a:t>
            </a:r>
            <a:r>
              <a:rPr lang="en-US" altLang="ru-RU" sz="1800" b="1">
                <a:latin typeface="Arial" panose="020B0604020202020204" pitchFamily="34" charset="0"/>
                <a:cs typeface="Arial" panose="020B0604020202020204" pitchFamily="34" charset="0"/>
              </a:rPr>
              <a:t> </a:t>
            </a:r>
            <a:r>
              <a:rPr lang="ru-RU" altLang="ru-RU" sz="1800" i="1">
                <a:latin typeface="Arial" panose="020B0604020202020204" pitchFamily="34" charset="0"/>
                <a:cs typeface="Arial" panose="020B0604020202020204" pitchFamily="34" charset="0"/>
              </a:rPr>
              <a:t>Е</a:t>
            </a:r>
            <a:r>
              <a:rPr lang="el-GR" altLang="ru-RU" sz="1800" i="1" baseline="-25000">
                <a:latin typeface="Arial" panose="020B0604020202020204" pitchFamily="34" charset="0"/>
                <a:cs typeface="Arial" panose="020B0604020202020204" pitchFamily="34" charset="0"/>
              </a:rPr>
              <a:t>ε</a:t>
            </a: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m</a:t>
            </a:r>
            <a:r>
              <a:rPr lang="en-US" altLang="ru-RU" sz="1800">
                <a:latin typeface="Arial" panose="020B0604020202020204" pitchFamily="34" charset="0"/>
                <a:cs typeface="Arial" panose="020B0604020202020204" pitchFamily="34" charset="0"/>
              </a:rPr>
              <a:t> – </a:t>
            </a:r>
            <a:r>
              <a:rPr lang="ru-RU" altLang="ru-RU" sz="1800">
                <a:latin typeface="Arial" panose="020B0604020202020204" pitchFamily="34" charset="0"/>
                <a:cs typeface="Arial" panose="020B0604020202020204" pitchFamily="34" charset="0"/>
              </a:rPr>
              <a:t>количество отсчетов среди </a:t>
            </a:r>
            <a:r>
              <a:rPr lang="en-US" altLang="ru-RU" sz="1800" i="1">
                <a:latin typeface="Arial" panose="020B0604020202020204" pitchFamily="34" charset="0"/>
                <a:cs typeface="Arial" panose="020B0604020202020204" pitchFamily="34" charset="0"/>
              </a:rPr>
              <a:t>n</a:t>
            </a:r>
            <a:r>
              <a:rPr lang="en-US" altLang="ru-RU" sz="1800" i="1" baseline="-25000">
                <a:latin typeface="Arial" panose="020B0604020202020204" pitchFamily="34" charset="0"/>
                <a:cs typeface="Arial" panose="020B0604020202020204" pitchFamily="34" charset="0"/>
              </a:rPr>
              <a:t>0</a:t>
            </a:r>
            <a:r>
              <a:rPr lang="ru-RU" altLang="ru-RU" sz="1800">
                <a:latin typeface="Arial" panose="020B0604020202020204" pitchFamily="34" charset="0"/>
                <a:cs typeface="Arial" panose="020B0604020202020204" pitchFamily="34" charset="0"/>
              </a:rPr>
              <a:t>, куда можно погружать информацию по методу </a:t>
            </a:r>
            <a:r>
              <a:rPr lang="en-US" altLang="ru-RU" sz="1800">
                <a:latin typeface="Arial" panose="020B0604020202020204" pitchFamily="34" charset="0"/>
                <a:cs typeface="Arial" panose="020B0604020202020204" pitchFamily="34" charset="0"/>
              </a:rPr>
              <a:t>PS</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endParaRPr lang="ru-RU" altLang="ru-RU" sz="1800" b="1" baseline="30000">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39C3ABA9-8E0B-B24F-8A6B-ED3DE7AF39E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E7A7FCF-6CC5-7B46-976E-AF5C316590A7}" type="slidenum">
              <a:rPr lang="ru-RU" altLang="ru-RU">
                <a:solidFill>
                  <a:srgbClr val="898989"/>
                </a:solidFill>
                <a:latin typeface="Calibri" panose="020F0502020204030204" pitchFamily="34" charset="0"/>
              </a:rPr>
              <a:pPr eaLnBrk="1" hangingPunct="1"/>
              <a:t>88</a:t>
            </a:fld>
            <a:endParaRPr lang="ru-RU" altLang="ru-RU">
              <a:solidFill>
                <a:srgbClr val="898989"/>
              </a:solidFill>
              <a:latin typeface="Calibri" panose="020F0502020204030204" pitchFamily="34" charset="0"/>
            </a:endParaRPr>
          </a:p>
        </p:txBody>
      </p:sp>
      <p:graphicFrame>
        <p:nvGraphicFramePr>
          <p:cNvPr id="20484" name="Object 4">
            <a:extLst>
              <a:ext uri="{FF2B5EF4-FFF2-40B4-BE49-F238E27FC236}">
                <a16:creationId xmlns:a16="http://schemas.microsoft.com/office/drawing/2014/main" id="{9C763E2B-788E-A54B-8104-A9F46174FCC1}"/>
              </a:ext>
            </a:extLst>
          </p:cNvPr>
          <p:cNvGraphicFramePr>
            <a:graphicFrameLocks noChangeAspect="1"/>
          </p:cNvGraphicFramePr>
          <p:nvPr/>
        </p:nvGraphicFramePr>
        <p:xfrm>
          <a:off x="1774826" y="3500439"/>
          <a:ext cx="1535113" cy="358775"/>
        </p:xfrm>
        <a:graphic>
          <a:graphicData uri="http://schemas.openxmlformats.org/presentationml/2006/ole">
            <mc:AlternateContent xmlns:mc="http://schemas.openxmlformats.org/markup-compatibility/2006">
              <mc:Choice xmlns:v="urn:schemas-microsoft-com:vml" Requires="v">
                <p:oleObj spid="_x0000_s95237" name="Equation" r:id="rId3" imgW="23990300" imgH="5562600" progId="Equation.DSMT4">
                  <p:embed/>
                </p:oleObj>
              </mc:Choice>
              <mc:Fallback>
                <p:oleObj name="Equation" r:id="rId3" imgW="23990300" imgH="5562600" progId="Equation.DSMT4">
                  <p:embed/>
                  <p:pic>
                    <p:nvPicPr>
                      <p:cNvPr id="20484" name="Object 4">
                        <a:extLst>
                          <a:ext uri="{FF2B5EF4-FFF2-40B4-BE49-F238E27FC236}">
                            <a16:creationId xmlns:a16="http://schemas.microsoft.com/office/drawing/2014/main" id="{9C763E2B-788E-A54B-8104-A9F46174F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3500439"/>
                        <a:ext cx="1535113"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5" name="Object 5">
            <a:extLst>
              <a:ext uri="{FF2B5EF4-FFF2-40B4-BE49-F238E27FC236}">
                <a16:creationId xmlns:a16="http://schemas.microsoft.com/office/drawing/2014/main" id="{A9FF9466-0FE6-1A42-997A-B29FD23BEFD5}"/>
              </a:ext>
            </a:extLst>
          </p:cNvPr>
          <p:cNvGraphicFramePr>
            <a:graphicFrameLocks noChangeAspect="1"/>
          </p:cNvGraphicFramePr>
          <p:nvPr/>
        </p:nvGraphicFramePr>
        <p:xfrm>
          <a:off x="1825626" y="4351339"/>
          <a:ext cx="5522913" cy="434975"/>
        </p:xfrm>
        <a:graphic>
          <a:graphicData uri="http://schemas.openxmlformats.org/presentationml/2006/ole">
            <mc:AlternateContent xmlns:mc="http://schemas.openxmlformats.org/markup-compatibility/2006">
              <mc:Choice xmlns:v="urn:schemas-microsoft-com:vml" Requires="v">
                <p:oleObj spid="_x0000_s95238" name="Equation" r:id="rId5" imgW="86309200" imgH="6731000" progId="Equation.DSMT4">
                  <p:embed/>
                </p:oleObj>
              </mc:Choice>
              <mc:Fallback>
                <p:oleObj name="Equation" r:id="rId5" imgW="86309200" imgH="6731000" progId="Equation.DSMT4">
                  <p:embed/>
                  <p:pic>
                    <p:nvPicPr>
                      <p:cNvPr id="20485" name="Object 5">
                        <a:extLst>
                          <a:ext uri="{FF2B5EF4-FFF2-40B4-BE49-F238E27FC236}">
                            <a16:creationId xmlns:a16="http://schemas.microsoft.com/office/drawing/2014/main" id="{A9FF9466-0FE6-1A42-997A-B29FD23BEF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5626" y="4351339"/>
                        <a:ext cx="552291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6" name="Object 6">
            <a:extLst>
              <a:ext uri="{FF2B5EF4-FFF2-40B4-BE49-F238E27FC236}">
                <a16:creationId xmlns:a16="http://schemas.microsoft.com/office/drawing/2014/main" id="{1686F982-FA22-5447-808B-789469ADD1BA}"/>
              </a:ext>
            </a:extLst>
          </p:cNvPr>
          <p:cNvGraphicFramePr>
            <a:graphicFrameLocks noChangeAspect="1"/>
          </p:cNvGraphicFramePr>
          <p:nvPr/>
        </p:nvGraphicFramePr>
        <p:xfrm>
          <a:off x="2166938" y="5194301"/>
          <a:ext cx="1217612" cy="377825"/>
        </p:xfrm>
        <a:graphic>
          <a:graphicData uri="http://schemas.openxmlformats.org/presentationml/2006/ole">
            <mc:AlternateContent xmlns:mc="http://schemas.openxmlformats.org/markup-compatibility/2006">
              <mc:Choice xmlns:v="urn:schemas-microsoft-com:vml" Requires="v">
                <p:oleObj spid="_x0000_s95239" name="Equation" r:id="rId7" imgW="19011900" imgH="5854700" progId="Equation.DSMT4">
                  <p:embed/>
                </p:oleObj>
              </mc:Choice>
              <mc:Fallback>
                <p:oleObj name="Equation" r:id="rId7" imgW="19011900" imgH="5854700" progId="Equation.DSMT4">
                  <p:embed/>
                  <p:pic>
                    <p:nvPicPr>
                      <p:cNvPr id="20486" name="Object 6">
                        <a:extLst>
                          <a:ext uri="{FF2B5EF4-FFF2-40B4-BE49-F238E27FC236}">
                            <a16:creationId xmlns:a16="http://schemas.microsoft.com/office/drawing/2014/main" id="{1686F982-FA22-5447-808B-789469ADD1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6938" y="5194301"/>
                        <a:ext cx="121761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7" name="Object 7">
            <a:extLst>
              <a:ext uri="{FF2B5EF4-FFF2-40B4-BE49-F238E27FC236}">
                <a16:creationId xmlns:a16="http://schemas.microsoft.com/office/drawing/2014/main" id="{FFA6DC00-78FD-C645-820B-FFDD13AD083E}"/>
              </a:ext>
            </a:extLst>
          </p:cNvPr>
          <p:cNvGraphicFramePr>
            <a:graphicFrameLocks noChangeAspect="1"/>
          </p:cNvGraphicFramePr>
          <p:nvPr/>
        </p:nvGraphicFramePr>
        <p:xfrm>
          <a:off x="2166939" y="5643564"/>
          <a:ext cx="280987" cy="320675"/>
        </p:xfrm>
        <a:graphic>
          <a:graphicData uri="http://schemas.openxmlformats.org/presentationml/2006/ole">
            <mc:AlternateContent xmlns:mc="http://schemas.openxmlformats.org/markup-compatibility/2006">
              <mc:Choice xmlns:v="urn:schemas-microsoft-com:vml" Requires="v">
                <p:oleObj spid="_x0000_s95240" name="Equation" r:id="rId9" imgW="4394200" imgH="4978400" progId="Equation.DSMT4">
                  <p:embed/>
                </p:oleObj>
              </mc:Choice>
              <mc:Fallback>
                <p:oleObj name="Equation" r:id="rId9" imgW="4394200" imgH="4978400" progId="Equation.DSMT4">
                  <p:embed/>
                  <p:pic>
                    <p:nvPicPr>
                      <p:cNvPr id="20487" name="Object 7">
                        <a:extLst>
                          <a:ext uri="{FF2B5EF4-FFF2-40B4-BE49-F238E27FC236}">
                            <a16:creationId xmlns:a16="http://schemas.microsoft.com/office/drawing/2014/main" id="{FFA6DC00-78FD-C645-820B-FFDD13AD08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6939" y="5643564"/>
                        <a:ext cx="28098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a:extLst>
              <a:ext uri="{FF2B5EF4-FFF2-40B4-BE49-F238E27FC236}">
                <a16:creationId xmlns:a16="http://schemas.microsoft.com/office/drawing/2014/main" id="{24FEC6D6-7ED9-7349-92AC-6974DF578563}"/>
              </a:ext>
            </a:extLst>
          </p:cNvPr>
          <p:cNvSpPr>
            <a:spLocks noGrp="1"/>
          </p:cNvSpPr>
          <p:nvPr>
            <p:ph type="title"/>
          </p:nvPr>
        </p:nvSpPr>
        <p:spPr>
          <a:xfrm>
            <a:off x="1738314" y="214313"/>
            <a:ext cx="8715375" cy="6500812"/>
          </a:xfrm>
        </p:spPr>
        <p:txBody>
          <a:bodyPr>
            <a:normAutofit fontScale="90000"/>
          </a:bodyPr>
          <a:lstStyle/>
          <a:p>
            <a:pPr algn="l" eaLnBrk="1" hangingPunct="1"/>
            <a:br>
              <a:rPr lang="en-US"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Можно доказать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7</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что </a:t>
            </a:r>
            <a:r>
              <a:rPr lang="en-US" altLang="ru-RU" sz="1800" i="1">
                <a:latin typeface="Arial" panose="020B0604020202020204" pitchFamily="34" charset="0"/>
                <a:cs typeface="Arial" panose="020B0604020202020204" pitchFamily="34" charset="0"/>
              </a:rPr>
              <a:t>m</a:t>
            </a:r>
            <a:r>
              <a:rPr lang="ru-RU" altLang="ru-RU" sz="1800" i="1">
                <a:latin typeface="Arial" panose="020B0604020202020204" pitchFamily="34" charset="0"/>
                <a:cs typeface="Arial" panose="020B0604020202020204" pitchFamily="34" charset="0"/>
              </a:rPr>
              <a:t> ≈ </a:t>
            </a:r>
            <a:r>
              <a:rPr lang="en-US" altLang="ru-RU" sz="1800" i="1">
                <a:latin typeface="Arial" panose="020B0604020202020204" pitchFamily="34" charset="0"/>
                <a:cs typeface="Arial" panose="020B0604020202020204" pitchFamily="34" charset="0"/>
              </a:rPr>
              <a:t>k</a:t>
            </a:r>
            <a:r>
              <a:rPr lang="ru-RU" altLang="ru-RU" sz="1800">
                <a:latin typeface="Arial" panose="020B0604020202020204" pitchFamily="34" charset="0"/>
                <a:cs typeface="Arial" panose="020B0604020202020204" pitchFamily="34" charset="0"/>
              </a:rPr>
              <a:t>, когда </a:t>
            </a:r>
            <a:r>
              <a:rPr lang="en-US" altLang="ru-RU" sz="1800" i="1">
                <a:latin typeface="Arial" panose="020B0604020202020204" pitchFamily="34" charset="0"/>
                <a:cs typeface="Arial" panose="020B0604020202020204" pitchFamily="34" charset="0"/>
              </a:rPr>
              <a:t>n</a:t>
            </a:r>
            <a:r>
              <a:rPr lang="en-US" altLang="ru-RU" sz="1800" i="1"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 </a:t>
            </a:r>
            <a:r>
              <a:rPr lang="en-US" altLang="ru-RU" sz="1800" i="1">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т.е., в среднем, при больших длинах </a:t>
            </a:r>
            <a:r>
              <a:rPr lang="en-US" altLang="ru-RU" sz="1800" i="1">
                <a:latin typeface="Arial" panose="020B0604020202020204" pitchFamily="34" charset="0"/>
                <a:cs typeface="Arial" panose="020B0604020202020204" pitchFamily="34" charset="0"/>
              </a:rPr>
              <a:t>n</a:t>
            </a:r>
            <a:r>
              <a:rPr lang="en-US" altLang="ru-RU" sz="1800" i="1"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блоков, в каждый из них можно будет погрузить </a:t>
            </a:r>
            <a:r>
              <a:rPr lang="en-US" altLang="ru-RU" sz="1800" i="1">
                <a:latin typeface="Arial" panose="020B0604020202020204" pitchFamily="34" charset="0"/>
                <a:cs typeface="Arial" panose="020B0604020202020204" pitchFamily="34" charset="0"/>
              </a:rPr>
              <a:t>k = m</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бит информации.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Декодирование:</a:t>
            </a:r>
            <a:br>
              <a:rPr lang="ru-RU" altLang="ru-RU" sz="1800" i="1">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(20)</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Видно, что в отличие от обычных кодов с исправлением ошибок, </a:t>
            </a:r>
            <a:r>
              <a:rPr lang="en-US" altLang="ru-RU" sz="1800">
                <a:latin typeface="Arial" panose="020B0604020202020204" pitchFamily="34" charset="0"/>
                <a:cs typeface="Arial" panose="020B0604020202020204" pitchFamily="34" charset="0"/>
              </a:rPr>
              <a:t>WPC </a:t>
            </a:r>
            <a:r>
              <a:rPr lang="ru-RU" altLang="ru-RU" sz="1800">
                <a:latin typeface="Arial" panose="020B0604020202020204" pitchFamily="34" charset="0"/>
                <a:cs typeface="Arial" panose="020B0604020202020204" pitchFamily="34" charset="0"/>
              </a:rPr>
              <a:t>имеют значительно более сложную процедуру </a:t>
            </a:r>
            <a:r>
              <a:rPr lang="ru-RU" altLang="ru-RU" sz="1800" i="1">
                <a:latin typeface="Arial" panose="020B0604020202020204" pitchFamily="34" charset="0"/>
                <a:cs typeface="Arial" panose="020B0604020202020204" pitchFamily="34" charset="0"/>
              </a:rPr>
              <a:t>кодирования</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нужно решать линейную систему</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чем декодирования (умножение матрицы на вектор). </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 1.</a:t>
            </a:r>
            <a:r>
              <a:rPr lang="ru-RU" altLang="ru-RU" sz="1800">
                <a:latin typeface="Arial" panose="020B0604020202020204" pitchFamily="34" charset="0"/>
                <a:cs typeface="Arial" panose="020B0604020202020204" pitchFamily="34" charset="0"/>
              </a:rPr>
              <a:t> Поскольку длина блоков </a:t>
            </a:r>
            <a:r>
              <a:rPr lang="en-US" altLang="ru-RU" sz="1800" i="1">
                <a:latin typeface="Arial" panose="020B0604020202020204" pitchFamily="34" charset="0"/>
                <a:cs typeface="Arial" panose="020B0604020202020204" pitchFamily="34" charset="0"/>
              </a:rPr>
              <a:t>n</a:t>
            </a:r>
            <a:r>
              <a:rPr lang="en-US" altLang="ru-RU" sz="1800" i="1"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может быть велика (сотни и тысячи 	бит), то для решения уравнения (18) нужно использовать специальные 	вычислительные методы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Замечание 2.</a:t>
            </a:r>
            <a:r>
              <a:rPr lang="ru-RU" altLang="ru-RU" sz="1800">
                <a:latin typeface="Arial" panose="020B0604020202020204" pitchFamily="34" charset="0"/>
                <a:cs typeface="Arial" panose="020B0604020202020204" pitchFamily="34" charset="0"/>
              </a:rPr>
              <a:t> В СГ должна содержаться дополнительная 	информация о 	числе бит, вкладываемых на этом блоке </a:t>
            </a:r>
            <a:r>
              <a:rPr lang="en-US" altLang="ru-RU" sz="1800" i="1">
                <a:latin typeface="Arial" panose="020B0604020202020204" pitchFamily="34" charset="0"/>
                <a:cs typeface="Arial" panose="020B0604020202020204" pitchFamily="34" charset="0"/>
              </a:rPr>
              <a:t>k</a:t>
            </a:r>
            <a:r>
              <a:rPr lang="ru-RU" altLang="ru-RU" sz="1800">
                <a:latin typeface="Arial" panose="020B0604020202020204" pitchFamily="34" charset="0"/>
                <a:cs typeface="Arial" panose="020B0604020202020204" pitchFamily="34" charset="0"/>
              </a:rPr>
              <a:t> (она вкладывается в 	заголовок длиной </a:t>
            </a:r>
            <a:r>
              <a:rPr lang="en-US" altLang="ru-RU" sz="1800" i="1">
                <a:latin typeface="Arial" panose="020B0604020202020204" pitchFamily="34" charset="0"/>
                <a:cs typeface="Arial" panose="020B0604020202020204" pitchFamily="34" charset="0"/>
              </a:rPr>
              <a:t>d</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бит). </a:t>
            </a:r>
            <a:br>
              <a:rPr lang="en-US"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Доказывается </a:t>
            </a:r>
            <a:r>
              <a:rPr lang="en-US" altLang="ru-RU" sz="1800" i="1">
                <a:latin typeface="Arial" panose="020B0604020202020204" pitchFamily="34" charset="0"/>
                <a:cs typeface="Arial" panose="020B0604020202020204" pitchFamily="34" charset="0"/>
              </a:rPr>
              <a:t>[ ] </a:t>
            </a:r>
            <a:r>
              <a:rPr lang="ru-RU" altLang="ru-RU" sz="1800" i="1">
                <a:latin typeface="Arial" panose="020B0604020202020204" pitchFamily="34" charset="0"/>
                <a:cs typeface="Arial" panose="020B0604020202020204" pitchFamily="34" charset="0"/>
              </a:rPr>
              <a:t>граница:</a:t>
            </a:r>
            <a:r>
              <a:rPr lang="ru-RU" altLang="ru-RU" sz="1800">
                <a:latin typeface="Arial" panose="020B0604020202020204" pitchFamily="34" charset="0"/>
                <a:cs typeface="Arial" panose="020B0604020202020204" pitchFamily="34" charset="0"/>
              </a:rPr>
              <a:t> для вероятности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e</a:t>
            </a:r>
            <a:r>
              <a:rPr lang="en-US" altLang="ru-RU" sz="1800">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k, d, n</a:t>
            </a:r>
            <a:r>
              <a:rPr lang="en-US" altLang="ru-RU" sz="1800" i="1" baseline="-25000">
                <a:latin typeface="Arial" panose="020B0604020202020204" pitchFamily="34" charset="0"/>
                <a:cs typeface="Arial" panose="020B0604020202020204" pitchFamily="34" charset="0"/>
              </a:rPr>
              <a:t>0</a:t>
            </a:r>
            <a:r>
              <a:rPr lang="en-US" altLang="ru-RU" sz="1800" i="1">
                <a:latin typeface="Arial" panose="020B0604020202020204" pitchFamily="34" charset="0"/>
                <a:cs typeface="Arial" panose="020B0604020202020204" pitchFamily="34" charset="0"/>
              </a:rPr>
              <a:t>, P</a:t>
            </a:r>
            <a:r>
              <a:rPr lang="en-US" altLang="ru-RU" sz="1800" i="1" baseline="-25000">
                <a:latin typeface="Arial" panose="020B0604020202020204" pitchFamily="34" charset="0"/>
                <a:cs typeface="Arial" panose="020B0604020202020204" pitchFamily="34" charset="0"/>
              </a:rPr>
              <a:t>w</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такого события, что в блок из </a:t>
            </a:r>
            <a:r>
              <a:rPr lang="en-US" altLang="ru-RU" sz="1800" i="1">
                <a:latin typeface="Arial" panose="020B0604020202020204" pitchFamily="34" charset="0"/>
                <a:cs typeface="Arial" panose="020B0604020202020204" pitchFamily="34" charset="0"/>
              </a:rPr>
              <a:t>n</a:t>
            </a:r>
            <a:r>
              <a:rPr lang="en-US" altLang="ru-RU" sz="1800" i="1" baseline="-25000">
                <a:latin typeface="Arial" panose="020B0604020202020204" pitchFamily="34" charset="0"/>
                <a:cs typeface="Arial" panose="020B0604020202020204" pitchFamily="34" charset="0"/>
              </a:rPr>
              <a:t>0</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отсчетов не удастся вложить </a:t>
            </a:r>
            <a:r>
              <a:rPr lang="en-US" altLang="ru-RU" sz="1800" i="1">
                <a:latin typeface="Arial" panose="020B0604020202020204" pitchFamily="34" charset="0"/>
                <a:cs typeface="Arial" panose="020B0604020202020204" pitchFamily="34" charset="0"/>
              </a:rPr>
              <a:t>k</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бит, при заголовке длиной </a:t>
            </a:r>
            <a:r>
              <a:rPr lang="en-US" altLang="ru-RU" sz="1800" i="1">
                <a:latin typeface="Arial" panose="020B0604020202020204" pitchFamily="34" charset="0"/>
                <a:cs typeface="Arial" panose="020B0604020202020204" pitchFamily="34" charset="0"/>
              </a:rPr>
              <a:t>d</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и при вероятности погружения в отсчет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w</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(21)</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ACB617A3-AB41-1F40-AA55-E53EFD2405C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33C972-996F-7E4A-8E0A-869D4F823D91}" type="slidenum">
              <a:rPr lang="ru-RU" altLang="ru-RU">
                <a:solidFill>
                  <a:srgbClr val="898989"/>
                </a:solidFill>
                <a:latin typeface="Calibri" panose="020F0502020204030204" pitchFamily="34" charset="0"/>
              </a:rPr>
              <a:pPr eaLnBrk="1" hangingPunct="1"/>
              <a:t>89</a:t>
            </a:fld>
            <a:endParaRPr lang="ru-RU" altLang="ru-RU">
              <a:solidFill>
                <a:srgbClr val="898989"/>
              </a:solidFill>
              <a:latin typeface="Calibri" panose="020F0502020204030204" pitchFamily="34" charset="0"/>
            </a:endParaRPr>
          </a:p>
        </p:txBody>
      </p:sp>
      <p:graphicFrame>
        <p:nvGraphicFramePr>
          <p:cNvPr id="21508" name="Object 23">
            <a:extLst>
              <a:ext uri="{FF2B5EF4-FFF2-40B4-BE49-F238E27FC236}">
                <a16:creationId xmlns:a16="http://schemas.microsoft.com/office/drawing/2014/main" id="{87FEE31B-8044-F84D-AD7D-F6778F186E55}"/>
              </a:ext>
            </a:extLst>
          </p:cNvPr>
          <p:cNvGraphicFramePr>
            <a:graphicFrameLocks noChangeAspect="1"/>
          </p:cNvGraphicFramePr>
          <p:nvPr/>
        </p:nvGraphicFramePr>
        <p:xfrm>
          <a:off x="1881189" y="1246189"/>
          <a:ext cx="974725" cy="396875"/>
        </p:xfrm>
        <a:graphic>
          <a:graphicData uri="http://schemas.openxmlformats.org/presentationml/2006/ole">
            <mc:AlternateContent xmlns:mc="http://schemas.openxmlformats.org/markup-compatibility/2006">
              <mc:Choice xmlns:v="urn:schemas-microsoft-com:vml" Requires="v">
                <p:oleObj spid="_x0000_s96260" name="Equation" r:id="rId3" imgW="15214600" imgH="6146800" progId="Equation.DSMT4">
                  <p:embed/>
                </p:oleObj>
              </mc:Choice>
              <mc:Fallback>
                <p:oleObj name="Equation" r:id="rId3" imgW="15214600" imgH="6146800" progId="Equation.DSMT4">
                  <p:embed/>
                  <p:pic>
                    <p:nvPicPr>
                      <p:cNvPr id="21508" name="Object 23">
                        <a:extLst>
                          <a:ext uri="{FF2B5EF4-FFF2-40B4-BE49-F238E27FC236}">
                            <a16:creationId xmlns:a16="http://schemas.microsoft.com/office/drawing/2014/main" id="{87FEE31B-8044-F84D-AD7D-F6778F186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9" y="1246189"/>
                        <a:ext cx="974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9" name="Object 8">
            <a:extLst>
              <a:ext uri="{FF2B5EF4-FFF2-40B4-BE49-F238E27FC236}">
                <a16:creationId xmlns:a16="http://schemas.microsoft.com/office/drawing/2014/main" id="{5375A215-2AB3-C043-AB24-7F3B2081AB92}"/>
              </a:ext>
            </a:extLst>
          </p:cNvPr>
          <p:cNvGraphicFramePr>
            <a:graphicFrameLocks noChangeAspect="1"/>
          </p:cNvGraphicFramePr>
          <p:nvPr/>
        </p:nvGraphicFramePr>
        <p:xfrm>
          <a:off x="2082801" y="5000626"/>
          <a:ext cx="3870325" cy="900113"/>
        </p:xfrm>
        <a:graphic>
          <a:graphicData uri="http://schemas.openxmlformats.org/presentationml/2006/ole">
            <mc:AlternateContent xmlns:mc="http://schemas.openxmlformats.org/markup-compatibility/2006">
              <mc:Choice xmlns:v="urn:schemas-microsoft-com:vml" Requires="v">
                <p:oleObj spid="_x0000_s96261" name="Equation" r:id="rId5" imgW="61734700" imgH="14338300" progId="Equation.DSMT4">
                  <p:embed/>
                </p:oleObj>
              </mc:Choice>
              <mc:Fallback>
                <p:oleObj name="Equation" r:id="rId5" imgW="61734700" imgH="14338300" progId="Equation.DSMT4">
                  <p:embed/>
                  <p:pic>
                    <p:nvPicPr>
                      <p:cNvPr id="21509" name="Object 8">
                        <a:extLst>
                          <a:ext uri="{FF2B5EF4-FFF2-40B4-BE49-F238E27FC236}">
                            <a16:creationId xmlns:a16="http://schemas.microsoft.com/office/drawing/2014/main" id="{5375A215-2AB3-C043-AB24-7F3B2081AB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2801" y="5000626"/>
                        <a:ext cx="3870325"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10" name="Object 25">
            <a:extLst>
              <a:ext uri="{FF2B5EF4-FFF2-40B4-BE49-F238E27FC236}">
                <a16:creationId xmlns:a16="http://schemas.microsoft.com/office/drawing/2014/main" id="{FFE4C74C-96C4-6B47-BDFC-F01179B3C209}"/>
              </a:ext>
            </a:extLst>
          </p:cNvPr>
          <p:cNvGraphicFramePr>
            <a:graphicFrameLocks noChangeAspect="1"/>
          </p:cNvGraphicFramePr>
          <p:nvPr/>
        </p:nvGraphicFramePr>
        <p:xfrm>
          <a:off x="2238375" y="5857875"/>
          <a:ext cx="1430338" cy="717550"/>
        </p:xfrm>
        <a:graphic>
          <a:graphicData uri="http://schemas.openxmlformats.org/presentationml/2006/ole">
            <mc:AlternateContent xmlns:mc="http://schemas.openxmlformats.org/markup-compatibility/2006">
              <mc:Choice xmlns:v="urn:schemas-microsoft-com:vml" Requires="v">
                <p:oleObj spid="_x0000_s96262" name="Equation" r:id="rId7" imgW="22821900" imgH="11404600" progId="Equation.DSMT4">
                  <p:embed/>
                </p:oleObj>
              </mc:Choice>
              <mc:Fallback>
                <p:oleObj name="Equation" r:id="rId7" imgW="22821900" imgH="11404600" progId="Equation.DSMT4">
                  <p:embed/>
                  <p:pic>
                    <p:nvPicPr>
                      <p:cNvPr id="21510" name="Object 25">
                        <a:extLst>
                          <a:ext uri="{FF2B5EF4-FFF2-40B4-BE49-F238E27FC236}">
                            <a16:creationId xmlns:a16="http://schemas.microsoft.com/office/drawing/2014/main" id="{FFE4C74C-96C4-6B47-BDFC-F01179B3C2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8375" y="5857875"/>
                        <a:ext cx="1430338"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1">
            <a:extLst>
              <a:ext uri="{FF2B5EF4-FFF2-40B4-BE49-F238E27FC236}">
                <a16:creationId xmlns:a16="http://schemas.microsoft.com/office/drawing/2014/main" id="{F35832AA-0591-674E-AE4F-FC00FE74BA77}"/>
              </a:ext>
            </a:extLst>
          </p:cNvPr>
          <p:cNvSpPr>
            <a:spLocks noGrp="1"/>
          </p:cNvSpPr>
          <p:nvPr>
            <p:ph type="title"/>
          </p:nvPr>
        </p:nvSpPr>
        <p:spPr>
          <a:xfrm>
            <a:off x="1738314" y="274639"/>
            <a:ext cx="8715375" cy="6440487"/>
          </a:xfrm>
        </p:spPr>
        <p:txBody>
          <a:bodyPr/>
          <a:lstStyle/>
          <a:p>
            <a:pPr algn="l" eaLnBrk="1" hangingPunct="1"/>
            <a:r>
              <a:rPr lang="ru-RU" altLang="ru-RU" sz="1800" b="1">
                <a:latin typeface="Arial" panose="020B0604020202020204" pitchFamily="34" charset="0"/>
                <a:cs typeface="Arial" panose="020B0604020202020204" pitchFamily="34" charset="0"/>
              </a:rPr>
              <a:t>Преимущества СГ-НЗБ:</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Просто реализуется.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Дает небольшие искажения ПО.</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Выглядит секретно, поскольку НЗБ кажутся в ПО равновероятными и не зависящими от других бит и других пикселей, а w(n) тоже равновероятна и независима вследствие шифрования.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Дает большую скорость вложения (1 бит/пиксель).</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Допускает обобщение, когда секретная информация вкладывается не во все, а лишь в определенные пиксели, задаваемые секретным стегоключом (правда, это понижает скорость вложения).</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b="1">
                <a:latin typeface="Arial" panose="020B0604020202020204" pitchFamily="34" charset="0"/>
                <a:cs typeface="Arial" panose="020B0604020202020204" pitchFamily="34" charset="0"/>
              </a:rPr>
              <a:t>Недостатки СГ-НЗБ:</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Она не является в действительности секретной (т.е. легко обнаруживается с использованием существующих методов).</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Секретная информация легко удаляется без искажения ПО при помощи </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рандомизации</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ПО.</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i="1">
                <a:latin typeface="Arial" panose="020B0604020202020204" pitchFamily="34" charset="0"/>
                <a:cs typeface="Arial" panose="020B0604020202020204" pitchFamily="34" charset="0"/>
              </a:rPr>
              <a:t>Усовершенствование СГ-НЗБ:</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Далее будут представлены такие системы, которые менее чувствительны к простейшим методам стегоанализа (см. F5, Outguess).</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СГ-НЗБ, описанную выше, будем называть </a:t>
            </a:r>
            <a:r>
              <a:rPr lang="ru-RU" altLang="ru-RU" sz="1800" i="1">
                <a:latin typeface="Arial" panose="020B0604020202020204" pitchFamily="34" charset="0"/>
                <a:cs typeface="Arial" panose="020B0604020202020204" pitchFamily="34" charset="0"/>
              </a:rPr>
              <a:t>примитивной СГ-НЗБ</a:t>
            </a:r>
            <a:r>
              <a:rPr lang="ru-RU" altLang="ru-RU" sz="1800">
                <a:latin typeface="Arial" panose="020B0604020202020204" pitchFamily="34" charset="0"/>
                <a:cs typeface="Arial" panose="020B0604020202020204" pitchFamily="34" charset="0"/>
              </a:rPr>
              <a:t>.</a:t>
            </a:r>
          </a:p>
        </p:txBody>
      </p:sp>
      <p:sp>
        <p:nvSpPr>
          <p:cNvPr id="4" name="Номер слайда 3">
            <a:extLst>
              <a:ext uri="{FF2B5EF4-FFF2-40B4-BE49-F238E27FC236}">
                <a16:creationId xmlns:a16="http://schemas.microsoft.com/office/drawing/2014/main" id="{26CCCB7D-86B1-424B-AF41-6A0D5703D76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69DC8E3-708E-A646-B776-91AEE94F85A5}" type="slidenum">
              <a:rPr lang="ru-RU" altLang="ru-RU">
                <a:solidFill>
                  <a:srgbClr val="898989"/>
                </a:solidFill>
                <a:latin typeface="Calibri" panose="020F0502020204030204" pitchFamily="34" charset="0"/>
              </a:rPr>
              <a:pPr eaLnBrk="1" hangingPunct="1"/>
              <a:t>9</a:t>
            </a:fld>
            <a:endParaRPr lang="ru-RU" altLang="ru-RU">
              <a:solidFill>
                <a:srgbClr val="898989"/>
              </a:solidFill>
              <a:latin typeface="Calibri" panose="020F050202020403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Номер слайда 3">
            <a:extLst>
              <a:ext uri="{FF2B5EF4-FFF2-40B4-BE49-F238E27FC236}">
                <a16:creationId xmlns:a16="http://schemas.microsoft.com/office/drawing/2014/main" id="{618D13DA-7BE6-7D43-AC91-2E796C93EDD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9B5B988-7DED-AE4A-BD38-02E4BDA7DC30}" type="slidenum">
              <a:rPr lang="ru-RU" altLang="ru-RU">
                <a:solidFill>
                  <a:srgbClr val="898989"/>
                </a:solidFill>
                <a:latin typeface="Calibri" panose="020F0502020204030204" pitchFamily="34" charset="0"/>
                <a:ea typeface="ＭＳ Ｐゴシック" panose="020B0600070205080204" pitchFamily="34" charset="-128"/>
              </a:rPr>
              <a:pPr eaLnBrk="1" hangingPunct="1"/>
              <a:t>90</a:t>
            </a:fld>
            <a:endParaRPr lang="ru-RU" altLang="ru-RU">
              <a:solidFill>
                <a:srgbClr val="898989"/>
              </a:solidFill>
              <a:latin typeface="Calibri" panose="020F0502020204030204" pitchFamily="34" charset="0"/>
              <a:ea typeface="ＭＳ Ｐゴシック" panose="020B0600070205080204" pitchFamily="34" charset="-128"/>
            </a:endParaRPr>
          </a:p>
        </p:txBody>
      </p:sp>
      <p:sp>
        <p:nvSpPr>
          <p:cNvPr id="22531" name="TextBox 4">
            <a:extLst>
              <a:ext uri="{FF2B5EF4-FFF2-40B4-BE49-F238E27FC236}">
                <a16:creationId xmlns:a16="http://schemas.microsoft.com/office/drawing/2014/main" id="{BE125971-44AB-674A-B7DA-48282F599258}"/>
              </a:ext>
            </a:extLst>
          </p:cNvPr>
          <p:cNvSpPr txBox="1">
            <a:spLocks noChangeArrowheads="1"/>
          </p:cNvSpPr>
          <p:nvPr/>
        </p:nvSpPr>
        <p:spPr bwMode="auto">
          <a:xfrm>
            <a:off x="1631951" y="1"/>
            <a:ext cx="8856663"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i="1">
                <a:ea typeface="ＭＳ Ｐゴシック" panose="020B0600070205080204" pitchFamily="34" charset="-128"/>
              </a:rPr>
              <a:t>2.4</a:t>
            </a:r>
            <a:r>
              <a:rPr lang="ru-RU" altLang="ru-RU" i="1">
                <a:ea typeface="ＭＳ Ｐゴシック" panose="020B0600070205080204" pitchFamily="34" charset="-128"/>
              </a:rPr>
              <a:t> СГ-АК</a:t>
            </a:r>
            <a:r>
              <a:rPr lang="en-US" altLang="ru-RU" i="1">
                <a:ea typeface="ＭＳ Ｐゴシック" panose="020B0600070205080204" pitchFamily="34" charset="-128"/>
              </a:rPr>
              <a:t> </a:t>
            </a:r>
            <a:r>
              <a:rPr lang="ru-RU" altLang="ru-RU" i="1">
                <a:ea typeface="ＭＳ Ｐゴシック" panose="020B0600070205080204" pitchFamily="34" charset="-128"/>
              </a:rPr>
              <a:t>после двойной компрессии</a:t>
            </a:r>
            <a:r>
              <a:rPr lang="pl-PL" altLang="ru-RU" i="1">
                <a:ea typeface="ＭＳ Ｐゴシック" panose="020B0600070205080204" pitchFamily="34" charset="-128"/>
              </a:rPr>
              <a:t>[12]</a:t>
            </a:r>
            <a:r>
              <a:rPr lang="en-US" altLang="ru-RU" i="1">
                <a:ea typeface="ＭＳ Ｐゴシック" panose="020B0600070205080204" pitchFamily="34" charset="-128"/>
              </a:rPr>
              <a:t>.</a:t>
            </a:r>
            <a:endParaRPr lang="ru-RU" altLang="ru-RU">
              <a:ea typeface="ＭＳ Ｐゴシック" panose="020B0600070205080204" pitchFamily="34" charset="-128"/>
            </a:endParaRPr>
          </a:p>
          <a:p>
            <a:pPr eaLnBrk="1" hangingPunct="1"/>
            <a:r>
              <a:rPr lang="en-US" altLang="ru-RU" i="1">
                <a:ea typeface="ＭＳ Ｐゴシック" panose="020B0600070205080204" pitchFamily="34" charset="-128"/>
              </a:rPr>
              <a:t> </a:t>
            </a:r>
            <a:r>
              <a:rPr lang="en-US" altLang="ru-RU">
                <a:ea typeface="ＭＳ Ｐゴシック" panose="020B0600070205080204" pitchFamily="34" charset="-128"/>
              </a:rPr>
              <a:t> </a:t>
            </a:r>
            <a:r>
              <a:rPr lang="ru-RU" altLang="ru-RU">
                <a:ea typeface="ＭＳ Ｐゴシック" panose="020B0600070205080204" pitchFamily="34" charset="-128"/>
              </a:rPr>
              <a:t>Метод, использующий двойное сжатие изображений в формате </a:t>
            </a:r>
            <a:r>
              <a:rPr lang="en-US" altLang="ru-RU">
                <a:ea typeface="ＭＳ Ｐゴシック" panose="020B0600070205080204" pitchFamily="34" charset="-128"/>
              </a:rPr>
              <a:t>JPEG</a:t>
            </a:r>
            <a:endParaRPr lang="ru-RU" altLang="ru-RU">
              <a:ea typeface="ＭＳ Ｐゴシック" panose="020B0600070205080204" pitchFamily="34" charset="-128"/>
            </a:endParaRPr>
          </a:p>
          <a:p>
            <a:pPr eaLnBrk="1" hangingPunct="1"/>
            <a:endParaRPr lang="ru-RU" altLang="ru-RU">
              <a:ea typeface="ＭＳ Ｐゴシック" panose="020B0600070205080204" pitchFamily="34" charset="-128"/>
            </a:endParaRPr>
          </a:p>
          <a:p>
            <a:pPr eaLnBrk="1" hangingPunct="1"/>
            <a:endParaRPr lang="ru-RU" altLang="ru-RU">
              <a:ea typeface="ＭＳ Ｐゴシック" panose="020B0600070205080204" pitchFamily="34" charset="-128"/>
            </a:endParaRPr>
          </a:p>
          <a:p>
            <a:pPr eaLnBrk="1" hangingPunct="1"/>
            <a:endParaRPr lang="ru-RU" altLang="ru-RU">
              <a:ea typeface="ＭＳ Ｐゴシック" panose="020B0600070205080204" pitchFamily="34" charset="-128"/>
            </a:endParaRPr>
          </a:p>
          <a:p>
            <a:pPr eaLnBrk="1" hangingPunct="1"/>
            <a:endParaRPr lang="ru-RU" altLang="ru-RU">
              <a:ea typeface="ＭＳ Ｐゴシック" panose="020B0600070205080204" pitchFamily="34" charset="-128"/>
            </a:endParaRPr>
          </a:p>
          <a:p>
            <a:pPr eaLnBrk="1" hangingPunct="1"/>
            <a:endParaRPr lang="pl-PL" altLang="ru-RU">
              <a:ea typeface="ＭＳ Ｐゴシック" panose="020B0600070205080204" pitchFamily="34" charset="-128"/>
            </a:endParaRPr>
          </a:p>
          <a:p>
            <a:pPr eaLnBrk="1" hangingPunct="1"/>
            <a:endParaRPr lang="pl-PL" altLang="ru-RU">
              <a:ea typeface="ＭＳ Ｐゴシック" panose="020B0600070205080204" pitchFamily="34" charset="-128"/>
            </a:endParaRPr>
          </a:p>
          <a:p>
            <a:pPr eaLnBrk="1" hangingPunct="1"/>
            <a:endParaRPr lang="pl-PL" altLang="ru-RU">
              <a:ea typeface="ＭＳ Ｐゴシック" panose="020B0600070205080204" pitchFamily="34" charset="-128"/>
            </a:endParaRPr>
          </a:p>
          <a:p>
            <a:pPr eaLnBrk="1" hangingPunct="1"/>
            <a:endParaRPr lang="pl-PL" altLang="ru-RU">
              <a:ea typeface="ＭＳ Ｐゴシック" panose="020B0600070205080204" pitchFamily="34" charset="-128"/>
            </a:endParaRPr>
          </a:p>
          <a:p>
            <a:pPr eaLnBrk="1" hangingPunct="1"/>
            <a:endParaRPr lang="pl-PL" altLang="ru-RU">
              <a:ea typeface="ＭＳ Ｐゴシック" panose="020B0600070205080204" pitchFamily="34" charset="-128"/>
            </a:endParaRPr>
          </a:p>
          <a:p>
            <a:pPr eaLnBrk="1" hangingPunct="1"/>
            <a:endParaRPr lang="pl-PL" altLang="ru-RU">
              <a:ea typeface="ＭＳ Ｐゴシック" panose="020B0600070205080204" pitchFamily="34" charset="-128"/>
            </a:endParaRPr>
          </a:p>
          <a:p>
            <a:pPr eaLnBrk="1" hangingPunct="1"/>
            <a:r>
              <a:rPr lang="ru-RU" altLang="ru-RU">
                <a:ea typeface="ＭＳ Ｐゴシック" panose="020B0600070205080204" pitchFamily="34" charset="-128"/>
              </a:rPr>
              <a:t> </a:t>
            </a:r>
            <a:r>
              <a:rPr lang="pl-PL" altLang="ru-RU">
                <a:ea typeface="ＭＳ Ｐゴシック" panose="020B0600070205080204" pitchFamily="34" charset="-128"/>
              </a:rPr>
              <a:t>                   </a:t>
            </a:r>
            <a:r>
              <a:rPr lang="ru-RU" altLang="ru-RU"/>
              <a:t>Гистограмма </a:t>
            </a:r>
            <a:r>
              <a:rPr lang="en-US" altLang="ru-RU"/>
              <a:t>DCT</a:t>
            </a:r>
            <a:r>
              <a:rPr lang="ru-RU" altLang="ru-RU"/>
              <a:t> коэффициента С21 до первого квантования </a:t>
            </a:r>
            <a:endParaRPr lang="ru-RU" altLang="ru-RU">
              <a:ea typeface="ＭＳ Ｐゴシック" panose="020B0600070205080204" pitchFamily="34" charset="-128"/>
            </a:endParaRPr>
          </a:p>
        </p:txBody>
      </p:sp>
      <p:pic>
        <p:nvPicPr>
          <p:cNvPr id="22532" name="Рисунок 1">
            <a:extLst>
              <a:ext uri="{FF2B5EF4-FFF2-40B4-BE49-F238E27FC236}">
                <a16:creationId xmlns:a16="http://schemas.microsoft.com/office/drawing/2014/main" id="{512A7CD9-3B7F-A444-9E88-1399BD232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661988"/>
            <a:ext cx="5441950"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Рисунок 2">
            <a:extLst>
              <a:ext uri="{FF2B5EF4-FFF2-40B4-BE49-F238E27FC236}">
                <a16:creationId xmlns:a16="http://schemas.microsoft.com/office/drawing/2014/main" id="{BD1B624A-12BF-8044-83A2-D35D09371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789" y="3694114"/>
            <a:ext cx="5387975"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5">
            <a:extLst>
              <a:ext uri="{FF2B5EF4-FFF2-40B4-BE49-F238E27FC236}">
                <a16:creationId xmlns:a16="http://schemas.microsoft.com/office/drawing/2014/main" id="{44A44F1C-BAD7-874F-9616-C3156A78A8C4}"/>
              </a:ext>
            </a:extLst>
          </p:cNvPr>
          <p:cNvSpPr txBox="1">
            <a:spLocks noChangeArrowheads="1"/>
          </p:cNvSpPr>
          <p:nvPr/>
        </p:nvSpPr>
        <p:spPr bwMode="auto">
          <a:xfrm>
            <a:off x="1517650" y="6338889"/>
            <a:ext cx="8604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a:ea typeface="ＭＳ Ｐゴシック" panose="020B0600070205080204" pitchFamily="34" charset="-128"/>
              </a:rPr>
              <a:t>Гистограмма </a:t>
            </a:r>
            <a:r>
              <a:rPr lang="en-US" altLang="ru-RU">
                <a:ea typeface="ＭＳ Ｐゴシック" panose="020B0600070205080204" pitchFamily="34" charset="-128"/>
              </a:rPr>
              <a:t>DCT </a:t>
            </a:r>
            <a:r>
              <a:rPr lang="ru-RU" altLang="ru-RU">
                <a:ea typeface="ＭＳ Ｐゴシック" panose="020B0600070205080204" pitchFamily="34" charset="-128"/>
              </a:rPr>
              <a:t>коэффициента </a:t>
            </a:r>
            <a:r>
              <a:rPr lang="en-US" altLang="ru-RU">
                <a:ea typeface="ＭＳ Ｐゴシック" panose="020B0600070205080204" pitchFamily="34" charset="-128"/>
              </a:rPr>
              <a:t>C21 , Q = 88%, q21  = 3 (</a:t>
            </a:r>
            <a:r>
              <a:rPr lang="ru-RU" altLang="ru-RU">
                <a:ea typeface="ＭＳ Ｐゴシック" panose="020B0600070205080204" pitchFamily="34" charset="-128"/>
              </a:rPr>
              <a:t>после квантования</a:t>
            </a:r>
            <a:r>
              <a:rPr lang="en-US" altLang="ru-RU">
                <a:ea typeface="ＭＳ Ｐゴシック" panose="020B0600070205080204" pitchFamily="34" charset="-128"/>
              </a:rPr>
              <a:t>).</a:t>
            </a:r>
            <a:endParaRPr lang="ru-RU" altLang="ru-RU">
              <a:ea typeface="ＭＳ Ｐゴシック" panose="020B0600070205080204" pitchFamily="34" charset="-128"/>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Номер слайда 3">
            <a:extLst>
              <a:ext uri="{FF2B5EF4-FFF2-40B4-BE49-F238E27FC236}">
                <a16:creationId xmlns:a16="http://schemas.microsoft.com/office/drawing/2014/main" id="{6A97DCFF-860A-0141-9854-59361E5844B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3D5F122-2453-374F-AA64-CA3A1B2A0436}" type="slidenum">
              <a:rPr lang="ru-RU" altLang="ru-RU">
                <a:solidFill>
                  <a:srgbClr val="898989"/>
                </a:solidFill>
                <a:latin typeface="Calibri" panose="020F0502020204030204" pitchFamily="34" charset="0"/>
                <a:ea typeface="ＭＳ Ｐゴシック" panose="020B0600070205080204" pitchFamily="34" charset="-128"/>
              </a:rPr>
              <a:pPr eaLnBrk="1" hangingPunct="1"/>
              <a:t>91</a:t>
            </a:fld>
            <a:endParaRPr lang="ru-RU" altLang="ru-RU">
              <a:solidFill>
                <a:srgbClr val="898989"/>
              </a:solidFill>
              <a:latin typeface="Calibri" panose="020F0502020204030204" pitchFamily="34" charset="0"/>
              <a:ea typeface="ＭＳ Ｐゴシック" panose="020B0600070205080204" pitchFamily="34" charset="-128"/>
            </a:endParaRPr>
          </a:p>
        </p:txBody>
      </p:sp>
      <p:pic>
        <p:nvPicPr>
          <p:cNvPr id="23555" name="Рисунок 3">
            <a:extLst>
              <a:ext uri="{FF2B5EF4-FFF2-40B4-BE49-F238E27FC236}">
                <a16:creationId xmlns:a16="http://schemas.microsoft.com/office/drawing/2014/main" id="{80AE2E4D-A68D-5B4E-9802-F43652A82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115888"/>
            <a:ext cx="534511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6">
            <a:extLst>
              <a:ext uri="{FF2B5EF4-FFF2-40B4-BE49-F238E27FC236}">
                <a16:creationId xmlns:a16="http://schemas.microsoft.com/office/drawing/2014/main" id="{B0D6BAC6-52CA-384B-858A-7560F7ED7E15}"/>
              </a:ext>
            </a:extLst>
          </p:cNvPr>
          <p:cNvSpPr txBox="1">
            <a:spLocks noChangeArrowheads="1"/>
          </p:cNvSpPr>
          <p:nvPr/>
        </p:nvSpPr>
        <p:spPr bwMode="auto">
          <a:xfrm>
            <a:off x="1763714" y="2782888"/>
            <a:ext cx="8893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ea typeface="ＭＳ Ｐゴシック" panose="020B0600070205080204" pitchFamily="34" charset="-128"/>
              </a:rPr>
              <a:t> </a:t>
            </a:r>
            <a:r>
              <a:rPr lang="ru-RU" altLang="ru-RU"/>
              <a:t>Гистограмма </a:t>
            </a:r>
            <a:r>
              <a:rPr lang="en-US" altLang="ru-RU"/>
              <a:t>DCT</a:t>
            </a:r>
            <a:r>
              <a:rPr lang="ru-RU" altLang="ru-RU"/>
              <a:t> коэффициента С21 после преобразования </a:t>
            </a:r>
            <a:r>
              <a:rPr lang="en-US" altLang="ru-RU"/>
              <a:t>JPEG</a:t>
            </a:r>
            <a:r>
              <a:rPr lang="ru-RU" altLang="ru-RU"/>
              <a:t> изображения, выполненного с показателями качества </a:t>
            </a:r>
            <a:r>
              <a:rPr lang="en-US" altLang="ru-RU"/>
              <a:t>Q=88%</a:t>
            </a:r>
            <a:r>
              <a:rPr lang="ru-RU" altLang="ru-RU"/>
              <a:t> к формату </a:t>
            </a:r>
            <a:r>
              <a:rPr lang="en-US" altLang="ru-RU"/>
              <a:t>bmp</a:t>
            </a:r>
            <a:endParaRPr lang="ru-RU" altLang="ru-RU">
              <a:ea typeface="ＭＳ Ｐゴシック" panose="020B0600070205080204" pitchFamily="34" charset="-128"/>
            </a:endParaRPr>
          </a:p>
        </p:txBody>
      </p:sp>
      <p:pic>
        <p:nvPicPr>
          <p:cNvPr id="23557" name="Рисунок 4">
            <a:extLst>
              <a:ext uri="{FF2B5EF4-FFF2-40B4-BE49-F238E27FC236}">
                <a16:creationId xmlns:a16="http://schemas.microsoft.com/office/drawing/2014/main" id="{382E72F1-D97F-A749-B919-DD1DF54EC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1" y="3430588"/>
            <a:ext cx="53768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4">
            <a:extLst>
              <a:ext uri="{FF2B5EF4-FFF2-40B4-BE49-F238E27FC236}">
                <a16:creationId xmlns:a16="http://schemas.microsoft.com/office/drawing/2014/main" id="{01B122EB-3DBC-EC49-9462-B10B2079E3D3}"/>
              </a:ext>
            </a:extLst>
          </p:cNvPr>
          <p:cNvSpPr txBox="1">
            <a:spLocks noChangeArrowheads="1"/>
          </p:cNvSpPr>
          <p:nvPr/>
        </p:nvSpPr>
        <p:spPr bwMode="auto">
          <a:xfrm>
            <a:off x="2208214" y="6102351"/>
            <a:ext cx="7775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a:ea typeface="ＭＳ Ｐゴシック" panose="020B0600070205080204" pitchFamily="34" charset="-128"/>
              </a:rPr>
              <a:t>Гистограмма </a:t>
            </a:r>
            <a:r>
              <a:rPr lang="en-US" altLang="ru-RU">
                <a:ea typeface="ＭＳ Ｐゴシック" panose="020B0600070205080204" pitchFamily="34" charset="-128"/>
              </a:rPr>
              <a:t>DCT </a:t>
            </a:r>
            <a:r>
              <a:rPr lang="ru-RU" altLang="ru-RU">
                <a:ea typeface="ＭＳ Ｐゴシック" panose="020B0600070205080204" pitchFamily="34" charset="-128"/>
              </a:rPr>
              <a:t>коэффициента </a:t>
            </a:r>
            <a:r>
              <a:rPr lang="en-US" altLang="ru-RU">
                <a:ea typeface="ＭＳ Ｐゴシック" panose="020B0600070205080204" pitchFamily="34" charset="-128"/>
              </a:rPr>
              <a:t>C21 , </a:t>
            </a:r>
            <a:r>
              <a:rPr lang="ru-RU" altLang="ru-RU">
                <a:ea typeface="ＭＳ Ｐゴシック" panose="020B0600070205080204" pitchFamily="34" charset="-128"/>
              </a:rPr>
              <a:t>после</a:t>
            </a:r>
            <a:r>
              <a:rPr lang="en-US" altLang="ru-RU">
                <a:ea typeface="ＭＳ Ｐゴシック" panose="020B0600070205080204" pitchFamily="34" charset="-128"/>
              </a:rPr>
              <a:t> BMP-Jpeg-BMP</a:t>
            </a:r>
            <a:endParaRPr lang="ru-RU" altLang="ru-RU">
              <a:ea typeface="ＭＳ Ｐゴシック" panose="020B0600070205080204" pitchFamily="34" charset="-128"/>
            </a:endParaRPr>
          </a:p>
          <a:p>
            <a:pPr algn="ctr" eaLnBrk="1" hangingPunct="1"/>
            <a:r>
              <a:rPr lang="en-US" altLang="ru-RU">
                <a:ea typeface="ＭＳ Ｐゴシック" panose="020B0600070205080204" pitchFamily="34" charset="-128"/>
              </a:rPr>
              <a:t>Q = </a:t>
            </a:r>
            <a:r>
              <a:rPr lang="ru-RU" altLang="ru-RU">
                <a:ea typeface="ＭＳ Ｐゴシック" panose="020B0600070205080204" pitchFamily="34" charset="-128"/>
              </a:rPr>
              <a:t>76</a:t>
            </a:r>
            <a:r>
              <a:rPr lang="en-US" altLang="ru-RU">
                <a:ea typeface="ＭＳ Ｐゴシック" panose="020B0600070205080204" pitchFamily="34" charset="-128"/>
              </a:rPr>
              <a:t>%, q21  = </a:t>
            </a:r>
            <a:r>
              <a:rPr lang="ru-RU" altLang="ru-RU">
                <a:ea typeface="ＭＳ Ｐゴシック" panose="020B0600070205080204" pitchFamily="34" charset="-128"/>
              </a:rPr>
              <a:t>6</a:t>
            </a:r>
            <a:r>
              <a:rPr lang="en-US" altLang="ru-RU">
                <a:ea typeface="ＭＳ Ｐゴシック" panose="020B0600070205080204" pitchFamily="34" charset="-128"/>
              </a:rPr>
              <a:t> </a:t>
            </a:r>
            <a:endParaRPr lang="ru-RU" altLang="ru-RU">
              <a:ea typeface="ＭＳ Ｐゴシック" panose="020B0600070205080204" pitchFamily="34" charset="-128"/>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Номер слайда 3">
            <a:extLst>
              <a:ext uri="{FF2B5EF4-FFF2-40B4-BE49-F238E27FC236}">
                <a16:creationId xmlns:a16="http://schemas.microsoft.com/office/drawing/2014/main" id="{BF6B0F0B-CA7D-0744-BE85-9E4F64CE5F1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9BFF9DA-FAF8-344E-9822-4157876D0201}" type="slidenum">
              <a:rPr lang="ru-RU" altLang="ru-RU">
                <a:solidFill>
                  <a:srgbClr val="898989"/>
                </a:solidFill>
                <a:latin typeface="Calibri" panose="020F0502020204030204" pitchFamily="34" charset="0"/>
                <a:ea typeface="ＭＳ Ｐゴシック" panose="020B0600070205080204" pitchFamily="34" charset="-128"/>
              </a:rPr>
              <a:pPr eaLnBrk="1" hangingPunct="1"/>
              <a:t>92</a:t>
            </a:fld>
            <a:endParaRPr lang="ru-RU" altLang="ru-RU">
              <a:solidFill>
                <a:srgbClr val="898989"/>
              </a:solidFill>
              <a:latin typeface="Calibri" panose="020F0502020204030204" pitchFamily="34" charset="0"/>
              <a:ea typeface="ＭＳ Ｐゴシック" panose="020B0600070205080204" pitchFamily="34" charset="-128"/>
            </a:endParaRPr>
          </a:p>
        </p:txBody>
      </p:sp>
      <p:sp>
        <p:nvSpPr>
          <p:cNvPr id="24579" name="TextBox 4">
            <a:extLst>
              <a:ext uri="{FF2B5EF4-FFF2-40B4-BE49-F238E27FC236}">
                <a16:creationId xmlns:a16="http://schemas.microsoft.com/office/drawing/2014/main" id="{F9A9FE31-DB40-F848-9C91-ED6BADDBFE03}"/>
              </a:ext>
            </a:extLst>
          </p:cNvPr>
          <p:cNvSpPr txBox="1">
            <a:spLocks noChangeArrowheads="1"/>
          </p:cNvSpPr>
          <p:nvPr/>
        </p:nvSpPr>
        <p:spPr bwMode="auto">
          <a:xfrm>
            <a:off x="1847850" y="2684463"/>
            <a:ext cx="9258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b="1">
                <a:ea typeface="ＭＳ Ｐゴシック" panose="020B0600070205080204" pitchFamily="34" charset="-128"/>
              </a:rPr>
              <a:t> </a:t>
            </a:r>
            <a:r>
              <a:rPr lang="ru-RU" altLang="ru-RU"/>
              <a:t>Участок гистограммы коэффициента С21  до второго квантования</a:t>
            </a:r>
            <a:endParaRPr lang="ru-RU" altLang="ru-RU" b="1">
              <a:ea typeface="ＭＳ Ｐゴシック" panose="020B0600070205080204" pitchFamily="34" charset="-128"/>
            </a:endParaRPr>
          </a:p>
          <a:p>
            <a:pPr eaLnBrk="1" hangingPunct="1"/>
            <a:r>
              <a:rPr lang="ru-RU" altLang="ru-RU" b="1">
                <a:ea typeface="ＭＳ Ｐゴシック" panose="020B0600070205080204" pitchFamily="34" charset="-128"/>
              </a:rPr>
              <a:t>                                 АК (при двойном сжатии)</a:t>
            </a:r>
            <a:r>
              <a:rPr lang="en-US" altLang="ru-RU" b="1">
                <a:ea typeface="ＭＳ Ｐゴシック" panose="020B0600070205080204" pitchFamily="34" charset="-128"/>
              </a:rPr>
              <a:t> </a:t>
            </a:r>
            <a:r>
              <a:rPr lang="ru-RU" altLang="ru-RU" b="1">
                <a:ea typeface="ＭＳ Ｐゴシック" panose="020B0600070205080204" pitchFamily="34" charset="-128"/>
              </a:rPr>
              <a:t>вложение</a:t>
            </a:r>
          </a:p>
          <a:p>
            <a:pPr eaLnBrk="1" hangingPunct="1"/>
            <a:endParaRPr lang="ru-RU" altLang="ru-RU" b="1">
              <a:ea typeface="ＭＳ Ｐゴシック" panose="020B0600070205080204" pitchFamily="34" charset="-128"/>
            </a:endParaRPr>
          </a:p>
          <a:p>
            <a:pPr eaLnBrk="1" hangingPunct="1"/>
            <a:r>
              <a:rPr lang="en-US" altLang="ru-RU" b="1">
                <a:ea typeface="ＭＳ Ｐゴシック" panose="020B0600070205080204" pitchFamily="34" charset="-128"/>
              </a:rPr>
              <a:t>.</a:t>
            </a:r>
            <a:endParaRPr lang="ru-RU" altLang="ru-RU">
              <a:ea typeface="ＭＳ Ｐゴシック" panose="020B0600070205080204" pitchFamily="34" charset="-128"/>
            </a:endParaRPr>
          </a:p>
        </p:txBody>
      </p:sp>
      <p:sp>
        <p:nvSpPr>
          <p:cNvPr id="24580" name="TextBox 5">
            <a:extLst>
              <a:ext uri="{FF2B5EF4-FFF2-40B4-BE49-F238E27FC236}">
                <a16:creationId xmlns:a16="http://schemas.microsoft.com/office/drawing/2014/main" id="{B40AAE5F-BFA7-2340-80F3-BFBD35241B92}"/>
              </a:ext>
            </a:extLst>
          </p:cNvPr>
          <p:cNvSpPr txBox="1">
            <a:spLocks noChangeArrowheads="1"/>
          </p:cNvSpPr>
          <p:nvPr/>
        </p:nvSpPr>
        <p:spPr bwMode="auto">
          <a:xfrm>
            <a:off x="1847851" y="3284539"/>
            <a:ext cx="8208963"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i="1">
                <a:ea typeface="ＭＳ Ｐゴシック" panose="020B0600070205080204" pitchFamily="34" charset="-128"/>
              </a:rPr>
              <a:t>Правило выбора коэффициента</a:t>
            </a:r>
            <a:r>
              <a:rPr lang="en-US" altLang="ru-RU" i="1">
                <a:ea typeface="ＭＳ Ｐゴシック" panose="020B0600070205080204" pitchFamily="34" charset="-128"/>
              </a:rPr>
              <a:t>:</a:t>
            </a:r>
            <a:r>
              <a:rPr lang="en-US" altLang="ru-RU">
                <a:ea typeface="ＭＳ Ｐゴシック" panose="020B0600070205080204" pitchFamily="34" charset="-128"/>
              </a:rPr>
              <a:t>   kq</a:t>
            </a:r>
            <a:r>
              <a:rPr lang="en-US" altLang="ru-RU" baseline="-25000">
                <a:ea typeface="ＭＳ Ｐゴシック" panose="020B0600070205080204" pitchFamily="34" charset="-128"/>
              </a:rPr>
              <a:t>ij</a:t>
            </a:r>
            <a:r>
              <a:rPr lang="en-US" altLang="ru-RU" baseline="30000">
                <a:ea typeface="ＭＳ Ｐゴシック" panose="020B0600070205080204" pitchFamily="34" charset="-128"/>
              </a:rPr>
              <a:t>(1)</a:t>
            </a:r>
            <a:r>
              <a:rPr lang="en-US" altLang="ru-RU">
                <a:ea typeface="ＭＳ Ｐゴシック" panose="020B0600070205080204" pitchFamily="34" charset="-128"/>
              </a:rPr>
              <a:t> = lq</a:t>
            </a:r>
            <a:r>
              <a:rPr lang="en-US" altLang="ru-RU" baseline="-25000">
                <a:ea typeface="ＭＳ Ｐゴシック" panose="020B0600070205080204" pitchFamily="34" charset="-128"/>
              </a:rPr>
              <a:t>ij</a:t>
            </a:r>
            <a:r>
              <a:rPr lang="en-US" altLang="ru-RU" baseline="30000">
                <a:ea typeface="ＭＳ Ｐゴシック" panose="020B0600070205080204" pitchFamily="34" charset="-128"/>
              </a:rPr>
              <a:t>(2)</a:t>
            </a:r>
            <a:r>
              <a:rPr lang="en-US" altLang="ru-RU">
                <a:ea typeface="ＭＳ Ｐゴシック" panose="020B0600070205080204" pitchFamily="34" charset="-128"/>
              </a:rPr>
              <a:t> + q</a:t>
            </a:r>
            <a:r>
              <a:rPr lang="en-US" altLang="ru-RU" baseline="-25000">
                <a:ea typeface="ＭＳ Ｐゴシック" panose="020B0600070205080204" pitchFamily="34" charset="-128"/>
              </a:rPr>
              <a:t>ij</a:t>
            </a:r>
            <a:r>
              <a:rPr lang="en-US" altLang="ru-RU" baseline="30000">
                <a:ea typeface="ＭＳ Ｐゴシック" panose="020B0600070205080204" pitchFamily="34" charset="-128"/>
              </a:rPr>
              <a:t>(2) </a:t>
            </a:r>
            <a:r>
              <a:rPr lang="en-US" altLang="ru-RU">
                <a:ea typeface="ＭＳ Ｐゴシック" panose="020B0600070205080204" pitchFamily="34" charset="-128"/>
              </a:rPr>
              <a:t>/ 2,</a:t>
            </a:r>
            <a:endParaRPr lang="pl-PL" altLang="ru-RU">
              <a:ea typeface="ＭＳ Ｐゴシック" panose="020B0600070205080204" pitchFamily="34" charset="-128"/>
            </a:endParaRPr>
          </a:p>
          <a:p>
            <a:pPr eaLnBrk="1" hangingPunct="1"/>
            <a:r>
              <a:rPr lang="ru-RU" altLang="ru-RU">
                <a:ea typeface="ＭＳ Ｐゴシック" panose="020B0600070205080204" pitchFamily="34" charset="-128"/>
              </a:rPr>
              <a:t>где</a:t>
            </a:r>
            <a:r>
              <a:rPr lang="en-US" altLang="ru-RU">
                <a:ea typeface="ＭＳ Ｐゴシック" panose="020B0600070205080204" pitchFamily="34" charset="-128"/>
              </a:rPr>
              <a:t> k </a:t>
            </a:r>
            <a:r>
              <a:rPr lang="ru-RU" altLang="ru-RU">
                <a:ea typeface="ＭＳ Ｐゴシック" panose="020B0600070205080204" pitchFamily="34" charset="-128"/>
              </a:rPr>
              <a:t>и</a:t>
            </a:r>
            <a:r>
              <a:rPr lang="en-US" altLang="ru-RU">
                <a:ea typeface="ＭＳ Ｐゴシック" panose="020B0600070205080204" pitchFamily="34" charset="-128"/>
              </a:rPr>
              <a:t> l </a:t>
            </a:r>
            <a:r>
              <a:rPr lang="ru-RU" altLang="ru-RU">
                <a:ea typeface="ＭＳ Ｐゴシック" panose="020B0600070205080204" pitchFamily="34" charset="-128"/>
              </a:rPr>
              <a:t>– целые числа,         -  шаги квантования </a:t>
            </a:r>
            <a:r>
              <a:rPr lang="en-US" altLang="ru-RU">
                <a:ea typeface="ＭＳ Ｐゴシック" panose="020B0600070205080204" pitchFamily="34" charset="-128"/>
              </a:rPr>
              <a:t>.</a:t>
            </a:r>
            <a:endParaRPr lang="pl-PL" altLang="ru-RU">
              <a:ea typeface="ＭＳ Ｐゴシック" panose="020B0600070205080204" pitchFamily="34" charset="-128"/>
            </a:endParaRPr>
          </a:p>
          <a:p>
            <a:pPr eaLnBrk="1" hangingPunct="1"/>
            <a:endParaRPr lang="ru-RU" altLang="ru-RU">
              <a:ea typeface="ＭＳ Ｐゴシック" panose="020B0600070205080204" pitchFamily="34" charset="-128"/>
            </a:endParaRPr>
          </a:p>
          <a:p>
            <a:pPr eaLnBrk="1" hangingPunct="1"/>
            <a:r>
              <a:rPr lang="ru-RU" altLang="ru-RU">
                <a:ea typeface="ＭＳ Ｐゴシック" panose="020B0600070205080204" pitchFamily="34" charset="-128"/>
              </a:rPr>
              <a:t>Общее количество изменяемых коэффициентов: </a:t>
            </a:r>
            <a:r>
              <a:rPr lang="en-US" altLang="ru-RU">
                <a:ea typeface="ＭＳ Ｐゴシック" panose="020B0600070205080204" pitchFamily="34" charset="-128"/>
              </a:rPr>
              <a:t>:</a:t>
            </a:r>
            <a:endParaRPr lang="ru-RU" altLang="ru-RU">
              <a:ea typeface="ＭＳ Ｐゴシック" panose="020B0600070205080204" pitchFamily="34" charset="-128"/>
            </a:endParaRPr>
          </a:p>
          <a:p>
            <a:pPr eaLnBrk="1" hangingPunct="1"/>
            <a:endParaRPr lang="pl-PL" altLang="ru-RU">
              <a:ea typeface="ＭＳ Ｐゴシック" panose="020B0600070205080204" pitchFamily="34" charset="-128"/>
            </a:endParaRPr>
          </a:p>
          <a:p>
            <a:pPr eaLnBrk="1" hangingPunct="1"/>
            <a:endParaRPr lang="pl-PL" altLang="ru-RU">
              <a:ea typeface="ＭＳ Ｐゴシック" panose="020B0600070205080204" pitchFamily="34" charset="-128"/>
            </a:endParaRPr>
          </a:p>
          <a:p>
            <a:pPr eaLnBrk="1" hangingPunct="1"/>
            <a:endParaRPr lang="ru-RU" altLang="ru-RU">
              <a:ea typeface="ＭＳ Ｐゴシック" panose="020B0600070205080204" pitchFamily="34" charset="-128"/>
            </a:endParaRPr>
          </a:p>
          <a:p>
            <a:pPr eaLnBrk="1" hangingPunct="1"/>
            <a:r>
              <a:rPr lang="ru-RU" altLang="ru-RU">
                <a:ea typeface="ＭＳ Ｐゴシック" panose="020B0600070205080204" pitchFamily="34" charset="-128"/>
              </a:rPr>
              <a:t>где</a:t>
            </a:r>
            <a:r>
              <a:rPr lang="en-US" altLang="ru-RU">
                <a:ea typeface="ＭＳ Ｐゴシック" panose="020B0600070205080204" pitchFamily="34" charset="-128"/>
              </a:rPr>
              <a:t> z</a:t>
            </a:r>
            <a:r>
              <a:rPr lang="en-US" altLang="ru-RU" baseline="-25000">
                <a:ea typeface="ＭＳ Ｐゴシック" panose="020B0600070205080204" pitchFamily="34" charset="-128"/>
              </a:rPr>
              <a:t>ij</a:t>
            </a:r>
            <a:r>
              <a:rPr lang="en-US" altLang="ru-RU">
                <a:ea typeface="ＭＳ Ｐゴシック" panose="020B0600070205080204" pitchFamily="34" charset="-128"/>
              </a:rPr>
              <a:t> = 1, </a:t>
            </a:r>
            <a:r>
              <a:rPr lang="ru-RU" altLang="ru-RU">
                <a:ea typeface="ＭＳ Ｐゴシック" panose="020B0600070205080204" pitchFamily="34" charset="-128"/>
              </a:rPr>
              <a:t>если</a:t>
            </a:r>
            <a:r>
              <a:rPr lang="en-US" altLang="ru-RU">
                <a:ea typeface="ＭＳ Ｐゴシック" panose="020B0600070205080204" pitchFamily="34" charset="-128"/>
              </a:rPr>
              <a:t> (q</a:t>
            </a:r>
            <a:r>
              <a:rPr lang="en-US" altLang="ru-RU" baseline="-25000">
                <a:ea typeface="ＭＳ Ｐゴシック" panose="020B0600070205080204" pitchFamily="34" charset="-128"/>
              </a:rPr>
              <a:t>ij</a:t>
            </a:r>
            <a:r>
              <a:rPr lang="en-US" altLang="ru-RU" baseline="30000">
                <a:ea typeface="ＭＳ Ｐゴシック" panose="020B0600070205080204" pitchFamily="34" charset="-128"/>
              </a:rPr>
              <a:t>(1)</a:t>
            </a:r>
            <a:r>
              <a:rPr lang="en-US" altLang="ru-RU">
                <a:ea typeface="ＭＳ Ｐゴシック" panose="020B0600070205080204" pitchFamily="34" charset="-128"/>
              </a:rPr>
              <a:t>, q</a:t>
            </a:r>
            <a:r>
              <a:rPr lang="en-US" altLang="ru-RU" baseline="-25000">
                <a:ea typeface="ＭＳ Ｐゴシック" panose="020B0600070205080204" pitchFamily="34" charset="-128"/>
              </a:rPr>
              <a:t>ij</a:t>
            </a:r>
            <a:r>
              <a:rPr lang="en-US" altLang="ru-RU" baseline="30000">
                <a:ea typeface="ＭＳ Ｐゴシック" panose="020B0600070205080204" pitchFamily="34" charset="-128"/>
              </a:rPr>
              <a:t>(2)</a:t>
            </a:r>
            <a:r>
              <a:rPr lang="en-US" altLang="ru-RU">
                <a:ea typeface="ＭＳ Ｐゴシック" panose="020B0600070205080204" pitchFamily="34" charset="-128"/>
              </a:rPr>
              <a:t>) </a:t>
            </a:r>
            <a:r>
              <a:rPr lang="ru-RU" altLang="ru-RU">
                <a:ea typeface="ＭＳ Ｐゴシック" panose="020B0600070205080204" pitchFamily="34" charset="-128"/>
              </a:rPr>
              <a:t>являются «сотрудничающей парой» и</a:t>
            </a:r>
            <a:r>
              <a:rPr lang="en-US" altLang="ru-RU">
                <a:ea typeface="ＭＳ Ｐゴシック" panose="020B0600070205080204" pitchFamily="34" charset="-128"/>
              </a:rPr>
              <a:t> z</a:t>
            </a:r>
            <a:r>
              <a:rPr lang="en-US" altLang="ru-RU" baseline="-25000">
                <a:ea typeface="ＭＳ Ｐゴシック" panose="020B0600070205080204" pitchFamily="34" charset="-128"/>
              </a:rPr>
              <a:t>ij</a:t>
            </a:r>
            <a:r>
              <a:rPr lang="en-US" altLang="ru-RU">
                <a:ea typeface="ＭＳ Ｐゴシック" panose="020B0600070205080204" pitchFamily="34" charset="-128"/>
              </a:rPr>
              <a:t> = 0, </a:t>
            </a:r>
            <a:r>
              <a:rPr lang="ru-RU" altLang="ru-RU">
                <a:ea typeface="ＭＳ Ｐゴシック" panose="020B0600070205080204" pitchFamily="34" charset="-128"/>
              </a:rPr>
              <a:t>в противоположном случае; </a:t>
            </a:r>
            <a:r>
              <a:rPr lang="en-US" altLang="ru-RU">
                <a:ea typeface="ＭＳ Ｐゴシック" panose="020B0600070205080204" pitchFamily="34" charset="-128"/>
              </a:rPr>
              <a:t>.</a:t>
            </a:r>
            <a:endParaRPr lang="ru-RU" altLang="ru-RU">
              <a:ea typeface="ＭＳ Ｐゴシック" panose="020B0600070205080204" pitchFamily="34" charset="-128"/>
            </a:endParaRPr>
          </a:p>
          <a:p>
            <a:pPr eaLnBrk="1" hangingPunct="1"/>
            <a:r>
              <a:rPr lang="en-US" altLang="ru-RU">
                <a:ea typeface="ＭＳ Ｐゴシック" panose="020B0600070205080204" pitchFamily="34" charset="-128"/>
              </a:rPr>
              <a:t> </a:t>
            </a:r>
            <a:endParaRPr lang="ru-RU" altLang="ru-RU">
              <a:ea typeface="ＭＳ Ｐゴシック" panose="020B0600070205080204" pitchFamily="34" charset="-128"/>
            </a:endParaRPr>
          </a:p>
          <a:p>
            <a:pPr eaLnBrk="1" hangingPunct="1"/>
            <a:endParaRPr lang="ru-RU" altLang="ru-RU">
              <a:ea typeface="ＭＳ Ｐゴシック" panose="020B0600070205080204" pitchFamily="34" charset="-128"/>
            </a:endParaRPr>
          </a:p>
        </p:txBody>
      </p:sp>
      <p:sp>
        <p:nvSpPr>
          <p:cNvPr id="24581" name="Rectangle 4">
            <a:extLst>
              <a:ext uri="{FF2B5EF4-FFF2-40B4-BE49-F238E27FC236}">
                <a16:creationId xmlns:a16="http://schemas.microsoft.com/office/drawing/2014/main" id="{925A45A4-114D-C14B-B686-895A5D056A96}"/>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graphicFrame>
        <p:nvGraphicFramePr>
          <p:cNvPr id="24582" name="Объект 7">
            <a:extLst>
              <a:ext uri="{FF2B5EF4-FFF2-40B4-BE49-F238E27FC236}">
                <a16:creationId xmlns:a16="http://schemas.microsoft.com/office/drawing/2014/main" id="{5995CE81-3B06-6F40-94BC-36ED9AFB321B}"/>
              </a:ext>
            </a:extLst>
          </p:cNvPr>
          <p:cNvGraphicFramePr>
            <a:graphicFrameLocks noChangeAspect="1"/>
          </p:cNvGraphicFramePr>
          <p:nvPr/>
        </p:nvGraphicFramePr>
        <p:xfrm>
          <a:off x="4583113" y="3541713"/>
          <a:ext cx="342900" cy="342900"/>
        </p:xfrm>
        <a:graphic>
          <a:graphicData uri="http://schemas.openxmlformats.org/presentationml/2006/ole">
            <mc:AlternateContent xmlns:mc="http://schemas.openxmlformats.org/markup-compatibility/2006">
              <mc:Choice xmlns:v="urn:schemas-microsoft-com:vml" Requires="v">
                <p:oleObj spid="_x0000_s99332" name="Формула" r:id="rId3" imgW="7899400" imgH="7899400" progId="Equation.3">
                  <p:embed/>
                </p:oleObj>
              </mc:Choice>
              <mc:Fallback>
                <p:oleObj name="Формула" r:id="rId3" imgW="7899400" imgH="7899400" progId="Equation.3">
                  <p:embed/>
                  <p:pic>
                    <p:nvPicPr>
                      <p:cNvPr id="24582" name="Объект 7">
                        <a:extLst>
                          <a:ext uri="{FF2B5EF4-FFF2-40B4-BE49-F238E27FC236}">
                            <a16:creationId xmlns:a16="http://schemas.microsoft.com/office/drawing/2014/main" id="{5995CE81-3B06-6F40-94BC-36ED9AFB3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113" y="3541713"/>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6">
            <a:extLst>
              <a:ext uri="{FF2B5EF4-FFF2-40B4-BE49-F238E27FC236}">
                <a16:creationId xmlns:a16="http://schemas.microsoft.com/office/drawing/2014/main" id="{3AB07231-15B4-5F45-AD82-B74B0BF36ED0}"/>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24584" name="Rectangle 8">
            <a:extLst>
              <a:ext uri="{FF2B5EF4-FFF2-40B4-BE49-F238E27FC236}">
                <a16:creationId xmlns:a16="http://schemas.microsoft.com/office/drawing/2014/main" id="{86692B0A-AADB-BB41-8C97-2DF1F719CFD7}"/>
              </a:ext>
            </a:extLst>
          </p:cNvPr>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24585" name="Rectangle 10">
            <a:extLst>
              <a:ext uri="{FF2B5EF4-FFF2-40B4-BE49-F238E27FC236}">
                <a16:creationId xmlns:a16="http://schemas.microsoft.com/office/drawing/2014/main" id="{A12153AF-A5DE-9244-BE98-B2808D274A68}"/>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graphicFrame>
        <p:nvGraphicFramePr>
          <p:cNvPr id="24586" name="Объект 14">
            <a:extLst>
              <a:ext uri="{FF2B5EF4-FFF2-40B4-BE49-F238E27FC236}">
                <a16:creationId xmlns:a16="http://schemas.microsoft.com/office/drawing/2014/main" id="{7A5A4087-16AC-6C44-A0EA-772156EB9C24}"/>
              </a:ext>
            </a:extLst>
          </p:cNvPr>
          <p:cNvGraphicFramePr>
            <a:graphicFrameLocks noChangeAspect="1"/>
          </p:cNvGraphicFramePr>
          <p:nvPr/>
        </p:nvGraphicFramePr>
        <p:xfrm>
          <a:off x="4799013" y="5516564"/>
          <a:ext cx="1452562" cy="433387"/>
        </p:xfrm>
        <a:graphic>
          <a:graphicData uri="http://schemas.openxmlformats.org/presentationml/2006/ole">
            <mc:AlternateContent xmlns:mc="http://schemas.openxmlformats.org/markup-compatibility/2006">
              <mc:Choice xmlns:v="urn:schemas-microsoft-com:vml" Requires="v">
                <p:oleObj spid="_x0000_s99333" name="Формула" r:id="rId5" imgW="26619200" imgH="7899400" progId="Equation.3">
                  <p:embed/>
                </p:oleObj>
              </mc:Choice>
              <mc:Fallback>
                <p:oleObj name="Формула" r:id="rId5" imgW="26619200" imgH="7899400" progId="Equation.3">
                  <p:embed/>
                  <p:pic>
                    <p:nvPicPr>
                      <p:cNvPr id="24586" name="Объект 14">
                        <a:extLst>
                          <a:ext uri="{FF2B5EF4-FFF2-40B4-BE49-F238E27FC236}">
                            <a16:creationId xmlns:a16="http://schemas.microsoft.com/office/drawing/2014/main" id="{7A5A4087-16AC-6C44-A0EA-772156EB9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9013" y="5516564"/>
                        <a:ext cx="145256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7" name="Rectangle 12">
            <a:extLst>
              <a:ext uri="{FF2B5EF4-FFF2-40B4-BE49-F238E27FC236}">
                <a16:creationId xmlns:a16="http://schemas.microsoft.com/office/drawing/2014/main" id="{5E034596-B381-F840-B5F5-381CC5F97EEA}"/>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graphicFrame>
        <p:nvGraphicFramePr>
          <p:cNvPr id="24588" name="Объект 16">
            <a:extLst>
              <a:ext uri="{FF2B5EF4-FFF2-40B4-BE49-F238E27FC236}">
                <a16:creationId xmlns:a16="http://schemas.microsoft.com/office/drawing/2014/main" id="{3A34184D-4D9F-4247-A681-078BF55B3885}"/>
              </a:ext>
            </a:extLst>
          </p:cNvPr>
          <p:cNvGraphicFramePr>
            <a:graphicFrameLocks noChangeAspect="1"/>
          </p:cNvGraphicFramePr>
          <p:nvPr/>
        </p:nvGraphicFramePr>
        <p:xfrm>
          <a:off x="4511675" y="4508500"/>
          <a:ext cx="2514600" cy="628650"/>
        </p:xfrm>
        <a:graphic>
          <a:graphicData uri="http://schemas.openxmlformats.org/presentationml/2006/ole">
            <mc:AlternateContent xmlns:mc="http://schemas.openxmlformats.org/markup-compatibility/2006">
              <mc:Choice xmlns:v="urn:schemas-microsoft-com:vml" Requires="v">
                <p:oleObj spid="_x0000_s99334" r:id="rId7" imgW="42418000" imgH="10820400" progId="Equation.DSMT4">
                  <p:embed/>
                </p:oleObj>
              </mc:Choice>
              <mc:Fallback>
                <p:oleObj r:id="rId7" imgW="42418000" imgH="10820400" progId="Equation.DSMT4">
                  <p:embed/>
                  <p:pic>
                    <p:nvPicPr>
                      <p:cNvPr id="24588" name="Объект 16">
                        <a:extLst>
                          <a:ext uri="{FF2B5EF4-FFF2-40B4-BE49-F238E27FC236}">
                            <a16:creationId xmlns:a16="http://schemas.microsoft.com/office/drawing/2014/main" id="{3A34184D-4D9F-4247-A681-078BF55B38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5" y="4508500"/>
                        <a:ext cx="25146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4589" name="Рисунок 15">
            <a:extLst>
              <a:ext uri="{FF2B5EF4-FFF2-40B4-BE49-F238E27FC236}">
                <a16:creationId xmlns:a16="http://schemas.microsoft.com/office/drawing/2014/main" id="{4559FA48-B709-8E49-9162-9F09FC0BF6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9550" y="20638"/>
            <a:ext cx="3697288"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Номер слайда 3">
            <a:extLst>
              <a:ext uri="{FF2B5EF4-FFF2-40B4-BE49-F238E27FC236}">
                <a16:creationId xmlns:a16="http://schemas.microsoft.com/office/drawing/2014/main" id="{F23C8927-91EA-DD4E-B72D-FFF0C331DC8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7AA1E3-8167-AA4A-91C1-495A54F986AD}" type="slidenum">
              <a:rPr lang="ru-RU" altLang="ru-RU">
                <a:solidFill>
                  <a:srgbClr val="898989"/>
                </a:solidFill>
                <a:latin typeface="Calibri" panose="020F0502020204030204" pitchFamily="34" charset="0"/>
                <a:ea typeface="ＭＳ Ｐゴシック" panose="020B0600070205080204" pitchFamily="34" charset="-128"/>
              </a:rPr>
              <a:pPr eaLnBrk="1" hangingPunct="1"/>
              <a:t>93</a:t>
            </a:fld>
            <a:endParaRPr lang="ru-RU" altLang="ru-RU">
              <a:solidFill>
                <a:srgbClr val="898989"/>
              </a:solidFill>
              <a:latin typeface="Calibri" panose="020F0502020204030204" pitchFamily="34" charset="0"/>
              <a:ea typeface="ＭＳ Ｐゴシック" panose="020B0600070205080204" pitchFamily="34" charset="-128"/>
            </a:endParaRPr>
          </a:p>
        </p:txBody>
      </p:sp>
      <p:pic>
        <p:nvPicPr>
          <p:cNvPr id="25603" name="Picture 2" descr="Sati">
            <a:extLst>
              <a:ext uri="{FF2B5EF4-FFF2-40B4-BE49-F238E27FC236}">
                <a16:creationId xmlns:a16="http://schemas.microsoft.com/office/drawing/2014/main" id="{1D9CC1FD-7D20-384D-A8E4-E77ED84AD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1" y="115889"/>
            <a:ext cx="3959225" cy="607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1">
            <a:extLst>
              <a:ext uri="{FF2B5EF4-FFF2-40B4-BE49-F238E27FC236}">
                <a16:creationId xmlns:a16="http://schemas.microsoft.com/office/drawing/2014/main" id="{5CE5E2A3-879B-6145-8976-11BCCCBF4F87}"/>
              </a:ext>
            </a:extLst>
          </p:cNvPr>
          <p:cNvSpPr txBox="1">
            <a:spLocks noChangeArrowheads="1"/>
          </p:cNvSpPr>
          <p:nvPr/>
        </p:nvSpPr>
        <p:spPr bwMode="auto">
          <a:xfrm>
            <a:off x="1847850" y="6202363"/>
            <a:ext cx="2262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ea typeface="ＭＳ Ｐゴシック" panose="020B0600070205080204" pitchFamily="34" charset="-128"/>
              </a:rPr>
              <a:t>Исходное </a:t>
            </a:r>
            <a:r>
              <a:rPr lang="en-US" altLang="ru-RU">
                <a:ea typeface="ＭＳ Ｐゴシック" panose="020B0600070205080204" pitchFamily="34" charset="-128"/>
              </a:rPr>
              <a:t>BMP </a:t>
            </a:r>
            <a:r>
              <a:rPr lang="ru-RU" altLang="ru-RU">
                <a:ea typeface="ＭＳ Ｐゴシック" panose="020B0600070205080204" pitchFamily="34" charset="-128"/>
              </a:rPr>
              <a:t>ПО</a:t>
            </a:r>
          </a:p>
          <a:p>
            <a:pPr eaLnBrk="1" hangingPunct="1"/>
            <a:endParaRPr lang="ru-RU" altLang="ru-RU">
              <a:ea typeface="ＭＳ Ｐゴシック" panose="020B0600070205080204" pitchFamily="34" charset="-128"/>
            </a:endParaRPr>
          </a:p>
        </p:txBody>
      </p:sp>
      <p:pic>
        <p:nvPicPr>
          <p:cNvPr id="25605" name="Picture 3" descr="Sati">
            <a:extLst>
              <a:ext uri="{FF2B5EF4-FFF2-40B4-BE49-F238E27FC236}">
                <a16:creationId xmlns:a16="http://schemas.microsoft.com/office/drawing/2014/main" id="{1CFED71B-0EE9-DE4A-A4F6-BFCEAAC72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539" y="115889"/>
            <a:ext cx="4054475" cy="607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2">
            <a:extLst>
              <a:ext uri="{FF2B5EF4-FFF2-40B4-BE49-F238E27FC236}">
                <a16:creationId xmlns:a16="http://schemas.microsoft.com/office/drawing/2014/main" id="{AD8454D2-F117-9D41-8D2D-01780141BA75}"/>
              </a:ext>
            </a:extLst>
          </p:cNvPr>
          <p:cNvSpPr txBox="1">
            <a:spLocks noChangeArrowheads="1"/>
          </p:cNvSpPr>
          <p:nvPr/>
        </p:nvSpPr>
        <p:spPr bwMode="auto">
          <a:xfrm>
            <a:off x="6391275" y="6242051"/>
            <a:ext cx="3816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ea typeface="ＭＳ Ｐゴシック" panose="020B0600070205080204" pitchFamily="34" charset="-128"/>
              </a:rPr>
              <a:t> Изображение после жвоейного сжатия</a:t>
            </a:r>
            <a:r>
              <a:rPr lang="en-US" altLang="ru-RU">
                <a:ea typeface="ＭＳ Ｐゴシック" panose="020B0600070205080204" pitchFamily="34" charset="-128"/>
              </a:rPr>
              <a:t> Q</a:t>
            </a:r>
            <a:r>
              <a:rPr lang="en-US" altLang="ru-RU" baseline="-25000">
                <a:ea typeface="ＭＳ Ｐゴシック" panose="020B0600070205080204" pitchFamily="34" charset="-128"/>
              </a:rPr>
              <a:t>1 </a:t>
            </a:r>
            <a:r>
              <a:rPr lang="en-US" altLang="ru-RU">
                <a:ea typeface="ＭＳ Ｐゴシック" panose="020B0600070205080204" pitchFamily="34" charset="-128"/>
              </a:rPr>
              <a:t>= 88%, Q</a:t>
            </a:r>
            <a:r>
              <a:rPr lang="en-US" altLang="ru-RU" baseline="-25000">
                <a:ea typeface="ＭＳ Ｐゴシック" panose="020B0600070205080204" pitchFamily="34" charset="-128"/>
              </a:rPr>
              <a:t>2 </a:t>
            </a:r>
            <a:r>
              <a:rPr lang="en-US" altLang="ru-RU">
                <a:ea typeface="ＭＳ Ｐゴシック" panose="020B0600070205080204" pitchFamily="34" charset="-128"/>
              </a:rPr>
              <a:t>= 76%</a:t>
            </a:r>
            <a:endParaRPr lang="ru-RU" altLang="ru-RU">
              <a:ea typeface="ＭＳ Ｐゴシック" panose="020B0600070205080204" pitchFamily="34" charset="-128"/>
            </a:endParaRPr>
          </a:p>
          <a:p>
            <a:pPr eaLnBrk="1" hangingPunct="1"/>
            <a:endParaRPr lang="ru-RU" altLang="ru-RU">
              <a:ea typeface="ＭＳ Ｐゴシック" panose="020B0600070205080204" pitchFamily="34" charset="-128"/>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Номер слайда 3">
            <a:extLst>
              <a:ext uri="{FF2B5EF4-FFF2-40B4-BE49-F238E27FC236}">
                <a16:creationId xmlns:a16="http://schemas.microsoft.com/office/drawing/2014/main" id="{78E48808-9F59-8F43-BB48-365CFC719BC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7C82C70-5C09-3F4D-9888-583ED81B054F}" type="slidenum">
              <a:rPr lang="ru-RU" altLang="ru-RU">
                <a:solidFill>
                  <a:srgbClr val="898989"/>
                </a:solidFill>
                <a:latin typeface="Calibri" panose="020F0502020204030204" pitchFamily="34" charset="0"/>
                <a:ea typeface="ＭＳ Ｐゴシック" panose="020B0600070205080204" pitchFamily="34" charset="-128"/>
              </a:rPr>
              <a:pPr eaLnBrk="1" hangingPunct="1"/>
              <a:t>94</a:t>
            </a:fld>
            <a:endParaRPr lang="ru-RU" altLang="ru-RU">
              <a:solidFill>
                <a:srgbClr val="898989"/>
              </a:solidFill>
              <a:latin typeface="Calibri" panose="020F0502020204030204" pitchFamily="34" charset="0"/>
              <a:ea typeface="ＭＳ Ｐゴシック" panose="020B0600070205080204" pitchFamily="34" charset="-128"/>
            </a:endParaRPr>
          </a:p>
        </p:txBody>
      </p:sp>
      <p:pic>
        <p:nvPicPr>
          <p:cNvPr id="26627" name="Picture 2" descr="Sati_emb">
            <a:extLst>
              <a:ext uri="{FF2B5EF4-FFF2-40B4-BE49-F238E27FC236}">
                <a16:creationId xmlns:a16="http://schemas.microsoft.com/office/drawing/2014/main" id="{FDDB06DF-E018-3A4B-A017-66689FAEB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153988"/>
            <a:ext cx="419893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1">
            <a:extLst>
              <a:ext uri="{FF2B5EF4-FFF2-40B4-BE49-F238E27FC236}">
                <a16:creationId xmlns:a16="http://schemas.microsoft.com/office/drawing/2014/main" id="{12E2ECBE-F001-B14F-AB1F-6CE1B14F3F51}"/>
              </a:ext>
            </a:extLst>
          </p:cNvPr>
          <p:cNvSpPr txBox="1">
            <a:spLocks noChangeArrowheads="1"/>
          </p:cNvSpPr>
          <p:nvPr/>
        </p:nvSpPr>
        <p:spPr bwMode="auto">
          <a:xfrm>
            <a:off x="6096001" y="1484313"/>
            <a:ext cx="3960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b="1">
                <a:ea typeface="ＭＳ Ｐゴシック" panose="020B0600070205080204" pitchFamily="34" charset="-128"/>
              </a:rPr>
              <a:t>Изображение после двойного сжатия и вложения </a:t>
            </a:r>
            <a:r>
              <a:rPr lang="en-US" altLang="ru-RU" b="1">
                <a:ea typeface="ＭＳ Ｐゴシック" panose="020B0600070205080204" pitchFamily="34" charset="-128"/>
              </a:rPr>
              <a:t>65622 </a:t>
            </a:r>
            <a:r>
              <a:rPr lang="ru-RU" altLang="ru-RU" b="1">
                <a:ea typeface="ＭＳ Ｐゴシック" panose="020B0600070205080204" pitchFamily="34" charset="-128"/>
              </a:rPr>
              <a:t>бит</a:t>
            </a:r>
            <a:r>
              <a:rPr lang="en-US" altLang="ru-RU" b="1">
                <a:ea typeface="ＭＳ Ｐゴシック" panose="020B0600070205080204" pitchFamily="34" charset="-128"/>
              </a:rPr>
              <a:t>, </a:t>
            </a:r>
            <a:endParaRPr lang="ru-RU" altLang="ru-RU" b="1">
              <a:ea typeface="ＭＳ Ｐゴシック" panose="020B0600070205080204" pitchFamily="34" charset="-128"/>
            </a:endParaRPr>
          </a:p>
          <a:p>
            <a:pPr eaLnBrk="1" hangingPunct="1"/>
            <a:r>
              <a:rPr lang="en-US" altLang="ru-RU" b="1">
                <a:ea typeface="ＭＳ Ｐゴシック" panose="020B0600070205080204" pitchFamily="34" charset="-128"/>
              </a:rPr>
              <a:t>Q</a:t>
            </a:r>
            <a:r>
              <a:rPr lang="ru-RU" altLang="ru-RU" b="1" baseline="-25000">
                <a:ea typeface="ＭＳ Ｐゴシック" panose="020B0600070205080204" pitchFamily="34" charset="-128"/>
              </a:rPr>
              <a:t>1 </a:t>
            </a:r>
            <a:r>
              <a:rPr lang="ru-RU" altLang="ru-RU" b="1">
                <a:ea typeface="ＭＳ Ｐゴシック" panose="020B0600070205080204" pitchFamily="34" charset="-128"/>
              </a:rPr>
              <a:t>= 88%, </a:t>
            </a:r>
            <a:r>
              <a:rPr lang="en-US" altLang="ru-RU" b="1">
                <a:ea typeface="ＭＳ Ｐゴシック" panose="020B0600070205080204" pitchFamily="34" charset="-128"/>
              </a:rPr>
              <a:t>Q</a:t>
            </a:r>
            <a:r>
              <a:rPr lang="ru-RU" altLang="ru-RU" b="1" baseline="-25000">
                <a:ea typeface="ＭＳ Ｐゴシック" panose="020B0600070205080204" pitchFamily="34" charset="-128"/>
              </a:rPr>
              <a:t>2 </a:t>
            </a:r>
            <a:r>
              <a:rPr lang="ru-RU" altLang="ru-RU" b="1">
                <a:ea typeface="ＭＳ Ｐゴシック" panose="020B0600070205080204" pitchFamily="34" charset="-128"/>
              </a:rPr>
              <a:t>= 76%</a:t>
            </a:r>
          </a:p>
          <a:p>
            <a:pPr eaLnBrk="1" hangingPunct="1"/>
            <a:endParaRPr lang="ru-RU" altLang="ru-RU">
              <a:ea typeface="ＭＳ Ｐゴシック" panose="020B0600070205080204" pitchFamily="34" charset="-128"/>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Номер слайда 3">
            <a:extLst>
              <a:ext uri="{FF2B5EF4-FFF2-40B4-BE49-F238E27FC236}">
                <a16:creationId xmlns:a16="http://schemas.microsoft.com/office/drawing/2014/main" id="{68966C0F-2503-004C-BBDE-55C17FF726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9697756-8EC5-F847-A4A0-200446321DC3}" type="slidenum">
              <a:rPr lang="ru-RU" altLang="ru-RU">
                <a:solidFill>
                  <a:srgbClr val="898989"/>
                </a:solidFill>
                <a:latin typeface="Calibri" panose="020F0502020204030204" pitchFamily="34" charset="0"/>
                <a:ea typeface="ＭＳ Ｐゴシック" panose="020B0600070205080204" pitchFamily="34" charset="-128"/>
              </a:rPr>
              <a:pPr eaLnBrk="1" hangingPunct="1"/>
              <a:t>95</a:t>
            </a:fld>
            <a:endParaRPr lang="ru-RU" altLang="ru-RU">
              <a:solidFill>
                <a:srgbClr val="898989"/>
              </a:solidFill>
              <a:latin typeface="Calibri" panose="020F0502020204030204" pitchFamily="34" charset="0"/>
              <a:ea typeface="ＭＳ Ｐゴシック" panose="020B0600070205080204" pitchFamily="34" charset="-128"/>
            </a:endParaRPr>
          </a:p>
        </p:txBody>
      </p:sp>
      <p:pic>
        <p:nvPicPr>
          <p:cNvPr id="27651" name="Picture 2">
            <a:extLst>
              <a:ext uri="{FF2B5EF4-FFF2-40B4-BE49-F238E27FC236}">
                <a16:creationId xmlns:a16="http://schemas.microsoft.com/office/drawing/2014/main" id="{9153176C-C17E-0840-A421-DA3687AFB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9050"/>
            <a:ext cx="4897438"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3">
            <a:extLst>
              <a:ext uri="{FF2B5EF4-FFF2-40B4-BE49-F238E27FC236}">
                <a16:creationId xmlns:a16="http://schemas.microsoft.com/office/drawing/2014/main" id="{7339E894-80B7-5548-A3A4-0DA37F846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2781301"/>
            <a:ext cx="4868862"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1">
            <a:extLst>
              <a:ext uri="{FF2B5EF4-FFF2-40B4-BE49-F238E27FC236}">
                <a16:creationId xmlns:a16="http://schemas.microsoft.com/office/drawing/2014/main" id="{2FBEE17E-AE78-8A43-B8C4-1D090DFCE658}"/>
              </a:ext>
            </a:extLst>
          </p:cNvPr>
          <p:cNvSpPr txBox="1">
            <a:spLocks noChangeArrowheads="1"/>
          </p:cNvSpPr>
          <p:nvPr/>
        </p:nvSpPr>
        <p:spPr bwMode="auto">
          <a:xfrm>
            <a:off x="2208214" y="2332038"/>
            <a:ext cx="79200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600">
                <a:ea typeface="ＭＳ Ｐゴシック" panose="020B0600070205080204" pitchFamily="34" charset="-128"/>
              </a:rPr>
              <a:t>Гистограмма </a:t>
            </a:r>
            <a:r>
              <a:rPr lang="en-US" altLang="ru-RU" sz="1600">
                <a:ea typeface="ＭＳ Ｐゴシック" panose="020B0600070205080204" pitchFamily="34" charset="-128"/>
              </a:rPr>
              <a:t>DCT </a:t>
            </a:r>
            <a:r>
              <a:rPr lang="ru-RU" altLang="ru-RU" sz="1600">
                <a:ea typeface="ＭＳ Ｐゴシック" panose="020B0600070205080204" pitchFamily="34" charset="-128"/>
              </a:rPr>
              <a:t>С</a:t>
            </a:r>
            <a:r>
              <a:rPr lang="en-US" altLang="ru-RU" sz="1600" baseline="-25000">
                <a:ea typeface="ＭＳ Ｐゴシック" panose="020B0600070205080204" pitchFamily="34" charset="-128"/>
              </a:rPr>
              <a:t>21 </a:t>
            </a:r>
            <a:r>
              <a:rPr lang="ru-RU" altLang="ru-RU" sz="1600">
                <a:ea typeface="ＭＳ Ｐゴシック" panose="020B0600070205080204" pitchFamily="34" charset="-128"/>
              </a:rPr>
              <a:t>изображения после двойного сжатия </a:t>
            </a:r>
            <a:r>
              <a:rPr lang="en-US" altLang="ru-RU" sz="1600">
                <a:ea typeface="ＭＳ Ｐゴシック" panose="020B0600070205080204" pitchFamily="34" charset="-128"/>
              </a:rPr>
              <a:t> Q</a:t>
            </a:r>
            <a:r>
              <a:rPr lang="en-US" altLang="ru-RU" sz="1600" baseline="-25000">
                <a:ea typeface="ＭＳ Ｐゴシック" panose="020B0600070205080204" pitchFamily="34" charset="-128"/>
              </a:rPr>
              <a:t>1 </a:t>
            </a:r>
            <a:r>
              <a:rPr lang="en-US" altLang="ru-RU" sz="1600">
                <a:ea typeface="ＭＳ Ｐゴシック" panose="020B0600070205080204" pitchFamily="34" charset="-128"/>
              </a:rPr>
              <a:t>= 88%, Q</a:t>
            </a:r>
            <a:r>
              <a:rPr lang="en-US" altLang="ru-RU" sz="1600" baseline="-25000">
                <a:ea typeface="ＭＳ Ｐゴシック" panose="020B0600070205080204" pitchFamily="34" charset="-128"/>
              </a:rPr>
              <a:t>2 </a:t>
            </a:r>
            <a:r>
              <a:rPr lang="en-US" altLang="ru-RU" sz="1600">
                <a:ea typeface="ＭＳ Ｐゴシック" panose="020B0600070205080204" pitchFamily="34" charset="-128"/>
              </a:rPr>
              <a:t>= 76%</a:t>
            </a:r>
            <a:endParaRPr lang="ru-RU" altLang="ru-RU" sz="1600">
              <a:ea typeface="ＭＳ Ｐゴシック" panose="020B0600070205080204" pitchFamily="34" charset="-128"/>
            </a:endParaRPr>
          </a:p>
          <a:p>
            <a:pPr eaLnBrk="1" hangingPunct="1"/>
            <a:endParaRPr lang="ru-RU" altLang="ru-RU">
              <a:ea typeface="ＭＳ Ｐゴシック" panose="020B0600070205080204" pitchFamily="34" charset="-128"/>
            </a:endParaRPr>
          </a:p>
        </p:txBody>
      </p:sp>
      <p:sp>
        <p:nvSpPr>
          <p:cNvPr id="27654" name="Прямоугольник 2">
            <a:extLst>
              <a:ext uri="{FF2B5EF4-FFF2-40B4-BE49-F238E27FC236}">
                <a16:creationId xmlns:a16="http://schemas.microsoft.com/office/drawing/2014/main" id="{AC30AA2B-77E6-0C46-9AAB-CCD7C32C40D1}"/>
              </a:ext>
            </a:extLst>
          </p:cNvPr>
          <p:cNvSpPr>
            <a:spLocks noChangeArrowheads="1"/>
          </p:cNvSpPr>
          <p:nvPr/>
        </p:nvSpPr>
        <p:spPr bwMode="auto">
          <a:xfrm>
            <a:off x="2208213" y="5192714"/>
            <a:ext cx="7416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sz="1600">
                <a:ea typeface="ＭＳ Ｐゴシック" panose="020B0600070205080204" pitchFamily="34" charset="-128"/>
              </a:rPr>
              <a:t>Гистограмма </a:t>
            </a:r>
            <a:r>
              <a:rPr lang="en-US" altLang="ru-RU" sz="1600"/>
              <a:t>DCT  </a:t>
            </a:r>
            <a:r>
              <a:rPr lang="ru-RU" altLang="ru-RU" sz="1600"/>
              <a:t>С</a:t>
            </a:r>
            <a:r>
              <a:rPr lang="en-US" altLang="ru-RU" sz="1600" baseline="-25000"/>
              <a:t>21 </a:t>
            </a:r>
            <a:r>
              <a:rPr lang="ru-RU" altLang="ru-RU" sz="1600">
                <a:ea typeface="ＭＳ Ｐゴシック" panose="020B0600070205080204" pitchFamily="34" charset="-128"/>
              </a:rPr>
              <a:t>изображения после двойного сжатия  и вложением </a:t>
            </a:r>
            <a:r>
              <a:rPr lang="en-US" altLang="ru-RU" sz="1600"/>
              <a:t>65622 bits, Q</a:t>
            </a:r>
            <a:r>
              <a:rPr lang="en-US" altLang="ru-RU" sz="1600" baseline="-25000"/>
              <a:t>1 </a:t>
            </a:r>
            <a:r>
              <a:rPr lang="en-US" altLang="ru-RU" sz="1600"/>
              <a:t>= 88%, Q</a:t>
            </a:r>
            <a:r>
              <a:rPr lang="en-US" altLang="ru-RU" sz="1600" baseline="-25000"/>
              <a:t>2 </a:t>
            </a:r>
            <a:r>
              <a:rPr lang="en-US" altLang="ru-RU" sz="1600"/>
              <a:t>= 76%</a:t>
            </a:r>
            <a:endParaRPr lang="ru-RU" altLang="ru-RU" sz="1600"/>
          </a:p>
        </p:txBody>
      </p:sp>
      <p:sp>
        <p:nvSpPr>
          <p:cNvPr id="27655" name="TextBox 4">
            <a:extLst>
              <a:ext uri="{FF2B5EF4-FFF2-40B4-BE49-F238E27FC236}">
                <a16:creationId xmlns:a16="http://schemas.microsoft.com/office/drawing/2014/main" id="{7BE91819-9708-984A-9A9C-CC3B88DB6057}"/>
              </a:ext>
            </a:extLst>
          </p:cNvPr>
          <p:cNvSpPr txBox="1">
            <a:spLocks noChangeArrowheads="1"/>
          </p:cNvSpPr>
          <p:nvPr/>
        </p:nvSpPr>
        <p:spPr bwMode="auto">
          <a:xfrm>
            <a:off x="1936751" y="5938838"/>
            <a:ext cx="8208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ea typeface="ＭＳ Ｐゴシック" panose="020B0600070205080204" pitchFamily="34" charset="-128"/>
              </a:rPr>
              <a:t>Видно, что гистограммы практически совпадают, что говорит о высокой стойкости СГ-АК.</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Заголовок 1">
            <a:extLst>
              <a:ext uri="{FF2B5EF4-FFF2-40B4-BE49-F238E27FC236}">
                <a16:creationId xmlns:a16="http://schemas.microsoft.com/office/drawing/2014/main" id="{D90CFC6B-6599-1E43-9C3B-790029A0EA77}"/>
              </a:ext>
            </a:extLst>
          </p:cNvPr>
          <p:cNvSpPr>
            <a:spLocks noGrp="1"/>
          </p:cNvSpPr>
          <p:nvPr>
            <p:ph type="title"/>
          </p:nvPr>
        </p:nvSpPr>
        <p:spPr>
          <a:xfrm>
            <a:off x="1666875" y="214313"/>
            <a:ext cx="8858250" cy="6500812"/>
          </a:xfrm>
        </p:spPr>
        <p:txBody>
          <a:bodyPr/>
          <a:lstStyle/>
          <a:p>
            <a:pPr algn="l" eaLnBrk="1" hangingPunct="1"/>
            <a:r>
              <a:rPr lang="ru-RU" altLang="ru-RU" sz="1800" b="1">
                <a:latin typeface="Arial" panose="020B0604020202020204" pitchFamily="34" charset="0"/>
                <a:cs typeface="Arial" panose="020B0604020202020204" pitchFamily="34" charset="0"/>
              </a:rPr>
              <a:t>Секретность СГС – </a:t>
            </a:r>
            <a:r>
              <a:rPr lang="en-US" altLang="ru-RU" sz="1800" b="1">
                <a:latin typeface="Arial" panose="020B0604020202020204" pitchFamily="34" charset="0"/>
                <a:cs typeface="Arial" panose="020B0604020202020204" pitchFamily="34" charset="0"/>
              </a:rPr>
              <a:t>PQS</a:t>
            </a:r>
            <a:r>
              <a:rPr lang="ru-RU" altLang="ru-RU" sz="1800" b="1">
                <a:latin typeface="Arial" panose="020B0604020202020204" pitchFamily="34" charset="0"/>
                <a:cs typeface="Arial" panose="020B0604020202020204" pitchFamily="34" charset="0"/>
              </a:rPr>
              <a:t>.</a:t>
            </a:r>
            <a:br>
              <a:rPr lang="ru-RU" altLang="ru-RU" sz="1800" b="1">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Воспользуемся критерием относительной энтропии для одномерной статистики:</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(22)</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 одномерное распределение, соответствующее ПО после 			квантования,</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 одномерное распределение, соответствующее СГС – </a:t>
            </a:r>
            <a:r>
              <a:rPr lang="en-US" altLang="ru-RU" sz="1800">
                <a:latin typeface="Arial" panose="020B0604020202020204" pitchFamily="34" charset="0"/>
                <a:cs typeface="Arial" panose="020B0604020202020204" pitchFamily="34" charset="0"/>
              </a:rPr>
              <a:t>PS</a:t>
            </a:r>
            <a:r>
              <a:rPr lang="ru-RU" altLang="ru-RU" sz="1800">
                <a:latin typeface="Arial" panose="020B0604020202020204" pitchFamily="34" charset="0"/>
                <a:cs typeface="Arial" panose="020B0604020202020204" pitchFamily="34" charset="0"/>
              </a:rPr>
              <a:t>,</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N	</a:t>
            </a:r>
            <a:r>
              <a:rPr lang="ru-RU" altLang="ru-RU" sz="1800">
                <a:latin typeface="Arial" panose="020B0604020202020204" pitchFamily="34" charset="0"/>
                <a:cs typeface="Arial" panose="020B0604020202020204" pitchFamily="34" charset="0"/>
              </a:rPr>
              <a:t>- общее число наблюдаемых отсчетов,</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r>
              <a:rPr lang="en-US" altLang="ru-RU" sz="1800" i="1">
                <a:latin typeface="Arial" panose="020B0604020202020204" pitchFamily="34" charset="0"/>
                <a:cs typeface="Arial" panose="020B0604020202020204" pitchFamily="34" charset="0"/>
              </a:rPr>
              <a:t>L</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	- количество уровней квантования.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Легко проверить, что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где			             интервал квантования.</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где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где </a:t>
            </a:r>
            <a:br>
              <a:rPr lang="ru-RU" altLang="ru-RU" sz="1800">
                <a:latin typeface="Arial" panose="020B0604020202020204" pitchFamily="34" charset="0"/>
                <a:cs typeface="Arial" panose="020B0604020202020204" pitchFamily="34" charset="0"/>
              </a:rPr>
            </a:br>
            <a:endParaRPr lang="ru-RU" altLang="ru-RU" sz="1800">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2A7BCC49-2D28-064C-B648-5AB30A605A0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349A03-BF1F-C74D-96A3-BF5CFED35DFE}" type="slidenum">
              <a:rPr lang="ru-RU" altLang="ru-RU">
                <a:solidFill>
                  <a:srgbClr val="898989"/>
                </a:solidFill>
                <a:latin typeface="Calibri" panose="020F0502020204030204" pitchFamily="34" charset="0"/>
              </a:rPr>
              <a:pPr eaLnBrk="1" hangingPunct="1"/>
              <a:t>96</a:t>
            </a:fld>
            <a:endParaRPr lang="ru-RU" altLang="ru-RU">
              <a:solidFill>
                <a:srgbClr val="898989"/>
              </a:solidFill>
              <a:latin typeface="Calibri" panose="020F0502020204030204" pitchFamily="34" charset="0"/>
            </a:endParaRPr>
          </a:p>
        </p:txBody>
      </p:sp>
      <p:graphicFrame>
        <p:nvGraphicFramePr>
          <p:cNvPr id="28676" name="Object 10">
            <a:extLst>
              <a:ext uri="{FF2B5EF4-FFF2-40B4-BE49-F238E27FC236}">
                <a16:creationId xmlns:a16="http://schemas.microsoft.com/office/drawing/2014/main" id="{7B339124-021B-9947-8DEB-B07A1647096F}"/>
              </a:ext>
            </a:extLst>
          </p:cNvPr>
          <p:cNvGraphicFramePr>
            <a:graphicFrameLocks noChangeAspect="1"/>
          </p:cNvGraphicFramePr>
          <p:nvPr/>
        </p:nvGraphicFramePr>
        <p:xfrm>
          <a:off x="1881188" y="857250"/>
          <a:ext cx="4318000" cy="736600"/>
        </p:xfrm>
        <a:graphic>
          <a:graphicData uri="http://schemas.openxmlformats.org/presentationml/2006/ole">
            <mc:AlternateContent xmlns:mc="http://schemas.openxmlformats.org/markup-compatibility/2006">
              <mc:Choice xmlns:v="urn:schemas-microsoft-com:vml" Requires="v">
                <p:oleObj spid="_x0000_s103435" name="Equation" r:id="rId3" imgW="69049900" imgH="11696700" progId="Equation.DSMT4">
                  <p:embed/>
                </p:oleObj>
              </mc:Choice>
              <mc:Fallback>
                <p:oleObj name="Equation" r:id="rId3" imgW="69049900" imgH="11696700" progId="Equation.DSMT4">
                  <p:embed/>
                  <p:pic>
                    <p:nvPicPr>
                      <p:cNvPr id="28676" name="Object 10">
                        <a:extLst>
                          <a:ext uri="{FF2B5EF4-FFF2-40B4-BE49-F238E27FC236}">
                            <a16:creationId xmlns:a16="http://schemas.microsoft.com/office/drawing/2014/main" id="{7B339124-021B-9947-8DEB-B07A164709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857250"/>
                        <a:ext cx="431800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7" name="Object 31">
            <a:extLst>
              <a:ext uri="{FF2B5EF4-FFF2-40B4-BE49-F238E27FC236}">
                <a16:creationId xmlns:a16="http://schemas.microsoft.com/office/drawing/2014/main" id="{5F8643FA-CA43-AB43-9BD0-2AB44D1C9D19}"/>
              </a:ext>
            </a:extLst>
          </p:cNvPr>
          <p:cNvGraphicFramePr>
            <a:graphicFrameLocks noChangeAspect="1"/>
          </p:cNvGraphicFramePr>
          <p:nvPr/>
        </p:nvGraphicFramePr>
        <p:xfrm>
          <a:off x="2309814" y="1643063"/>
          <a:ext cx="1133475" cy="385762"/>
        </p:xfrm>
        <a:graphic>
          <a:graphicData uri="http://schemas.openxmlformats.org/presentationml/2006/ole">
            <mc:AlternateContent xmlns:mc="http://schemas.openxmlformats.org/markup-compatibility/2006">
              <mc:Choice xmlns:v="urn:schemas-microsoft-com:vml" Requires="v">
                <p:oleObj spid="_x0000_s103436" name="Equation" r:id="rId5" imgW="18135600" imgH="6146800" progId="Equation.DSMT4">
                  <p:embed/>
                </p:oleObj>
              </mc:Choice>
              <mc:Fallback>
                <p:oleObj name="Equation" r:id="rId5" imgW="18135600" imgH="6146800" progId="Equation.DSMT4">
                  <p:embed/>
                  <p:pic>
                    <p:nvPicPr>
                      <p:cNvPr id="28677" name="Object 31">
                        <a:extLst>
                          <a:ext uri="{FF2B5EF4-FFF2-40B4-BE49-F238E27FC236}">
                            <a16:creationId xmlns:a16="http://schemas.microsoft.com/office/drawing/2014/main" id="{5F8643FA-CA43-AB43-9BD0-2AB44D1C9D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9814" y="1643063"/>
                        <a:ext cx="1133475"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8" name="Object 32">
            <a:extLst>
              <a:ext uri="{FF2B5EF4-FFF2-40B4-BE49-F238E27FC236}">
                <a16:creationId xmlns:a16="http://schemas.microsoft.com/office/drawing/2014/main" id="{8D5A817F-55E8-8A4C-9F48-5ED7BC5223C0}"/>
              </a:ext>
            </a:extLst>
          </p:cNvPr>
          <p:cNvGraphicFramePr>
            <a:graphicFrameLocks noChangeAspect="1"/>
          </p:cNvGraphicFramePr>
          <p:nvPr/>
        </p:nvGraphicFramePr>
        <p:xfrm>
          <a:off x="2309814" y="2143126"/>
          <a:ext cx="1169987" cy="385763"/>
        </p:xfrm>
        <a:graphic>
          <a:graphicData uri="http://schemas.openxmlformats.org/presentationml/2006/ole">
            <mc:AlternateContent xmlns:mc="http://schemas.openxmlformats.org/markup-compatibility/2006">
              <mc:Choice xmlns:v="urn:schemas-microsoft-com:vml" Requires="v">
                <p:oleObj spid="_x0000_s103437" name="Equation" r:id="rId7" imgW="18719800" imgH="6146800" progId="Equation.DSMT4">
                  <p:embed/>
                </p:oleObj>
              </mc:Choice>
              <mc:Fallback>
                <p:oleObj name="Equation" r:id="rId7" imgW="18719800" imgH="6146800" progId="Equation.DSMT4">
                  <p:embed/>
                  <p:pic>
                    <p:nvPicPr>
                      <p:cNvPr id="28678" name="Object 32">
                        <a:extLst>
                          <a:ext uri="{FF2B5EF4-FFF2-40B4-BE49-F238E27FC236}">
                            <a16:creationId xmlns:a16="http://schemas.microsoft.com/office/drawing/2014/main" id="{8D5A817F-55E8-8A4C-9F48-5ED7BC5223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9814" y="2143126"/>
                        <a:ext cx="1169987"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9" name="Object 33">
            <a:extLst>
              <a:ext uri="{FF2B5EF4-FFF2-40B4-BE49-F238E27FC236}">
                <a16:creationId xmlns:a16="http://schemas.microsoft.com/office/drawing/2014/main" id="{0AB31D22-AC55-904A-B0FB-CCB0FDC1961F}"/>
              </a:ext>
            </a:extLst>
          </p:cNvPr>
          <p:cNvGraphicFramePr>
            <a:graphicFrameLocks noChangeAspect="1"/>
          </p:cNvGraphicFramePr>
          <p:nvPr/>
        </p:nvGraphicFramePr>
        <p:xfrm>
          <a:off x="1809750" y="3500439"/>
          <a:ext cx="1555750" cy="661987"/>
        </p:xfrm>
        <a:graphic>
          <a:graphicData uri="http://schemas.openxmlformats.org/presentationml/2006/ole">
            <mc:AlternateContent xmlns:mc="http://schemas.openxmlformats.org/markup-compatibility/2006">
              <mc:Choice xmlns:v="urn:schemas-microsoft-com:vml" Requires="v">
                <p:oleObj spid="_x0000_s103438" name="Equation" r:id="rId9" imgW="24866600" imgH="10528300" progId="Equation.DSMT4">
                  <p:embed/>
                </p:oleObj>
              </mc:Choice>
              <mc:Fallback>
                <p:oleObj name="Equation" r:id="rId9" imgW="24866600" imgH="10528300" progId="Equation.DSMT4">
                  <p:embed/>
                  <p:pic>
                    <p:nvPicPr>
                      <p:cNvPr id="28679" name="Object 33">
                        <a:extLst>
                          <a:ext uri="{FF2B5EF4-FFF2-40B4-BE49-F238E27FC236}">
                            <a16:creationId xmlns:a16="http://schemas.microsoft.com/office/drawing/2014/main" id="{0AB31D22-AC55-904A-B0FB-CCB0FDC196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9750" y="3500439"/>
                        <a:ext cx="1555750"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80" name="Object 34">
            <a:extLst>
              <a:ext uri="{FF2B5EF4-FFF2-40B4-BE49-F238E27FC236}">
                <a16:creationId xmlns:a16="http://schemas.microsoft.com/office/drawing/2014/main" id="{5DEFA289-D1F7-DF46-B219-5215C767C735}"/>
              </a:ext>
            </a:extLst>
          </p:cNvPr>
          <p:cNvGraphicFramePr>
            <a:graphicFrameLocks noChangeAspect="1"/>
          </p:cNvGraphicFramePr>
          <p:nvPr/>
        </p:nvGraphicFramePr>
        <p:xfrm>
          <a:off x="3783013" y="3579813"/>
          <a:ext cx="3313112" cy="349250"/>
        </p:xfrm>
        <a:graphic>
          <a:graphicData uri="http://schemas.openxmlformats.org/presentationml/2006/ole">
            <mc:AlternateContent xmlns:mc="http://schemas.openxmlformats.org/markup-compatibility/2006">
              <mc:Choice xmlns:v="urn:schemas-microsoft-com:vml" Requires="v">
                <p:oleObj spid="_x0000_s103439" name="Equation" r:id="rId11" imgW="52959000" imgH="5562600" progId="Equation.DSMT4">
                  <p:embed/>
                </p:oleObj>
              </mc:Choice>
              <mc:Fallback>
                <p:oleObj name="Equation" r:id="rId11" imgW="52959000" imgH="5562600" progId="Equation.DSMT4">
                  <p:embed/>
                  <p:pic>
                    <p:nvPicPr>
                      <p:cNvPr id="28680" name="Object 34">
                        <a:extLst>
                          <a:ext uri="{FF2B5EF4-FFF2-40B4-BE49-F238E27FC236}">
                            <a16:creationId xmlns:a16="http://schemas.microsoft.com/office/drawing/2014/main" id="{5DEFA289-D1F7-DF46-B219-5215C767C7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3013" y="3579813"/>
                        <a:ext cx="331311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81" name="Object 35">
            <a:extLst>
              <a:ext uri="{FF2B5EF4-FFF2-40B4-BE49-F238E27FC236}">
                <a16:creationId xmlns:a16="http://schemas.microsoft.com/office/drawing/2014/main" id="{BFC199B8-7137-574A-9BB4-85FE88CF17B0}"/>
              </a:ext>
            </a:extLst>
          </p:cNvPr>
          <p:cNvGraphicFramePr>
            <a:graphicFrameLocks noChangeAspect="1"/>
          </p:cNvGraphicFramePr>
          <p:nvPr/>
        </p:nvGraphicFramePr>
        <p:xfrm>
          <a:off x="1809751" y="4138614"/>
          <a:ext cx="4703763" cy="790575"/>
        </p:xfrm>
        <a:graphic>
          <a:graphicData uri="http://schemas.openxmlformats.org/presentationml/2006/ole">
            <mc:AlternateContent xmlns:mc="http://schemas.openxmlformats.org/markup-compatibility/2006">
              <mc:Choice xmlns:v="urn:schemas-microsoft-com:vml" Requires="v">
                <p:oleObj spid="_x0000_s103440" name="Equation" r:id="rId13" imgW="75196700" imgH="12585700" progId="Equation.DSMT4">
                  <p:embed/>
                </p:oleObj>
              </mc:Choice>
              <mc:Fallback>
                <p:oleObj name="Equation" r:id="rId13" imgW="75196700" imgH="12585700" progId="Equation.DSMT4">
                  <p:embed/>
                  <p:pic>
                    <p:nvPicPr>
                      <p:cNvPr id="28681" name="Object 35">
                        <a:extLst>
                          <a:ext uri="{FF2B5EF4-FFF2-40B4-BE49-F238E27FC236}">
                            <a16:creationId xmlns:a16="http://schemas.microsoft.com/office/drawing/2014/main" id="{BFC199B8-7137-574A-9BB4-85FE88CF17B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09751" y="4138614"/>
                        <a:ext cx="4703763"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82" name="Object 36">
            <a:extLst>
              <a:ext uri="{FF2B5EF4-FFF2-40B4-BE49-F238E27FC236}">
                <a16:creationId xmlns:a16="http://schemas.microsoft.com/office/drawing/2014/main" id="{A2B8A7E4-B3C7-CB4A-9D66-2EFB0E716F2C}"/>
              </a:ext>
            </a:extLst>
          </p:cNvPr>
          <p:cNvGraphicFramePr>
            <a:graphicFrameLocks noChangeAspect="1"/>
          </p:cNvGraphicFramePr>
          <p:nvPr/>
        </p:nvGraphicFramePr>
        <p:xfrm>
          <a:off x="2166939" y="4857750"/>
          <a:ext cx="8326437" cy="496888"/>
        </p:xfrm>
        <a:graphic>
          <a:graphicData uri="http://schemas.openxmlformats.org/presentationml/2006/ole">
            <mc:AlternateContent xmlns:mc="http://schemas.openxmlformats.org/markup-compatibility/2006">
              <mc:Choice xmlns:v="urn:schemas-microsoft-com:vml" Requires="v">
                <p:oleObj spid="_x0000_s103441" name="Equation" r:id="rId15" imgW="133121400" imgH="7899400" progId="Equation.DSMT4">
                  <p:embed/>
                </p:oleObj>
              </mc:Choice>
              <mc:Fallback>
                <p:oleObj name="Equation" r:id="rId15" imgW="133121400" imgH="7899400" progId="Equation.DSMT4">
                  <p:embed/>
                  <p:pic>
                    <p:nvPicPr>
                      <p:cNvPr id="28682" name="Object 36">
                        <a:extLst>
                          <a:ext uri="{FF2B5EF4-FFF2-40B4-BE49-F238E27FC236}">
                            <a16:creationId xmlns:a16="http://schemas.microsoft.com/office/drawing/2014/main" id="{A2B8A7E4-B3C7-CB4A-9D66-2EFB0E716F2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66939" y="4857750"/>
                        <a:ext cx="8326437"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83" name="Object 37">
            <a:extLst>
              <a:ext uri="{FF2B5EF4-FFF2-40B4-BE49-F238E27FC236}">
                <a16:creationId xmlns:a16="http://schemas.microsoft.com/office/drawing/2014/main" id="{3EF19967-A225-8041-94A2-9975D9D3ACD3}"/>
              </a:ext>
            </a:extLst>
          </p:cNvPr>
          <p:cNvGraphicFramePr>
            <a:graphicFrameLocks noChangeAspect="1"/>
          </p:cNvGraphicFramePr>
          <p:nvPr/>
        </p:nvGraphicFramePr>
        <p:xfrm>
          <a:off x="2179639" y="5360989"/>
          <a:ext cx="4264025" cy="496887"/>
        </p:xfrm>
        <a:graphic>
          <a:graphicData uri="http://schemas.openxmlformats.org/presentationml/2006/ole">
            <mc:AlternateContent xmlns:mc="http://schemas.openxmlformats.org/markup-compatibility/2006">
              <mc:Choice xmlns:v="urn:schemas-microsoft-com:vml" Requires="v">
                <p:oleObj spid="_x0000_s103442" name="Equation" r:id="rId17" imgW="68173600" imgH="7899400" progId="Equation.DSMT4">
                  <p:embed/>
                </p:oleObj>
              </mc:Choice>
              <mc:Fallback>
                <p:oleObj name="Equation" r:id="rId17" imgW="68173600" imgH="7899400" progId="Equation.DSMT4">
                  <p:embed/>
                  <p:pic>
                    <p:nvPicPr>
                      <p:cNvPr id="28683" name="Object 37">
                        <a:extLst>
                          <a:ext uri="{FF2B5EF4-FFF2-40B4-BE49-F238E27FC236}">
                            <a16:creationId xmlns:a16="http://schemas.microsoft.com/office/drawing/2014/main" id="{3EF19967-A225-8041-94A2-9975D9D3ACD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79639" y="5360989"/>
                        <a:ext cx="42640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84" name="Object 38">
            <a:extLst>
              <a:ext uri="{FF2B5EF4-FFF2-40B4-BE49-F238E27FC236}">
                <a16:creationId xmlns:a16="http://schemas.microsoft.com/office/drawing/2014/main" id="{FCF59BB9-1903-184F-BF8F-51FEF54DE445}"/>
              </a:ext>
            </a:extLst>
          </p:cNvPr>
          <p:cNvGraphicFramePr>
            <a:graphicFrameLocks noChangeAspect="1"/>
          </p:cNvGraphicFramePr>
          <p:nvPr/>
        </p:nvGraphicFramePr>
        <p:xfrm>
          <a:off x="1809750" y="5857875"/>
          <a:ext cx="2032000" cy="808038"/>
        </p:xfrm>
        <a:graphic>
          <a:graphicData uri="http://schemas.openxmlformats.org/presentationml/2006/ole">
            <mc:AlternateContent xmlns:mc="http://schemas.openxmlformats.org/markup-compatibility/2006">
              <mc:Choice xmlns:v="urn:schemas-microsoft-com:vml" Requires="v">
                <p:oleObj spid="_x0000_s103443" name="Equation" r:id="rId19" imgW="32473900" imgH="12877800" progId="Equation.DSMT4">
                  <p:embed/>
                </p:oleObj>
              </mc:Choice>
              <mc:Fallback>
                <p:oleObj name="Equation" r:id="rId19" imgW="32473900" imgH="12877800" progId="Equation.DSMT4">
                  <p:embed/>
                  <p:pic>
                    <p:nvPicPr>
                      <p:cNvPr id="28684" name="Object 38">
                        <a:extLst>
                          <a:ext uri="{FF2B5EF4-FFF2-40B4-BE49-F238E27FC236}">
                            <a16:creationId xmlns:a16="http://schemas.microsoft.com/office/drawing/2014/main" id="{FCF59BB9-1903-184F-BF8F-51FEF54DE44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09750" y="5857875"/>
                        <a:ext cx="2032000" cy="80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85" name="Object 39">
            <a:extLst>
              <a:ext uri="{FF2B5EF4-FFF2-40B4-BE49-F238E27FC236}">
                <a16:creationId xmlns:a16="http://schemas.microsoft.com/office/drawing/2014/main" id="{DAAD3904-A693-074B-BC11-BFD54D4ABD96}"/>
              </a:ext>
            </a:extLst>
          </p:cNvPr>
          <p:cNvGraphicFramePr>
            <a:graphicFrameLocks noChangeAspect="1"/>
          </p:cNvGraphicFramePr>
          <p:nvPr/>
        </p:nvGraphicFramePr>
        <p:xfrm>
          <a:off x="4422776" y="6003925"/>
          <a:ext cx="4244975" cy="496888"/>
        </p:xfrm>
        <a:graphic>
          <a:graphicData uri="http://schemas.openxmlformats.org/presentationml/2006/ole">
            <mc:AlternateContent xmlns:mc="http://schemas.openxmlformats.org/markup-compatibility/2006">
              <mc:Choice xmlns:v="urn:schemas-microsoft-com:vml" Requires="v">
                <p:oleObj spid="_x0000_s103444" name="Equation" r:id="rId21" imgW="67881500" imgH="7899400" progId="Equation.DSMT4">
                  <p:embed/>
                </p:oleObj>
              </mc:Choice>
              <mc:Fallback>
                <p:oleObj name="Equation" r:id="rId21" imgW="67881500" imgH="7899400" progId="Equation.DSMT4">
                  <p:embed/>
                  <p:pic>
                    <p:nvPicPr>
                      <p:cNvPr id="28685" name="Object 39">
                        <a:extLst>
                          <a:ext uri="{FF2B5EF4-FFF2-40B4-BE49-F238E27FC236}">
                            <a16:creationId xmlns:a16="http://schemas.microsoft.com/office/drawing/2014/main" id="{DAAD3904-A693-074B-BC11-BFD54D4ABD9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22776" y="6003925"/>
                        <a:ext cx="42449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a:extLst>
              <a:ext uri="{FF2B5EF4-FFF2-40B4-BE49-F238E27FC236}">
                <a16:creationId xmlns:a16="http://schemas.microsoft.com/office/drawing/2014/main" id="{40005E3B-1E5E-7044-937F-FA98B2FB3FE4}"/>
              </a:ext>
            </a:extLst>
          </p:cNvPr>
          <p:cNvSpPr>
            <a:spLocks noGrp="1"/>
          </p:cNvSpPr>
          <p:nvPr>
            <p:ph type="title"/>
          </p:nvPr>
        </p:nvSpPr>
        <p:spPr>
          <a:xfrm>
            <a:off x="1738314" y="214313"/>
            <a:ext cx="8715375" cy="6500812"/>
          </a:xfrm>
        </p:spPr>
        <p:txBody>
          <a:bodyPr/>
          <a:lstStyle/>
          <a:p>
            <a:pPr algn="l" eaLnBrk="1" hangingPunct="1"/>
            <a:r>
              <a:rPr lang="ru-RU" altLang="ru-RU" sz="1800" i="1">
                <a:latin typeface="Arial" panose="020B0604020202020204" pitchFamily="34" charset="0"/>
                <a:cs typeface="Arial" panose="020B0604020202020204" pitchFamily="34" charset="0"/>
              </a:rPr>
              <a:t>Экспериментальные результаты для гауссовского ПО.</a:t>
            </a:r>
            <a:br>
              <a:rPr lang="en-US" altLang="ru-RU" sz="1800" i="1">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Видно, что число секретно 						погружаемых бит тем больше, чем 					меньше параметр </a:t>
            </a:r>
            <a:r>
              <a:rPr lang="el-GR" altLang="ru-RU" sz="1800" i="1">
                <a:latin typeface="Arial" panose="020B0604020202020204" pitchFamily="34" charset="0"/>
                <a:cs typeface="Arial" panose="020B0604020202020204" pitchFamily="34" charset="0"/>
              </a:rPr>
              <a:t>ν</a:t>
            </a:r>
            <a:r>
              <a:rPr lang="ru-RU" altLang="ru-RU" sz="1800" i="1">
                <a:latin typeface="Arial" panose="020B0604020202020204" pitchFamily="34" charset="0"/>
                <a:cs typeface="Arial" panose="020B0604020202020204" pitchFamily="34" charset="0"/>
              </a:rPr>
              <a:t> = ε/</a:t>
            </a:r>
            <a:r>
              <a:rPr lang="el-GR" altLang="ru-RU" sz="1800" i="1">
                <a:latin typeface="Arial" panose="020B0604020202020204" pitchFamily="34" charset="0"/>
                <a:cs typeface="Arial" panose="020B0604020202020204" pitchFamily="34" charset="0"/>
              </a:rPr>
              <a:t>Δ</a:t>
            </a:r>
            <a:r>
              <a:rPr lang="ru-RU" altLang="ru-RU" sz="1800" i="1">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(т.е. чем 					уже область вложения).</a:t>
            </a:r>
            <a:br>
              <a:rPr lang="en-US"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					Для реальных ПО эти соотношения, 					вообще говоря, не выполняются. 						Одномерная статистика 							недостаточна для обнаружения </a:t>
            </a:r>
            <a:r>
              <a:rPr lang="en-US" altLang="ru-RU" sz="1800">
                <a:latin typeface="Arial" panose="020B0604020202020204" pitchFamily="34" charset="0"/>
                <a:cs typeface="Arial" panose="020B0604020202020204" pitchFamily="34" charset="0"/>
              </a:rPr>
              <a:t>PS</a:t>
            </a:r>
            <a:r>
              <a:rPr lang="ru-RU" altLang="ru-RU" sz="1800">
                <a:latin typeface="Arial" panose="020B0604020202020204" pitchFamily="34" charset="0"/>
                <a:cs typeface="Arial" panose="020B0604020202020204" pitchFamily="34" charset="0"/>
              </a:rPr>
              <a:t>. 					</a:t>
            </a:r>
            <a:r>
              <a:rPr lang="en-US" altLang="ru-RU" sz="1800">
                <a:latin typeface="Arial" panose="020B0604020202020204" pitchFamily="34" charset="0"/>
                <a:cs typeface="Arial" panose="020B0604020202020204" pitchFamily="34" charset="0"/>
              </a:rPr>
              <a:t>PS </a:t>
            </a:r>
            <a:r>
              <a:rPr lang="ru-RU" altLang="ru-RU" sz="1800">
                <a:latin typeface="Arial" panose="020B0604020202020204" pitchFamily="34" charset="0"/>
                <a:cs typeface="Arial" panose="020B0604020202020204" pitchFamily="34" charset="0"/>
              </a:rPr>
              <a:t>могут эффективно 							обнаруживаться (при не слишком 						малых </a:t>
            </a:r>
            <a:r>
              <a:rPr lang="el-GR" altLang="ru-RU" sz="1800" i="1">
                <a:latin typeface="Arial" panose="020B0604020202020204" pitchFamily="34" charset="0"/>
                <a:cs typeface="Arial" panose="020B0604020202020204" pitchFamily="34" charset="0"/>
              </a:rPr>
              <a:t>ν</a:t>
            </a:r>
            <a:r>
              <a:rPr lang="ru-RU" altLang="ru-RU" sz="1800">
                <a:latin typeface="Arial" panose="020B0604020202020204" pitchFamily="34" charset="0"/>
                <a:cs typeface="Arial" panose="020B0604020202020204" pitchFamily="34" charset="0"/>
              </a:rPr>
              <a:t>) для реальных аудио 						сигналов </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a:t>
            </a:r>
            <a:br>
              <a:rPr lang="en-US"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Если мы положим, что в среднем число погружаемых бит равно </a:t>
            </a:r>
            <a:r>
              <a:rPr lang="en-US" altLang="ru-RU" sz="1800" i="1">
                <a:latin typeface="Euclid Math One" pitchFamily="18" charset="2"/>
                <a:cs typeface="Times New Roman" panose="02020603050405020304" pitchFamily="18" charset="0"/>
              </a:rPr>
              <a:t>N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w</a:t>
            </a:r>
            <a:r>
              <a:rPr lang="ru-RU" altLang="ru-RU" sz="1800">
                <a:latin typeface="Arial" panose="020B0604020202020204" pitchFamily="34" charset="0"/>
                <a:cs typeface="Arial" panose="020B0604020202020204" pitchFamily="34" charset="0"/>
              </a:rPr>
              <a:t>, то число </a:t>
            </a:r>
            <a:br>
              <a:rPr lang="ru-RU" altLang="ru-RU" sz="1800">
                <a:latin typeface="Arial" panose="020B0604020202020204" pitchFamily="34" charset="0"/>
                <a:cs typeface="Arial" panose="020B0604020202020204" pitchFamily="34" charset="0"/>
              </a:rPr>
            </a:br>
            <a:r>
              <a:rPr lang="ru-RU" altLang="ru-RU" sz="1800">
                <a:latin typeface="Arial" panose="020B0604020202020204" pitchFamily="34" charset="0"/>
                <a:cs typeface="Arial" panose="020B0604020202020204" pitchFamily="34" charset="0"/>
              </a:rPr>
              <a:t>секретно погружаемых бит </a:t>
            </a:r>
            <a:r>
              <a:rPr lang="en-US" altLang="ru-RU" sz="1800" i="1">
                <a:latin typeface="Arial" panose="020B0604020202020204" pitchFamily="34" charset="0"/>
                <a:cs typeface="Arial" panose="020B0604020202020204" pitchFamily="34" charset="0"/>
              </a:rPr>
              <a:t>m</a:t>
            </a:r>
            <a:r>
              <a:rPr lang="en-US" altLang="ru-RU" sz="1800">
                <a:latin typeface="Arial" panose="020B0604020202020204" pitchFamily="34" charset="0"/>
                <a:cs typeface="Arial" panose="020B0604020202020204" pitchFamily="34" charset="0"/>
              </a:rPr>
              <a:t> </a:t>
            </a:r>
            <a:r>
              <a:rPr lang="ru-RU" altLang="ru-RU" sz="1800">
                <a:latin typeface="Arial" panose="020B0604020202020204" pitchFamily="34" charset="0"/>
                <a:cs typeface="Arial" panose="020B0604020202020204" pitchFamily="34" charset="0"/>
              </a:rPr>
              <a:t>(при </a:t>
            </a:r>
            <a:r>
              <a:rPr lang="en-US" altLang="ru-RU" sz="1800" i="1">
                <a:latin typeface="Arial" panose="020B0604020202020204" pitchFamily="34" charset="0"/>
                <a:cs typeface="Arial" panose="020B0604020202020204" pitchFamily="34" charset="0"/>
              </a:rPr>
              <a:t>D(P</a:t>
            </a:r>
            <a:r>
              <a:rPr lang="en-US" altLang="ru-RU" sz="1800" i="1" baseline="-25000">
                <a:latin typeface="Arial" panose="020B0604020202020204" pitchFamily="34" charset="0"/>
                <a:cs typeface="Arial" panose="020B0604020202020204" pitchFamily="34" charset="0"/>
              </a:rPr>
              <a:t>c</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w</a:t>
            </a:r>
            <a:r>
              <a:rPr lang="ru-RU" altLang="ru-RU" sz="1800" i="1">
                <a:latin typeface="Arial" panose="020B0604020202020204" pitchFamily="34" charset="0"/>
                <a:cs typeface="Arial" panose="020B0604020202020204" pitchFamily="34" charset="0"/>
              </a:rPr>
              <a:t>)</a:t>
            </a:r>
            <a:r>
              <a:rPr lang="en-US" altLang="ru-RU" sz="1800" i="1">
                <a:latin typeface="Arial" panose="020B0604020202020204" pitchFamily="34" charset="0"/>
                <a:cs typeface="Arial" panose="020B0604020202020204" pitchFamily="34" charset="0"/>
              </a:rPr>
              <a:t> = 0.1</a:t>
            </a:r>
            <a:r>
              <a:rPr lang="en-US" altLang="ru-RU" sz="1800">
                <a:latin typeface="Arial" panose="020B0604020202020204" pitchFamily="34" charset="0"/>
                <a:cs typeface="Arial" panose="020B0604020202020204" pitchFamily="34" charset="0"/>
              </a:rPr>
              <a:t>)</a:t>
            </a:r>
            <a:r>
              <a:rPr lang="ru-RU" altLang="ru-RU" sz="1800">
                <a:latin typeface="Arial" panose="020B0604020202020204" pitchFamily="34" charset="0"/>
                <a:cs typeface="Arial" panose="020B0604020202020204" pitchFamily="34" charset="0"/>
              </a:rPr>
              <a:t> будет равно </a:t>
            </a:r>
            <a:br>
              <a:rPr lang="ru-RU" altLang="ru-RU" sz="1800">
                <a:latin typeface="Arial" panose="020B0604020202020204" pitchFamily="34" charset="0"/>
                <a:cs typeface="Arial" panose="020B0604020202020204" pitchFamily="34" charset="0"/>
              </a:rPr>
            </a:br>
            <a:br>
              <a:rPr lang="ru-RU" altLang="ru-RU" sz="1800">
                <a:latin typeface="Arial" panose="020B0604020202020204" pitchFamily="34" charset="0"/>
                <a:cs typeface="Arial" panose="020B0604020202020204" pitchFamily="34" charset="0"/>
              </a:rPr>
            </a:br>
            <a:r>
              <a:rPr lang="en-US" altLang="ru-RU" sz="1800" i="1">
                <a:latin typeface="Arial" panose="020B0604020202020204" pitchFamily="34" charset="0"/>
                <a:cs typeface="Arial" panose="020B0604020202020204" pitchFamily="34" charset="0"/>
              </a:rPr>
              <a:t>m = </a:t>
            </a:r>
            <a:r>
              <a:rPr lang="en-US" altLang="ru-RU" sz="1800" i="1">
                <a:latin typeface="Euclid Math One" pitchFamily="18" charset="2"/>
                <a:cs typeface="Times New Roman" panose="02020603050405020304" pitchFamily="18" charset="0"/>
              </a:rPr>
              <a:t>N </a:t>
            </a:r>
            <a:r>
              <a:rPr lang="en-US" altLang="ru-RU" sz="1800" i="1">
                <a:latin typeface="Arial" panose="020B0604020202020204" pitchFamily="34" charset="0"/>
                <a:cs typeface="Arial" panose="020B0604020202020204" pitchFamily="34" charset="0"/>
              </a:rPr>
              <a:t>P</a:t>
            </a:r>
            <a:r>
              <a:rPr lang="en-US" altLang="ru-RU" sz="1800" i="1" baseline="-25000">
                <a:latin typeface="Arial" panose="020B0604020202020204" pitchFamily="34" charset="0"/>
                <a:cs typeface="Arial" panose="020B0604020202020204" pitchFamily="34" charset="0"/>
              </a:rPr>
              <a:t>w</a:t>
            </a:r>
            <a:r>
              <a:rPr lang="en-US" altLang="ru-RU" sz="1800" i="1">
                <a:latin typeface="Arial" panose="020B0604020202020204" pitchFamily="34" charset="0"/>
                <a:cs typeface="Arial" panose="020B0604020202020204" pitchFamily="34" charset="0"/>
              </a:rPr>
              <a:t> = </a:t>
            </a:r>
            <a:endParaRPr lang="ru-RU" altLang="ru-RU" sz="1800" i="1">
              <a:latin typeface="Arial" panose="020B0604020202020204" pitchFamily="34" charset="0"/>
              <a:cs typeface="Arial" panose="020B0604020202020204" pitchFamily="34" charset="0"/>
            </a:endParaRPr>
          </a:p>
        </p:txBody>
      </p:sp>
      <p:sp>
        <p:nvSpPr>
          <p:cNvPr id="8" name="Номер слайда 7">
            <a:extLst>
              <a:ext uri="{FF2B5EF4-FFF2-40B4-BE49-F238E27FC236}">
                <a16:creationId xmlns:a16="http://schemas.microsoft.com/office/drawing/2014/main" id="{B88C68D6-EAA4-2949-9EE7-08028DA5E0E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AD6942-5CC6-0F43-91E0-54109C7FCB2B}" type="slidenum">
              <a:rPr lang="ru-RU" altLang="ru-RU">
                <a:solidFill>
                  <a:srgbClr val="898989"/>
                </a:solidFill>
                <a:latin typeface="Calibri" panose="020F0502020204030204" pitchFamily="34" charset="0"/>
              </a:rPr>
              <a:pPr eaLnBrk="1" hangingPunct="1"/>
              <a:t>97</a:t>
            </a:fld>
            <a:endParaRPr lang="ru-RU" altLang="ru-RU">
              <a:solidFill>
                <a:srgbClr val="898989"/>
              </a:solidFill>
              <a:latin typeface="Calibri" panose="020F0502020204030204" pitchFamily="34" charset="0"/>
            </a:endParaRPr>
          </a:p>
        </p:txBody>
      </p:sp>
      <p:graphicFrame>
        <p:nvGraphicFramePr>
          <p:cNvPr id="6" name="Таблица 5">
            <a:extLst>
              <a:ext uri="{FF2B5EF4-FFF2-40B4-BE49-F238E27FC236}">
                <a16:creationId xmlns:a16="http://schemas.microsoft.com/office/drawing/2014/main" id="{89D2B69D-63F1-4A46-94CB-6D66C279D64C}"/>
              </a:ext>
            </a:extLst>
          </p:cNvPr>
          <p:cNvGraphicFramePr>
            <a:graphicFrameLocks noGrp="1"/>
          </p:cNvGraphicFramePr>
          <p:nvPr/>
        </p:nvGraphicFramePr>
        <p:xfrm>
          <a:off x="1809751" y="1357314"/>
          <a:ext cx="4214813" cy="3500437"/>
        </p:xfrm>
        <a:graphic>
          <a:graphicData uri="http://schemas.openxmlformats.org/drawingml/2006/table">
            <a:tbl>
              <a:tblPr firstRow="1" bandRow="1">
                <a:tableStyleId>{69CF1AB2-1976-4502-BF36-3FF5EA218861}</a:tableStyleId>
              </a:tblPr>
              <a:tblGrid>
                <a:gridCol w="898217">
                  <a:extLst>
                    <a:ext uri="{9D8B030D-6E8A-4147-A177-3AD203B41FA5}">
                      <a16:colId xmlns:a16="http://schemas.microsoft.com/office/drawing/2014/main" val="20000"/>
                    </a:ext>
                  </a:extLst>
                </a:gridCol>
                <a:gridCol w="1209189">
                  <a:extLst>
                    <a:ext uri="{9D8B030D-6E8A-4147-A177-3AD203B41FA5}">
                      <a16:colId xmlns:a16="http://schemas.microsoft.com/office/drawing/2014/main" val="20001"/>
                    </a:ext>
                  </a:extLst>
                </a:gridCol>
                <a:gridCol w="1053703">
                  <a:extLst>
                    <a:ext uri="{9D8B030D-6E8A-4147-A177-3AD203B41FA5}">
                      <a16:colId xmlns:a16="http://schemas.microsoft.com/office/drawing/2014/main" val="20002"/>
                    </a:ext>
                  </a:extLst>
                </a:gridCol>
                <a:gridCol w="1053703">
                  <a:extLst>
                    <a:ext uri="{9D8B030D-6E8A-4147-A177-3AD203B41FA5}">
                      <a16:colId xmlns:a16="http://schemas.microsoft.com/office/drawing/2014/main" val="20003"/>
                    </a:ext>
                  </a:extLst>
                </a:gridCol>
              </a:tblGrid>
              <a:tr h="447809">
                <a:tc>
                  <a:txBody>
                    <a:bodyPr/>
                    <a:lstStyle/>
                    <a:p>
                      <a:pPr algn="ctr"/>
                      <a:r>
                        <a:rPr lang="el-GR" sz="1600" b="0" i="1" dirty="0">
                          <a:latin typeface="Arial" pitchFamily="34" charset="0"/>
                          <a:cs typeface="Arial" pitchFamily="34" charset="0"/>
                        </a:rPr>
                        <a:t>ν</a:t>
                      </a:r>
                      <a:r>
                        <a:rPr lang="ru-RU" sz="1600" b="0" i="1" dirty="0">
                          <a:latin typeface="Arial" pitchFamily="34" charset="0"/>
                          <a:cs typeface="Arial" pitchFamily="34" charset="0"/>
                        </a:rPr>
                        <a:t> =</a:t>
                      </a:r>
                      <a:r>
                        <a:rPr lang="ru-RU" sz="1600" b="0" i="1" baseline="0" dirty="0">
                          <a:latin typeface="Arial" pitchFamily="34" charset="0"/>
                          <a:cs typeface="Arial" pitchFamily="34" charset="0"/>
                        </a:rPr>
                        <a:t> </a:t>
                      </a:r>
                      <a:r>
                        <a:rPr lang="ru-RU" sz="1600" b="0" i="1" baseline="0" dirty="0" err="1">
                          <a:latin typeface="Arial" pitchFamily="34" charset="0"/>
                          <a:cs typeface="Arial" pitchFamily="34" charset="0"/>
                        </a:rPr>
                        <a:t>ε/</a:t>
                      </a:r>
                      <a:r>
                        <a:rPr lang="el-GR" sz="1600" b="0" i="1" baseline="0" dirty="0">
                          <a:latin typeface="Arial" pitchFamily="34" charset="0"/>
                          <a:cs typeface="Arial" pitchFamily="34" charset="0"/>
                        </a:rPr>
                        <a:t>Δ</a:t>
                      </a:r>
                      <a:endParaRPr lang="ru-RU" sz="1600" b="0" i="1" dirty="0">
                        <a:latin typeface="Arial" pitchFamily="34" charset="0"/>
                        <a:cs typeface="Arial" pitchFamily="34" charset="0"/>
                      </a:endParaRPr>
                    </a:p>
                  </a:txBody>
                  <a:tcPr anchor="ctr"/>
                </a:tc>
                <a:tc>
                  <a:txBody>
                    <a:bodyPr/>
                    <a:lstStyle/>
                    <a:p>
                      <a:pPr algn="ctr"/>
                      <a:r>
                        <a:rPr lang="en-US" sz="1600" b="0" i="1" dirty="0">
                          <a:latin typeface="Arial" pitchFamily="34" charset="0"/>
                          <a:cs typeface="Arial" pitchFamily="34" charset="0"/>
                        </a:rPr>
                        <a:t>D</a:t>
                      </a:r>
                      <a:r>
                        <a:rPr lang="en-US" sz="1600" b="0" i="1" baseline="-25000" dirty="0">
                          <a:latin typeface="Arial" pitchFamily="34" charset="0"/>
                          <a:cs typeface="Arial" pitchFamily="34" charset="0"/>
                        </a:rPr>
                        <a:t>1</a:t>
                      </a:r>
                      <a:endParaRPr lang="ru-RU" sz="1600" b="0" i="1" baseline="-25000" dirty="0">
                        <a:latin typeface="Arial" pitchFamily="34" charset="0"/>
                        <a:cs typeface="Arial" pitchFamily="34" charset="0"/>
                      </a:endParaRPr>
                    </a:p>
                  </a:txBody>
                  <a:tcPr anchor="ctr"/>
                </a:tc>
                <a:tc>
                  <a:txBody>
                    <a:bodyPr/>
                    <a:lstStyle/>
                    <a:p>
                      <a:pPr algn="ctr"/>
                      <a:r>
                        <a:rPr lang="en-US" sz="1600" b="0" i="1" dirty="0">
                          <a:latin typeface="Arial" pitchFamily="34" charset="0"/>
                          <a:cs typeface="Arial" pitchFamily="34" charset="0"/>
                        </a:rPr>
                        <a:t>P</a:t>
                      </a:r>
                      <a:r>
                        <a:rPr lang="en-US" sz="1600" b="0" i="1" baseline="-25000" dirty="0">
                          <a:latin typeface="Arial" pitchFamily="34" charset="0"/>
                          <a:cs typeface="Arial" pitchFamily="34" charset="0"/>
                        </a:rPr>
                        <a:t>w</a:t>
                      </a:r>
                      <a:endParaRPr lang="ru-RU" sz="1600" b="0" dirty="0">
                        <a:latin typeface="Arial" pitchFamily="34" charset="0"/>
                        <a:cs typeface="Arial" pitchFamily="34" charset="0"/>
                      </a:endParaRPr>
                    </a:p>
                  </a:txBody>
                  <a:tcPr anchor="ctr"/>
                </a:tc>
                <a:tc>
                  <a:txBody>
                    <a:bodyPr/>
                    <a:lstStyle/>
                    <a:p>
                      <a:pPr algn="ctr"/>
                      <a:r>
                        <a:rPr lang="en-US" sz="1600" b="0" i="1" dirty="0">
                          <a:latin typeface="Arial" pitchFamily="34" charset="0"/>
                          <a:cs typeface="Arial" pitchFamily="34" charset="0"/>
                        </a:rPr>
                        <a:t>m</a:t>
                      </a:r>
                      <a:endParaRPr lang="ru-RU" sz="1600" b="0" dirty="0">
                        <a:latin typeface="Arial" pitchFamily="34" charset="0"/>
                        <a:cs typeface="Arial" pitchFamily="34" charset="0"/>
                      </a:endParaRPr>
                    </a:p>
                  </a:txBody>
                  <a:tcPr anchor="ctr"/>
                </a:tc>
                <a:extLst>
                  <a:ext uri="{0D108BD9-81ED-4DB2-BD59-A6C34878D82A}">
                    <a16:rowId xmlns:a16="http://schemas.microsoft.com/office/drawing/2014/main" val="10000"/>
                  </a:ext>
                </a:extLst>
              </a:tr>
              <a:tr h="339181">
                <a:tc>
                  <a:txBody>
                    <a:bodyPr/>
                    <a:lstStyle/>
                    <a:p>
                      <a:pPr algn="ctr"/>
                      <a:r>
                        <a:rPr lang="en-US" sz="1600" b="0" dirty="0">
                          <a:latin typeface="Arial" pitchFamily="34" charset="0"/>
                          <a:cs typeface="Arial" pitchFamily="34" charset="0"/>
                        </a:rPr>
                        <a:t>0.005</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6.588·10</a:t>
                      </a:r>
                      <a:r>
                        <a:rPr lang="en-US" sz="1600" b="0" baseline="30000" dirty="0">
                          <a:latin typeface="Arial" pitchFamily="34" charset="0"/>
                          <a:cs typeface="Arial" pitchFamily="34" charset="0"/>
                        </a:rPr>
                        <a:t>-11</a:t>
                      </a:r>
                      <a:endParaRPr lang="ru-RU" sz="1600" b="0" baseline="3000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0.00498</a:t>
                      </a:r>
                      <a:endParaRPr lang="ru-RU" sz="1600" b="0" dirty="0">
                        <a:latin typeface="Arial" pitchFamily="34" charset="0"/>
                        <a:cs typeface="Arial"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Arial" pitchFamily="34" charset="0"/>
                          <a:cs typeface="Arial" pitchFamily="34" charset="0"/>
                        </a:rPr>
                        <a:t>7.56·10</a:t>
                      </a:r>
                      <a:r>
                        <a:rPr lang="en-US" sz="1600" b="0" baseline="30000" dirty="0">
                          <a:latin typeface="Arial" pitchFamily="34" charset="0"/>
                          <a:cs typeface="Arial" pitchFamily="34" charset="0"/>
                        </a:rPr>
                        <a:t>6</a:t>
                      </a:r>
                      <a:endParaRPr lang="ru-RU" sz="1600" b="0" dirty="0">
                        <a:latin typeface="Arial" pitchFamily="34" charset="0"/>
                        <a:cs typeface="Arial" pitchFamily="34" charset="0"/>
                      </a:endParaRPr>
                    </a:p>
                  </a:txBody>
                  <a:tcPr anchor="b"/>
                </a:tc>
                <a:extLst>
                  <a:ext uri="{0D108BD9-81ED-4DB2-BD59-A6C34878D82A}">
                    <a16:rowId xmlns:a16="http://schemas.microsoft.com/office/drawing/2014/main" val="10001"/>
                  </a:ext>
                </a:extLst>
              </a:tr>
              <a:tr h="339181">
                <a:tc>
                  <a:txBody>
                    <a:bodyPr/>
                    <a:lstStyle/>
                    <a:p>
                      <a:pPr algn="ctr"/>
                      <a:r>
                        <a:rPr lang="en-US" sz="1600" b="0" dirty="0">
                          <a:latin typeface="Arial" pitchFamily="34" charset="0"/>
                          <a:cs typeface="Arial" pitchFamily="34" charset="0"/>
                        </a:rPr>
                        <a:t>0.01</a:t>
                      </a:r>
                      <a:endParaRPr lang="ru-RU" sz="1600" b="0" dirty="0">
                        <a:latin typeface="Arial" pitchFamily="34" charset="0"/>
                        <a:cs typeface="Arial"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Arial" pitchFamily="34" charset="0"/>
                          <a:cs typeface="Arial" pitchFamily="34" charset="0"/>
                        </a:rPr>
                        <a:t>2.6·10</a:t>
                      </a:r>
                      <a:r>
                        <a:rPr lang="en-US" sz="1600" b="0" baseline="30000" dirty="0">
                          <a:latin typeface="Arial" pitchFamily="34" charset="0"/>
                          <a:cs typeface="Arial" pitchFamily="34" charset="0"/>
                        </a:rPr>
                        <a:t>-11</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0.00973</a:t>
                      </a:r>
                      <a:endParaRPr lang="ru-RU" sz="1600" b="0" dirty="0">
                        <a:latin typeface="Arial" pitchFamily="34" charset="0"/>
                        <a:cs typeface="Arial"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Arial" pitchFamily="34" charset="0"/>
                          <a:cs typeface="Arial" pitchFamily="34" charset="0"/>
                        </a:rPr>
                        <a:t>3.78·10</a:t>
                      </a:r>
                      <a:r>
                        <a:rPr lang="en-US" sz="1600" b="0" baseline="30000" dirty="0">
                          <a:latin typeface="Arial" pitchFamily="34" charset="0"/>
                          <a:cs typeface="Arial" pitchFamily="34" charset="0"/>
                        </a:rPr>
                        <a:t>6</a:t>
                      </a:r>
                      <a:endParaRPr lang="ru-RU" sz="1600" b="0" dirty="0">
                        <a:latin typeface="Arial" pitchFamily="34" charset="0"/>
                        <a:cs typeface="Arial" pitchFamily="34" charset="0"/>
                      </a:endParaRPr>
                    </a:p>
                  </a:txBody>
                  <a:tcPr anchor="b"/>
                </a:tc>
                <a:extLst>
                  <a:ext uri="{0D108BD9-81ED-4DB2-BD59-A6C34878D82A}">
                    <a16:rowId xmlns:a16="http://schemas.microsoft.com/office/drawing/2014/main" val="10002"/>
                  </a:ext>
                </a:extLst>
              </a:tr>
              <a:tr h="339181">
                <a:tc>
                  <a:txBody>
                    <a:bodyPr/>
                    <a:lstStyle/>
                    <a:p>
                      <a:pPr algn="ctr"/>
                      <a:r>
                        <a:rPr lang="en-US" sz="1600" b="0" dirty="0">
                          <a:latin typeface="Arial" pitchFamily="34" charset="0"/>
                          <a:cs typeface="Arial" pitchFamily="34" charset="0"/>
                        </a:rPr>
                        <a:t>0.025</a:t>
                      </a:r>
                      <a:endParaRPr lang="ru-RU" sz="1600" b="0" dirty="0">
                        <a:latin typeface="Arial" pitchFamily="34" charset="0"/>
                        <a:cs typeface="Arial"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Arial" pitchFamily="34" charset="0"/>
                          <a:cs typeface="Arial" pitchFamily="34" charset="0"/>
                        </a:rPr>
                        <a:t>1.647·10</a:t>
                      </a:r>
                      <a:r>
                        <a:rPr lang="en-US" sz="1600" b="0" baseline="30000" dirty="0">
                          <a:latin typeface="Arial" pitchFamily="34" charset="0"/>
                          <a:cs typeface="Arial" pitchFamily="34" charset="0"/>
                        </a:rPr>
                        <a:t>-9</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0.025</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2.5·10</a:t>
                      </a:r>
                      <a:r>
                        <a:rPr lang="en-US" sz="1600" b="0" baseline="30000" dirty="0">
                          <a:latin typeface="Arial" pitchFamily="34" charset="0"/>
                          <a:cs typeface="Arial" pitchFamily="34" charset="0"/>
                        </a:rPr>
                        <a:t>6</a:t>
                      </a:r>
                      <a:endParaRPr lang="ru-RU" sz="1600" b="0" dirty="0">
                        <a:latin typeface="Arial" pitchFamily="34" charset="0"/>
                        <a:cs typeface="Arial" pitchFamily="34" charset="0"/>
                      </a:endParaRPr>
                    </a:p>
                  </a:txBody>
                  <a:tcPr anchor="b"/>
                </a:tc>
                <a:extLst>
                  <a:ext uri="{0D108BD9-81ED-4DB2-BD59-A6C34878D82A}">
                    <a16:rowId xmlns:a16="http://schemas.microsoft.com/office/drawing/2014/main" val="10003"/>
                  </a:ext>
                </a:extLst>
              </a:tr>
              <a:tr h="339181">
                <a:tc>
                  <a:txBody>
                    <a:bodyPr/>
                    <a:lstStyle/>
                    <a:p>
                      <a:pPr algn="ctr"/>
                      <a:r>
                        <a:rPr lang="en-US" sz="1600" b="0" dirty="0">
                          <a:latin typeface="Arial" pitchFamily="34" charset="0"/>
                          <a:cs typeface="Arial" pitchFamily="34" charset="0"/>
                        </a:rPr>
                        <a:t>0.05</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6.58·10</a:t>
                      </a:r>
                      <a:r>
                        <a:rPr lang="en-US" sz="1600" b="0" baseline="30000" dirty="0">
                          <a:latin typeface="Arial" pitchFamily="34" charset="0"/>
                          <a:cs typeface="Arial" pitchFamily="34" charset="0"/>
                        </a:rPr>
                        <a:t>-9</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0.05</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7.5·10</a:t>
                      </a:r>
                      <a:r>
                        <a:rPr lang="en-US" sz="1600" b="0" baseline="30000" dirty="0">
                          <a:latin typeface="Arial" pitchFamily="34" charset="0"/>
                          <a:cs typeface="Arial" pitchFamily="34" charset="0"/>
                        </a:rPr>
                        <a:t>5</a:t>
                      </a:r>
                      <a:endParaRPr lang="ru-RU" sz="1600" b="0" dirty="0">
                        <a:latin typeface="Arial" pitchFamily="34" charset="0"/>
                        <a:cs typeface="Arial" pitchFamily="34" charset="0"/>
                      </a:endParaRPr>
                    </a:p>
                  </a:txBody>
                  <a:tcPr anchor="b"/>
                </a:tc>
                <a:extLst>
                  <a:ext uri="{0D108BD9-81ED-4DB2-BD59-A6C34878D82A}">
                    <a16:rowId xmlns:a16="http://schemas.microsoft.com/office/drawing/2014/main" val="10004"/>
                  </a:ext>
                </a:extLst>
              </a:tr>
              <a:tr h="339181">
                <a:tc>
                  <a:txBody>
                    <a:bodyPr/>
                    <a:lstStyle/>
                    <a:p>
                      <a:pPr algn="ctr"/>
                      <a:r>
                        <a:rPr lang="en-US" sz="1600" b="0" dirty="0">
                          <a:latin typeface="Arial" pitchFamily="34" charset="0"/>
                          <a:cs typeface="Arial" pitchFamily="34" charset="0"/>
                        </a:rPr>
                        <a:t>0.1</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2.6·10</a:t>
                      </a:r>
                      <a:r>
                        <a:rPr lang="en-US" sz="1600" b="0" baseline="30000" dirty="0">
                          <a:latin typeface="Arial" pitchFamily="34" charset="0"/>
                          <a:cs typeface="Arial" pitchFamily="34" charset="0"/>
                        </a:rPr>
                        <a:t>-8</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0.1</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3.8·10</a:t>
                      </a:r>
                      <a:r>
                        <a:rPr lang="en-US" sz="1600" b="0" baseline="30000" dirty="0">
                          <a:latin typeface="Arial" pitchFamily="34" charset="0"/>
                          <a:cs typeface="Arial" pitchFamily="34" charset="0"/>
                        </a:rPr>
                        <a:t>5</a:t>
                      </a:r>
                      <a:endParaRPr lang="ru-RU" sz="1600" b="0" dirty="0">
                        <a:latin typeface="Arial" pitchFamily="34" charset="0"/>
                        <a:cs typeface="Arial" pitchFamily="34" charset="0"/>
                      </a:endParaRPr>
                    </a:p>
                  </a:txBody>
                  <a:tcPr anchor="b"/>
                </a:tc>
                <a:extLst>
                  <a:ext uri="{0D108BD9-81ED-4DB2-BD59-A6C34878D82A}">
                    <a16:rowId xmlns:a16="http://schemas.microsoft.com/office/drawing/2014/main" val="10005"/>
                  </a:ext>
                </a:extLst>
              </a:tr>
              <a:tr h="339181">
                <a:tc>
                  <a:txBody>
                    <a:bodyPr/>
                    <a:lstStyle/>
                    <a:p>
                      <a:pPr algn="ctr"/>
                      <a:r>
                        <a:rPr lang="en-US" sz="1600" b="0" dirty="0">
                          <a:latin typeface="Arial" pitchFamily="34" charset="0"/>
                          <a:cs typeface="Arial" pitchFamily="34" charset="0"/>
                        </a:rPr>
                        <a:t>0.25</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1.6·10</a:t>
                      </a:r>
                      <a:r>
                        <a:rPr lang="en-US" sz="1600" b="0" baseline="30000" dirty="0">
                          <a:latin typeface="Arial" pitchFamily="34" charset="0"/>
                          <a:cs typeface="Arial" pitchFamily="34" charset="0"/>
                        </a:rPr>
                        <a:t>-7</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0.249</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1.5·10</a:t>
                      </a:r>
                      <a:r>
                        <a:rPr lang="en-US" sz="1600" b="0" baseline="30000" dirty="0">
                          <a:latin typeface="Arial" pitchFamily="34" charset="0"/>
                          <a:cs typeface="Arial" pitchFamily="34" charset="0"/>
                        </a:rPr>
                        <a:t>5</a:t>
                      </a:r>
                      <a:endParaRPr lang="ru-RU" sz="1600" b="0" dirty="0">
                        <a:latin typeface="Arial" pitchFamily="34" charset="0"/>
                        <a:cs typeface="Arial" pitchFamily="34" charset="0"/>
                      </a:endParaRPr>
                    </a:p>
                  </a:txBody>
                  <a:tcPr anchor="b"/>
                </a:tc>
                <a:extLst>
                  <a:ext uri="{0D108BD9-81ED-4DB2-BD59-A6C34878D82A}">
                    <a16:rowId xmlns:a16="http://schemas.microsoft.com/office/drawing/2014/main" val="10006"/>
                  </a:ext>
                </a:extLst>
              </a:tr>
              <a:tr h="339181">
                <a:tc>
                  <a:txBody>
                    <a:bodyPr/>
                    <a:lstStyle/>
                    <a:p>
                      <a:pPr algn="ctr"/>
                      <a:r>
                        <a:rPr lang="en-US" sz="1600" b="0" dirty="0">
                          <a:latin typeface="Arial" pitchFamily="34" charset="0"/>
                          <a:cs typeface="Arial" pitchFamily="34" charset="0"/>
                        </a:rPr>
                        <a:t>0.3</a:t>
                      </a:r>
                      <a:endParaRPr lang="ru-RU" sz="1600" b="0" dirty="0">
                        <a:latin typeface="Arial" pitchFamily="34" charset="0"/>
                        <a:cs typeface="Arial"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Arial" pitchFamily="34" charset="0"/>
                          <a:cs typeface="Arial" pitchFamily="34" charset="0"/>
                        </a:rPr>
                        <a:t>2.372·10</a:t>
                      </a:r>
                      <a:r>
                        <a:rPr lang="en-US" sz="1600" b="0" baseline="30000" dirty="0">
                          <a:latin typeface="Arial" pitchFamily="34" charset="0"/>
                          <a:cs typeface="Arial" pitchFamily="34" charset="0"/>
                        </a:rPr>
                        <a:t>-7</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0.299</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1.26·10</a:t>
                      </a:r>
                      <a:r>
                        <a:rPr lang="en-US" sz="1600" b="0" baseline="30000" dirty="0">
                          <a:latin typeface="Arial" pitchFamily="34" charset="0"/>
                          <a:cs typeface="Arial" pitchFamily="34" charset="0"/>
                        </a:rPr>
                        <a:t>5</a:t>
                      </a:r>
                      <a:endParaRPr lang="ru-RU" sz="1600" b="0" dirty="0">
                        <a:latin typeface="Arial" pitchFamily="34" charset="0"/>
                        <a:cs typeface="Arial" pitchFamily="34" charset="0"/>
                      </a:endParaRPr>
                    </a:p>
                  </a:txBody>
                  <a:tcPr anchor="b"/>
                </a:tc>
                <a:extLst>
                  <a:ext uri="{0D108BD9-81ED-4DB2-BD59-A6C34878D82A}">
                    <a16:rowId xmlns:a16="http://schemas.microsoft.com/office/drawing/2014/main" val="10007"/>
                  </a:ext>
                </a:extLst>
              </a:tr>
              <a:tr h="339181">
                <a:tc>
                  <a:txBody>
                    <a:bodyPr/>
                    <a:lstStyle/>
                    <a:p>
                      <a:pPr algn="ctr"/>
                      <a:r>
                        <a:rPr lang="en-US" sz="1600" b="0" dirty="0">
                          <a:latin typeface="Arial" pitchFamily="34" charset="0"/>
                          <a:cs typeface="Arial" pitchFamily="34" charset="0"/>
                        </a:rPr>
                        <a:t>0.5</a:t>
                      </a:r>
                      <a:endParaRPr lang="ru-RU" sz="1600" b="0" dirty="0">
                        <a:latin typeface="Arial" pitchFamily="34" charset="0"/>
                        <a:cs typeface="Arial"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Arial" pitchFamily="34" charset="0"/>
                          <a:cs typeface="Arial" pitchFamily="34" charset="0"/>
                        </a:rPr>
                        <a:t>6.592·10</a:t>
                      </a:r>
                      <a:r>
                        <a:rPr lang="en-US" sz="1600" b="0" baseline="30000" dirty="0">
                          <a:latin typeface="Arial" pitchFamily="34" charset="0"/>
                          <a:cs typeface="Arial" pitchFamily="34" charset="0"/>
                        </a:rPr>
                        <a:t>-7</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0.499</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7.56·10</a:t>
                      </a:r>
                      <a:r>
                        <a:rPr lang="en-US" sz="1600" b="0" baseline="30000" dirty="0">
                          <a:latin typeface="Arial" pitchFamily="34" charset="0"/>
                          <a:cs typeface="Arial" pitchFamily="34" charset="0"/>
                        </a:rPr>
                        <a:t>4</a:t>
                      </a:r>
                      <a:endParaRPr lang="ru-RU" sz="1600" b="0" dirty="0">
                        <a:latin typeface="Arial" pitchFamily="34" charset="0"/>
                        <a:cs typeface="Arial" pitchFamily="34" charset="0"/>
                      </a:endParaRPr>
                    </a:p>
                  </a:txBody>
                  <a:tcPr anchor="b"/>
                </a:tc>
                <a:extLst>
                  <a:ext uri="{0D108BD9-81ED-4DB2-BD59-A6C34878D82A}">
                    <a16:rowId xmlns:a16="http://schemas.microsoft.com/office/drawing/2014/main" val="10008"/>
                  </a:ext>
                </a:extLst>
              </a:tr>
              <a:tr h="339181">
                <a:tc>
                  <a:txBody>
                    <a:bodyPr/>
                    <a:lstStyle/>
                    <a:p>
                      <a:pPr algn="ctr"/>
                      <a:r>
                        <a:rPr lang="en-US" sz="1600" b="0" dirty="0">
                          <a:latin typeface="Arial" pitchFamily="34" charset="0"/>
                          <a:cs typeface="Arial" pitchFamily="34" charset="0"/>
                        </a:rPr>
                        <a:t>1.0</a:t>
                      </a:r>
                      <a:endParaRPr lang="ru-RU" sz="1600" b="0" dirty="0">
                        <a:latin typeface="Arial" pitchFamily="34" charset="0"/>
                        <a:cs typeface="Arial"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Arial" pitchFamily="34" charset="0"/>
                          <a:cs typeface="Arial" pitchFamily="34" charset="0"/>
                        </a:rPr>
                        <a:t>2.641·10</a:t>
                      </a:r>
                      <a:r>
                        <a:rPr lang="en-US" sz="1600" b="0" baseline="30000" dirty="0">
                          <a:latin typeface="Arial" pitchFamily="34" charset="0"/>
                          <a:cs typeface="Arial" pitchFamily="34" charset="0"/>
                        </a:rPr>
                        <a:t>6</a:t>
                      </a:r>
                      <a:endParaRPr lang="ru-RU" sz="1600" b="0" dirty="0">
                        <a:latin typeface="Arial" pitchFamily="34" charset="0"/>
                        <a:cs typeface="Arial" pitchFamily="34" charset="0"/>
                      </a:endParaRPr>
                    </a:p>
                  </a:txBody>
                  <a:tcPr anchor="b"/>
                </a:tc>
                <a:tc>
                  <a:txBody>
                    <a:bodyPr/>
                    <a:lstStyle/>
                    <a:p>
                      <a:pPr algn="ctr"/>
                      <a:r>
                        <a:rPr lang="en-US" sz="1600" b="0" dirty="0">
                          <a:latin typeface="Arial" pitchFamily="34" charset="0"/>
                          <a:cs typeface="Arial" pitchFamily="34" charset="0"/>
                        </a:rPr>
                        <a:t>0.997</a:t>
                      </a:r>
                      <a:endParaRPr lang="ru-RU" sz="1600" b="0" dirty="0">
                        <a:latin typeface="Arial" pitchFamily="34" charset="0"/>
                        <a:cs typeface="Arial"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Arial" pitchFamily="34" charset="0"/>
                          <a:cs typeface="Arial" pitchFamily="34" charset="0"/>
                        </a:rPr>
                        <a:t>3.77·10</a:t>
                      </a:r>
                      <a:r>
                        <a:rPr lang="en-US" sz="1600" b="0" baseline="30000" dirty="0">
                          <a:latin typeface="Arial" pitchFamily="34" charset="0"/>
                          <a:cs typeface="Arial" pitchFamily="34" charset="0"/>
                        </a:rPr>
                        <a:t>4</a:t>
                      </a:r>
                      <a:endParaRPr lang="ru-RU" sz="1600" b="0" dirty="0">
                        <a:latin typeface="Arial" pitchFamily="34" charset="0"/>
                        <a:cs typeface="Arial" pitchFamily="34" charset="0"/>
                      </a:endParaRPr>
                    </a:p>
                  </a:txBody>
                  <a:tcPr anchor="b"/>
                </a:tc>
                <a:extLst>
                  <a:ext uri="{0D108BD9-81ED-4DB2-BD59-A6C34878D82A}">
                    <a16:rowId xmlns:a16="http://schemas.microsoft.com/office/drawing/2014/main" val="10009"/>
                  </a:ext>
                </a:extLst>
              </a:tr>
            </a:tbl>
          </a:graphicData>
        </a:graphic>
      </p:graphicFrame>
      <p:graphicFrame>
        <p:nvGraphicFramePr>
          <p:cNvPr id="29757" name="Object 2">
            <a:extLst>
              <a:ext uri="{FF2B5EF4-FFF2-40B4-BE49-F238E27FC236}">
                <a16:creationId xmlns:a16="http://schemas.microsoft.com/office/drawing/2014/main" id="{B0383F8B-078E-0141-8CD9-99D4A9048628}"/>
              </a:ext>
            </a:extLst>
          </p:cNvPr>
          <p:cNvGraphicFramePr>
            <a:graphicFrameLocks noChangeAspect="1"/>
          </p:cNvGraphicFramePr>
          <p:nvPr/>
        </p:nvGraphicFramePr>
        <p:xfrm>
          <a:off x="1989138" y="785813"/>
          <a:ext cx="3035300" cy="385762"/>
        </p:xfrm>
        <a:graphic>
          <a:graphicData uri="http://schemas.openxmlformats.org/presentationml/2006/ole">
            <mc:AlternateContent xmlns:mc="http://schemas.openxmlformats.org/markup-compatibility/2006">
              <mc:Choice xmlns:v="urn:schemas-microsoft-com:vml" Requires="v">
                <p:oleObj spid="_x0000_s104451" name="Equation" r:id="rId3" imgW="48564800" imgH="6146800" progId="Equation.DSMT4">
                  <p:embed/>
                </p:oleObj>
              </mc:Choice>
              <mc:Fallback>
                <p:oleObj name="Equation" r:id="rId3" imgW="48564800" imgH="6146800" progId="Equation.DSMT4">
                  <p:embed/>
                  <p:pic>
                    <p:nvPicPr>
                      <p:cNvPr id="29757" name="Object 2">
                        <a:extLst>
                          <a:ext uri="{FF2B5EF4-FFF2-40B4-BE49-F238E27FC236}">
                            <a16:creationId xmlns:a16="http://schemas.microsoft.com/office/drawing/2014/main" id="{B0383F8B-078E-0141-8CD9-99D4A9048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138" y="785813"/>
                        <a:ext cx="303530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58" name="Object 5">
            <a:extLst>
              <a:ext uri="{FF2B5EF4-FFF2-40B4-BE49-F238E27FC236}">
                <a16:creationId xmlns:a16="http://schemas.microsoft.com/office/drawing/2014/main" id="{121CD4DC-2CB2-2040-97E0-F3275D797BBB}"/>
              </a:ext>
            </a:extLst>
          </p:cNvPr>
          <p:cNvGraphicFramePr>
            <a:graphicFrameLocks noChangeAspect="1"/>
          </p:cNvGraphicFramePr>
          <p:nvPr/>
        </p:nvGraphicFramePr>
        <p:xfrm>
          <a:off x="3024189" y="5999163"/>
          <a:ext cx="1571625" cy="715962"/>
        </p:xfrm>
        <a:graphic>
          <a:graphicData uri="http://schemas.openxmlformats.org/presentationml/2006/ole">
            <mc:AlternateContent xmlns:mc="http://schemas.openxmlformats.org/markup-compatibility/2006">
              <mc:Choice xmlns:v="urn:schemas-microsoft-com:vml" Requires="v">
                <p:oleObj spid="_x0000_s104452" name="Equation" r:id="rId5" imgW="25158700" imgH="11404600" progId="Equation.DSMT4">
                  <p:embed/>
                </p:oleObj>
              </mc:Choice>
              <mc:Fallback>
                <p:oleObj name="Equation" r:id="rId5" imgW="25158700" imgH="11404600" progId="Equation.DSMT4">
                  <p:embed/>
                  <p:pic>
                    <p:nvPicPr>
                      <p:cNvPr id="29758" name="Object 5">
                        <a:extLst>
                          <a:ext uri="{FF2B5EF4-FFF2-40B4-BE49-F238E27FC236}">
                            <a16:creationId xmlns:a16="http://schemas.microsoft.com/office/drawing/2014/main" id="{121CD4DC-2CB2-2040-97E0-F3275D797B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189" y="5999163"/>
                        <a:ext cx="1571625"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Номер слайда 3">
            <a:extLst>
              <a:ext uri="{FF2B5EF4-FFF2-40B4-BE49-F238E27FC236}">
                <a16:creationId xmlns:a16="http://schemas.microsoft.com/office/drawing/2014/main" id="{5623613B-B40F-4D43-8270-4E8293CD041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CAD1A1E-98B9-834E-A1FE-E7F40D180648}" type="slidenum">
              <a:rPr lang="ru-RU" altLang="ru-RU">
                <a:solidFill>
                  <a:srgbClr val="898989"/>
                </a:solidFill>
                <a:latin typeface="Calibri" panose="020F0502020204030204" pitchFamily="34" charset="0"/>
                <a:ea typeface="ＭＳ Ｐゴシック" panose="020B0600070205080204" pitchFamily="34" charset="-128"/>
              </a:rPr>
              <a:pPr eaLnBrk="1" hangingPunct="1"/>
              <a:t>98</a:t>
            </a:fld>
            <a:endParaRPr lang="ru-RU" altLang="ru-RU">
              <a:solidFill>
                <a:srgbClr val="898989"/>
              </a:solidFill>
              <a:latin typeface="Calibri" panose="020F0502020204030204" pitchFamily="34" charset="0"/>
              <a:ea typeface="ＭＳ Ｐゴシック" panose="020B0600070205080204" pitchFamily="34" charset="-128"/>
            </a:endParaRPr>
          </a:p>
        </p:txBody>
      </p:sp>
      <p:sp>
        <p:nvSpPr>
          <p:cNvPr id="31747" name="TextBox 4">
            <a:extLst>
              <a:ext uri="{FF2B5EF4-FFF2-40B4-BE49-F238E27FC236}">
                <a16:creationId xmlns:a16="http://schemas.microsoft.com/office/drawing/2014/main" id="{63788ED8-31F5-5043-ABD7-B49CBA7B4598}"/>
              </a:ext>
            </a:extLst>
          </p:cNvPr>
          <p:cNvSpPr txBox="1">
            <a:spLocks noRot="1" noChangeAspect="1" noMove="1" noResize="1" noEditPoints="1" noAdjustHandles="1" noChangeArrowheads="1" noChangeShapeType="1" noTextEdit="1"/>
          </p:cNvSpPr>
          <p:nvPr/>
        </p:nvSpPr>
        <p:spPr bwMode="auto">
          <a:xfrm>
            <a:off x="1631951" y="404814"/>
            <a:ext cx="8856663" cy="5960093"/>
          </a:xfrm>
          <a:prstGeom prst="rect">
            <a:avLst/>
          </a:prstGeom>
          <a:blipFill rotWithShape="1">
            <a:blip r:embed="rId2"/>
            <a:stretch>
              <a:fillRect l="-619" t="-51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p:sp>
        <p:nvSpPr>
          <p:cNvPr id="30724" name="Rectangle 2">
            <a:extLst>
              <a:ext uri="{FF2B5EF4-FFF2-40B4-BE49-F238E27FC236}">
                <a16:creationId xmlns:a16="http://schemas.microsoft.com/office/drawing/2014/main" id="{83007CF3-FF47-1740-95C7-FDE82976DBF1}"/>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0725" name="Rectangle 5">
            <a:extLst>
              <a:ext uri="{FF2B5EF4-FFF2-40B4-BE49-F238E27FC236}">
                <a16:creationId xmlns:a16="http://schemas.microsoft.com/office/drawing/2014/main" id="{C50D984E-5AC4-6B4A-8A72-2CD2A14E4A2E}"/>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0726" name="Rectangle 7">
            <a:extLst>
              <a:ext uri="{FF2B5EF4-FFF2-40B4-BE49-F238E27FC236}">
                <a16:creationId xmlns:a16="http://schemas.microsoft.com/office/drawing/2014/main" id="{08180EC9-DE41-484B-B511-D352B8F01366}"/>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0727" name="Rectangle 10">
            <a:extLst>
              <a:ext uri="{FF2B5EF4-FFF2-40B4-BE49-F238E27FC236}">
                <a16:creationId xmlns:a16="http://schemas.microsoft.com/office/drawing/2014/main" id="{85044627-4DA9-DD41-9E42-AABA8AB6F65E}"/>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0728" name="Rectangle 12">
            <a:extLst>
              <a:ext uri="{FF2B5EF4-FFF2-40B4-BE49-F238E27FC236}">
                <a16:creationId xmlns:a16="http://schemas.microsoft.com/office/drawing/2014/main" id="{E2F67195-5693-604C-AA17-6FAB9670853C}"/>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0729" name="Rectangle 14">
            <a:extLst>
              <a:ext uri="{FF2B5EF4-FFF2-40B4-BE49-F238E27FC236}">
                <a16:creationId xmlns:a16="http://schemas.microsoft.com/office/drawing/2014/main" id="{122E7D0F-606D-DA48-8ADA-621E99E7082E}"/>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0730" name="Rectangle 16">
            <a:extLst>
              <a:ext uri="{FF2B5EF4-FFF2-40B4-BE49-F238E27FC236}">
                <a16:creationId xmlns:a16="http://schemas.microsoft.com/office/drawing/2014/main" id="{487C4B25-2E84-E043-BB74-348FCF47DBF1}"/>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0731" name="Rectangle 18">
            <a:extLst>
              <a:ext uri="{FF2B5EF4-FFF2-40B4-BE49-F238E27FC236}">
                <a16:creationId xmlns:a16="http://schemas.microsoft.com/office/drawing/2014/main" id="{4FB9F1C9-A36E-BA41-B8F8-546A45BB604B}"/>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Номер слайда 3">
            <a:extLst>
              <a:ext uri="{FF2B5EF4-FFF2-40B4-BE49-F238E27FC236}">
                <a16:creationId xmlns:a16="http://schemas.microsoft.com/office/drawing/2014/main" id="{799D0793-F381-DD43-A29F-F9B9AF5CB45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67F3C85-E875-554E-9166-282BD9BB3F32}" type="slidenum">
              <a:rPr lang="ru-RU" altLang="ru-RU">
                <a:solidFill>
                  <a:srgbClr val="898989"/>
                </a:solidFill>
                <a:latin typeface="Calibri" panose="020F0502020204030204" pitchFamily="34" charset="0"/>
                <a:ea typeface="ＭＳ Ｐゴシック" panose="020B0600070205080204" pitchFamily="34" charset="-128"/>
              </a:rPr>
              <a:pPr eaLnBrk="1" hangingPunct="1"/>
              <a:t>99</a:t>
            </a:fld>
            <a:endParaRPr lang="ru-RU" altLang="ru-RU">
              <a:solidFill>
                <a:srgbClr val="898989"/>
              </a:solidFill>
              <a:latin typeface="Calibri" panose="020F0502020204030204" pitchFamily="34" charset="0"/>
              <a:ea typeface="ＭＳ Ｐゴシック" panose="020B0600070205080204" pitchFamily="34" charset="-128"/>
            </a:endParaRPr>
          </a:p>
        </p:txBody>
      </p:sp>
      <p:sp>
        <p:nvSpPr>
          <p:cNvPr id="31747" name="Rectangle 2">
            <a:extLst>
              <a:ext uri="{FF2B5EF4-FFF2-40B4-BE49-F238E27FC236}">
                <a16:creationId xmlns:a16="http://schemas.microsoft.com/office/drawing/2014/main" id="{AB862968-D976-F246-B496-D044B4BFD186}"/>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1748" name="Rectangle 4">
            <a:extLst>
              <a:ext uri="{FF2B5EF4-FFF2-40B4-BE49-F238E27FC236}">
                <a16:creationId xmlns:a16="http://schemas.microsoft.com/office/drawing/2014/main" id="{0ADDF5AA-86C7-944E-8301-EC3DE6CDA2D9}"/>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1749" name="Rectangle 6">
            <a:extLst>
              <a:ext uri="{FF2B5EF4-FFF2-40B4-BE49-F238E27FC236}">
                <a16:creationId xmlns:a16="http://schemas.microsoft.com/office/drawing/2014/main" id="{6F3AEDC8-1896-D843-ACCE-0A4F2EF805A7}"/>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1750" name="Rectangle 12">
            <a:extLst>
              <a:ext uri="{FF2B5EF4-FFF2-40B4-BE49-F238E27FC236}">
                <a16:creationId xmlns:a16="http://schemas.microsoft.com/office/drawing/2014/main" id="{C562E950-9F00-9047-B8D7-65D95F7C55CC}"/>
              </a:ext>
            </a:extLst>
          </p:cNvPr>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1751" name="Rectangle 16">
            <a:extLst>
              <a:ext uri="{FF2B5EF4-FFF2-40B4-BE49-F238E27FC236}">
                <a16:creationId xmlns:a16="http://schemas.microsoft.com/office/drawing/2014/main" id="{AF667961-04EB-9545-8E79-B4209FA7FC32}"/>
              </a:ext>
            </a:extLst>
          </p:cNvPr>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sp>
        <p:nvSpPr>
          <p:cNvPr id="31752" name="Rectangle 18">
            <a:extLst>
              <a:ext uri="{FF2B5EF4-FFF2-40B4-BE49-F238E27FC236}">
                <a16:creationId xmlns:a16="http://schemas.microsoft.com/office/drawing/2014/main" id="{7563650A-42A4-A74B-91F8-3DB10970003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ru-RU"/>
          </a:p>
        </p:txBody>
      </p:sp>
      <p:pic>
        <p:nvPicPr>
          <p:cNvPr id="31753" name="Picture 32">
            <a:extLst>
              <a:ext uri="{FF2B5EF4-FFF2-40B4-BE49-F238E27FC236}">
                <a16:creationId xmlns:a16="http://schemas.microsoft.com/office/drawing/2014/main" id="{A59A4083-3C5A-FB4E-8B13-B1D91FBA8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662" y="1773239"/>
            <a:ext cx="9583738"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4" name="Прямоугольник 4">
            <a:extLst>
              <a:ext uri="{FF2B5EF4-FFF2-40B4-BE49-F238E27FC236}">
                <a16:creationId xmlns:a16="http://schemas.microsoft.com/office/drawing/2014/main" id="{22919310-3558-A64C-B72E-7A6B999419E7}"/>
              </a:ext>
            </a:extLst>
          </p:cNvPr>
          <p:cNvSpPr>
            <a:spLocks noChangeArrowheads="1"/>
          </p:cNvSpPr>
          <p:nvPr/>
        </p:nvSpPr>
        <p:spPr bwMode="auto">
          <a:xfrm>
            <a:off x="2351089" y="836614"/>
            <a:ext cx="1087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a:t>Пример:</a:t>
            </a:r>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33206</Words>
  <Application>Microsoft Macintosh PowerPoint</Application>
  <PresentationFormat>Широкоэкранный</PresentationFormat>
  <Paragraphs>3827</Paragraphs>
  <Slides>279</Slides>
  <Notes>29</Notes>
  <HiddenSlides>0</HiddenSlides>
  <MMClips>0</MMClips>
  <ScaleCrop>false</ScaleCrop>
  <HeadingPairs>
    <vt:vector size="10" baseType="variant">
      <vt:variant>
        <vt:lpstr>Использованные шрифты</vt:lpstr>
      </vt:variant>
      <vt:variant>
        <vt:i4>8</vt:i4>
      </vt:variant>
      <vt:variant>
        <vt:lpstr>Тема</vt:lpstr>
      </vt:variant>
      <vt:variant>
        <vt:i4>1</vt:i4>
      </vt:variant>
      <vt:variant>
        <vt:lpstr>Связи</vt:lpstr>
      </vt:variant>
      <vt:variant>
        <vt:i4>3</vt:i4>
      </vt:variant>
      <vt:variant>
        <vt:lpstr>Внедренные серверы OLE</vt:lpstr>
      </vt:variant>
      <vt:variant>
        <vt:i4>9</vt:i4>
      </vt:variant>
      <vt:variant>
        <vt:lpstr>Заголовки слайдов</vt:lpstr>
      </vt:variant>
      <vt:variant>
        <vt:i4>279</vt:i4>
      </vt:variant>
    </vt:vector>
  </HeadingPairs>
  <TitlesOfParts>
    <vt:vector size="300" baseType="lpstr">
      <vt:lpstr>Arial</vt:lpstr>
      <vt:lpstr>Bernard MT Condensed</vt:lpstr>
      <vt:lpstr>Calibri</vt:lpstr>
      <vt:lpstr>Calibri Light</vt:lpstr>
      <vt:lpstr>Euclid Math One</vt:lpstr>
      <vt:lpstr>Microsoft Sans Serif</vt:lpstr>
      <vt:lpstr>Symbol</vt:lpstr>
      <vt:lpstr>Times New Roman</vt:lpstr>
      <vt:lpstr>Тема Office</vt:lpstr>
      <vt:lpstr>/G:/Лекции PPT/лекции.vsd/Drawing/~Page-7/Sheet.49</vt:lpstr>
      <vt:lpstr>/G:/Лекции PPT/лекции.vsd/Drawing/~Page-7/Sheet.47</vt:lpstr>
      <vt:lpstr>/G:/Лекции PPT/лекции.vsd/Drawing/~Page-7/Sheet.48</vt:lpstr>
      <vt:lpstr>MathType 6.0 Equation</vt:lpstr>
      <vt:lpstr>MathType 5.0 Equation</vt:lpstr>
      <vt:lpstr>Equation</vt:lpstr>
      <vt:lpstr>Visio.Drawing.15</vt:lpstr>
      <vt:lpstr>Документ Microsoft Visio</vt:lpstr>
      <vt:lpstr>Microsoft Equation 3.0</vt:lpstr>
      <vt:lpstr>Equation.DSMT4</vt:lpstr>
      <vt:lpstr>Mathcad Document</vt:lpstr>
      <vt:lpstr>Microsoft Visio Drawing</vt:lpstr>
      <vt:lpstr>  Основы стеганографии    Лектор: к.т.н., доцент каф. ЗСС Ахрамеева Ксения Андреевна E-mail: stegolaba@mail.ru          По материалам лекций проф., д.т.н. В.И. Коржика </vt:lpstr>
      <vt:lpstr>Лекция 1. Вводная.  СТЕГАНОГРАФИЯ (В широком смысле). Англоязычный термин "Скрытие информации" (Information hiding (IH)).  Определение. IH - это семейство методов, при помощи которых некоторое дополнительное сведение погружается в основное  (покрывающее сообщение (ПО)) при сохранении хорошего качества ПО.  Две основные части IH: 1. Собственно стеганография (стеганография).  2. Цифровые "водяные знаки" (ЦВЗ).  Задачи стеганографии: Погрузить дополнительное сообщение в ПО так, чтобы сам факт его присутствия в нем нельзя было бы обнаружить нелегитимным пользователям.  Задача ЦВЗ: Погрузить дополнительные сведения (обычно идентификационный код автора) в ПО так, чтобы его нельзя было бы удалить, не ухудшив существенно качество ПО.  (Факт такого вложения может и обнаруживаться нелегитимными пользователями.)</vt:lpstr>
      <vt:lpstr>Типичные ПО: - неподвижное изображение - подвижное изображение (видео) - аудио файлы - речь - печатный смысловой текст - графические представления текста и схем - интернет - протоколы - программы для компьютеров.  Вкладываемая информация: - изображение - текстовые сообщения и данные - речевые сообщения.  Замечание. Как правило, все вкладываемые сообщения предварительно шифруются с использованием ключей шифрования.  Принцип Кирхгоффа для IH: Предполагается, что нелегитимным пользователям известно о IH-системе все, кроме стегоключа.  Нелегитимный пользователь, который пытается нарушить выполнение задачи IH, называется атакующим (или злоумышленником), а его действия атакой на стегосистему.</vt:lpstr>
      <vt:lpstr>Часть I. Стегосистемы.  Отличие стеганографии (СГ) от криптографии (КР): КР делает невозможным понимание содержание сообщения, сохраняя при этом возможность обнаружить факт ее использования (шумоподобные сигналы). СГ утаивает сам факт погружения дополнительной информации в "невинное" сообщение.  Цели использования СГ: 1. Альтернатива криптографии при ее запрещении или ограничении уровня стойкости. 2. Скрытие пользователей нуждающихся в хранении и передаче секретной информации. 3. Передача секретной информации через транзитных пользователей. 4. Передача секретных сигналов и команд определенным пользователям сети интернет. 5. Отслеживание распространителей информации.</vt:lpstr>
      <vt:lpstr>Основные атаки на СГ: - обнаружение стегосигналов - нахождение объема секретного вложения - чтение стегосообщения - удаление стегосигнала без значительного ухудшения качества ПО и даже при необнаружении СГ.  Пример: Случайное изменение положений стрелок в партии наручных часов, прибывшей на американскую таможню во время 2-ой Мировой Войны.  Возможные преобразования стегосигналов: - естественные преобразования (фильтрация, сжатие, масштабирование. передача по каналам с шумом); - преднамеренные (атаки).  Критерии эффективности СГ: - вероятность пропуска стегосигнала - вероятность ложного обнаружения стегосигнала - вероятность ошибки бита при извлечении легитимными пользователями вложенного сообщения - качество ПО после вложения (отношение сигнал/шум или более сложные, в том числе экспертные, оценки) - скорость вложения (число бит вложенного сообщения на один отсчет ПО).</vt:lpstr>
      <vt:lpstr>Определение. СГ называется робастной, если секретное сообщение устойчиво выделяется при всех естественных или преднамеренных преобразованиях СГ, которые не искажают существенно ПО.  Основная классификация СГ: а) Для легитимных пользователей: - с известным ПО на легитимном декодере (информированный декодер) - с неизвестным ПО на легальном декодере ("слепой" декодер) - с использованием ПО в легальном кодере (информированный кодер). б) Для "атакующих": - с известной стеганограммой (выполняется всегда) - с известным сообщением - с выбранным сообщением - с известным (или выбранным ПО) - для каналов с шумом.  Основная концепция в разработке СГ: Найти "шумовые компоненты" (области) в ПО и заменить их на зашифрованное (т.е. шумоподобное) секретное сообщение.  Основная проблема при разработке СГ: Статистика таких сложных ПО как звук, изображение и смысловой текст известна не полностью и весьма сложна. Поэтому существует опасность, что атакующий знает ее лучше, чем разработчик СГ.</vt:lpstr>
      <vt:lpstr>Краткий исторический обзор СГ (примеры использования).  1. История с бритьем раба (обрить, сделать на голове татуировку секретного сообщения, отрастить волосы и направить через территорию противника к своим, а там снова обрить и прочитать сообщение). 2. Египетские надписи, содержащие скрытую информацию (для посвященных).  3. Индийская Кама-сутра, где под номером 45 значится секретное письмо. 4. Скрытый смысл в Библии. " ... И сказал им вам дано знать тайны Царства Божия, а тем внешним все бывает в притчах. Так что они своими глазами смотрят, и не видят, своими ушами слышат и не разумеют, да не обратятся и прощены будут им грехи". (Евангелие от Матфея) 5. Симпатические чернила. 6. Язык жестов (карточные шулера). 7. Расположение предметов (ошибка пастора Шлага, потерянное письмо в повести Э.По).  Основные особенности современной СГ: Это цифровая стеганография, когда все ПО представляются в цифровой форме, а вложение и извлечение секретной информации производится на компьютерах.</vt:lpstr>
      <vt:lpstr>Лекция 2. Вложение в наименьшие значащие биты (НЗБ). Модель ПО: pgm(8-битовое изображение с градациями серого). (типично L = 8 или 16 (для медицинских изображений)).  Представление яркости n-го пикселя в двоичной базе:    где          - двоичные коэффициенты. Пример:    Метод погружения (СГ-НЗБ-замена):    где         - погружаемый в n-ый пиксель бит информации (0 или 1). Пример: Если Если  Метод извлечения: при отсутствии помех - очевиден.</vt:lpstr>
      <vt:lpstr>Преимущества СГ-НЗБ: - Просто реализуется. - Дает небольшие искажения ПО. - Выглядит секретно, поскольку НЗБ кажутся в ПО равновероятными и не зависящими от других бит и других пикселей, а w(n) тоже равновероятна и независима вследствие шифрования. - Дает большую скорость вложения (1 бит/пиксель). - Допускает обобщение, когда секретная информация вкладывается не во все, а лишь в определенные пиксели, задаваемые секретным стегоключом (правда, это понижает скорость вложения).  Недостатки СГ-НЗБ: - Она не является в действительности секретной (т.е. легко обнаруживается с использованием существующих методов). - Секретная информация легко удаляется без искажения ПО при помощи “рандомизации” ПО.  Усовершенствование СГ-НЗБ: Далее будут представлены такие системы, которые менее чувствительны к простейшим методам стегоанализа (см. F5, Outguess). СГ-НЗБ, описанную выше, будем называть примитивной СГ-НЗБ.</vt:lpstr>
      <vt:lpstr>Методы стегоанализа примитивной СГ-НЗБ: 1. Визуальная атака 2. Атака первого порядка (гистограммная) 3. Атаки высоких порядков (в частности атака 2-го порядка или парный стегоанализ) Рассмотрим основные атаки. 1.Визуальная атака: Преобразовать полутоновое изображение в черно-белое по правилу:                   белое, если c0(n) = 1;                   черное, если c0(n) = 0;    Тогда, если вложения не было, то будут просматриваться некоторые контуры изображения; если было, то получим чисто шумовое поле.   </vt:lpstr>
      <vt:lpstr>Изображение с вероятностью  вложения 100%            Изображение с вероятностью  вложения 100% после  визуальной атаки </vt:lpstr>
      <vt:lpstr>Изображение с вероятностью  вложения 50%            Изображение с вероятностью  вложения 50% после  визуальной атаки </vt:lpstr>
      <vt:lpstr>Изображение с вероятностью  вложения 25%            Изображение с вероятностью  вложения 25% после  визуальной атаки </vt:lpstr>
      <vt:lpstr>Изображение с вероятностью  вложения 10%            Изображение с вероятностью  вложения 10% после  визуальной атаки </vt:lpstr>
      <vt:lpstr>Изображение с вероятностью  вложения 5%            Изображение с вероятностью  вложения 5% после  визуальной атаки </vt:lpstr>
      <vt:lpstr>2.Гистограммная атака: Определение. Гистограммой изображения C(n), n=1,2…N, называется распределение яркостей по пикселям, т.е.     Свойство СГ-НЗБ:     Если полагать, что                                                            то                                                                                 то есть получим следующие гистограммы С(n) и СW(n):         </vt:lpstr>
      <vt:lpstr>Пример матрицы двух изображений, без вложения и с вложением 100%</vt:lpstr>
      <vt:lpstr>Презентация PowerPoint</vt:lpstr>
      <vt:lpstr>Презентация PowerPoint</vt:lpstr>
      <vt:lpstr>Замечание 1. Поскольку в действительности вкладываемая информация  W(n) является случайной то гистограмма для СГ не будет в точности соответствовать рисунку б).   Замечание 2. Для сообщений СГ-НЗБ (при вложении по ключу с вероятностью p в каждый пиксель, получим соотношение:       откуда видно, что                                                        если p&lt;&lt;1.  Рассмотрим статистический критерий обнаружения СГ-НЗБ, основанный на близости соседних значений гистограммы VСГ(2i) и VСГ(2i+1).  </vt:lpstr>
      <vt:lpstr>Положим для упрощения p = 1 и будем использовать так называемое    χ2 – распределение и, соответственно, χ2 – тест.  Из теории вероятности известно, что, если vi, i =1,2...k, случайный вектор частот, характеризующийся вероятностями p1, p2…pk, то случайная величина     будет иметь в пределе (n→∞) так называемое χ2 – распределение с к-1 степенями свободы:                                                                       где Г(·) – гамма функция.   Положим, что vi = vСГ(2i), i=0,1…(L-1)/2. Тогда при вложении по методу НЗБ получаем     и χ2 – статистика принимает вид     </vt:lpstr>
      <vt:lpstr>Критерий χ2 – обнаружения СГ-НЗБ.  Если χ2 &lt; α, то СГ-НЗБ присутствует,  если χ2 ≥ α, то СГ-НЗБ отсутствует.  Вероятность пропуска СГ можно рассчитать как      Если Pm задано, то можно найти требуемый параметр α. Расчет Pfa производится экспериментально для различных ПО.      </vt:lpstr>
      <vt:lpstr>3. Атака с использованием статистики 2-го порядка (Анализ пар выборок).  [S.Dumitresch, et al, “Detection at LSB Steganography via Sample Pair Analysis”, LNCS 2578, pp.355-372,2003]1.   Введем обозначения для 8-битных изображений: С0 – количество пар, которые совпадают в первых 7-ми битах, С1 – количество пар, которые отличаются на 1 в первых 7-ми битах, D0 – количество пар, которые совпадают во всех битах,  D1 – количество пар, которые отличаются на 2, X – количество пар вида (2k, 2k-1), где k целое число, Y – количество пар вида (2k+1, 2k), где k целое число.  Тогда оценка вероятности p вложения бита в СГ-НЗБ может быть найдена как наименьший вещественный корень квадратного уравнения:    при условии, что 2С0 &gt; С1.</vt:lpstr>
      <vt:lpstr>Пример методов стегоанализа 1-го и 2-го порядка для типичного 8-битного изображения размера 256х256 пикселей.             </vt:lpstr>
      <vt:lpstr>Презентация PowerPoint</vt:lpstr>
      <vt:lpstr> Реальные СГC-НЗБ и СГС-ШПС.   1. Реальные стегосистемы с вложением в НЗБ.  (программы для этих СГС распространяются свободно по Интернету)  1.1 Jsteg. В качестве ПО используется цветное изображение в формате JPEG.   Вложение производится в НЗБ частотных коэффициентов (за   исключением нулевых и единичных), выбираемых по   псевдослучайному пути, который задается стегоключом (паролем).         Рис. 1. Алгоритм сжатия изображения в формате JPEG.   Jsteg не обнаруживается визуальной атакой, но легко обнаруживается с использованием статистики χ2 и анализа пар выборок.</vt:lpstr>
      <vt:lpstr> 1.2 Outguess. В качестве ПO используется цветное изображение в формате  JPEG. Алгоритм реализован под операционную систему FreeBSD на  языке C++. В лабораторной работе N1 портирован с помощью  эмулятора cygwin. Работает из командной строки. Требует задания  паролей (стегоключей) вложения и извлечения. Алгоритм вложения  разработан для обеспечения защиты от атаки обнаружения χ2.    Вложение происходит в два прохода: первый – по псевдослучайному  пути, определяемому стегоключом (паролем), как в Jsteg, а второй – с  изменением коэффициентов не затронутых первым проходом, с целью  приближения гистограммы СГ-изображения к гистограмме ПО, что  затрудняет χ2-атаку.   Однако, обнаружение Outguess сказывается возможным, для чего  используется факт увеличения “неоднородности” в блоках 8х8, которые  сравниваются с неоднородностью исходного ПО, полученного при  помощи оценки стегоизображения (см. далее: обнаружение СГС-ШПС и  “слепой” стегоанализ).</vt:lpstr>
      <vt:lpstr> 1.3 F5. В качестве ПО используется цветное изображение в формате  JPEG. Однако, в отличие от Jsteg и Outguess, это не чистая СГС-НЗБ.   Основной принцип F5: при заданном числе вкладываемых бит  информации минимизировать количество изменяемых бит ПО.  Пример.                     - биты вкладываемой информации. Обычное НЗБ требует  изменение 2х бит ПС. Модифицированное вложение (где а1,а2,а3 – биты  ПС, которые можно изменять):   х1 = а1   а3, х2 = а2   а3 =&gt; ничего не изменять,  х1 ≠ а1   а3, х2 = а2   а3 =&gt; изменить а1,    х1 = а1   а3, х2 ≠ а2   а3 =&gt; изменить а2,   х1 ≠ а1   а3, х2 ≠ а2   а3 =&gt; изменить а3.  Во всех случаях изменяется не более одного бита. По заданным а1,а2,а3  однозначно восстанавливаются х1, х2.   Правило извлечения:  </vt:lpstr>
      <vt:lpstr>Алгоритм F5 реализован с помощью JavaScript и использует обобщение данного подхода (матричный) (1,n,k)-код, где n – число позиций, которые могут меняться, k – число вкладываемых бит, 1 – максимальное число изменений при вложении k бит.  Параметры F5: n = 2k – 1, - длина блоков, плотность изменений  - 1/2k, скорость погружения – k/n = k/2k – 1. (Допустимые для вложения биты определяются ПСП, задаваемой стегоключом (паролем)). Уменьшение плотности изменений позволяет уменьшить вероятность обнаружения.  Однако СГС-F5 может быть обнаружена при помощи сравнения гистограмы выбранных DCT коэффициентов СГС и гистограммы таких же коэффициентов для оценки исходного ПС:          Рис. 2. Гистограмма DCT-(2,1) коэффициентов F5 и оценки действительного ПО. Видно, что СГС-F5 может быть обнаружена.</vt:lpstr>
      <vt:lpstr>2. СГС-ШПС. Все СГС-НЗБ не выдерживают атаки по удалению вложенных сообщений даже при сохранении при этом высокого качества ПО.  Эта атака реализуется при помощи рандомизации НЗБ во временной или частотной области.  Для защиты от такой атаки необходимо использовать широкополосные сигналы (ШПС-СГ):        (1)                                                                                   где α – коэффициент вложения, π(n) – псевдослучайная (±1) последовательность (ПСП), вырабатываемая по секретному стегоключу, N – длина ПСП, на которой вкладывается один и тот же бит (b=1 или 0) информации. Выделение информации при неизвестном ПО (“слепой” декодер):                                                  ,                                (2)                              где атака производится аддитивным шумом:                                                                                  (3)  и где mc = E{C(n)}. Поскольку π(n) при атаке неизвестна, то при выборе достаточно больших N и малых искажениях С(n), атака не является успешной для любой статистики шума.</vt:lpstr>
      <vt:lpstr>Действительно, рассмотрим вероятность ошибки для легитимного пользователя, который знает π(n), n = 1,2…N.                                                                                                (4)                                                                                            При N → ∞, Λ ~ N(E(Λ),Var(Λ)) (ЦПТ теории вероятностей)                                                                                                                  (5)                                (6)   где                                                 ,                               Если мы положим mc = 0 в (3), то получим вместо (6):                                                                                                                       (7)  </vt:lpstr>
      <vt:lpstr>Положим сначала b = 0. Тогда                      (8)   где                                                                                 Подставляя (5) и (6) в (8), получим           (9)  (Легко проверить, что аналогичное выражение получается и для случая b = 1, т.е. p(1/0) = p(0/1) = p).  Введем обозначения:                  - (отношение сигнал/шум после погружения WM),   (10)            - (отношение сигнал/шум после атаки).               (11)                         Подставляя (10) и (11) в (9), получим                                                                                      (12)                                                                                 Типичным является случай, когда  Тогда для (12) получаем приближение                                                      (13)  </vt:lpstr>
      <vt:lpstr>Рассмотрим теперь случай информированного декодера, когда принятие решения о вложении информации выполняется по правилу:            (14)   где          (15)                      Используя ЦПТ получаем:                    (16)                                                                                                   (17)                       (18)    Подставляя (17), (18) в (16) и используя (10), (11), получим                              (19)                          где            </vt:lpstr>
      <vt:lpstr>Сравнивая p по (12) и p’ по (19) мы видим, что p ≥ p`. Действительно, выбирая p = p` , но разные N и N` получаем                                     (20)   Пример. Положим ηw= 120, ηa= 100. Тогда N/N’ = 600. Это означает, что для “слепого” декодера скорость вложения будет в 600 раз меньше, чем для информированного!  Чтобы уменьшить эту разницу (для неизвестного у декодера ПС) используют информированный кодер (метод погружения), который отличается от (1). Однако это может привести к лучшему обнаружению СГС и поэтому он используется обычно для ЦВЗ (см. далее).</vt:lpstr>
      <vt:lpstr>Обнаружение СГС-ШПС  1. По одномерной статистике (гистограмме)          2. По статистике второго порядка (По гистограммам модулей разностей яркостей смежных пикселей,  |C(n+1)-C(n)|)         </vt:lpstr>
      <vt:lpstr>        3. Использование критерия  X2 (см.  Лекцию 2) </vt:lpstr>
      <vt:lpstr>       4. ПВА .  </vt:lpstr>
      <vt:lpstr>5. Метод, основанный на подсчете нулей в гистограмме  Количество нулей в гистограмме СО всегда меньше, чем в ПО  </vt:lpstr>
      <vt:lpstr> 6. По статистике суммы квадратов разностей яркостей соседних пикселей                                                                                        (21)   где   N0 – общее число пикселей изображения. Метод обнаружения СГС-ШПС: Γ &gt; γ0 =&gt; СГС присутствует, Γ ≤ γ0 =&gt; СГС отсутствует.                                                  (22)  Действительно, для ПО:                    (23)                                      где Rc(n,n+1) –нормированный коэффициент корреляции между яркостями соседних пикселей.         </vt:lpstr>
      <vt:lpstr> Замечание. Вложение ШПС-СГС по правилу (1) не обеспечит секретности, если  при атаке известна      , поскольку тогда    Для секретной ШПС-СГС выполняется вложение по модифицированному правилу                (24)  где    Тогда          (это можно легко проверить).                   (25)  После преобразования (25) получим   Поскольку β &lt; 1, то                         , причем эта разница тем больше, чем больше                       , что и обуславливает возможность обнаружения ШПС-СГС.    </vt:lpstr>
      <vt:lpstr> Проверим обнаруживаемость СГС-ШПС для 20 различных изображений размером ~ 300х200 с градациями серого при α = 1.                        </vt:lpstr>
      <vt:lpstr>Как видно из таблицы, типично изменяются последние пять цифр. Выберем для них порог λ0 = 46000.  Тогда для выбранных ПС получаем:  - верно определена СПС-ШПС в 30 случаях  - получены ложные обнаружения в 3-х случаях  - пропущена СГС-ШПС в 7 случаях.  Из таблицы видно, что ПО и СГ различимы, но возникает проблема – как выбрать порог? Таким образом, данный подход применим в случае, когда необходимо различать, какой из двух образов ПО или СГ.  В действительности имеются и более эффективные методы обнаружения СГС-ШПС (см. далее “слепой” стегоанализ).</vt:lpstr>
      <vt:lpstr>Презентация PowerPoint</vt:lpstr>
      <vt:lpstr>Презентация PowerPoint</vt:lpstr>
      <vt:lpstr>Лекция 4. Стегосистемы для других покрывающих сообщений.    4.1. Лингвистические СГС (Л-СГС)  4.2. Графические СГС (Г-СГС)  4.3. Интернет СГС (И-СГС)   4.1. Лингвистическая стегосистема.  Определение: Скрытое вложение любых оцифрованных данных в файлы   текстовых документов, использующих естественные языки.    Основные требования: Л-СГС не должна вызывать подозрений, т.е. вся структура языка (грамматика, синтаксис, семантика) должна сохраняться.   Два основных типа Л-СГС:   1. С заданным ПС (текстом).  2. С выбираемым ПС.</vt:lpstr>
      <vt:lpstr>Основной принцип построения Л-СГС 1го типа.  Находить участки равномерно распределенные в некоторой области и заменять их другими по правилам вложения секретной информации.   Основной метод построения Л-СГС – использование абсолютных или относительных синонимов.   Определения: 1. Абсолютный синоним – это слово или фраза, которые могут быть  заменены другим словом или фразой в любом контексте без изменения  его смысла. Примеры наборов абсолютных односложных синонимов:  взгляд – взор, годный пригодный, гостиница – отель, громадный –  огромный, грусть – печаль, отличник – пятерочник, доля – часть,  заглавие – заголовок, заграничный – зарубежный, зыбь – рябь, иссяк –  истощился, показалось – почудилось, лгун – лжец, многократно –  неоднократно, незаконный – противозаконный, и др.  Примеры синонимов на английском языке:   sofa – settee, big – large, another – different, mind – opinion, and so on.  Примеры синонимов – фраз (в том числе и сокращения):  Соединенные Штаты – США, бывший президент – экс-президент,   центральная избирательная комиссия – ЦИК, и т.д.</vt:lpstr>
      <vt:lpstr>2. Относительные синонимы это слова или фразы, которые могут,  заменить  друг друга (или нет) в зависимости от контекста (окружения этих слов  или фраз).   Примеры относительных синонимов:  дать ход (документу) – направить,   дать ход (от преследователей) –  уехать.  Примеры относительных синонимов на английском языке:   real number – continuous number, real life ≠ continuous life.  Абсолютные и относительные синонимы для каждого языка собраны в специальные словари, например:  1. Словарь синонимов русского языка.  2. Oxford Collocation Dictionary for Students of English. Oxford University  Press. 2003.  3. Fellbaum Ch. WordNet: An electronic lexical database. MIT Press, 1998.  Замечание. Важное понятие “collocation” (взаиморасположение) – это  допустимое сочетание соседних слов.</vt:lpstr>
      <vt:lpstr>Алгоритм вложения и извлечения секретной информации для Л-СГС.                 </vt:lpstr>
      <vt:lpstr>Метод вложения информации в группу синонимов.          Примеры:  ------------------- → 00  ------------------- → 0  ------------------- → 01  ------------------- → 1   ------------------- → 10   ------------------- → 11  (Возможны и более эффективные методы кодирования).    </vt:lpstr>
      <vt:lpstr>Пример построения Л-СГС. Исходный текст. Пять подземных толчков зарегистрировано  за сутки на юге республики Алтай. Сила землетрясений составила от 2.2 до 3.1 балла по шкале Рихтера, сообщили на Алтайской сейсмической станции сегодня после полуночи. (Абсолютные синонимы подчеркнуты сплошной линией, а относительные – выделены курсивом). Группы абсолютных синонимов:   землетрясение (0) – подземные толчки (1),  за сутки (0) – за 24 часа (1),  сейсмическая станция (0) – сейсмостанция (1). Группы относительных синонимов:   зарегистрированный (00),  зафиксированный (01),  отмеченный (10),  замеченных (11),  Республика Алтай (0) – Алтай (1),  составила (0) – равнялась (1),  проинформировать (0) – сообщить (1),  после полудня (0) – во второй половине дня (1),  сила (00), амплитуда (01), мощь (10), мощность (11).</vt:lpstr>
      <vt:lpstr>После проверки групп относительных синонимов на совместимость с их “окружением”, производится выбор замен по заданной информации. Общее количество вложенных бит равно 12. (В данном фрагменте можно передать 2 латинские буквы в коде ASCII. Это примерно 0.73% от объема ПС.) Другой метод Л-СГС: Изменение порядка слов в предложении.  Пример: В Иране во вторник произошло новое землетрясение.         L             T   V  S L – обстоятельство места, T – обстоятельство времени, V – сказуемое, S – подлежащее. Всего возможно 4! = 24 перестановки, но абсолютно допустимо 3: TLVS, SVTL, TVSL – LTVS (исходное). Еще возможно 10 вариантов, но с другими оттенками, например VTLS (“Произошло во вторник в Иране новое землетрясение”…). Количество вкладываемых бит: 2 – 3.   Сложность данного метода – в невозможности его автоматизации. (Автоматизированный разбор предложения – не решенная пока проблема структурной лингвистики.) Еще один метод Л-СГС – изменение шрифта (Шекспир) и использование совпадающих букв в русском и английском.</vt:lpstr>
      <vt:lpstr>2. Л-СГС с выбираемыми (конструируемыми) ПС. Это частный случай общего метода построения идеальных СГС:                  Замечание. В этой системе хеш-функция и база данных общеизвестны, а  секретен только ключ шифрования / дешифрования, который  совпадает со стегоключом. </vt:lpstr>
      <vt:lpstr>Обобщение на случай Л-СГС:           Свойства всех Л-СГС:  1. Идеальная секретность. 2. В качестве ПС может выступать любой смысловой текст. 3. Низкая скорость вложения. 4. Отсутствует устойчивость к “слепой” атаке удаления вложенной информации. 5. Иногда требует участия человека – оператора.     </vt:lpstr>
      <vt:lpstr>4.2. Графические СГС.  ПС – графический (растровый) документ (текст, картинка, схема, формула, и т.п.)  Простейшие методы погружения в графические текстовые документы:  - изменение расстояний между словами  и предложениями,  - изменение пробелов между строками,  - сдвиги слов вверх и вниз,  - небольшие вращения строк. (См. демонстрацию на следующем слайде.)  Все эти СГС легко обнаруживаются при использовании статистического стегоанализа.</vt:lpstr>
      <vt:lpstr>Примеры вложения информации в текстовые файлы:                       </vt:lpstr>
      <vt:lpstr>Более изощренный метод “Имитация шумов сканирования”. Основная идея: Отсканировать напечатанный документ и внести в  него  скрытную информацию, имитируя шумы сканера.  Метод погружения скрытой информации: 1. Отсканированный черно-белый документ последовательно делится на области nxn пикселей А.            Введем обозначения: m – количество черных пикселей в А, m+ - количество черных пикселей в А, если оно четное, m- - если нечетное, 0 &lt; k &lt; ½ выбранный порог, b = {0,1} значение бита скрытой информации, вкладываемой в А, А = А0, если kn2 &lt; m &lt; (1-k)n2, А = А1, если m = (1-k)n2, А = А2, если m = kn2. </vt:lpstr>
      <vt:lpstr>2. Если А = А0, то вложение производится в соответствии с таблицей:            Замечание. Изменяться могут любые пиксели, но только на границе черного и белого.</vt:lpstr>
      <vt:lpstr>4. Если А = А2, то вложение производится в соответствии с таблицей:              5. Если А ≠ А0, А ≠ А1, А ≠ А2 то ничего не вкладывать в эту область.</vt:lpstr>
      <vt:lpstr>Метод извлечения скрытой информации: 1. Последовательно разделить изображение на А-области размером nxn. 2. Если А=А0, или А=А1, или А=А2, то извлечь b=0, если А=А+ и b=1, если А=А-. 3. Если А≠А0, А≠А1, А≠А2, то не извлекать из этой области никакой информации.  Основные свойства данного метода: 1. Извлечение информации производится без ошибок. 2. Чем больше n и чем больше k, тем секретнее вложение, но тем меньше скорость вложения, и наоборот. 3. Вложение устойчиво к визуальной атаке и к простейшим статистическим атакам. 4. Вложение легко удаляется при помощи рандомизации А+, А- без ухудшения качества документа. 5. Скорость вложения невелика.</vt:lpstr>
      <vt:lpstr>Атака, основанная на подсчете одиночных отклонений</vt:lpstr>
      <vt:lpstr>Атака, основанная на количестве одиночных отклонений</vt:lpstr>
      <vt:lpstr>Анализ количества одиночных отклонений</vt:lpstr>
      <vt:lpstr>Атака, основанная на количестве одиночных отклонений</vt:lpstr>
      <vt:lpstr>Оценка эффективности атаки, основанной на количестве одиночных отклонений</vt:lpstr>
      <vt:lpstr>Оценка эффективности атаки, основанной на количестве одиночных отклонений</vt:lpstr>
      <vt:lpstr>Презентация PowerPoint</vt:lpstr>
      <vt:lpstr>4.3. Интернет СГС.  Этот тип СГС использует вложения в различные интернет-протоколы, типа TCP/IP.                           На всех уровнях возможно секретное вложение      информации                        OSI Интернет архитектура     </vt:lpstr>
      <vt:lpstr>      Способы вложения скрытой информации на различных уровнях.</vt:lpstr>
      <vt:lpstr>Формат TCP заголовка.                Поля, в которых возможно безусловное вложение, заштрихованы, а поля, вложение в которые возможно лишь при определенных условиях, отмечены двойной штриховкой.</vt:lpstr>
      <vt:lpstr>Лекция 5. Идеальные и почти идеальные СГС.   Определение. СГС называется идеальной (совершенной, безусловно  необнаруживаемой), если ее обнаружение, при использовании  наилучших статистических методов, равносильно случайному  угадыванию ее наличия или отсутствия.   Определение: СГС называется почти идеальной (σ-необнаруживаемой),  если при использовании наилучших статистических методов  min{Pm,Pfa} ≥ σ, где Pm – вероятность пропуска СГС, Pfa – вероятность  ложного обнаружения СГС.   Можно ли, вообще, построить идеальные (ИСГС) или почти идеальные (ПИСГС)?</vt:lpstr>
      <vt:lpstr>Ответ на этот вопрос зависит от следующих условий:  1. СГС с заданным ПО или с выбираемым.   2. Требуется ли относительно высокая скорость вложения или достаточно обеспечить низкую скорость (малое количество вкладываемых бит).  3. Требуется автоматическая СГС или с участием человека.  4. Требуется ли устойчивость СГС к удалению вложенного сообщения.  5. Имеется ли естественный шум в канале обнаружения СГС.  6. Задана ли в точности статистическая модель ПО (теоретическая, модельно-обусловленная СГС) или речь идет о практической СГС, где статистические модели ПО, обычно, известны лишь частично. </vt:lpstr>
      <vt:lpstr>Существование ИСГС (или ПИСГС) при перечисленных выше условиях:  1. Если ПО может выбираться и допустимо участие человека, то ИСГС реализуема в Л-СГС с использованием хеш-функций (х.ф.), (см. лекцию 4).  2. Если допустимо вложение даже малого количества бит, то ИСГС реализуема для любых выбираемых ПО автоматически с использованием х.ф. (такой метод называется еще “rejection-sampling” – см. лекцию 4).  3. Если в канале имеется естественный шум, то построение ИСГС, устойчивых к атаке удаления, возможно при малой скорости вложения (см. лекцию 6. “СГС в каналах с шумами”).  4. Если задана точная статистическая модель ПО, то построение ИСГС, устойчивой к атаке удаления, возможно (см. следующие разделы лекции).  5. Если статистическая модель ПО в точности не известна, то возможно построение ПИСГС с малой скоростью вложения (см.следующие разделы лекции).</vt:lpstr>
      <vt:lpstr>Уточнение критерия ИСГС и ПИСГС: Pc – статистическое распределение, полностью описывающее ПО C(n),  n =1,2…N. Pw – статистическое распределение, полностью описывающее СГ Cw(n) при выбранном методе вложения. Определение. Относительной энтропией СГС называется          (если X – непрерывное множество               наблюдения СГС),          (1)      (если X – дискретное множество            наблюдения СГС),   При любых статистических методах обнаружения СГС справедливы неравенства:             (2)            (3)         где         (4)                 априорные вероятности отсутствия и присутствия СГС. </vt:lpstr>
      <vt:lpstr>Если Pfa = 0, то из (2) следует, что           (5)         СГС будет ИСГС, если          (6)           СГС будет ПИСГС, (или ε-ИСГС), если              или        (7)   Пример. Положим D(Pw||Pc)= 0.1, тогда, если Pfa = 0, то Pm ≥ 2-D ≈ 0.933.  Определение. Расстоянием Бхаттачариа (Bhattacharyy) между двумя  вероятностными распределениями Pw и Pс называется         где       (8)</vt:lpstr>
      <vt:lpstr>При любых статистических методах обнаружения СГС справедливы неравенства:          (9)   где       если                    (10)           СГС будет ИСГС, если                     (11)   СГС будет ПИСГС, (или ε-ИСГС), если                     (12)  Замечание. Расстояние Бхаттачариа (РБ) - симметричная функция, т.е.                 в отличие от относительной энтропии (ОЭ),  которая несимметрична        РБ не удовлетворяет свойству “треугольника”          однако его модификация         этому свойству удовлетворяет.</vt:lpstr>
      <vt:lpstr>Модельно-обусловленная (model-based) СГС.  В этом случае предполагается, что при разработке и обнаружении СГС статистические свойства ПО известны в точности.  1.C(n) є N                                           при n ≠ n`.        Тогда можно построить ИСГС при вложении:           где      (13)       Действительно, Cw(n) є N       при n ≠ n` и                   т.е. Pw = Pc.     2. ПО является окрашенным гауссовским шумом.  C(n) є N     при n ≠ n` и задается известной матрицей корреляций Rc.   </vt:lpstr>
      <vt:lpstr>Тогда ИСГС обеспечивается при следующих способах вложения и извлечения информации:               Здесь введены обозначения:  KLT – Преобразование Карунена-Лоэва, которое преобразует  “окрашенный” гауссовский шум в “белый” (с независимыми отсчетами)  гауссовский шум         .  IKLT – обратное преобразование Карунена-Лоэва.  </vt:lpstr>
      <vt:lpstr>  3. C(n) имеет произвольное статистическое (не гауссовское) распределение Pс с независимыми отсчетами. Тогда можно обеспечить построение ИСГС при вложении и извлечении по правилам:          (14)   если          (15)  если   где F(.) – преобразование случайной негауссовской величины C(n) с         к гауссовской случайной величине N (0, σ2c).   F-1(.) – обратное преобразование к преобразованию F(.).</vt:lpstr>
      <vt:lpstr>Замечание 1. Во всех случаях предполагается, что для вложения и извлечения  необходимо в точности знать σс2, Rc, а в последнем случае Pc.  Замечание 2. Во всех случаях СГС является “робастной”, т.е. может  противостоять атаке о удалению возможно скрытого сообщения. Это  достигается при помощи ПОП π(n) длиной N, выбираемой по  секретному ключу, и корреляционного приемника (15).  Однако, чем больше N, тем меньше скорость вложения. (Возможны и  более изощренные атаки по удалению вложенной информации – см.  лекции далее).  Замечание 3. Расчет вероятностей ошибок можно для различных типов  детекторов (“слепой” и информированный) производить по  формулам  (12) и (19) из лекции 3.</vt:lpstr>
      <vt:lpstr>4. C(n) є N                                           при n ≠ n`. Метод погружения с квантованием СМ. (В дальнейшем этот метод будет изучаться более подробно в разделе 2. “ЦВЗ”.)                 Метод погружения и извлечения бита “b” в отсчет C(n) очевиден из рисунка, причем извлечение происходит без ошибок при любом ПО. Скорость равна 1 бит/отсчет. СГС оказывается ИСГС и робастной относительно небольшого аддитивного шума.</vt:lpstr>
      <vt:lpstr>СГС, построенные при неполном знании распределений ПО. (Это дает подход к практической реализации СГС для типичных ПО (аудио и видео)). 1. Аддитивное вложение в гауссовские ПО с нулевыми средними и неизвестной, при построении СГС, матрицей корреляций.  Тогда        (15)   где  Rc – матрица корреляций ПО, Rw – матрица корреляций СГС,   R = (Rw + Rw)/2. Для метода погружения по (13) и экспоненциальной матрице     Можно доказать [ ], что           (16)   где    </vt:lpstr>
      <vt:lpstr>Пример. r = 0.5, δ = 1.01, N = 500, тогда по (16)   r = 0.9, δ = 1.01, N = 500, тогда по (14) (Напомним, что                                 ). Видно, что при малых корреляциях отсчетов это ПИСГС.  Данная СГС оказывается робастной относительно аддитивной помехи.    для информированного декодера,     для “слепого” декодера,   где       (см. лекцию 3).  Пример. ηw = 100, ηa = 70, N0 = 5, N = 500; тогда Pl ≥ 0.16, P ≥ 3·10-4 и на этом интервале можно секретно погрузить 100 бит.   При больших корреляциях между отсчетами ПО система перестает быть ПИСГС даже при малой скорости вложения. (Однако, это потенциальные условия обнаруживаемости СПО, а при использовании реальных одномерных или даже двумерных статистик, СГС может оставаться ПИСГС.)</vt:lpstr>
      <vt:lpstr>2. СГС, реализованные с использованием методов сжатия ПО.  2.1. Идеальное сжатие.            Такая СГС будет идеальной, но она практически нереализуема по двум причинам:  - распределение Pc для реальных ПО никогда не известно полностью,   - даже если бы Pc было в точности известно, реализовать практически  идеальное сжатие невозможно.  </vt:lpstr>
      <vt:lpstr>2.2. Сжатие по частично известной статистике ПО [ ]. СМ делится на 2 части: С0 и С1, где С0 сохраняется в СГ. Известная о ПО статистика используется для оценки условной вероятности             . Зашифрованное сообщение поступает в виде криптограммы (ПОевдослучайной последовательности) на вход декомпрессора, который использует  условное распределение              . Результат компрессии С`1 заменяет часть ПО - С1. Объединение С0 и С1 дает стеганограмму.                 </vt:lpstr>
      <vt:lpstr>               Частный случай. В качестве С1 используются НЗБ некоторых коэффициентов  DCT изображения. Моделирование такой СГС показало достаточно  высокую скорость вложения информации и распределения НЗБ DCT  коэффициентов в стеганограмме близкие к их распределениям в ПО.  Замечание. Фактически, данный метод состоит в более точной оценке  распределения НЗБ DCT коэффициентов по реальному ПО и  использованию этой статистики при вложении информации.</vt:lpstr>
      <vt:lpstr>2.3. Адаптивная модуляция процедуры квантования (АК)  (Perturbed Quantization Steganography (PQS) [ ]).  2.3.1. Вложение при помощи обычной модуляции квантования. С(n) – непрерывная по амплитуде последовательность отсчетов или квантованная с повышенной точностью (например, 16-битовые отсчеты WAV или при передаче медицинских изображений). Метод вложения          (17)  где           - квантование отсчета С(n) до ближайшего четного уровня,            - квантование отсчета С(n) до ближайшего нечетного уровня.   Иллюстрирующие примеры:   </vt:lpstr>
      <vt:lpstr>Свойства данной СГС:  - скорость вложения 1 бит/отсчет,  - для декодирования не требует знания ПО,  - подвержена атаке по удалению вложения (рандомизация  квантования),  - легко обнаруживается. Для преодоления последнего свойства и была предложена СГ-АК.  Основная идея: использовать при вложении в квантователе тот факт, что  атакующему никогда не известны отсчеты ПО до квантования. Метод погружения иллюстрируется рисунком:      Вложение производится только в те      отсчеты, которые попадают в       интервал шириной ε, вокруг середин      (промежутков) между уровнями. В      этом случае отсчет квантуется в       ближайший четный уровень, если  b     b = 0 и в нечетный, если b = 1.   Атакующий не может обнаружить “аномалию” квантования, поскольку ему никогда не известны значения отсчетов ПО до квантования. Кроме того, распределение амплитуд отсчетов на ε–интервале близко к равномерному и поэтому после вложения статистика отсчетов изменяется мало.</vt:lpstr>
      <vt:lpstr>Проблема. Как определить на приеме (при декодировании) отсчеты с вложением?  Решается при помощи использования “wet paper codes (WPC)”:  b = (b1, b2, …bk)T, bi = {0,1}k, “T” – транспонирование, n0 – количество отсчетов, куда надо вложить эти k бит.  H – kxn0 двоичная матрица, которая генерируется легальными пользователями по заранее распределенному стегоключу. Sp(n) = Cq(n)mod2, n = 1, 2…, где Cq(n) – величина  C(n), квантованная до ближайшего уровня при выборе интервала квантования Δ и числа уровней квантования L. (Видно, что Cq(n)mod2 принимает значения 0 и 1, соответствующие четным и нечетным уровням квантования.)            - множество отсчетов, куда допустимо погружение по методу АК.  Метод погружения:         (18)  Необходимое условие решения матричного уравнения (18)         (19)  где     - двоичная (kxm) подматрица H, полученная при помощи удаления из Н всех столбцов с номерами, не принадлежащими Еε, m – количество отсчетов среди n0, куда можно погружать информацию по методу PS. </vt:lpstr>
      <vt:lpstr>  Можно доказать [7], что m ≈ k, когда n0 → ∞, т.е., в среднем, при больших длинах n0 блоков, в каждый из них можно будет погрузить k = m бит информации.  Декодирование:         (20)  Видно, что в отличие от обычных кодов с исправлением ошибок, WPC имеют значительно более сложную процедуру кодирования (нужно решать линейную систему), чем декодирования (умножение матрицы на вектор).  Замечание 1. Поскольку длина блоков n0 может быть велика (сотни и тысячи  бит), то для решения уравнения (18) нужно использовать специальные  вычислительные методы [ ]. Замечание 2. В СГ должна содержаться дополнительная  информация о  числе бит, вкладываемых на этом блоке k (она вкладывается в  заголовок длиной d бит).  Доказывается [ ] граница: для вероятности Pe(k, d, n0, Pw) такого события, что в блок из n0 отсчетов не удастся вложить k бит, при заголовке длиной d и при вероятности погружения в отсчет Pw:           (21)   где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Секретность СГС – PQS. Воспользуемся критерием относительной энтропии для одномерной статистики:          (22)  где    - одномерное распределение, соответствующее ПО после    квантования,    - одномерное распределение, соответствующее СГС – PS,  N - общее число наблюдаемых отсчетов,  L  - количество уровней квантования.  Легко проверить, что                 где                интервал квантования.      где             где  </vt:lpstr>
      <vt:lpstr>Экспериментальные результаты для гауссовского ПО.        Видно, что число секретно       погружаемых бит тем больше, чем      меньше параметр ν = ε/Δ (т.е. чем      уже область вложения).      Для реальных ПО эти соотношения,      вообще говоря, не выполняются.       Одномерная статистика        недостаточна для обнаружения PS.      PS могут эффективно        обнаруживаться (при не слишком       малых ν) для реальных аудио       сигналов [ ].    Если мы положим, что в среднем число погружаемых бит равно N Pw, то число  секретно погружаемых бит m (при D(Pc||Pw) = 0.1) будет равно   m = N Pw = </vt:lpstr>
      <vt:lpstr>Презентация PowerPoint</vt:lpstr>
      <vt:lpstr>Презентация PowerPoint</vt:lpstr>
      <vt:lpstr>Свойства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Лекция 6. СГС на основе каналов с шумом.              Особенности модели:   - обнаружение ведется по зашумленной версии Cw(n),   - ПО может быть в точности известно атакующему.  Практические приложения:  - передача СГ по каналам спутниковой, мобильной и оптико-волоконной  связи,  - перехват по побочным каналам,   - имитация каналов с шумом. </vt:lpstr>
      <vt:lpstr>Основная идея построения СГС в каналах с шумами:   “Замаскировать” вложенное сообщение под шум канала.   Задача атакующего в данной установке: Отличить, присутствует ли только наложение шума канала, или суммы шума канала и стегосигнала.  Упрощение разработки СГС по сравнению с “классическим” случаем. Описание статистики шума канала проще, чем статистики ПО.  Два основных типа канала:  1. Двоичный симметричный канал без памяти (BSC).  2. Гауссовский канал с белым шумом.  Ограничение. Будем предполагать, что легальный и нелегальный каналы  совпадают.</vt:lpstr>
      <vt:lpstr>1. СГС на основе BSC. (Канал факсимильной связи.) Погружение:          (1)             - сложение по модулю 2.  После прохождения Cw(n) по BSC получаем:           (2)   Атака по обнаружению СГС:  1.   (C(n) – в точности известно атакующему) (3)  2. Тестирование двух гипотез:           - последовательность Бернулли с параметром P0,           - последовательность Бернулли с параметром      </vt:lpstr>
      <vt:lpstr>Очевидный метод тестирования:  H0, если   H1, если        (4)  где          Hw(X) – вес Хэмминга последовательности X.   некоторый порог.      Эффективность обнаружения СГС определяется вероятностями Pfa и Pm:             (5)  где                           Точный расчет по (5) оказывается сложным для N &gt; 103. Поэтому воспользуемся критерием относительной энтропии (см. лекцию 5).  </vt:lpstr>
      <vt:lpstr>Для модели BSC, где X = {0,1}, получим            (6)   Граница для Pfa и Pm (см. лекцию 5)           (7)           где D – рассчитывается по (6).  Найдем вероятность ошибки Pe при извлечении секретного бита легальным пользователем для информированного декодера. Решающая схема:                (8)  где λ – некоторый порог, N0 – количество отсчетов ПО, которое используется для вложения одного бита.</vt:lpstr>
      <vt:lpstr>Подставляя (1) и (2) в (8), получаем  Λ = Λb для b = 0 и b = 1, где           (9)   Тогда            (10)           где          (11)                     Hw(π) – хэмминговский вес последовательности π(n), n=1,2…N.           (12)  Подставляя (12) и (11) в (10) получаем           (13)  Аналогично можно получить, что           (14) </vt:lpstr>
      <vt:lpstr>Поскольку последовательность π(n) известна при декодировании, то можно получить P(0/1) = P(1/0), выбирая λ = S/2, что дает            (15)  Для упрощения (15), применим сначала границу Чернова к внутренней сумме в (15):           (16)  и подставляя (16) в (15) получим           (17)  Наконец, используя формулу Бинома Ньютона, получим в (17)      поскольку    (18)     </vt:lpstr>
      <vt:lpstr>Оптимизационная проблема при разработке СГС в каналах с шумом: Дано D (секретность), P0 (состояние BSC), Pe (надежность декодирования). Требуется найти оптимальные параметры Pw и N, которые максимизируют число секретно вкладываемых бит m = N/N0.            где      (19)  Пример. D=0.1, P0=0.01, Pe=0.001. Тогда m=263 для N=13739100, Pw = 6.27·10-7.  Если мы ограничим N≤106, тогда m=19 при Pw = 8.623·10-6.   Замечание. Если легальный и нелегальный BSC имеют разные параметры P0m,  P0w, соответственно, то вместо (19) получим:         где    (20) </vt:lpstr>
      <vt:lpstr>  2. СГС на основе гауссовских каналов.   Погружение:           (21) где          амплитуда погружения.  После прохождения Cw(n) по гауссовскому каналу, получим:          (22) где         Атака по обнаружению СГС: 1.    (С(n) – в точности известно атакующему).  2. Тестирование двух гипотез:           (23)  Очевидный метод тестирования известен из математической статистики, но удобнее воспользоваться “техникой” относительной энтропии для двух гауссовских распределений.</vt:lpstr>
      <vt:lpstr>          (24)  где   После вычисления интеграла (24) и простых преобразований получаем            (25)  где   (отношение сигнал/шум (SNR)).          Для больших SNR, обеспечивающих секретность СГС, получаем из (25)           (26)  Выразим из (26)      , как функцию N и D:                 (27)  </vt:lpstr>
      <vt:lpstr>Найдем вероятность ошибки Pe при извлечении секретного бита легальным пользователем для информированного декодера.   Решающая схема.          (28)   Подставляя (21) и (22) в (28) получаем           (29)  Вероятность ошибки Pe = P(0/1) = P(1/0) легко находится из (29) с учетом того, что Λ – гауссовская величина:           (30)   где </vt:lpstr>
      <vt:lpstr>После простых вычислений E{Λ} и Var{Λ} получим           (31)   Подставляя (27) в последнее равенство, получим          (32)  Замечание. Для формулы Q(x) справедлива граница [ ]:           (33)           Подставляя (33) в (32) получаем               (34)  Пример. Выберем D=0.1, N=1000. Тогда Pe≤3·10-4.   Вывод. Для любого уровня секретности D можно погрузить секретно любое  количество бит m, извлекаемых легальным пользователем с заданной  надежность Pe.  Открытая проблема.   Вывести соотношение аналогичное (32) для гауссовских каналов  различной зашумленности у легального пользователя и атакующего.</vt:lpstr>
      <vt:lpstr>Общие выводы по СГС в каналах с шумом.  1. Это единственный случай, когда можно обеспечить секретность СГС при атаке с ПС, известным в точности.  2. Выбор типа канала (BSC или гауссовский) зависит от того, в каком месте линии связи можно вкладывать и извлекать информацию.  3. Для построения СГС и атаки на нее не требуется знания статистики ПС.  4. В случае BSC количество надежно и секретно погружаемых бит ограничено, тогда как для гауссовского случая можно надежно и секретно вложить любое количество бит, однако, скорость передачи стремиться к нулю при N → ∞.  5. Использование корректирующих кодов позволяет несколько увеличить скорость вложения, но она по-прежнему стремиться к нулю, в противоположность обычным системам связи, где по Теореме Шеннона можно получить сколь угодно высокую достоверность при постоянной ненулевой скорости меньшей, чем пропускная способность канала связи.  6. При увеличении количества m вкладываемых бит в гауссовском случае, обеспечение высокой секретности требует уменьшения амплитуды погружения, что может привести к практической нереализуемости СГС.</vt:lpstr>
      <vt:lpstr>Презентация PowerPoint</vt:lpstr>
      <vt:lpstr>Презентация PowerPoint</vt:lpstr>
      <vt:lpstr>Презентация PowerPoint</vt:lpstr>
      <vt:lpstr>Презентация PowerPoint</vt:lpstr>
      <vt:lpstr>Презентация PowerPoint</vt:lpstr>
      <vt:lpstr>Лекция 7. «Слепой» стегоанализ (Blind steganalysis [ ])   Классификация методов стегоанализа: </vt:lpstr>
      <vt:lpstr>Аппроксимация ПС по представленной СГ [ ].</vt:lpstr>
      <vt:lpstr>Векторный классификатор (Support Vector Machine-SVM) Метод опорных векторов (МОВ).</vt:lpstr>
      <vt:lpstr>Построение классификатора на основе SVM. Основные типы SVM:  1. Линейные сепарабельные SVM  2. Линейные несепарабельные SVM  3. Нелинейные SVM Иллюстрация типов SVM для двумерного пространства признаков.</vt:lpstr>
      <vt:lpstr>Реализация SVM для трех случаев.  1. Линейная сепарабельная SVM.  Уравнение гиперплоскости в Rd:  wx+b=0,  где w=(w1, w2,.., wd)         x=(x1, x2,.., xd)         b    R1 (вещественное число) Определение. Интервалом разделения гиперплоскостью множеств X+1=(xi, +1) и X-1 =(xi, -1), i=1,2,..,k (“margin”) будем называть сумму m=m++m-, где m+ это кратчайшее расстояние от гиперплоскости до ближайшей xi   X+1, а m- это кратчайшее расстояние от гиперплоскости до ближайшей xi   X-1.  SVM для случая 1 строит гиперплоскость, которая максимизирует m (margin).</vt:lpstr>
      <vt:lpstr> Если гиперплоскость, разделяющая выборки ПС и СГ существует (как в случае типа 1), то должны выполняться условия: </vt:lpstr>
      <vt:lpstr> 2. Линейная несепарабельная SVM (Рис. 3б)  Тогда ограничения (2) могут быть модифицированны следующим образом:</vt:lpstr>
      <vt:lpstr> 2. Нелинейная SVM (Рис. 3в)</vt:lpstr>
      <vt:lpstr> Формирование различных функционалов F(.).</vt:lpstr>
      <vt:lpstr>Презентация PowerPoint</vt:lpstr>
      <vt:lpstr> Оценка эффективности распознавания СГС.  Напомним критерий эффективности обнаружен СГС:</vt:lpstr>
      <vt:lpstr>Пример построения ROC-кривых</vt:lpstr>
      <vt:lpstr>Презентация PowerPoint</vt:lpstr>
      <vt:lpstr>  СТЕГАНОГРАФИЯ (В широком смысле). Англоязычный термин "Скрытие информации" (Information hiding (IH)).  Определение. IH - это семейство методов, при помощи которых некоторое дополнительное сведение погружается в основное  (покрывающее сообщение (ПО)) при сохранении хорошего качества ПО.  Две основные части IH: 1. Собственно стеганография (стеганография).  2. Цифровые "водяные знаки" (ЦВЗ). </vt:lpstr>
      <vt:lpstr>           Задачи стеганографии: Погрузить дополнительное сообщение в ПО так, чтобы сам факт его присутствия в нем нельзя было бы обнаружить нелегитимным пользователям.            Задача ЦВЗ: Погрузить дополнительные сведения (обычно идентификационный код автора) в ПО так, чтобы его нельзя было бы удалить, не ухудшив существенно качество ПО.  (Факт такого вложения может и обнаруживаться нелегитимными пользователями.)  Главное отличие СГС и ЦВЗ. В СГС факт погружения не должен обнаруживаться, а защита от преднамеренного удаления не всегда необходима. ЦВЗ не обязательно должны быть необнаруживаемы, но, как правило, защищены от удалений и ложных погружений.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Лекция 9. Техника погружения и извлечения ЦВЗ. </vt:lpstr>
      <vt:lpstr>Презентация PowerPoint</vt:lpstr>
      <vt:lpstr>Презентация PowerPoint</vt:lpstr>
      <vt:lpstr>Уточнение преобразований</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Сравнение ЦВЗ-ШПС и ЦВЗ-УШПС Преобразуем (39)</vt:lpstr>
      <vt:lpstr>Презентация PowerPoint</vt:lpstr>
      <vt:lpstr>Презентация PowerPoint</vt:lpstr>
      <vt:lpstr>b = argminb   C'w  n QC'</vt:lpstr>
      <vt:lpstr>Презентация PowerPoint</vt:lpstr>
      <vt:lpstr>Презентация PowerPoint</vt:lpstr>
      <vt:lpstr>Презентация PowerPoint</vt:lpstr>
      <vt:lpstr>Презентация PowerPoint</vt:lpstr>
      <vt:lpstr>Презентация PowerPoint</vt:lpstr>
      <vt:lpstr>Расчет вероятности ошибки при декодировании бита b при</vt:lpstr>
      <vt:lpstr>Презентация PowerPoint</vt:lpstr>
      <vt:lpstr>Презентация PowerPoint</vt:lpstr>
      <vt:lpstr>Презентация PowerPoint</vt:lpstr>
      <vt:lpstr>Полагая равенства в (63), (64), получаем из них</vt:lpstr>
      <vt:lpstr>Оптимизация параметров QPD-СГС</vt:lpstr>
      <vt:lpstr>Лекция 11. «Изощренные» атаки на ЦВЗ.   Ранее были рассмотрены следующие обычные атаки на ЦВЗ:  - рандомизация НЗБ,  - рандомизация четности уровней квантования,  - аддитивный шум. Первая и вторая атаки полностью удаляют ЦВЗ из таких СГС, как НЗБ и КИМ, соответственно. Третья атака оказывается неэффективной при использовании вложения ШПС с большой базой N.  Рассмотрим следующие «Изощренный» атака, которые могут оказаться эффективными против СГС-ШПС даже при больших N: 1. Фильтрация. 2. Оценивание ШПС-ЦВЗ с последующим вычитанием. 3. Преобразование Ц/А и затем А/Ц. 4. Преобразование компрессии-декомпрессии. 5. Атаки, нарушающие синхронизацию ШПС. 6. Коалиционные атаки. 7. Системные атаки. </vt:lpstr>
      <vt:lpstr>Рассмотрим поочередно эти атаки.  1. Фильтрация. (Предполагает значительное уменьшение амплитуды сигналов ШПС при сохранении хорошего качества ПС.)  Модель атаки против 0-битовой ЦВЗ.  где   - аддитивный шум  - импульсная реакция фильтра атак  - символ операции свертки  Декодер           наличие ЦВЗ                                                                       (1)             отсутствие ЦВЗ           (2)             - некоторый порог (Информированный декодер при известном фильтре атаки.)</vt:lpstr>
      <vt:lpstr>Расчет вероятностей     или      .                                                                                                                 (3)   где                   - частотный отклик фильтра атаки. Частный случай фильтра атаки, как идеального НЧ-фильтра:                                                                                                                   (4)   где Оценка эффективности атак с НЧ-фильтром: В этом случае для получения той же надежности, что и при атаке без фильтра требуется увеличить величину базы ШПС     в        раз.  Замечание 1. Использование НЧ-фильтра допустимо с таким   , при котором не искажается ПС (это проверяется моделированием). Замечание 2. Эффективность атаки фильтрацией может быть значительно уменьшена, если ЦВЗ выбирается не как «белый» (i.i.d.), а как «окрашенный»  (          не равномерна). В свою очередь для окрашенной» ЦВЗ можно повысить эффективность атаки фильтрацией, выбирая аддитивным шум атаки так же в виде «окрашенного» шума.</vt:lpstr>
      <vt:lpstr>Результаты моделирования атаки фильтрацией и аддитивным шумом:                 Таблица 1. Минимальное значение длинны ЦВЗ    , которая обеспечивает                     при заданных параметрах и различных типах атак. где выбраны следующие случаи: О – без фильтрации А – фильтрации ЦВЗ в виде БШ и аддитивного БШ В – фильтрация ЦВЗ в виде БШ и аддитивного ОШ С – фильтрация ЦВЗ в виде ОШ и аддитивного ОШ     – параметр двумерного фильтра </vt:lpstr>
      <vt:lpstr>Замечание 1. Моделирование показало, что качество ПО остается удовлетворительным при         . Замечание 2. Использование ЦВЗ в виде ОШ для защиты от атаки фильтрацией фактически эквивалентно вложению ЦВЗ в промежуточной области частот (см. лекцию 9), а добавления при атаке ОШ вместо БШ фактически эквивалентно исключению для помехи частот, где не вкладывается ЦВЗ. Замечание 3. Вместо ПСП в виде ОШ можно использовать для защиты от атаки фильтрацией так называемую «черепицеподобную» (tile-based TBW) ЦВЗ, когда                    на     смежных выборках. Тогда «   » можно выбрать так, что атака фильтрацией не дает успеха, однако, при этом скорость вложения уменьшается в     раз.</vt:lpstr>
      <vt:lpstr>2. Оценивание ШПС-ЦВЗ с последующим их вычитанием. Вложение ЦВЗ.                                                                                                           (5) где         – принимает одни и те же значения на «   »          отсчетах Атака оцениванием ЦВЗ.                                                                                                           (6)      где     – некоторый коэффициент (в общем случае           )                – некоторая оценка                . Корреляционный детектор.                                                                                                             (7)  а) «Слепой» декодер:                                                                                                            (8)  б) Информированный декодер:   Замечание. Использование ПСП         постоянной на «   » отсчетах позволяет улучшить защиту от атаки фильтрацией и некоторых «геометрических» атак. Такая ПСП называется, обычно, повторяющимся блочным кодом длинной     (block repetition code of length    ). </vt:lpstr>
      <vt:lpstr>Расчет вероятностей ошибок.                                                           (для слепого декодера)                      (10)                                                                                                                     (для информированного декодера)    (11)      где                                                                                                                   (12)         – вероятность ошибочной оценки        на «   » смежных отсчетах, т.е.   Отношение сигнал/шум после атаки:                                                                                                                            (13)   </vt:lpstr>
      <vt:lpstr>Если                    на «   » смежных отсчетах, то                                                                                                             (14)   Если         на интервале «   » смежных отсчетов независимо, то                                                                                                             (15) В общем случае                                                                                                             (16) (Всегда предполагается, что         независимо между блоками отсчетов длиной     ). Сравнение атаки оценивания с атакой аддитивным шумом.                                                                                                              (17)                                                                                                                                                                                                                             (18)                                                                                                                   Оптимизация аддитивного шума для TBW:              для     смежных отсчетов. Тогда                                                                                                               (19)  Отношение сигнал/шум после атаки:                                                                                                               (20) </vt:lpstr>
      <vt:lpstr>Оптимизация параметра     , который максимизируется    , при заданных параметрах               Для решения этой задачи и сравнения с атакой аддитивным шумом используется численный методы расчета по формулам (10), (11), (13), (19), (20). Пример. Пусть  Результаты оптимизации для различных     и      показаны в таблице ниже             Вывод. Даже при большой вероятности ошибок в оценивании ЦВЗ (             ) атака оцениванием значительно более эффективна, чем атака аддитивным шумом.</vt:lpstr>
      <vt:lpstr>Оценка элементов ЦВЗ. Корреляционный декодер:                                                                                                           (21)  где                                                                                                    (22)  Улучшенный корреляционный декодер:   Замечание. Дальнейшим улучшением является использованием фильтра Винера []. Декодер «скачков»:                                                                                                             (23)   где Теоретические формулы для расчета      оказываются сложными и поэтому используется моделирование для различных ПО. Вывод по результатам моделирование. Декодер «скачков» дает наилучшие результаты по сравнению с другими декодерами. Пример. </vt:lpstr>
      <vt:lpstr>Презентация PowerPoint</vt:lpstr>
      <vt:lpstr>Презентация PowerPoint</vt:lpstr>
      <vt:lpstr>Лекция 12.  5. Атаки, нарушающие синхронизацию сигналов ЦВЗ. Необходимость синхронизации:  - ПСП π(n), n=1,2… для вложения с использованием ШПС,  - ПСП π(n), n=1,2… для вложения с использованием принципа ППРЧ. Нарушение синхронизации:        Декодер:                                   (ЦВЗ не выделяется).  Общий метод защиты (код с повторением на блоках):      Недостатки:   - уменьшение скорости вложения в m раз,  - ухудшается защита от атак оцениванием ПСП. </vt:lpstr>
      <vt:lpstr>Основные виды атак, нарушающих синхронизацию ПСП:   1) Изменение размеров (для изображений) (resize),  2) Удаление части стеганограммы (cropping),  3) Вращение (для изображений) (rotation),  4) Искривление (для изображений) (warping),  5) Проектирование (для изображений) (projective),  6) Повторение строк и (или) столбцов (для изображений) (raw-column  copy), или повторение отсчетов (для аудио ПО),  7) Удаление строк и (или) столбцов (для изображений) (raw-column  blanking), или удаление отсчетов (для аудио ПО).</vt:lpstr>
      <vt:lpstr>Рассмотрим общие принципы защиты от таких атак.  1. Изменение размеров изображения. (Сначала изменяются размеры в сторону уменьшения или увеличения, а затем восстанавливается изображение в первичных размерах с использованием техники интерполяции). СГС оказывается робастной к этой атаке при вложении избыточного ЦВЗ (например, binaryLogo) в DWT коэффициенты [ ].  2. Удаление части изображения. Здесь изображение не может быть интерполировано. СГС оказывается робастной при тех же условиях, что и при 1-й атаке [ ].   3. Вращение изображения. При вращении на 90 и 180 градусов ЦВЗ надежно извлекается при вложении после DWT [ ].  При малых углах поворота и вложении в область пикселей используется переборный метод поиска пилот-сигнала, позволяющего определить угол поворота. Пилот сигнал может быть последовательностью пиков или коротким ШПС-сигналом, вырабатываемым и выделяемым по секретному ключу. </vt:lpstr>
      <vt:lpstr>Использование преобразований инвариантных к вращению (вложение ЦВЗ в амплитуды DFT). При одновременном вращении и масштабировании по пространственным координатам используется вложение ЦВЗ после преобразования Фурье-Меллина, которое показано ниже.               </vt:lpstr>
      <vt:lpstr>4. Искривление изображения. (См. “Checkmark Benchmarking Tool.” [ ])  ЦВЗ надежно извлекается при его большой избыточности и вложении после преобразования DWT, где в качестве функций Уолша выбрана функция Хаара  [ ].   5. Проектирование. (Изображение преобразуется к 3D-изображению, а затем используется перспективная проекция для возвращения к 2D-изображению.) ЦВЗ извлекается при тех же методах, что и в п.4.  6. Повторение или удаление строк, столбцов изображения или отсчетов аудио сигнала. Рассмотрим далее защиту аудио ЦВЗ от такой атаки. </vt:lpstr>
      <vt:lpstr>Метод выделения “безмолвных точек” (silent points - SP) [ ].  Главная идея – выбрать такие отсчеты аудио сигнала, удаление которых  вызвало бы большие искажения. Эти точки (SP) затем используются  для синхронизации ПСП при вложении ЦВЗ.   Основной критерий нахождения SP – резкое изменение энергии отсчетов ПО:  Если   и    , где            где λ1, λ2, r – некоторые заданные параметры, то n0 полагается “кандидатом” в SP.  Далее производится формирование группы кандидатов в SP, и в качестве истинной SP выбирается отсчет n0, имеющий максимальное “возрастание энергии” Ea(n0)/Eb(n0). </vt:lpstr>
      <vt:lpstr>  6. Коалиционные атаки.   Два основных типа коалиционных атак:  1. При использовании одной и той же ЦВЗ для разных ПО.  2. При использовании различных ЦВЗ для одного и того же ПО.  (Отпечатки пальцев (Fingerprinting)).  1. Один и тот же ЦВЗ для разных ПО.      Атака:              (23)            где                    множество номеров пользователей,              входящих в коалицию размером K,               аддитивный шум.  где К – число пользователей, участвующих в атаке. </vt:lpstr>
      <vt:lpstr>  Цели атаки:  1. Сделать невозможным выделение ЦВЗ.  2. Не позволить обнаружить участников коалиции. Оценка эффективности достижения 1й цели:      где               где        (24)  Вывод: Поскольку S(n), n=1,2,…N не связано с w(n), то обнаруживание ЦВЗ  невозможно.  Оценка эффективности достижения 2й цели:                (25)  Если         (то есть в коалицию входит kй пользователь), то    </vt:lpstr>
      <vt:lpstr>   Если              (то есть в коалицию не входит kй пользователь), то  Вывод: Обнаружение kго пользователя в составе коалиции возможно, но  собственнику ПО юридически невозможно доказать, что в Ci(n)  производилось вложение ЦВЗ. Замечание 1: Вывод, сформулированный выше, остается справедливым,  независимо от того, входит ли iй пользователь в коалицию или нет. (В  последнем случае участники коалиции могут получить Cwi(n) и без  согласия iго пользователя.) Замечание 2: Если собственник использует для обнаружения kго пользователя в  составе коалиции “слепой” декодер, то есть    то эффективность обнаружения и, кроме того, iй пользователь всегда  будет признан участником коалиции. Отношение S/N после атаки:         (если Cj(n) взаимно независимы).  (26)   Из (26) видно, что качество ПО значительно ухудшается при малых K.    </vt:lpstr>
      <vt:lpstr>  2. Атака для одинаковых ПО, но различных ЦВЗ.      Атака:               (27)             Информированный декодер для обнаружения присутствия iго пользователя в коалиции атакующих.            (28)   где  </vt:lpstr>
      <vt:lpstr>   вероятность необнаружения iго пользователя.  (29)         вероятность ложного обнаружения iго пользователя       коалиции, когда          .     (30)              (31)               (32)            (33)   </vt:lpstr>
      <vt:lpstr>             (34)           если             и         Расчет отношения S/N после коалиционной атаки:           (35)   Вывод. Коалиционная атака дает при        даже улучшение качества ПО, по  сравнению с ее отсутствием, в то время как надежность распознавания  участников коалиции ухудшается.    </vt:lpstr>
      <vt:lpstr> Использование ортогональных сигналов wi(n), n=1,2…               (36)  Подставляя (36) в (34), получим     где    Вывод. Переход к ортогональным ЦВЗ несколько улучшает надежность  обнаружения, но по сравнению с информированным декодером при  отсутствии коалиционной атаки, наличие последней требует увеличения  N в 4K2 раз.</vt:lpstr>
      <vt:lpstr> Пример.        На рис. ниже представлены  зависимости p и      от размеров коалиции K, рассчитанные по  формулам (34) и (35).                                    </vt:lpstr>
      <vt:lpstr> Замечание 1. Аналогично предыдущему могут быть выведены формулы для  расчета надежности обнаружения при использовании “слепого”  декодера.    Замечание 2. Вместо порогового декодера, который был рассмотрен выше,  для обнаружения “предателей” может быть использован, так  называемый максимальный декодер, который работает по  следующему алгоритму:             - i (предатель, входящий в коалицию) = argmaxΛi, если argmaxΛi,≥ λ,    -  если argmaxΛi,&lt; λ (т.е. “предатели” не обнаруживаются).    Сравнение эффективности этих двух декодеров можно найти в [ ].    </vt:lpstr>
      <vt:lpstr> Замечание 3. Помимо коалиционной атаки при помощи усреднения ЦВЗ   (см. (27)) можно использовать и другие атаки, например:  - минимальная атака:    - максимальная атака:    - атака “вырезанием и вставками”:   где Si – выбирается детерминировано (например, по половине  изображения для K = 2) или случайно  - другие виды коалиционных атак см. в [ ].   Однако, как показано в [ ], эффективность этих атак относительно обнаружения “предателей” оказывается примерно одинаковой для всех видов, включая и атаку усреднением.          Замечание 4. Значительное улучшение надежности обнаружения для  коалиционных атак можно получить при знании более или менее  вероятных групп “предателей” (Group oriented fingerprinting [ ]). </vt:lpstr>
      <vt:lpstr> Антикоаллиционные коды. (ACC) Недостатки FP с ортогональными ЦВЗ:  - энергия каждого ЦВЗ после атаки обратно пропорциональна |Sc|,  - количество ортогональных ЦВЗ ограничено их размерностью (N).  Основная идея использования ACC: Умышленно ввести корреляцию при формировании сигналов ЦВЗ.  Метод реализации основной идеи: Использовать АСС на основе конструкции, известной в комбинаторике, как уравновешенная неполная сбалансированная блок схема (balanced incomplete block designs - BIBDs). Определение. BIBD c параметрами (V, K, λ, r) называется множество наборов  (блоков) длины K, каждая позиция которых принадлежит множеству X  чисел (1, 2 … V) при условии, что пара чисел из Х встречается точно в λ  блоках и каждый элемент из Х встречается точно в r блоках.  </vt:lpstr>
      <vt:lpstr> Пример (7,3,1,3) BIBD: (124,136,157,235,267,347,456). Для BIBDs справедливы соотношения:     n – число блоков,    r – количество блоков, которые содержат   (38)    каждый из элементов X.  Каждая BIBD может быть однозначно описана своей VxV матрицей инциденций А = {aij}, в которой aij = 1, если iый элемент Х принадлежит jму блоку, противном случае aij = 0.   Матрица инциденций для приведенного выше примера:            </vt:lpstr>
      <vt:lpstr> Пример построения АСС на основе (7,3,1) BIBD. Построим матрицу С дополнительную к рассмотренной ранее матрице инциденций А:     Выберем столбцы C как ЦВЗ для 7ми пользователей,    заменяя 0 на -1 и оставляя 1. Тогда получим:      (39)      Данная система ЦВЗ обнаруживает предателей из любых коалиций размером  K ≤ 2. Действительно, при атаке усреднением (wi + wj)/2 всегда можно однозначно определить номера предателей i и j по расположению +1 в полученном векторе. Так, если в коалиции участвуют 1й и 2й пользователи, то из (39) получаем:   где положение +1иц на 5ом и 7ом местах однозначно определяют 1го и 2го пользователя. Методы построения на основе BIBDs для большого числа пользователей и больших размеров коалиций можно посмотреть в [ ].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Основы стеганографии    Лектор: к.т.н., доцент каф. ЗСС Ахрамеева Ксения Андреевна E-mail: stegolaba@mail.ru          По материалам лекций проф., д.т.н. В.И. Коржика </dc:title>
  <dc:creator>Artem Gromov</dc:creator>
  <cp:lastModifiedBy>Artem Gromov</cp:lastModifiedBy>
  <cp:revision>1</cp:revision>
  <dcterms:created xsi:type="dcterms:W3CDTF">2022-04-09T10:08:15Z</dcterms:created>
  <dcterms:modified xsi:type="dcterms:W3CDTF">2022-04-09T10:17:08Z</dcterms:modified>
</cp:coreProperties>
</file>